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undefined" ContentType="hyperlink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<Relationships xmlns="http://schemas.openxmlformats.org/package/2006/relationships"><Relationship Id="rId1" Target="../media/image32.png" Type="http://schemas.openxmlformats.org/officeDocument/2006/relationships/image"/><Relationship Id="rId2" Target="../media/image33.sv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0.xml" Type="http://schemas.openxmlformats.org/officeDocument/2006/relationships/notesSlide"/></Relationships>
</file>

<file path=ppt/slides/_rels/slide11.xml.rels><?xml version="1.0" encoding="UTF-8" standalone="yes"?><Relationships xmlns="http://schemas.openxmlformats.org/package/2006/relationships"><Relationship Id="rId1" Target="../media/image36.png" Type="http://schemas.openxmlformats.org/officeDocument/2006/relationships/image"/><Relationship Id="rId2" Target="../media/image37.sv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1.xml" Type="http://schemas.openxmlformats.org/officeDocument/2006/relationships/notesSlide"/></Relationships>
</file>

<file path=ppt/slides/_rels/slide12.xml.rels><?xml version="1.0" encoding="UTF-8" standalone="yes"?><Relationships xmlns="http://schemas.openxmlformats.org/package/2006/relationships"><Relationship Id="rId1" Target="../media/image40.png" Type="http://schemas.openxmlformats.org/officeDocument/2006/relationships/image"/><Relationship Id="rId2" Target="../media/image41.sv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2.xml" Type="http://schemas.openxmlformats.org/officeDocument/2006/relationships/notesSlide"/></Relationships>
</file>

<file path=ppt/slides/_rels/slide13.xml.rels><?xml version="1.0" encoding="UTF-8" standalone="yes"?><Relationships xmlns="http://schemas.openxmlformats.org/package/2006/relationships"><Relationship Id="rId1" Target="../media/image44.png" Type="http://schemas.openxmlformats.org/officeDocument/2006/relationships/image"/><Relationship Id="rId2" Target="../media/image45.sv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3.xml" Type="http://schemas.openxmlformats.org/officeDocument/2006/relationships/notesSlide"/></Relationships>
</file>

<file path=ppt/slides/_rels/slide14.xml.rels><?xml version="1.0" encoding="UTF-8" standalone="yes"?><Relationships xmlns="http://schemas.openxmlformats.org/package/2006/relationships"><Relationship Id="rId1" Target="../media/image48.png" Type="http://schemas.openxmlformats.org/officeDocument/2006/relationships/image"/><Relationship Id="rId2" Target="../media/image4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4.xml" Type="http://schemas.openxmlformats.org/officeDocument/2006/relationships/notesSlide"/></Relationships>
</file>

<file path=ppt/slides/_rels/slide15.xml.rels><?xml version="1.0" encoding="UTF-8" standalone="yes"?><Relationships xmlns="http://schemas.openxmlformats.org/package/2006/relationships"><Relationship Id="rId1" Target="../media/image50.png" Type="http://schemas.openxmlformats.org/officeDocument/2006/relationships/image"/><Relationship Id="rId2" Target="../media/image51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5.xml" Type="http://schemas.openxmlformats.org/officeDocument/2006/relationships/notesSlide"/></Relationships>
</file>

<file path=ppt/slides/_rels/slide16.xml.rels><?xml version="1.0" encoding="UTF-8" standalone="yes"?><Relationships xmlns="http://schemas.openxmlformats.org/package/2006/relationships"><Relationship Id="rId1" Target="../media/image52.png" Type="http://schemas.openxmlformats.org/officeDocument/2006/relationships/image"/><Relationship Id="rId2" Target="../media/image53.svg" Type="http://schemas.openxmlformats.org/officeDocument/2006/relationships/image"/><Relationship Id="rId55" Target="https://github.com/bomimyhomie/NYCDSA-Python-Project" TargetMode="External" Type="http://schemas.openxmlformats.org/officeDocument/2006/relationships/hyperlink"/><Relationship Id="rId56" Target="https://www.linkedin.com/in/vlad-lee" TargetMode="External" Type="http://schemas.openxmlformats.org/officeDocument/2006/relationships/hyperlink"/><Relationship Id="rId57" Target="../slideLayouts/slideLayout1.xml" Type="http://schemas.openxmlformats.org/officeDocument/2006/relationships/slideLayout"/><Relationship Id="rId58" Target="../notesSlides/notesSlide16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2.png" Type="http://schemas.openxmlformats.org/officeDocument/2006/relationships/image"/><Relationship Id="rId2" Target="../media/image3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4.png" Type="http://schemas.openxmlformats.org/officeDocument/2006/relationships/image"/><Relationship Id="rId2" Target="../media/image5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8" Target="https://kaggle.com/datasets/olistbr/brazilian-ecommerce" TargetMode="External" Type="http://schemas.openxmlformats.org/officeDocument/2006/relationships/hyperlink"/><Relationship Id="rId4" Target="../media/image8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9.png" Type="http://schemas.openxmlformats.org/officeDocument/2006/relationships/image"/><Relationship Id="rId2" Target="../media/image10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1.png" Type="http://schemas.openxmlformats.org/officeDocument/2006/relationships/image"/><Relationship Id="rId2" Target="../media/image12.sv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25.png" Type="http://schemas.openxmlformats.org/officeDocument/2006/relationships/image"/><Relationship Id="rId2" Target="../media/image26.sv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media/image29.png" Type="http://schemas.openxmlformats.org/officeDocument/2006/relationships/image"/><Relationship Id="rId2" Target="../media/image30.svg" Type="http://schemas.openxmlformats.org/officeDocument/2006/relationships/image"/><Relationship Id="rId3" Target="../media/image31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82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56585" y="505740"/>
            <a:ext cx="4724171" cy="527166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6921"/>
              </a:lnSpc>
              <a:buNone/>
            </a:pPr>
            <a:r>
              <a:rPr lang="en-US" b="1" sz="6008" dirty="0" smtClean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Analysis of Order Data from Brazil's Largest E-Commerce Company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656585" y="5931848"/>
            <a:ext cx="4724171" cy="3059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410"/>
              </a:lnSpc>
              <a:spcBef>
                <a:spcPts val="1192"/>
              </a:spcBef>
              <a:buNone/>
            </a:pPr>
            <a:r>
              <a:rPr lang="en-US" sz="1762" dirty="0" smtClean="0">
                <a:solidFill>
                  <a:srgbClr val="ffffff">
                    <a:alpha val="5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Vlad Lee</a:t>
            </a:r>
            <a:endParaRPr lang="en-US" dirty="0"/>
          </a:p>
        </p:txBody>
      </p:sp>
      <p:pic>
        <p:nvPicPr>
          <p:cNvPr id="4" name="Object 3" descr="">    </p:cNvPr>
          <p:cNvPicPr>
            <a:picLocks noChangeAspect="1"/>
          </p:cNvPicPr>
          <p:nvPr/>
        </p:nvPicPr>
        <p:blipFill>
          <a:blip r:embed="rId1"/>
          <a:srcRect l="14111" r="14111" t="-10000" b="-10000"/>
          <a:stretch/>
        </p:blipFill>
        <p:spPr>
          <a:xfrm>
            <a:off x="6037340" y="0"/>
            <a:ext cx="6151612" cy="6856286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Reviews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714667"/>
            <a:ext cx="10267347" cy="13837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177"/>
              </a:lnSpc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Review scores range from 0 to 5 (in 0.5 increments)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Over 99% of orders are reviewed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 or 5 star reviews account for 80% of all reviews  </a:t>
            </a:r>
            <a:endParaRPr lang="en-US" dirty="0"/>
          </a:p>
        </p:txBody>
      </p:sp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3"/>
          <a:srcRect l="-33333" r="-33333" t="-33333" b="-33333"/>
          <a:stretch/>
        </p:blipFill>
        <p:spPr>
          <a:xfrm>
            <a:off x="5513596" y="3028193"/>
            <a:ext cx="5353034" cy="3732867"/>
          </a:xfrm>
          <a:prstGeom prst="rect">
            <a:avLst/>
          </a:prstGeom>
        </p:spPr>
      </p:pic>
      <p:pic>
        <p:nvPicPr>
          <p:cNvPr id="6" name="Object 5" descr="">    </p:cNvPr>
          <p:cNvPicPr>
            <a:picLocks noChangeAspect="1"/>
          </p:cNvPicPr>
          <p:nvPr/>
        </p:nvPicPr>
        <p:blipFill>
          <a:blip r:embed="rId4"/>
          <a:srcRect l="-33916" r="-33916" t="-33916" b="-33916"/>
          <a:stretch/>
        </p:blipFill>
        <p:spPr>
          <a:xfrm>
            <a:off x="714196" y="2390177"/>
            <a:ext cx="5005088" cy="5167709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Popular Products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714667"/>
            <a:ext cx="10267347" cy="110655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177"/>
              </a:lnSpc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Bed Bath Table, Healthy Beauty, and Sports Leisure are the 3 most popular categories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Security and Services, Fashion Childrens Clothes, and Cds/DVDs/Musicals are the 3 least popular categories</a:t>
            </a:r>
            <a:endParaRPr lang="en-US" dirty="0"/>
          </a:p>
        </p:txBody>
      </p:sp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3"/>
          <a:srcRect l="-39636" r="-39636" t="-35290" b="-35290"/>
          <a:stretch/>
        </p:blipFill>
        <p:spPr>
          <a:xfrm>
            <a:off x="-1095101" y="3009148"/>
            <a:ext cx="8425613" cy="4261204"/>
          </a:xfrm>
          <a:prstGeom prst="rect">
            <a:avLst/>
          </a:prstGeom>
        </p:spPr>
      </p:pic>
      <p:pic>
        <p:nvPicPr>
          <p:cNvPr id="6" name="Object 5" descr="">    </p:cNvPr>
          <p:cNvPicPr>
            <a:picLocks noChangeAspect="1"/>
          </p:cNvPicPr>
          <p:nvPr/>
        </p:nvPicPr>
        <p:blipFill>
          <a:blip r:embed="rId4"/>
          <a:srcRect l="-23818" r="-23818" t="-23818" b="-23818"/>
          <a:stretch/>
        </p:blipFill>
        <p:spPr>
          <a:xfrm>
            <a:off x="4780355" y="3281083"/>
            <a:ext cx="7619216" cy="3717334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Delivery Time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371852"/>
            <a:ext cx="11878425" cy="83010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177"/>
              </a:lnSpc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Roraima, Para, and Amazonas have the widest range of delivery time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Roraima and Amazonas are the least accurate in delivery estimates</a:t>
            </a:r>
            <a:endParaRPr lang="en-US" dirty="0"/>
          </a:p>
        </p:txBody>
      </p:sp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3"/>
          <a:srcRect l="-6206" r="-6206" t="-6206" b="-6206"/>
          <a:stretch/>
        </p:blipFill>
        <p:spPr>
          <a:xfrm>
            <a:off x="1142714" y="2610363"/>
            <a:ext cx="4444795" cy="4245923"/>
          </a:xfrm>
          <a:prstGeom prst="rect">
            <a:avLst/>
          </a:prstGeom>
        </p:spPr>
      </p:pic>
      <p:pic>
        <p:nvPicPr>
          <p:cNvPr id="6" name="Object 5" descr="">    </p:cNvPr>
          <p:cNvPicPr>
            <a:picLocks noChangeAspect="1"/>
          </p:cNvPicPr>
          <p:nvPr/>
        </p:nvPicPr>
        <p:blipFill>
          <a:blip r:embed="rId4"/>
          <a:srcRect l="-3812" r="-3812" t="-3812" b="-3812"/>
          <a:stretch/>
        </p:blipFill>
        <p:spPr>
          <a:xfrm>
            <a:off x="6932466" y="2685378"/>
            <a:ext cx="4379755" cy="4095117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Review Score vs. Delivery Time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1371852"/>
            <a:ext cx="11878425" cy="110655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177"/>
              </a:lnSpc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Delivery time and the difference between actual delivery minus estimated delivery are inversely related to review score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Pearson R coefficients are on the low end</a:t>
            </a:r>
            <a:endParaRPr lang="en-US" dirty="0"/>
          </a:p>
        </p:txBody>
      </p:sp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3"/>
          <a:srcRect l="-31911" r="-31911" t="-31911" b="-31911"/>
          <a:stretch/>
        </p:blipFill>
        <p:spPr>
          <a:xfrm>
            <a:off x="-542789" y="1952137"/>
            <a:ext cx="7503694" cy="5496456"/>
          </a:xfrm>
          <a:prstGeom prst="rect">
            <a:avLst/>
          </a:prstGeom>
        </p:spPr>
      </p:pic>
      <p:pic>
        <p:nvPicPr>
          <p:cNvPr id="6" name="Object 5" descr="">    </p:cNvPr>
          <p:cNvPicPr>
            <a:picLocks noChangeAspect="1"/>
          </p:cNvPicPr>
          <p:nvPr/>
        </p:nvPicPr>
        <p:blipFill>
          <a:blip r:embed="rId4"/>
          <a:srcRect l="-32474" r="-32474" t="-32474" b="-32474"/>
          <a:stretch/>
        </p:blipFill>
        <p:spPr>
          <a:xfrm>
            <a:off x="5094601" y="1888923"/>
            <a:ext cx="7883629" cy="5622882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Conclusion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5" y="1746210"/>
            <a:ext cx="8484653" cy="439126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613"/>
              </a:lnSpc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 Most customers and sellers are concentrated in Brazil's most populous states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Credit cards and bank notes dominate the payment types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Reviews tend to be favorable, indicating high customer satisfaction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Delivery times can vary significantly based on geolocation, potential to enhance operational efficiencies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Delivery time does not have a major impact on customer satisfcation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Future Work and Considerations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5" y="2079502"/>
            <a:ext cx="8484653" cy="372795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613"/>
              </a:lnSpc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NLP/sentiment analysis of reviews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Expand data set to include COVID years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Seasonality analysis of revenues and delivery time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have revenues average ratings changed over time for each product category?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Examine the relationship between number of photos and review score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Links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2095571"/>
            <a:ext cx="5616500" cy="83010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177"/>
              </a:lnSpc>
              <a:buSzPct val="100000"/>
              <a:buChar char="•"/>
            </a:pPr>
            <a:r>
              <a:rPr lang="en-US" sz="1890" u="sng" dirty="0" smtClean="0">
                <a:solidFill>
                  <a:srgbClr val="11a9e2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55" invalidUrl="" action="" tgtFrame="" tooltip="" history="1" highlightClick="0" endSnd="0"/>
              </a:rPr>
              <a:t>Github Repo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u="sng" dirty="0" smtClean="0">
                <a:solidFill>
                  <a:srgbClr val="11a9e2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56" invalidUrl="" action="" tgtFrame="" tooltip="" history="1" highlightClick="0" endSnd="0"/>
              </a:rPr>
              <a:t>Linkedin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Background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5" y="2269954"/>
            <a:ext cx="8484653" cy="334586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613"/>
              </a:lnSpc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Brazil's e-commerce revenues more than doubled since 2019 to over $30 billion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comparison, U.S. e-commerce market generated over $1.2 trillion in revenues in 2024</a:t>
            </a:r>
          </a:p>
          <a:p>
            <a:pPr algn="l" marL="242900" indent="-242900">
              <a:lnSpc>
                <a:spcPts val="2613"/>
              </a:lnSpc>
              <a:spcBef>
                <a:spcPts val="2715"/>
              </a:spcBef>
              <a:buSzPct val="100000"/>
              <a:buChar char="•"/>
            </a:pPr>
            <a:r>
              <a:rPr lang="en-US" sz="2268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Olist founded in 2015</a:t>
            </a:r>
          </a:p>
          <a:p>
            <a:pPr algn="l" lvl="1">
              <a:lnSpc>
                <a:spcPts val="2053"/>
              </a:lnSpc>
              <a:spcBef>
                <a:spcPts val="528"/>
              </a:spcBef>
              <a:buNone/>
            </a:pPr>
            <a:r>
              <a:rPr lang="en-US" sz="1501" dirty="0" smtClean="0">
                <a:solidFill>
                  <a:srgbClr val="444444">
                    <a:alpha val="8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Connects customers with small and medium-sized businesses</a:t>
            </a:r>
          </a:p>
          <a:p>
            <a:pPr algn="l" lvl="1">
              <a:lnSpc>
                <a:spcPts val="2053"/>
              </a:lnSpc>
              <a:spcBef>
                <a:spcPts val="517"/>
              </a:spcBef>
              <a:buNone/>
            </a:pPr>
            <a:r>
              <a:rPr lang="en-US" sz="1501" dirty="0" smtClean="0">
                <a:solidFill>
                  <a:srgbClr val="444444">
                    <a:alpha val="8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logistics, analytics, and customer support</a:t>
            </a:r>
          </a:p>
          <a:p>
            <a:pPr algn="l" lvl="1">
              <a:lnSpc>
                <a:spcPts val="2053"/>
              </a:lnSpc>
              <a:spcBef>
                <a:spcPts val="517"/>
              </a:spcBef>
              <a:buNone/>
            </a:pPr>
            <a:r>
              <a:rPr lang="en-US" sz="1501" dirty="0" smtClean="0">
                <a:solidFill>
                  <a:srgbClr val="444444">
                    <a:alpha val="8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Unicorn start-up and one of fastest growing companies in 2021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Dataset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523619"/>
            <a:ext cx="5523119" cy="2333042"/>
          </a:xfrm>
          <a:prstGeom prst="rect">
            <a:avLst/>
          </a:prstGeom>
          <a:solidFill>
            <a:srgbClr val="005bfc">
              <a:alpha val="20000"/>
            </a:srgbClr>
          </a:solidFill>
          <a:ln w="50800">
            <a:solidFill>
              <a:srgbClr val="005bfc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476131" y="1523619"/>
            <a:ext cx="5523119" cy="2333042"/>
          </a:xfrm>
          <a:prstGeom prst="rect">
            <a:avLst/>
          </a:prstGeom>
          <a:noFill/>
          <a:ln w="50800">
            <a:solidFill>
              <a:srgbClr val="005bfc"/>
            </a:solidFill>
            <a:prstDash val="solid"/>
            <a:miter lim="800000"/>
          </a:ln>
        </p:spPr>
      </p:sp>
      <p:sp>
        <p:nvSpPr>
          <p:cNvPr id="6" name="Object 5"/>
          <p:cNvSpPr/>
          <p:nvPr/>
        </p:nvSpPr>
        <p:spPr>
          <a:xfrm>
            <a:off x="761810" y="1745169"/>
            <a:ext cx="5551687" cy="31320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67"/>
              </a:lnSpc>
              <a:buNone/>
            </a:pPr>
            <a:r>
              <a:rPr lang="en-US" sz="2142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Obtained from Kaggle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189702" y="1523619"/>
            <a:ext cx="5523119" cy="2333042"/>
          </a:xfrm>
          <a:prstGeom prst="rect">
            <a:avLst/>
          </a:prstGeom>
          <a:solidFill>
            <a:srgbClr val="005bfc">
              <a:alpha val="20000"/>
            </a:srgbClr>
          </a:solidFill>
          <a:ln w="50800">
            <a:solidFill>
              <a:srgbClr val="005bfc"/>
            </a:solidFill>
            <a:prstDash val="solid"/>
            <a:miter lim="800000"/>
          </a:ln>
        </p:spPr>
      </p:sp>
      <p:sp>
        <p:nvSpPr>
          <p:cNvPr id="8" name="Object 7"/>
          <p:cNvSpPr/>
          <p:nvPr/>
        </p:nvSpPr>
        <p:spPr>
          <a:xfrm>
            <a:off x="6189702" y="1523619"/>
            <a:ext cx="5523119" cy="2333042"/>
          </a:xfrm>
          <a:prstGeom prst="rect">
            <a:avLst/>
          </a:prstGeom>
          <a:noFill/>
          <a:ln w="50800">
            <a:solidFill>
              <a:srgbClr val="005bfc"/>
            </a:solidFill>
            <a:prstDash val="solid"/>
            <a:miter lim="800000"/>
          </a:ln>
        </p:spPr>
      </p:sp>
      <p:sp>
        <p:nvSpPr>
          <p:cNvPr id="9" name="Object 8"/>
          <p:cNvSpPr/>
          <p:nvPr/>
        </p:nvSpPr>
        <p:spPr>
          <a:xfrm>
            <a:off x="476131" y="4047113"/>
            <a:ext cx="5523119" cy="2333042"/>
          </a:xfrm>
          <a:prstGeom prst="rect">
            <a:avLst/>
          </a:prstGeom>
          <a:solidFill>
            <a:srgbClr val="005bfc">
              <a:alpha val="20000"/>
            </a:srgbClr>
          </a:solidFill>
          <a:ln w="50800">
            <a:solidFill>
              <a:srgbClr val="005bfc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476131" y="4047113"/>
            <a:ext cx="5523119" cy="2333042"/>
          </a:xfrm>
          <a:prstGeom prst="rect">
            <a:avLst/>
          </a:prstGeom>
          <a:noFill/>
          <a:ln w="50800">
            <a:solidFill>
              <a:srgbClr val="005bfc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6189702" y="4047113"/>
            <a:ext cx="5523119" cy="2333042"/>
          </a:xfrm>
          <a:prstGeom prst="rect">
            <a:avLst/>
          </a:prstGeom>
          <a:solidFill>
            <a:srgbClr val="005bfc">
              <a:alpha val="20000"/>
            </a:srgbClr>
          </a:solidFill>
          <a:ln w="50800">
            <a:solidFill>
              <a:srgbClr val="005bfc"/>
            </a:solidFill>
            <a:prstDash val="solid"/>
            <a:miter lim="800000"/>
          </a:ln>
        </p:spPr>
      </p:sp>
      <p:sp>
        <p:nvSpPr>
          <p:cNvPr id="12" name="Object 11"/>
          <p:cNvSpPr/>
          <p:nvPr/>
        </p:nvSpPr>
        <p:spPr>
          <a:xfrm>
            <a:off x="6189702" y="4047113"/>
            <a:ext cx="5523119" cy="2333042"/>
          </a:xfrm>
          <a:prstGeom prst="rect">
            <a:avLst/>
          </a:prstGeom>
          <a:noFill/>
          <a:ln w="50800">
            <a:solidFill>
              <a:srgbClr val="005bfc"/>
            </a:solidFill>
            <a:prstDash val="solid"/>
            <a:miter lim="800000"/>
          </a:ln>
        </p:spPr>
      </p:sp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Dataset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2095571"/>
            <a:ext cx="5616500" cy="166020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177"/>
              </a:lnSpc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 Obtained from </a:t>
            </a:r>
            <a:r>
              <a:rPr lang="en-US" sz="1890" u="sng" dirty="0" smtClean="0">
                <a:solidFill>
                  <a:srgbClr val="11a9e2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8" invalidUrl="" action="" tgtFrame="" tooltip="" history="1" highlightClick="0" endSnd="0"/>
              </a:rPr>
              <a:t>Kaggle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  100k orders from 2016 to 2018  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  Notable Fields: order status, price, payment type, review_score  </a:t>
            </a:r>
            <a:endParaRPr lang="en-US" dirty="0"/>
          </a:p>
        </p:txBody>
      </p:sp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4"/>
          <a:srcRect l="-12126" r="-12126" t="-8271" b="-8271"/>
          <a:stretch/>
        </p:blipFill>
        <p:spPr>
          <a:xfrm>
            <a:off x="6027818" y="2097171"/>
            <a:ext cx="5714874" cy="3229492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Cleaning and Preparation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5" y="1525851"/>
            <a:ext cx="8484653" cy="483659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482"/>
              </a:lnSpc>
              <a:buSzPct val="100000"/>
              <a:buChar char="•"/>
            </a:pPr>
            <a:r>
              <a:rPr lang="en-US" sz="2155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Order may contain multiple items</a:t>
            </a:r>
          </a:p>
          <a:p>
            <a:pPr algn="l" marL="242900" indent="-242900">
              <a:lnSpc>
                <a:spcPts val="2482"/>
              </a:lnSpc>
              <a:spcBef>
                <a:spcPts val="2579"/>
              </a:spcBef>
              <a:buSzPct val="100000"/>
              <a:buChar char="•"/>
            </a:pPr>
            <a:r>
              <a:rPr lang="en-US" sz="2155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Each item may be fulfilled by different seller</a:t>
            </a:r>
          </a:p>
          <a:p>
            <a:pPr algn="l" marL="242900" indent="-242900">
              <a:lnSpc>
                <a:spcPts val="2482"/>
              </a:lnSpc>
              <a:spcBef>
                <a:spcPts val="2579"/>
              </a:spcBef>
              <a:buSzPct val="100000"/>
              <a:buChar char="•"/>
            </a:pPr>
            <a:r>
              <a:rPr lang="en-US" sz="2155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Aggregated price of each item in order</a:t>
            </a:r>
          </a:p>
          <a:p>
            <a:pPr algn="l" marL="242900" indent="-242900">
              <a:lnSpc>
                <a:spcPts val="2482"/>
              </a:lnSpc>
              <a:spcBef>
                <a:spcPts val="2579"/>
              </a:spcBef>
              <a:buSzPct val="100000"/>
              <a:buChar char="•"/>
            </a:pPr>
            <a:r>
              <a:rPr lang="en-US" sz="2155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Calculated Average rating for each order</a:t>
            </a:r>
          </a:p>
          <a:p>
            <a:pPr algn="l" lvl="1">
              <a:lnSpc>
                <a:spcPts val="1950"/>
              </a:lnSpc>
              <a:spcBef>
                <a:spcPts val="502"/>
              </a:spcBef>
              <a:buNone/>
            </a:pPr>
            <a:r>
              <a:rPr lang="en-US" sz="1426" dirty="0" smtClean="0">
                <a:solidFill>
                  <a:srgbClr val="444444">
                    <a:alpha val="80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                 Order reviews dataset does not contain product level detail    </a:t>
            </a:r>
          </a:p>
          <a:p>
            <a:pPr algn="l" marL="242900" indent="-242900">
              <a:lnSpc>
                <a:spcPts val="2482"/>
              </a:lnSpc>
              <a:spcBef>
                <a:spcPts val="2568"/>
              </a:spcBef>
              <a:buSzPct val="100000"/>
              <a:buChar char="•"/>
            </a:pPr>
            <a:r>
              <a:rPr lang="en-US" sz="2155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Merging payment, customer, and review details with orders    </a:t>
            </a:r>
          </a:p>
          <a:p>
            <a:pPr algn="l" marL="242900" indent="-242900">
              <a:lnSpc>
                <a:spcPts val="2482"/>
              </a:lnSpc>
              <a:spcBef>
                <a:spcPts val="2579"/>
              </a:spcBef>
              <a:buSzPct val="100000"/>
              <a:buChar char="•"/>
            </a:pPr>
            <a:r>
              <a:rPr lang="en-US" sz="2155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Created dataset of Brazil state names and abbreviations</a:t>
            </a:r>
          </a:p>
          <a:p>
            <a:pPr algn="l" marL="242900" indent="-242900">
              <a:lnSpc>
                <a:spcPts val="2482"/>
              </a:lnSpc>
              <a:spcBef>
                <a:spcPts val="2579"/>
              </a:spcBef>
              <a:buSzPct val="100000"/>
              <a:buChar char="•"/>
            </a:pPr>
            <a:r>
              <a:rPr lang="en-US" sz="2155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Cleaned column name, product names strings (</a:t>
            </a:r>
            <a:r>
              <a:rPr lang="en-US" sz="2155" i="1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i.e.</a:t>
            </a:r>
            <a:r>
              <a:rPr lang="en-US" sz="2155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removing special characters)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Objectives and Research Questions</a:t>
            </a:r>
            <a:endParaRPr lang="en-US" dirty="0"/>
          </a:p>
        </p:txBody>
      </p:sp>
      <p:pic>
        <p:nvPicPr>
          <p:cNvPr id="4" name="Object 3" descr="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669" y="2266383"/>
            <a:ext cx="5323144" cy="1085579"/>
          </a:xfrm>
          <a:prstGeom prst="rect">
            <a:avLst/>
          </a:prstGeom>
        </p:spPr>
      </p:pic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045" y="1865431"/>
            <a:ext cx="1180805" cy="1399825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333167" y="2605478"/>
            <a:ext cx="418995" cy="390427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3076"/>
              </a:lnSpc>
              <a:buNone/>
            </a:pPr>
            <a:r>
              <a:rPr lang="en-US" b="1" sz="267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714071" y="2501324"/>
            <a:ext cx="4409270" cy="58951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323"/>
              </a:lnSpc>
              <a:buNone/>
            </a:pPr>
            <a:r>
              <a:rPr lang="en-US" sz="2016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are customers and sellers distributed geographically?</a:t>
            </a:r>
            <a:endParaRPr lang="en-US" dirty="0"/>
          </a:p>
        </p:txBody>
      </p:sp>
      <p:pic>
        <p:nvPicPr>
          <p:cNvPr id="8" name="Object 7" descr="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3669" y="3409098"/>
            <a:ext cx="5323144" cy="1085579"/>
          </a:xfrm>
          <a:prstGeom prst="rect">
            <a:avLst/>
          </a:prstGeom>
        </p:spPr>
      </p:pic>
      <p:pic>
        <p:nvPicPr>
          <p:cNvPr id="9" name="Object 8" descr="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9045" y="3369002"/>
            <a:ext cx="1180805" cy="1171282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1333167" y="3748192"/>
            <a:ext cx="418995" cy="390427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3076"/>
              </a:lnSpc>
              <a:buNone/>
            </a:pPr>
            <a:r>
              <a:rPr lang="en-US" b="1" sz="267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1714071" y="3644038"/>
            <a:ext cx="4409270" cy="58951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323"/>
              </a:lnSpc>
              <a:buNone/>
            </a:pPr>
            <a:r>
              <a:rPr lang="en-US" sz="2016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What are the most/least popular product categories?</a:t>
            </a:r>
            <a:endParaRPr lang="en-US" dirty="0"/>
          </a:p>
        </p:txBody>
      </p:sp>
      <p:pic>
        <p:nvPicPr>
          <p:cNvPr id="12" name="Object 11" descr="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3669" y="4551812"/>
            <a:ext cx="5323144" cy="1085579"/>
          </a:xfrm>
          <a:prstGeom prst="rect">
            <a:avLst/>
          </a:prstGeom>
        </p:spPr>
      </p:pic>
      <p:pic>
        <p:nvPicPr>
          <p:cNvPr id="13" name="Object 12" descr="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9045" y="4647038"/>
            <a:ext cx="1180805" cy="1399825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333167" y="4890906"/>
            <a:ext cx="418995" cy="390427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3076"/>
              </a:lnSpc>
              <a:buNone/>
            </a:pPr>
            <a:r>
              <a:rPr lang="en-US" b="1" sz="267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714071" y="4786753"/>
            <a:ext cx="4409270" cy="589510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323"/>
              </a:lnSpc>
              <a:buNone/>
            </a:pPr>
            <a:r>
              <a:rPr lang="en-US" sz="2016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do certain factors affect review scores?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24985" y="3067771"/>
            <a:ext cx="8138982" cy="68637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407"/>
              </a:lnSpc>
              <a:buNone/>
            </a:pPr>
            <a:r>
              <a:rPr lang="en-US" b="1" sz="5006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Analysis and Visualization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Geographic Distribution of Customers and Sellers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523619"/>
            <a:ext cx="5523119" cy="452324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3"/>
          <a:srcRect l="-3114" r="-3114" t="-21321" b="-21321"/>
          <a:stretch/>
        </p:blipFill>
        <p:spPr>
          <a:xfrm>
            <a:off x="476131" y="1523619"/>
            <a:ext cx="5523119" cy="452324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6189702" y="1523619"/>
            <a:ext cx="5523119" cy="452324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7" name="Object 6" descr="">    </p:cNvPr>
          <p:cNvPicPr>
            <a:picLocks noChangeAspect="1"/>
          </p:cNvPicPr>
          <p:nvPr/>
        </p:nvPicPr>
        <p:blipFill>
          <a:blip r:embed="rId4"/>
          <a:srcRect l="-2394" r="-2394" t="-20370" b="-20370"/>
          <a:stretch/>
        </p:blipFill>
        <p:spPr>
          <a:xfrm>
            <a:off x="6189702" y="1523619"/>
            <a:ext cx="5523119" cy="4523244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2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960944"/>
            <a:ext cx="380905" cy="476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86261"/>
            <a:ext cx="12188952" cy="4392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461"/>
              </a:lnSpc>
              <a:buNone/>
            </a:pPr>
            <a:r>
              <a:rPr lang="en-US" b="1" sz="3004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Payment Types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2095571"/>
            <a:ext cx="5616500" cy="83010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177"/>
              </a:lnSpc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70%+ orders were paid by credit card  </a:t>
            </a:r>
          </a:p>
          <a:p>
            <a:pPr algn="l" marL="242900" indent="-242900">
              <a:lnSpc>
                <a:spcPts val="2177"/>
              </a:lnSpc>
              <a:spcBef>
                <a:spcPts val="2140"/>
              </a:spcBef>
              <a:buSzPct val="100000"/>
              <a:buChar char="•"/>
            </a:pPr>
            <a:r>
              <a:rPr lang="en-US" sz="1890" dirty="0" smtClean="0">
                <a:solidFill>
                  <a:srgbClr val="191f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Boleto (Bank Ticker or Bank Slip): 20%</a:t>
            </a:r>
            <a:endParaRPr lang="en-US" dirty="0"/>
          </a:p>
        </p:txBody>
      </p:sp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3"/>
          <a:srcRect l="-30664" r="-30664" t="3670" b="3670"/>
          <a:stretch/>
        </p:blipFill>
        <p:spPr>
          <a:xfrm>
            <a:off x="4351837" y="1152237"/>
            <a:ext cx="8455380" cy="4778160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Analysis Project</dc:title>
  <dc:subject>Python Data Analysis Project</dc:subject>
  <dc:creator>vlad7984@gmail.com</dc:creator>
  <cp:lastModifiedBy>vlad7984@gmail.com</cp:lastModifiedBy>
  <cp:revision>1</cp:revision>
  <dcterms:created xsi:type="dcterms:W3CDTF">2024-12-13T06:08:59.284Z</dcterms:created>
  <dcterms:modified xsi:type="dcterms:W3CDTF">2024-12-13T06:08:59.284Z</dcterms:modified>
</cp:coreProperties>
</file>