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2297" y="1511884"/>
            <a:ext cx="894740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9457" y="790143"/>
            <a:ext cx="6133084" cy="601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469" y="1143457"/>
            <a:ext cx="11637060" cy="224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1511884"/>
            <a:ext cx="63373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Times New Roman"/>
                <a:cs typeface="Times New Roman"/>
              </a:rPr>
              <a:t>HYPERL</a:t>
            </a:r>
            <a:r>
              <a:rPr dirty="0" sz="3600" spc="5" b="1">
                <a:latin typeface="Times New Roman"/>
                <a:cs typeface="Times New Roman"/>
              </a:rPr>
              <a:t>O</a:t>
            </a:r>
            <a:r>
              <a:rPr dirty="0" sz="3600" b="1">
                <a:latin typeface="Times New Roman"/>
                <a:cs typeface="Times New Roman"/>
              </a:rPr>
              <a:t>OP</a:t>
            </a:r>
            <a:r>
              <a:rPr dirty="0" sz="3600" spc="-26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TECHNOLO</a:t>
            </a:r>
            <a:r>
              <a:rPr dirty="0" sz="3600" spc="10" b="1">
                <a:latin typeface="Times New Roman"/>
                <a:cs typeface="Times New Roman"/>
              </a:rPr>
              <a:t>G</a:t>
            </a:r>
            <a:r>
              <a:rPr dirty="0" sz="3600" b="1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8076" y="2521661"/>
            <a:ext cx="23164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Times New Roman"/>
                <a:cs typeface="Times New Roman"/>
              </a:rPr>
              <a:t>B.N</a:t>
            </a:r>
            <a:r>
              <a:rPr dirty="0" sz="3600" spc="-465" b="1">
                <a:latin typeface="Times New Roman"/>
                <a:cs typeface="Times New Roman"/>
              </a:rPr>
              <a:t>A</a:t>
            </a:r>
            <a:r>
              <a:rPr dirty="0" sz="3600" b="1">
                <a:latin typeface="Times New Roman"/>
                <a:cs typeface="Times New Roman"/>
              </a:rPr>
              <a:t>V</a:t>
            </a:r>
            <a:r>
              <a:rPr dirty="0" sz="3600" spc="-15" b="1">
                <a:latin typeface="Times New Roman"/>
                <a:cs typeface="Times New Roman"/>
              </a:rPr>
              <a:t>E</a:t>
            </a:r>
            <a:r>
              <a:rPr dirty="0" sz="3600" b="1">
                <a:latin typeface="Times New Roman"/>
                <a:cs typeface="Times New Roman"/>
              </a:rPr>
              <a:t>EN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69" y="158877"/>
            <a:ext cx="25679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RODUCT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469" y="1143457"/>
            <a:ext cx="9733915" cy="224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D0D0D"/>
                </a:solidFill>
                <a:latin typeface="Times New Roman"/>
                <a:cs typeface="Times New Roman"/>
              </a:rPr>
              <a:t>Conceptualized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0D0D0D"/>
                </a:solidFill>
                <a:latin typeface="Times New Roman"/>
                <a:cs typeface="Times New Roman"/>
              </a:rPr>
              <a:t>Transport</a:t>
            </a:r>
            <a:r>
              <a:rPr dirty="0" sz="2400" spc="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System:</a:t>
            </a:r>
            <a:r>
              <a:rPr dirty="0" sz="2400" spc="4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D0D0D"/>
                </a:solidFill>
                <a:latin typeface="Times New Roman"/>
                <a:cs typeface="Times New Roman"/>
              </a:rPr>
              <a:t>Hyperloop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421005" indent="-4089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21005" algn="l"/>
                <a:tab pos="421640" algn="l"/>
              </a:tabLst>
            </a:pP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Low-pressure</a:t>
            </a:r>
            <a:r>
              <a:rPr dirty="0" sz="200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tubes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20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passenger-carrying</a:t>
            </a:r>
            <a:r>
              <a:rPr dirty="0" sz="200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pods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Speed: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Exceeds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700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mph,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far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above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conventional</a:t>
            </a:r>
            <a:r>
              <a:rPr dirty="0" sz="20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rail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riv alled only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air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421005" indent="-408940">
              <a:lnSpc>
                <a:spcPct val="100000"/>
              </a:lnSpc>
              <a:buFont typeface="Wingdings"/>
              <a:buChar char=""/>
              <a:tabLst>
                <a:tab pos="421005" algn="l"/>
                <a:tab pos="421640" algn="l"/>
              </a:tabLst>
            </a:pP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Efficiency:</a:t>
            </a:r>
            <a:r>
              <a:rPr dirty="0" sz="200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Magnetic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levitation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electric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propulsion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ensure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energy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efficiency</a:t>
            </a:r>
            <a:r>
              <a:rPr dirty="0" sz="200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clean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9042" y="3055442"/>
            <a:ext cx="129667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ir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000" spc="-45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469" y="3665296"/>
            <a:ext cx="11643995" cy="2769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Safety:</a:t>
            </a:r>
            <a:r>
              <a:rPr dirty="0" sz="20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Closed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dirty="0" sz="200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avoids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accidents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due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collision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disruption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service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through</a:t>
            </a:r>
            <a:r>
              <a:rPr dirty="0" sz="20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weather</a:t>
            </a:r>
            <a:r>
              <a:rPr dirty="0" sz="20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conditions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Innovation: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Brought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public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eye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Elon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Musk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2013.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2001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Impact: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Does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transform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travel,</a:t>
            </a:r>
            <a:r>
              <a:rPr dirty="0" sz="20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reduces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time,</a:t>
            </a:r>
            <a:r>
              <a:rPr dirty="0" sz="20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adds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economic</a:t>
            </a:r>
            <a:r>
              <a:rPr dirty="0" sz="20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development,</a:t>
            </a:r>
            <a:r>
              <a:rPr dirty="0" sz="20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reduces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traffic</a:t>
            </a:r>
            <a:r>
              <a:rPr dirty="0" sz="20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congestion,</a:t>
            </a:r>
            <a:r>
              <a:rPr dirty="0" sz="20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0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dirty="0" sz="2000" spc="-48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return,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helps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reduce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carbon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emissions.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421005" indent="-4089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21005" algn="l"/>
                <a:tab pos="421640" algn="l"/>
              </a:tabLst>
            </a:pP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Development</a:t>
            </a:r>
            <a:r>
              <a:rPr dirty="0" sz="20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Status: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Testing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 the</a:t>
            </a:r>
            <a:r>
              <a:rPr dirty="0" sz="20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prototype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20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global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 routing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0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testing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47" y="259791"/>
            <a:ext cx="44348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TECHNOLOGIES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Overview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 Hyperloop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147" y="938024"/>
            <a:ext cx="10798175" cy="5515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10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5">
                <a:latin typeface="Times New Roman"/>
                <a:cs typeface="Times New Roman"/>
              </a:rPr>
              <a:t>Passengers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would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introduced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operating </a:t>
            </a:r>
            <a:r>
              <a:rPr dirty="0" sz="2000" spc="-15">
                <a:latin typeface="Times New Roman"/>
                <a:cs typeface="Times New Roman"/>
              </a:rPr>
              <a:t>within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tubes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under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pressure 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incredible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speeds.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Having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championed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Elon</a:t>
            </a:r>
            <a:r>
              <a:rPr dirty="0" sz="2000" spc="-10">
                <a:latin typeface="Times New Roman"/>
                <a:cs typeface="Times New Roman"/>
              </a:rPr>
              <a:t> Musk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2013,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this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system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 spc="-10">
                <a:latin typeface="Times New Roman"/>
                <a:cs typeface="Times New Roman"/>
              </a:rPr>
              <a:t>said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reach over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700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miles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hour,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probably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more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760 </a:t>
            </a:r>
            <a:r>
              <a:rPr dirty="0" sz="2000" spc="-15">
                <a:latin typeface="Times New Roman"/>
                <a:cs typeface="Times New Roman"/>
              </a:rPr>
              <a:t>miles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hour.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this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effect,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 spc="-10">
                <a:latin typeface="Times New Roman"/>
                <a:cs typeface="Times New Roman"/>
              </a:rPr>
              <a:t>float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top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tracks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accordance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magnetic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levitation,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lessening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friction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thus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facilitating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smooth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movement.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propulsion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the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electrically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driven,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which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reduces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overdependence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fossil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fuels.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10">
                <a:latin typeface="Times New Roman"/>
                <a:cs typeface="Times New Roman"/>
              </a:rPr>
              <a:t>High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energy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efficiency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safety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because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lesser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air </a:t>
            </a:r>
            <a:r>
              <a:rPr dirty="0" sz="2000" spc="-10">
                <a:latin typeface="Times New Roman"/>
                <a:cs typeface="Times New Roman"/>
              </a:rPr>
              <a:t>resistance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friction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major</a:t>
            </a:r>
            <a:endParaRPr sz="20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Times New Roman"/>
                <a:cs typeface="Times New Roman"/>
              </a:rPr>
              <a:t>advantages.</a:t>
            </a:r>
            <a:endParaRPr sz="2000">
              <a:latin typeface="Times New Roman"/>
              <a:cs typeface="Times New Roman"/>
            </a:endParaRPr>
          </a:p>
          <a:p>
            <a:pPr marL="356870" marR="737235" indent="-344805">
              <a:lnSpc>
                <a:spcPct val="1501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20">
                <a:latin typeface="Times New Roman"/>
                <a:cs typeface="Times New Roman"/>
              </a:rPr>
              <a:t>Economically,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would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lessen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travel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time;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hence,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connectivity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would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better, </a:t>
            </a:r>
            <a:r>
              <a:rPr dirty="0" sz="2000" spc="-5">
                <a:latin typeface="Times New Roman"/>
                <a:cs typeface="Times New Roman"/>
              </a:rPr>
              <a:t>leading 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economic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development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employment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opportunities.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5">
                <a:latin typeface="Times New Roman"/>
                <a:cs typeface="Times New Roman"/>
              </a:rPr>
              <a:t>Bridging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gap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between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rural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will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ensure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various resources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 spc="-10">
                <a:latin typeface="Times New Roman"/>
                <a:cs typeface="Times New Roman"/>
              </a:rPr>
              <a:t>under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development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prototyping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existing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firms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like </a:t>
            </a:r>
            <a:r>
              <a:rPr dirty="0" sz="2000" spc="-35">
                <a:latin typeface="Times New Roman"/>
                <a:cs typeface="Times New Roman"/>
              </a:rPr>
              <a:t>Virgin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Hyperloop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firm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generally</a:t>
            </a:r>
            <a:endParaRPr sz="20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Hyperloop</a:t>
            </a:r>
            <a:r>
              <a:rPr dirty="0" sz="2000" spc="-10">
                <a:latin typeface="Times New Roman"/>
                <a:cs typeface="Times New Roman"/>
              </a:rPr>
              <a:t> Transportation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624" y="211074"/>
            <a:ext cx="11323320" cy="647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development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prototyping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existing </a:t>
            </a:r>
            <a:r>
              <a:rPr dirty="0" sz="1800" spc="-15">
                <a:latin typeface="Times New Roman"/>
                <a:cs typeface="Times New Roman"/>
              </a:rPr>
              <a:t>firms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like</a:t>
            </a:r>
            <a:r>
              <a:rPr dirty="0" sz="1800" spc="-25">
                <a:latin typeface="Times New Roman"/>
                <a:cs typeface="Times New Roman"/>
              </a:rPr>
              <a:t> Virgin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Hyperloop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firm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generally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called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Hyperloop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Transportation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Technologies.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Infrastructure</a:t>
            </a:r>
            <a:r>
              <a:rPr dirty="0" sz="1800">
                <a:latin typeface="Times New Roman"/>
                <a:cs typeface="Times New Roman"/>
              </a:rPr>
              <a:t> costs,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regulatory</a:t>
            </a:r>
            <a:r>
              <a:rPr dirty="0" sz="1800">
                <a:latin typeface="Times New Roman"/>
                <a:cs typeface="Times New Roman"/>
              </a:rPr>
              <a:t> hurdles,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technical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issues—those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r>
              <a:rPr dirty="0" sz="1800">
                <a:latin typeface="Times New Roman"/>
                <a:cs typeface="Times New Roman"/>
              </a:rPr>
              <a:t> only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few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challenges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hyperloop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faces.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>
                <a:latin typeface="Times New Roman"/>
                <a:cs typeface="Times New Roman"/>
              </a:rPr>
              <a:t>Continuous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research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development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efforts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could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very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well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conquer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major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challenges.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185" b="1">
                <a:latin typeface="Times New Roman"/>
                <a:cs typeface="Times New Roman"/>
              </a:rPr>
              <a:t>A</a:t>
            </a:r>
            <a:r>
              <a:rPr dirty="0" sz="2400" spc="-16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COLLECTI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spc="-20" b="1">
                <a:latin typeface="Times New Roman"/>
                <a:cs typeface="Times New Roman"/>
              </a:rPr>
              <a:t>Core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Concepts: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22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30">
                <a:latin typeface="Times New Roman"/>
                <a:cs typeface="Times New Roman"/>
              </a:rPr>
              <a:t>Vacuum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Tubes: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Air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drag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reduced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5">
                <a:latin typeface="Times New Roman"/>
                <a:cs typeface="Times New Roman"/>
              </a:rPr>
              <a:t>Magnetic Levitation: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Ground friction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avoided</a:t>
            </a:r>
            <a:r>
              <a:rPr dirty="0" sz="1800">
                <a:latin typeface="Times New Roman"/>
                <a:cs typeface="Times New Roman"/>
              </a:rPr>
              <a:t> by</a:t>
            </a:r>
            <a:r>
              <a:rPr dirty="0" sz="1800" spc="-10">
                <a:latin typeface="Times New Roman"/>
                <a:cs typeface="Times New Roman"/>
              </a:rPr>
              <a:t> magnetic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fields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5">
                <a:latin typeface="Times New Roman"/>
                <a:cs typeface="Times New Roman"/>
              </a:rPr>
              <a:t>Linear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Induction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Motors: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Magnetic </a:t>
            </a:r>
            <a:r>
              <a:rPr dirty="0" sz="1800" spc="-10">
                <a:latin typeface="Times New Roman"/>
                <a:cs typeface="Times New Roman"/>
              </a:rPr>
              <a:t>forces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up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slow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down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pods</a:t>
            </a:r>
            <a:endParaRPr sz="1800">
              <a:latin typeface="Times New Roman"/>
              <a:cs typeface="Times New Roman"/>
            </a:endParaRPr>
          </a:p>
          <a:p>
            <a:pPr marL="402590" indent="-39052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402590" algn="l"/>
                <a:tab pos="403225" algn="l"/>
              </a:tabLst>
            </a:pPr>
            <a:r>
              <a:rPr dirty="0" sz="1800" spc="-10">
                <a:latin typeface="Times New Roman"/>
                <a:cs typeface="Times New Roman"/>
              </a:rPr>
              <a:t>Aerodynamics: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Drag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pods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reduced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streamlined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5">
                <a:latin typeface="Times New Roman"/>
                <a:cs typeface="Times New Roman"/>
              </a:rPr>
              <a:t>Pros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Cons: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>
                <a:latin typeface="Times New Roman"/>
                <a:cs typeface="Times New Roman"/>
              </a:rPr>
              <a:t>Speed: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reduces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intercity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traveling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15">
                <a:latin typeface="Times New Roman"/>
                <a:cs typeface="Times New Roman"/>
              </a:rPr>
              <a:t>Efficiency: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promised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considerably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lesser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energy.</a:t>
            </a:r>
            <a:endParaRPr sz="1800">
              <a:latin typeface="Times New Roman"/>
              <a:cs typeface="Times New Roman"/>
            </a:endParaRPr>
          </a:p>
          <a:p>
            <a:pPr marL="414655" indent="-40259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414655" algn="l"/>
                <a:tab pos="415290" algn="l"/>
              </a:tabLst>
            </a:pPr>
            <a:r>
              <a:rPr dirty="0" sz="1800" spc="-5">
                <a:latin typeface="Times New Roman"/>
                <a:cs typeface="Times New Roman"/>
              </a:rPr>
              <a:t>Environment: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emission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will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near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zero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 it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renewable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energy.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82" y="319278"/>
            <a:ext cx="18415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400" spc="-65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z="2400" spc="-15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2400" spc="-6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582" y="635588"/>
            <a:ext cx="11788140" cy="578929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Magnetic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Levitation</a:t>
            </a:r>
            <a:r>
              <a:rPr dirty="0" sz="1800">
                <a:latin typeface="Times New Roman"/>
                <a:cs typeface="Times New Roman"/>
              </a:rPr>
              <a:t> 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Hyperloop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latin typeface="Times New Roman"/>
                <a:cs typeface="Times New Roman"/>
              </a:rPr>
              <a:t>Key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Concepts: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Magnetic</a:t>
            </a:r>
            <a:r>
              <a:rPr dirty="0" sz="1800">
                <a:latin typeface="Times New Roman"/>
                <a:cs typeface="Times New Roman"/>
              </a:rPr>
              <a:t> levitation,</a:t>
            </a:r>
            <a:r>
              <a:rPr dirty="0" sz="1800" spc="-10">
                <a:latin typeface="Times New Roman"/>
                <a:cs typeface="Times New Roman"/>
              </a:rPr>
              <a:t> Maglev: </a:t>
            </a:r>
            <a:r>
              <a:rPr dirty="0" sz="1800" spc="-5">
                <a:latin typeface="Times New Roman"/>
                <a:cs typeface="Times New Roman"/>
              </a:rPr>
              <a:t>This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lifts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pod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off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ground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magnets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avoid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friction at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</a:t>
            </a:r>
            <a:r>
              <a:rPr dirty="0" sz="1800" spc="-5">
                <a:latin typeface="Times New Roman"/>
                <a:cs typeface="Times New Roman"/>
              </a:rPr>
              <a:t> speeds.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Magnets: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Electromagnets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superconducting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magnets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magnetic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field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pushes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pod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Control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systems: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Sensors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algorithms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0">
                <a:latin typeface="Times New Roman"/>
                <a:cs typeface="Times New Roman"/>
              </a:rPr>
              <a:t> work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together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keep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pod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its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center,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both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adjusted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real-time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smooth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travel.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5">
                <a:latin typeface="Times New Roman"/>
                <a:cs typeface="Times New Roman"/>
              </a:rPr>
              <a:t>Lifting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Pod: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Repelling </a:t>
            </a:r>
            <a:r>
              <a:rPr dirty="0" sz="1800" spc="-5">
                <a:latin typeface="Times New Roman"/>
                <a:cs typeface="Times New Roman"/>
              </a:rPr>
              <a:t>magnetic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fields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push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pod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off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track.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>
                <a:latin typeface="Times New Roman"/>
                <a:cs typeface="Times New Roman"/>
              </a:rPr>
              <a:t>Maintaining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Balance: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Sensors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monitor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position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pod;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 be,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magnetic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field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adjusted.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5">
                <a:latin typeface="Times New Roman"/>
                <a:cs typeface="Times New Roman"/>
              </a:rPr>
              <a:t>Propelling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Forward: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Additional </a:t>
            </a:r>
            <a:r>
              <a:rPr dirty="0" sz="1800" spc="-10">
                <a:latin typeface="Times New Roman"/>
                <a:cs typeface="Times New Roman"/>
              </a:rPr>
              <a:t>magnets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propel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pod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forward,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creating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moving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magnetic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field.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-10">
                <a:latin typeface="Times New Roman"/>
                <a:cs typeface="Times New Roman"/>
              </a:rPr>
              <a:t>Advantages: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High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due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no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friction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track.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The motion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ride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will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smooth,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without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bumps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vibrations.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5">
                <a:latin typeface="Times New Roman"/>
                <a:cs typeface="Times New Roman"/>
              </a:rPr>
              <a:t>Low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Power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Consumption: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Less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energy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input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no</a:t>
            </a:r>
            <a:r>
              <a:rPr dirty="0" sz="1800">
                <a:latin typeface="Times New Roman"/>
                <a:cs typeface="Times New Roman"/>
              </a:rPr>
              <a:t> friction.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Low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Maintenance:</a:t>
            </a:r>
            <a:r>
              <a:rPr dirty="0" sz="1800" spc="-10">
                <a:latin typeface="Times New Roman"/>
                <a:cs typeface="Times New Roman"/>
              </a:rPr>
              <a:t> Less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wear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since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 </a:t>
            </a:r>
            <a:r>
              <a:rPr dirty="0" sz="1800" spc="-5">
                <a:latin typeface="Times New Roman"/>
                <a:cs typeface="Times New Roman"/>
              </a:rPr>
              <a:t>contact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track.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5683" y="5021579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86911" y="5021579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 h="0">
                <a:moveTo>
                  <a:pt x="0" y="0"/>
                </a:moveTo>
                <a:lnTo>
                  <a:pt x="4968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09871" y="5021579"/>
            <a:ext cx="4067810" cy="0"/>
          </a:xfrm>
          <a:custGeom>
            <a:avLst/>
            <a:gdLst/>
            <a:ahLst/>
            <a:cxnLst/>
            <a:rect l="l" t="t" r="r" b="b"/>
            <a:pathLst>
              <a:path w="4067809" h="0">
                <a:moveTo>
                  <a:pt x="0" y="0"/>
                </a:moveTo>
                <a:lnTo>
                  <a:pt x="40675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5683" y="458876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6911" y="4588764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 h="0">
                <a:moveTo>
                  <a:pt x="0" y="0"/>
                </a:moveTo>
                <a:lnTo>
                  <a:pt x="4968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09871" y="4588764"/>
            <a:ext cx="4067810" cy="0"/>
          </a:xfrm>
          <a:custGeom>
            <a:avLst/>
            <a:gdLst/>
            <a:ahLst/>
            <a:cxnLst/>
            <a:rect l="l" t="t" r="r" b="b"/>
            <a:pathLst>
              <a:path w="4067809" h="0">
                <a:moveTo>
                  <a:pt x="0" y="0"/>
                </a:moveTo>
                <a:lnTo>
                  <a:pt x="40675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5683" y="4158996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86911" y="4158996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 h="0">
                <a:moveTo>
                  <a:pt x="0" y="0"/>
                </a:moveTo>
                <a:lnTo>
                  <a:pt x="4968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09871" y="4158996"/>
            <a:ext cx="4067810" cy="0"/>
          </a:xfrm>
          <a:custGeom>
            <a:avLst/>
            <a:gdLst/>
            <a:ahLst/>
            <a:cxnLst/>
            <a:rect l="l" t="t" r="r" b="b"/>
            <a:pathLst>
              <a:path w="4067809" h="0">
                <a:moveTo>
                  <a:pt x="0" y="0"/>
                </a:moveTo>
                <a:lnTo>
                  <a:pt x="40675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5683" y="3726179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86911" y="3726179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 h="0">
                <a:moveTo>
                  <a:pt x="0" y="0"/>
                </a:moveTo>
                <a:lnTo>
                  <a:pt x="4968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9871" y="3726179"/>
            <a:ext cx="4067810" cy="0"/>
          </a:xfrm>
          <a:custGeom>
            <a:avLst/>
            <a:gdLst/>
            <a:ahLst/>
            <a:cxnLst/>
            <a:rect l="l" t="t" r="r" b="b"/>
            <a:pathLst>
              <a:path w="4067809" h="0">
                <a:moveTo>
                  <a:pt x="0" y="0"/>
                </a:moveTo>
                <a:lnTo>
                  <a:pt x="40675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05683" y="329336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86911" y="3293364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 h="0">
                <a:moveTo>
                  <a:pt x="0" y="0"/>
                </a:moveTo>
                <a:lnTo>
                  <a:pt x="4968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09871" y="3293364"/>
            <a:ext cx="4067810" cy="0"/>
          </a:xfrm>
          <a:custGeom>
            <a:avLst/>
            <a:gdLst/>
            <a:ahLst/>
            <a:cxnLst/>
            <a:rect l="l" t="t" r="r" b="b"/>
            <a:pathLst>
              <a:path w="4067809" h="0">
                <a:moveTo>
                  <a:pt x="0" y="0"/>
                </a:moveTo>
                <a:lnTo>
                  <a:pt x="40675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5683" y="2863595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86911" y="2860548"/>
            <a:ext cx="4890770" cy="5080"/>
          </a:xfrm>
          <a:custGeom>
            <a:avLst/>
            <a:gdLst/>
            <a:ahLst/>
            <a:cxnLst/>
            <a:rect l="l" t="t" r="r" b="b"/>
            <a:pathLst>
              <a:path w="4890770" h="5080">
                <a:moveTo>
                  <a:pt x="0" y="4572"/>
                </a:moveTo>
                <a:lnTo>
                  <a:pt x="4890516" y="4572"/>
                </a:lnTo>
              </a:path>
              <a:path w="4890770" h="5080">
                <a:moveTo>
                  <a:pt x="0" y="0"/>
                </a:moveTo>
                <a:lnTo>
                  <a:pt x="489051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05683" y="2430779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86911" y="2430779"/>
            <a:ext cx="4890770" cy="0"/>
          </a:xfrm>
          <a:custGeom>
            <a:avLst/>
            <a:gdLst/>
            <a:ahLst/>
            <a:cxnLst/>
            <a:rect l="l" t="t" r="r" b="b"/>
            <a:pathLst>
              <a:path w="4890770" h="0">
                <a:moveTo>
                  <a:pt x="0" y="0"/>
                </a:moveTo>
                <a:lnTo>
                  <a:pt x="48905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05683" y="1997964"/>
            <a:ext cx="5572125" cy="0"/>
          </a:xfrm>
          <a:custGeom>
            <a:avLst/>
            <a:gdLst/>
            <a:ahLst/>
            <a:cxnLst/>
            <a:rect l="l" t="t" r="r" b="b"/>
            <a:pathLst>
              <a:path w="5572125" h="0">
                <a:moveTo>
                  <a:pt x="0" y="0"/>
                </a:moveTo>
                <a:lnTo>
                  <a:pt x="55717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05683" y="1568196"/>
            <a:ext cx="5572125" cy="0"/>
          </a:xfrm>
          <a:custGeom>
            <a:avLst/>
            <a:gdLst/>
            <a:ahLst/>
            <a:cxnLst/>
            <a:rect l="l" t="t" r="r" b="b"/>
            <a:pathLst>
              <a:path w="5572125" h="0">
                <a:moveTo>
                  <a:pt x="0" y="0"/>
                </a:moveTo>
                <a:lnTo>
                  <a:pt x="55717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60776" y="2215895"/>
            <a:ext cx="326390" cy="3237230"/>
          </a:xfrm>
          <a:custGeom>
            <a:avLst/>
            <a:gdLst/>
            <a:ahLst/>
            <a:cxnLst/>
            <a:rect l="l" t="t" r="r" b="b"/>
            <a:pathLst>
              <a:path w="326389" h="3237229">
                <a:moveTo>
                  <a:pt x="326136" y="0"/>
                </a:moveTo>
                <a:lnTo>
                  <a:pt x="0" y="0"/>
                </a:lnTo>
                <a:lnTo>
                  <a:pt x="0" y="3236976"/>
                </a:lnTo>
                <a:lnTo>
                  <a:pt x="326136" y="3236976"/>
                </a:lnTo>
                <a:lnTo>
                  <a:pt x="3261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17008" y="5388864"/>
            <a:ext cx="326390" cy="64135"/>
          </a:xfrm>
          <a:custGeom>
            <a:avLst/>
            <a:gdLst/>
            <a:ahLst/>
            <a:cxnLst/>
            <a:rect l="l" t="t" r="r" b="b"/>
            <a:pathLst>
              <a:path w="326389" h="64135">
                <a:moveTo>
                  <a:pt x="326136" y="0"/>
                </a:moveTo>
                <a:lnTo>
                  <a:pt x="0" y="0"/>
                </a:lnTo>
                <a:lnTo>
                  <a:pt x="0" y="64008"/>
                </a:lnTo>
                <a:lnTo>
                  <a:pt x="326136" y="64008"/>
                </a:lnTo>
                <a:lnTo>
                  <a:pt x="3261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73240" y="5443728"/>
            <a:ext cx="326390" cy="9525"/>
          </a:xfrm>
          <a:custGeom>
            <a:avLst/>
            <a:gdLst/>
            <a:ahLst/>
            <a:cxnLst/>
            <a:rect l="l" t="t" r="r" b="b"/>
            <a:pathLst>
              <a:path w="326390" h="9525">
                <a:moveTo>
                  <a:pt x="326135" y="0"/>
                </a:moveTo>
                <a:lnTo>
                  <a:pt x="0" y="0"/>
                </a:lnTo>
                <a:lnTo>
                  <a:pt x="0" y="9144"/>
                </a:lnTo>
                <a:lnTo>
                  <a:pt x="326135" y="9144"/>
                </a:lnTo>
                <a:lnTo>
                  <a:pt x="32613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72255" y="5151120"/>
            <a:ext cx="326390" cy="302260"/>
          </a:xfrm>
          <a:custGeom>
            <a:avLst/>
            <a:gdLst/>
            <a:ahLst/>
            <a:cxnLst/>
            <a:rect l="l" t="t" r="r" b="b"/>
            <a:pathLst>
              <a:path w="326389" h="302260">
                <a:moveTo>
                  <a:pt x="326136" y="0"/>
                </a:moveTo>
                <a:lnTo>
                  <a:pt x="0" y="0"/>
                </a:lnTo>
                <a:lnTo>
                  <a:pt x="0" y="301751"/>
                </a:lnTo>
                <a:lnTo>
                  <a:pt x="326136" y="301751"/>
                </a:lnTo>
                <a:lnTo>
                  <a:pt x="32613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28488" y="5407152"/>
            <a:ext cx="326390" cy="45720"/>
          </a:xfrm>
          <a:custGeom>
            <a:avLst/>
            <a:gdLst/>
            <a:ahLst/>
            <a:cxnLst/>
            <a:rect l="l" t="t" r="r" b="b"/>
            <a:pathLst>
              <a:path w="326389" h="45720">
                <a:moveTo>
                  <a:pt x="326136" y="0"/>
                </a:moveTo>
                <a:lnTo>
                  <a:pt x="0" y="0"/>
                </a:lnTo>
                <a:lnTo>
                  <a:pt x="0" y="45720"/>
                </a:lnTo>
                <a:lnTo>
                  <a:pt x="326136" y="45720"/>
                </a:lnTo>
                <a:lnTo>
                  <a:pt x="32613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84719" y="5413247"/>
            <a:ext cx="326390" cy="40005"/>
          </a:xfrm>
          <a:custGeom>
            <a:avLst/>
            <a:gdLst/>
            <a:ahLst/>
            <a:cxnLst/>
            <a:rect l="l" t="t" r="r" b="b"/>
            <a:pathLst>
              <a:path w="326390" h="40004">
                <a:moveTo>
                  <a:pt x="326135" y="0"/>
                </a:moveTo>
                <a:lnTo>
                  <a:pt x="0" y="0"/>
                </a:lnTo>
                <a:lnTo>
                  <a:pt x="0" y="39623"/>
                </a:lnTo>
                <a:lnTo>
                  <a:pt x="326135" y="39623"/>
                </a:lnTo>
                <a:lnTo>
                  <a:pt x="32613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83735" y="2862072"/>
            <a:ext cx="326390" cy="2590800"/>
          </a:xfrm>
          <a:custGeom>
            <a:avLst/>
            <a:gdLst/>
            <a:ahLst/>
            <a:cxnLst/>
            <a:rect l="l" t="t" r="r" b="b"/>
            <a:pathLst>
              <a:path w="326389" h="2590800">
                <a:moveTo>
                  <a:pt x="326136" y="0"/>
                </a:moveTo>
                <a:lnTo>
                  <a:pt x="0" y="0"/>
                </a:lnTo>
                <a:lnTo>
                  <a:pt x="0" y="2590800"/>
                </a:lnTo>
                <a:lnTo>
                  <a:pt x="326136" y="2590800"/>
                </a:lnTo>
                <a:lnTo>
                  <a:pt x="326136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39967" y="5413247"/>
            <a:ext cx="326390" cy="40005"/>
          </a:xfrm>
          <a:custGeom>
            <a:avLst/>
            <a:gdLst/>
            <a:ahLst/>
            <a:cxnLst/>
            <a:rect l="l" t="t" r="r" b="b"/>
            <a:pathLst>
              <a:path w="326389" h="40004">
                <a:moveTo>
                  <a:pt x="326136" y="0"/>
                </a:moveTo>
                <a:lnTo>
                  <a:pt x="0" y="0"/>
                </a:lnTo>
                <a:lnTo>
                  <a:pt x="0" y="39623"/>
                </a:lnTo>
                <a:lnTo>
                  <a:pt x="326136" y="39623"/>
                </a:lnTo>
                <a:lnTo>
                  <a:pt x="326136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96200" y="5398008"/>
            <a:ext cx="326390" cy="55244"/>
          </a:xfrm>
          <a:custGeom>
            <a:avLst/>
            <a:gdLst/>
            <a:ahLst/>
            <a:cxnLst/>
            <a:rect l="l" t="t" r="r" b="b"/>
            <a:pathLst>
              <a:path w="326390" h="55245">
                <a:moveTo>
                  <a:pt x="326135" y="0"/>
                </a:moveTo>
                <a:lnTo>
                  <a:pt x="0" y="0"/>
                </a:lnTo>
                <a:lnTo>
                  <a:pt x="0" y="54863"/>
                </a:lnTo>
                <a:lnTo>
                  <a:pt x="326135" y="54863"/>
                </a:lnTo>
                <a:lnTo>
                  <a:pt x="32613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96411" y="2052827"/>
            <a:ext cx="55244" cy="323215"/>
          </a:xfrm>
          <a:custGeom>
            <a:avLst/>
            <a:gdLst/>
            <a:ahLst/>
            <a:cxnLst/>
            <a:rect l="l" t="t" r="r" b="b"/>
            <a:pathLst>
              <a:path w="55245" h="323214">
                <a:moveTo>
                  <a:pt x="27432" y="161544"/>
                </a:moveTo>
                <a:lnTo>
                  <a:pt x="27432" y="323088"/>
                </a:lnTo>
              </a:path>
              <a:path w="55245" h="323214">
                <a:moveTo>
                  <a:pt x="27432" y="161544"/>
                </a:moveTo>
                <a:lnTo>
                  <a:pt x="27432" y="0"/>
                </a:lnTo>
              </a:path>
              <a:path w="55245" h="323214">
                <a:moveTo>
                  <a:pt x="0" y="323088"/>
                </a:moveTo>
                <a:lnTo>
                  <a:pt x="54863" y="323088"/>
                </a:lnTo>
              </a:path>
              <a:path w="55245" h="323214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5152644" y="5379720"/>
            <a:ext cx="55244" cy="15240"/>
            <a:chOff x="5152644" y="5379720"/>
            <a:chExt cx="55244" cy="15240"/>
          </a:xfrm>
        </p:grpSpPr>
        <p:sp>
          <p:nvSpPr>
            <p:cNvPr id="34" name="object 34"/>
            <p:cNvSpPr/>
            <p:nvPr/>
          </p:nvSpPr>
          <p:spPr>
            <a:xfrm>
              <a:off x="5180076" y="538734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-4572" y="1524"/>
                  </a:moveTo>
                  <a:lnTo>
                    <a:pt x="4572" y="1524"/>
                  </a:lnTo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80076" y="5384292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-4572" y="1524"/>
                  </a:moveTo>
                  <a:lnTo>
                    <a:pt x="4572" y="1524"/>
                  </a:lnTo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52644" y="5384292"/>
              <a:ext cx="55244" cy="6350"/>
            </a:xfrm>
            <a:custGeom>
              <a:avLst/>
              <a:gdLst/>
              <a:ahLst/>
              <a:cxnLst/>
              <a:rect l="l" t="t" r="r" b="b"/>
              <a:pathLst>
                <a:path w="55245" h="6350">
                  <a:moveTo>
                    <a:pt x="0" y="6096"/>
                  </a:moveTo>
                  <a:lnTo>
                    <a:pt x="54863" y="6096"/>
                  </a:lnTo>
                </a:path>
                <a:path w="55245" h="6350">
                  <a:moveTo>
                    <a:pt x="0" y="0"/>
                  </a:moveTo>
                  <a:lnTo>
                    <a:pt x="54863" y="0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7008876" y="5445252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27431" y="0"/>
                </a:moveTo>
                <a:lnTo>
                  <a:pt x="27431" y="0"/>
                </a:lnTo>
              </a:path>
              <a:path w="55245" h="0">
                <a:moveTo>
                  <a:pt x="27431" y="0"/>
                </a:moveTo>
                <a:lnTo>
                  <a:pt x="27431" y="0"/>
                </a:lnTo>
              </a:path>
              <a:path w="55245" h="0">
                <a:moveTo>
                  <a:pt x="0" y="0"/>
                </a:moveTo>
                <a:lnTo>
                  <a:pt x="54864" y="0"/>
                </a:lnTo>
              </a:path>
              <a:path w="55245" h="0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8" name="object 38"/>
          <p:cNvGrpSpPr/>
          <p:nvPr/>
        </p:nvGrpSpPr>
        <p:grpSpPr>
          <a:xfrm>
            <a:off x="3707891" y="5132832"/>
            <a:ext cx="55244" cy="36830"/>
            <a:chOff x="3707891" y="5132832"/>
            <a:chExt cx="55244" cy="36830"/>
          </a:xfrm>
        </p:grpSpPr>
        <p:sp>
          <p:nvSpPr>
            <p:cNvPr id="39" name="object 39"/>
            <p:cNvSpPr/>
            <p:nvPr/>
          </p:nvSpPr>
          <p:spPr>
            <a:xfrm>
              <a:off x="3730752" y="5137403"/>
              <a:ext cx="9525" cy="27940"/>
            </a:xfrm>
            <a:custGeom>
              <a:avLst/>
              <a:gdLst/>
              <a:ahLst/>
              <a:cxnLst/>
              <a:rect l="l" t="t" r="r" b="b"/>
              <a:pathLst>
                <a:path w="9525" h="27939">
                  <a:moveTo>
                    <a:pt x="914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27432"/>
                  </a:lnTo>
                  <a:lnTo>
                    <a:pt x="9144" y="27432"/>
                  </a:lnTo>
                  <a:lnTo>
                    <a:pt x="9144" y="1219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07891" y="5137404"/>
              <a:ext cx="55244" cy="27940"/>
            </a:xfrm>
            <a:custGeom>
              <a:avLst/>
              <a:gdLst/>
              <a:ahLst/>
              <a:cxnLst/>
              <a:rect l="l" t="t" r="r" b="b"/>
              <a:pathLst>
                <a:path w="55245" h="27939">
                  <a:moveTo>
                    <a:pt x="0" y="27432"/>
                  </a:moveTo>
                  <a:lnTo>
                    <a:pt x="54863" y="27432"/>
                  </a:lnTo>
                </a:path>
                <a:path w="55245" h="27939">
                  <a:moveTo>
                    <a:pt x="0" y="0"/>
                  </a:moveTo>
                  <a:lnTo>
                    <a:pt x="54863" y="0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5564123" y="5398008"/>
            <a:ext cx="55244" cy="15240"/>
            <a:chOff x="5564123" y="5398008"/>
            <a:chExt cx="55244" cy="15240"/>
          </a:xfrm>
        </p:grpSpPr>
        <p:sp>
          <p:nvSpPr>
            <p:cNvPr id="42" name="object 42"/>
            <p:cNvSpPr/>
            <p:nvPr/>
          </p:nvSpPr>
          <p:spPr>
            <a:xfrm>
              <a:off x="5586983" y="5404104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0" y="3048"/>
                  </a:moveTo>
                  <a:lnTo>
                    <a:pt x="9144" y="3048"/>
                  </a:lnTo>
                </a:path>
                <a:path w="9525" h="317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564123" y="5402580"/>
              <a:ext cx="55244" cy="6350"/>
            </a:xfrm>
            <a:custGeom>
              <a:avLst/>
              <a:gdLst/>
              <a:ahLst/>
              <a:cxnLst/>
              <a:rect l="l" t="t" r="r" b="b"/>
              <a:pathLst>
                <a:path w="55245" h="6350">
                  <a:moveTo>
                    <a:pt x="0" y="6096"/>
                  </a:moveTo>
                  <a:lnTo>
                    <a:pt x="54863" y="6096"/>
                  </a:lnTo>
                </a:path>
                <a:path w="55245" h="6350">
                  <a:moveTo>
                    <a:pt x="0" y="0"/>
                  </a:moveTo>
                  <a:lnTo>
                    <a:pt x="54863" y="0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7420356" y="5407152"/>
            <a:ext cx="55244" cy="15240"/>
            <a:chOff x="7420356" y="5407152"/>
            <a:chExt cx="55244" cy="15240"/>
          </a:xfrm>
        </p:grpSpPr>
        <p:sp>
          <p:nvSpPr>
            <p:cNvPr id="45" name="object 45"/>
            <p:cNvSpPr/>
            <p:nvPr/>
          </p:nvSpPr>
          <p:spPr>
            <a:xfrm>
              <a:off x="7443216" y="541324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0" y="3047"/>
                  </a:moveTo>
                  <a:lnTo>
                    <a:pt x="9144" y="3047"/>
                  </a:lnTo>
                </a:path>
                <a:path w="9525" h="317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20356" y="5411724"/>
              <a:ext cx="55244" cy="6350"/>
            </a:xfrm>
            <a:custGeom>
              <a:avLst/>
              <a:gdLst/>
              <a:ahLst/>
              <a:cxnLst/>
              <a:rect l="l" t="t" r="r" b="b"/>
              <a:pathLst>
                <a:path w="55245" h="6350">
                  <a:moveTo>
                    <a:pt x="0" y="6095"/>
                  </a:moveTo>
                  <a:lnTo>
                    <a:pt x="54864" y="6095"/>
                  </a:lnTo>
                </a:path>
                <a:path w="55245" h="6350">
                  <a:moveTo>
                    <a:pt x="0" y="0"/>
                  </a:moveTo>
                  <a:lnTo>
                    <a:pt x="54864" y="0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4119371" y="2732532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5" h="259080">
                <a:moveTo>
                  <a:pt x="27431" y="131063"/>
                </a:moveTo>
                <a:lnTo>
                  <a:pt x="27431" y="259079"/>
                </a:lnTo>
              </a:path>
              <a:path w="55245" h="259080">
                <a:moveTo>
                  <a:pt x="27431" y="131063"/>
                </a:moveTo>
                <a:lnTo>
                  <a:pt x="27431" y="0"/>
                </a:lnTo>
              </a:path>
              <a:path w="55245" h="259080">
                <a:moveTo>
                  <a:pt x="0" y="259079"/>
                </a:moveTo>
                <a:lnTo>
                  <a:pt x="54863" y="259079"/>
                </a:lnTo>
              </a:path>
              <a:path w="55245" h="259080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8" name="object 48"/>
          <p:cNvGrpSpPr/>
          <p:nvPr/>
        </p:nvGrpSpPr>
        <p:grpSpPr>
          <a:xfrm>
            <a:off x="5975603" y="5407152"/>
            <a:ext cx="55244" cy="15240"/>
            <a:chOff x="5975603" y="5407152"/>
            <a:chExt cx="55244" cy="15240"/>
          </a:xfrm>
        </p:grpSpPr>
        <p:sp>
          <p:nvSpPr>
            <p:cNvPr id="49" name="object 49"/>
            <p:cNvSpPr/>
            <p:nvPr/>
          </p:nvSpPr>
          <p:spPr>
            <a:xfrm>
              <a:off x="5998463" y="541324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0" y="3047"/>
                  </a:moveTo>
                  <a:lnTo>
                    <a:pt x="9144" y="3047"/>
                  </a:lnTo>
                </a:path>
                <a:path w="9525" h="317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975603" y="5411724"/>
              <a:ext cx="55244" cy="6350"/>
            </a:xfrm>
            <a:custGeom>
              <a:avLst/>
              <a:gdLst/>
              <a:ahLst/>
              <a:cxnLst/>
              <a:rect l="l" t="t" r="r" b="b"/>
              <a:pathLst>
                <a:path w="55245" h="6350">
                  <a:moveTo>
                    <a:pt x="0" y="6095"/>
                  </a:moveTo>
                  <a:lnTo>
                    <a:pt x="54863" y="6095"/>
                  </a:lnTo>
                </a:path>
                <a:path w="55245" h="6350">
                  <a:moveTo>
                    <a:pt x="0" y="0"/>
                  </a:moveTo>
                  <a:lnTo>
                    <a:pt x="54863" y="0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7831835" y="5388864"/>
            <a:ext cx="55244" cy="15240"/>
            <a:chOff x="7831835" y="5388864"/>
            <a:chExt cx="55244" cy="15240"/>
          </a:xfrm>
        </p:grpSpPr>
        <p:sp>
          <p:nvSpPr>
            <p:cNvPr id="52" name="object 52"/>
            <p:cNvSpPr/>
            <p:nvPr/>
          </p:nvSpPr>
          <p:spPr>
            <a:xfrm>
              <a:off x="7854695" y="5394960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0" y="3047"/>
                  </a:moveTo>
                  <a:lnTo>
                    <a:pt x="9144" y="3047"/>
                  </a:lnTo>
                </a:path>
                <a:path w="9525" h="317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831835" y="5393436"/>
              <a:ext cx="55244" cy="6350"/>
            </a:xfrm>
            <a:custGeom>
              <a:avLst/>
              <a:gdLst/>
              <a:ahLst/>
              <a:cxnLst/>
              <a:rect l="l" t="t" r="r" b="b"/>
              <a:pathLst>
                <a:path w="55245" h="6350">
                  <a:moveTo>
                    <a:pt x="0" y="6095"/>
                  </a:moveTo>
                  <a:lnTo>
                    <a:pt x="54864" y="6095"/>
                  </a:lnTo>
                </a:path>
                <a:path w="55245" h="6350">
                  <a:moveTo>
                    <a:pt x="0" y="0"/>
                  </a:moveTo>
                  <a:lnTo>
                    <a:pt x="54864" y="0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/>
          <p:nvPr/>
        </p:nvSpPr>
        <p:spPr>
          <a:xfrm>
            <a:off x="2805683" y="5454396"/>
            <a:ext cx="5572125" cy="0"/>
          </a:xfrm>
          <a:custGeom>
            <a:avLst/>
            <a:gdLst/>
            <a:ahLst/>
            <a:cxnLst/>
            <a:rect l="l" t="t" r="r" b="b"/>
            <a:pathLst>
              <a:path w="5572125" h="0">
                <a:moveTo>
                  <a:pt x="0" y="0"/>
                </a:moveTo>
                <a:lnTo>
                  <a:pt x="55717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422905" y="4468444"/>
            <a:ext cx="258445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12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12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algn="r" marR="5715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22905" y="4036517"/>
            <a:ext cx="2584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dirty="0" sz="12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22905" y="3605021"/>
            <a:ext cx="258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12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22905" y="1445514"/>
            <a:ext cx="258445" cy="19361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dirty="0" sz="12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12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dirty="0" sz="12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12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dirty="0" sz="12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28186" y="5530088"/>
            <a:ext cx="4159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dirty="0" sz="1200" spc="5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64048" y="5489885"/>
            <a:ext cx="1257935" cy="4946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ENERGY</a:t>
            </a:r>
            <a:r>
              <a:rPr dirty="0" sz="1200" spc="-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EFFICIENCY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300" spc="-15">
                <a:solidFill>
                  <a:srgbClr val="585858"/>
                </a:solidFill>
                <a:latin typeface="Calibri"/>
                <a:cs typeface="Calibri"/>
              </a:rPr>
              <a:t>FACTORS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70675" y="5530088"/>
            <a:ext cx="15595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ENVIRONMETAL</a:t>
            </a:r>
            <a:r>
              <a:rPr dirty="0" sz="12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14143" y="2915784"/>
            <a:ext cx="193675" cy="11963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50"/>
              </a:lnSpc>
            </a:pPr>
            <a:r>
              <a:rPr dirty="0" sz="1300" spc="-10">
                <a:solidFill>
                  <a:srgbClr val="585858"/>
                </a:solidFill>
                <a:latin typeface="Calibri"/>
                <a:cs typeface="Calibri"/>
              </a:rPr>
              <a:t>RATINGS/VALUES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COMPARISION</a:t>
            </a:r>
            <a:r>
              <a:rPr dirty="0" spc="-70"/>
              <a:t> </a:t>
            </a:r>
            <a:r>
              <a:rPr dirty="0" spc="15"/>
              <a:t>OF</a:t>
            </a:r>
            <a:r>
              <a:rPr dirty="0" spc="-35"/>
              <a:t> </a:t>
            </a:r>
            <a:r>
              <a:rPr dirty="0" spc="5"/>
              <a:t>HYPERLOOP</a:t>
            </a:r>
            <a:r>
              <a:rPr dirty="0" spc="-40"/>
              <a:t> </a:t>
            </a:r>
            <a:r>
              <a:rPr dirty="0" spc="10"/>
              <a:t>WITH</a:t>
            </a:r>
            <a:r>
              <a:rPr dirty="0" spc="-30"/>
              <a:t> </a:t>
            </a:r>
            <a:r>
              <a:rPr dirty="0" spc="5"/>
              <a:t>TRADITIONAL</a:t>
            </a:r>
            <a:r>
              <a:rPr dirty="0" spc="-55"/>
              <a:t> </a:t>
            </a:r>
            <a:r>
              <a:rPr dirty="0" spc="5"/>
              <a:t>TRAINS</a:t>
            </a:r>
            <a:r>
              <a:rPr dirty="0" spc="-35"/>
              <a:t> </a:t>
            </a:r>
            <a:r>
              <a:rPr dirty="0" spc="5"/>
              <a:t>AND</a:t>
            </a:r>
          </a:p>
          <a:p>
            <a:pPr algn="ctr" marL="635">
              <a:lnSpc>
                <a:spcPct val="100000"/>
              </a:lnSpc>
              <a:spcBef>
                <a:spcPts val="60"/>
              </a:spcBef>
            </a:pPr>
            <a:r>
              <a:rPr dirty="0"/>
              <a:t>AIRPLANES</a:t>
            </a:r>
          </a:p>
        </p:txBody>
      </p:sp>
      <p:sp>
        <p:nvSpPr>
          <p:cNvPr id="64" name="object 64"/>
          <p:cNvSpPr/>
          <p:nvPr/>
        </p:nvSpPr>
        <p:spPr>
          <a:xfrm>
            <a:off x="8586216" y="3471671"/>
            <a:ext cx="82550" cy="85725"/>
          </a:xfrm>
          <a:custGeom>
            <a:avLst/>
            <a:gdLst/>
            <a:ahLst/>
            <a:cxnLst/>
            <a:rect l="l" t="t" r="r" b="b"/>
            <a:pathLst>
              <a:path w="82550" h="85725">
                <a:moveTo>
                  <a:pt x="82296" y="0"/>
                </a:moveTo>
                <a:lnTo>
                  <a:pt x="0" y="0"/>
                </a:lnTo>
                <a:lnTo>
                  <a:pt x="0" y="85344"/>
                </a:lnTo>
                <a:lnTo>
                  <a:pt x="82296" y="85344"/>
                </a:lnTo>
                <a:lnTo>
                  <a:pt x="8229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8696325" y="3316412"/>
            <a:ext cx="1351280" cy="805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2300"/>
              </a:lnSpc>
              <a:spcBef>
                <a:spcPts val="95"/>
              </a:spcBef>
            </a:pP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HYPERLOOP 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TRADITIONAL</a:t>
            </a:r>
            <a:r>
              <a:rPr dirty="0" sz="12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TRAINS </a:t>
            </a:r>
            <a:r>
              <a:rPr dirty="0" sz="1200" spc="-254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AIRPLANES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586216" y="37338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5"/>
                </a:lnTo>
                <a:lnTo>
                  <a:pt x="82296" y="82295"/>
                </a:lnTo>
                <a:lnTo>
                  <a:pt x="8229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586216" y="3992879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6"/>
                </a:lnTo>
                <a:lnTo>
                  <a:pt x="82296" y="82296"/>
                </a:lnTo>
                <a:lnTo>
                  <a:pt x="82296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79" y="348742"/>
            <a:ext cx="5805170" cy="361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5" b="1">
                <a:solidFill>
                  <a:srgbClr val="000000"/>
                </a:solidFill>
                <a:latin typeface="Times New Roman"/>
                <a:cs typeface="Times New Roman"/>
              </a:rPr>
              <a:t>Hyperloop</a:t>
            </a:r>
            <a:r>
              <a:rPr dirty="0" sz="2200" spc="-10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-20" b="1">
                <a:solidFill>
                  <a:srgbClr val="000000"/>
                </a:solidFill>
                <a:latin typeface="Times New Roman"/>
                <a:cs typeface="Times New Roman"/>
              </a:rPr>
              <a:t>Technology</a:t>
            </a:r>
            <a:r>
              <a:rPr dirty="0" sz="22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Development</a:t>
            </a:r>
            <a:r>
              <a:rPr dirty="0" sz="22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20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-25" b="1">
                <a:solidFill>
                  <a:srgbClr val="000000"/>
                </a:solidFill>
                <a:latin typeface="Times New Roman"/>
                <a:cs typeface="Times New Roman"/>
              </a:rPr>
              <a:t>Testing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279" y="897077"/>
            <a:ext cx="11388090" cy="5208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1005" indent="-40894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21005" algn="l"/>
                <a:tab pos="421640" algn="l"/>
              </a:tabLst>
            </a:pPr>
            <a:r>
              <a:rPr dirty="0" sz="2000" spc="-5">
                <a:latin typeface="Times New Roman"/>
                <a:cs typeface="Times New Roman"/>
              </a:rPr>
              <a:t>Introduced 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Elon</a:t>
            </a:r>
            <a:r>
              <a:rPr dirty="0" sz="2000" spc="-10">
                <a:latin typeface="Times New Roman"/>
                <a:cs typeface="Times New Roman"/>
              </a:rPr>
              <a:t> Musk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2013,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Hyperloop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aims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high-speed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transportation.</a:t>
            </a:r>
            <a:endParaRPr sz="2000">
              <a:latin typeface="Times New Roman"/>
              <a:cs typeface="Times New Roman"/>
            </a:endParaRPr>
          </a:p>
          <a:p>
            <a:pPr marL="356870" marR="273685" indent="-344805">
              <a:lnSpc>
                <a:spcPct val="200100"/>
              </a:lnSpc>
              <a:buFont typeface="Wingdings"/>
              <a:buChar char=""/>
              <a:tabLst>
                <a:tab pos="421005" algn="l"/>
                <a:tab pos="421640" algn="l"/>
              </a:tabLst>
            </a:pPr>
            <a:r>
              <a:rPr dirty="0"/>
              <a:t>	</a:t>
            </a:r>
            <a:r>
              <a:rPr dirty="0" sz="2000" spc="-10">
                <a:latin typeface="Times New Roman"/>
                <a:cs typeface="Times New Roman"/>
              </a:rPr>
              <a:t>Companies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like </a:t>
            </a:r>
            <a:r>
              <a:rPr dirty="0" sz="2000" spc="-35">
                <a:latin typeface="Times New Roman"/>
                <a:cs typeface="Times New Roman"/>
              </a:rPr>
              <a:t>Virgin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Hyperloop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Hyperloop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Transportation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Technologies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testing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technology.</a:t>
            </a:r>
            <a:endParaRPr sz="2000">
              <a:latin typeface="Times New Roman"/>
              <a:cs typeface="Times New Roman"/>
            </a:endParaRPr>
          </a:p>
          <a:p>
            <a:pPr marL="356870" marR="85725" indent="-344805">
              <a:lnSpc>
                <a:spcPct val="200100"/>
              </a:lnSpc>
              <a:buFont typeface="Wingdings"/>
              <a:buChar char=""/>
              <a:tabLst>
                <a:tab pos="414655" algn="l"/>
                <a:tab pos="415290" algn="l"/>
              </a:tabLst>
            </a:pPr>
            <a:r>
              <a:rPr dirty="0"/>
              <a:t>	</a:t>
            </a:r>
            <a:r>
              <a:rPr dirty="0" sz="2000" spc="-35">
                <a:latin typeface="Times New Roman"/>
                <a:cs typeface="Times New Roman"/>
              </a:rPr>
              <a:t>Virgin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Hyperloop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conducted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-10">
                <a:latin typeface="Times New Roman"/>
                <a:cs typeface="Times New Roman"/>
              </a:rPr>
              <a:t>first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with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human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passenger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November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2020,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reaching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speeds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107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mph.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200100"/>
              </a:lnSpc>
              <a:buFont typeface="Wingdings"/>
              <a:buChar char=""/>
              <a:tabLst>
                <a:tab pos="421005" algn="l"/>
                <a:tab pos="421640" algn="l"/>
              </a:tabLst>
            </a:pPr>
            <a:r>
              <a:rPr dirty="0"/>
              <a:t>	</a:t>
            </a:r>
            <a:r>
              <a:rPr dirty="0" sz="2000" spc="-5">
                <a:latin typeface="Times New Roman"/>
                <a:cs typeface="Times New Roman"/>
              </a:rPr>
              <a:t>Hyperloop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Transportation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Technologies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(HTT)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plans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full-scale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track 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Toulouse,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France,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develop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passive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magnetic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levitation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technology.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421005" indent="-4089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21005" algn="l"/>
                <a:tab pos="421640" algn="l"/>
              </a:tabLst>
            </a:pPr>
            <a:r>
              <a:rPr dirty="0" sz="2000" spc="-10">
                <a:latin typeface="Times New Roman"/>
                <a:cs typeface="Times New Roman"/>
              </a:rPr>
              <a:t>Successful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indicate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potential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significant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travel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time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reduction</a:t>
            </a:r>
            <a:r>
              <a:rPr dirty="0" sz="2000" spc="-10">
                <a:latin typeface="Times New Roman"/>
                <a:cs typeface="Times New Roman"/>
              </a:rPr>
              <a:t> 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sustainability.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421005" indent="-408940">
              <a:lnSpc>
                <a:spcPct val="100000"/>
              </a:lnSpc>
              <a:buFont typeface="Wingdings"/>
              <a:buChar char=""/>
              <a:tabLst>
                <a:tab pos="421005" algn="l"/>
                <a:tab pos="421640" algn="l"/>
              </a:tabLst>
            </a:pPr>
            <a:r>
              <a:rPr dirty="0" sz="2000" spc="-10">
                <a:latin typeface="Times New Roman"/>
                <a:cs typeface="Times New Roman"/>
              </a:rPr>
              <a:t>Challenges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include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regulatory,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financial,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infrastructural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hurdles.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2024-07-31T03:20:06Z</dcterms:created>
  <dcterms:modified xsi:type="dcterms:W3CDTF">2024-07-31T03:20:06Z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2024-07-31T00:00:00Z</vt:filetime>
  </property>
</Properties>
</file>