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notesSlides/notesSlide2.xml" ContentType="application/vnd.openxmlformats-officedocument.presentationml.notesSlide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tags/tag238.xml" ContentType="application/vnd.openxmlformats-officedocument.presentationml.tags+xml"/>
  <Override PartName="/ppt/tags/tag227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16.xml" ContentType="application/vnd.openxmlformats-officedocument.presentationml.tags+xml"/>
  <Override PartName="/ppt/tags/tag252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189.xml" ContentType="application/vnd.openxmlformats-officedocument.presentationml.tags+xml"/>
  <Override PartName="/ppt/tags/tag241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230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41.xml" ContentType="application/vnd.openxmlformats-officedocument.presentationml.tags+xml"/>
  <Override PartName="/ppt/diagrams/layout1.xml" ContentType="application/vnd.openxmlformats-officedocument.drawingml.diagramLayout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12.xml" ContentType="application/vnd.openxmlformats-officedocument.presentationml.tags+xml"/>
  <Override PartName="/ppt/tags/tag123.xml" ContentType="application/vnd.openxmlformats-officedocument.presentationml.tags+xml"/>
  <Default Extension="png" ContentType="image/png"/>
  <Override PartName="/ppt/tags/tag170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35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notesSlides/notesSlide4.xml" ContentType="application/vnd.openxmlformats-officedocument.presentationml.notesSlide+xml"/>
  <Override PartName="/ppt/diagrams/colors1.xml" ContentType="application/vnd.openxmlformats-officedocument.drawingml.diagramColors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notesSlides/notesSlide5.xml" ContentType="application/vnd.openxmlformats-officedocument.presentationml.notesSlide+xml"/>
  <Override PartName="/ppt/tags/tag172.xml" ContentType="application/vnd.openxmlformats-officedocument.presentationml.tags+xml"/>
  <Override PartName="/ppt/tags/tag190.xml" ContentType="application/vnd.openxmlformats-officedocument.presentationml.tags+xml"/>
  <Override PartName="/ppt/slides/slide28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tags/tag219.xml" ContentType="application/vnd.openxmlformats-officedocument.presentationml.tags+xml"/>
  <Override PartName="/ppt/tags/tag248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slides/slide24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diagrams/quickStyle1.xml" ContentType="application/vnd.openxmlformats-officedocument.drawingml.diagramStyle+xml"/>
  <Override PartName="/ppt/tags/tag88.xml" ContentType="application/vnd.openxmlformats-officedocument.presentationml.tags+xml"/>
  <Override PartName="/ppt/tags/tag215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22.xml" ContentType="application/vnd.openxmlformats-officedocument.presentationml.tags+xml"/>
  <Override PartName="/ppt/tags/tag251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211.xml" ContentType="application/vnd.openxmlformats-officedocument.presentationml.tags+xml"/>
  <Override PartName="/ppt/tags/tag240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diagrams/data1.xml" ContentType="application/vnd.openxmlformats-officedocument.drawingml.diagramData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49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Default Extension="gif" ContentType="image/gif"/>
  <Override PartName="/ppt/tags/tag53.xml" ContentType="application/vnd.openxmlformats-officedocument.presentationml.tags+xml"/>
  <Override PartName="/ppt/tags/tag15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6" r:id="rId2"/>
    <p:sldId id="257" r:id="rId3"/>
    <p:sldId id="301" r:id="rId4"/>
    <p:sldId id="330" r:id="rId5"/>
    <p:sldId id="258" r:id="rId6"/>
    <p:sldId id="303" r:id="rId7"/>
    <p:sldId id="304" r:id="rId8"/>
    <p:sldId id="305" r:id="rId9"/>
    <p:sldId id="310" r:id="rId10"/>
    <p:sldId id="306" r:id="rId11"/>
    <p:sldId id="307" r:id="rId12"/>
    <p:sldId id="308" r:id="rId13"/>
    <p:sldId id="309" r:id="rId14"/>
    <p:sldId id="333" r:id="rId15"/>
    <p:sldId id="334" r:id="rId16"/>
    <p:sldId id="311" r:id="rId17"/>
    <p:sldId id="312" r:id="rId18"/>
    <p:sldId id="313" r:id="rId19"/>
    <p:sldId id="314" r:id="rId20"/>
    <p:sldId id="315" r:id="rId21"/>
    <p:sldId id="331" r:id="rId22"/>
    <p:sldId id="316" r:id="rId23"/>
    <p:sldId id="332" r:id="rId24"/>
    <p:sldId id="320" r:id="rId25"/>
    <p:sldId id="317" r:id="rId26"/>
    <p:sldId id="318" r:id="rId27"/>
    <p:sldId id="321" r:id="rId28"/>
    <p:sldId id="322" r:id="rId29"/>
    <p:sldId id="32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CF300"/>
    <a:srgbClr val="66FF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26" autoAdjust="0"/>
    <p:restoredTop sz="93590" autoAdjust="0"/>
  </p:normalViewPr>
  <p:slideViewPr>
    <p:cSldViewPr>
      <p:cViewPr>
        <p:scale>
          <a:sx n="75" d="100"/>
          <a:sy n="75" d="100"/>
        </p:scale>
        <p:origin x="-100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71F0A-AC02-4AA9-8D33-048AC715AF1A}" type="doc">
      <dgm:prSet loTypeId="urn:microsoft.com/office/officeart/2005/8/layout/chevron2" loCatId="list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998A7533-757F-43AE-B027-BBC0C870E9C6}">
      <dgm:prSet phldrT="[Text]" phldr="1"/>
      <dgm:spPr/>
      <dgm:t>
        <a:bodyPr/>
        <a:lstStyle/>
        <a:p>
          <a:endParaRPr lang="en-US"/>
        </a:p>
      </dgm:t>
    </dgm:pt>
    <dgm:pt modelId="{1ECDD558-A943-4009-B4EA-CEA778C97304}" type="parTrans" cxnId="{F3972464-2FF1-422F-894F-80478CA86182}">
      <dgm:prSet/>
      <dgm:spPr/>
      <dgm:t>
        <a:bodyPr/>
        <a:lstStyle/>
        <a:p>
          <a:endParaRPr lang="en-US"/>
        </a:p>
      </dgm:t>
    </dgm:pt>
    <dgm:pt modelId="{D59AC35D-46FE-48A1-8E45-14B3A947E699}" type="sibTrans" cxnId="{F3972464-2FF1-422F-894F-80478CA86182}">
      <dgm:prSet/>
      <dgm:spPr/>
      <dgm:t>
        <a:bodyPr/>
        <a:lstStyle/>
        <a:p>
          <a:endParaRPr lang="en-US"/>
        </a:p>
      </dgm:t>
    </dgm:pt>
    <dgm:pt modelId="{515A824E-2AC0-4027-B115-861726A6E336}">
      <dgm:prSet phldrT="[Text]" custT="1"/>
      <dgm:spPr>
        <a:solidFill>
          <a:srgbClr val="C00000">
            <a:alpha val="14000"/>
          </a:srgbClr>
        </a:solidFill>
      </dgm:spPr>
      <dgm:t>
        <a:bodyPr/>
        <a:lstStyle/>
        <a:p>
          <a:r>
            <a:rPr lang="en-US" sz="3200" dirty="0" smtClean="0">
              <a:latin typeface="Times"/>
            </a:rPr>
            <a:t>Linguistic </a:t>
          </a:r>
          <a:r>
            <a:rPr lang="en-US" sz="3200" dirty="0" err="1" smtClean="0">
              <a:latin typeface="Times"/>
            </a:rPr>
            <a:t>Steganography</a:t>
          </a:r>
          <a:r>
            <a:rPr lang="en-US" sz="3200" dirty="0" smtClean="0">
              <a:latin typeface="Times"/>
            </a:rPr>
            <a:t> Detection</a:t>
          </a:r>
          <a:endParaRPr lang="en-US" sz="3200" dirty="0"/>
        </a:p>
      </dgm:t>
    </dgm:pt>
    <dgm:pt modelId="{696CD88A-6816-4D44-99ED-CC01DEC0C629}" type="parTrans" cxnId="{EC1736E4-EF42-4FB2-8D4B-30C40DFE0134}">
      <dgm:prSet/>
      <dgm:spPr/>
      <dgm:t>
        <a:bodyPr/>
        <a:lstStyle/>
        <a:p>
          <a:endParaRPr lang="en-US"/>
        </a:p>
      </dgm:t>
    </dgm:pt>
    <dgm:pt modelId="{610DD929-610F-4E23-9B65-CC75679716C5}" type="sibTrans" cxnId="{EC1736E4-EF42-4FB2-8D4B-30C40DFE0134}">
      <dgm:prSet/>
      <dgm:spPr/>
      <dgm:t>
        <a:bodyPr/>
        <a:lstStyle/>
        <a:p>
          <a:endParaRPr lang="en-US"/>
        </a:p>
      </dgm:t>
    </dgm:pt>
    <dgm:pt modelId="{F468CB90-9978-4790-930E-1BAC7630989F}">
      <dgm:prSet phldrT="[Text]" phldr="1"/>
      <dgm:spPr/>
      <dgm:t>
        <a:bodyPr/>
        <a:lstStyle/>
        <a:p>
          <a:endParaRPr lang="en-US" dirty="0"/>
        </a:p>
      </dgm:t>
    </dgm:pt>
    <dgm:pt modelId="{AB6EFFD6-AEAC-4387-A270-7B6D2D481918}" type="parTrans" cxnId="{2029564B-DD89-4306-8EEE-6F967CF22183}">
      <dgm:prSet/>
      <dgm:spPr/>
      <dgm:t>
        <a:bodyPr/>
        <a:lstStyle/>
        <a:p>
          <a:endParaRPr lang="en-US"/>
        </a:p>
      </dgm:t>
    </dgm:pt>
    <dgm:pt modelId="{467413DB-F284-4F55-8C73-FC640919DE0F}" type="sibTrans" cxnId="{2029564B-DD89-4306-8EEE-6F967CF22183}">
      <dgm:prSet/>
      <dgm:spPr/>
      <dgm:t>
        <a:bodyPr/>
        <a:lstStyle/>
        <a:p>
          <a:endParaRPr lang="en-US"/>
        </a:p>
      </dgm:t>
    </dgm:pt>
    <dgm:pt modelId="{67271CE1-DFA6-4360-A2FD-655F96ACE57D}">
      <dgm:prSet phldrT="[Text]" custT="1"/>
      <dgm:spPr>
        <a:solidFill>
          <a:schemeClr val="accent3">
            <a:alpha val="35000"/>
          </a:schemeClr>
        </a:solidFill>
      </dgm:spPr>
      <dgm:t>
        <a:bodyPr/>
        <a:lstStyle/>
        <a:p>
          <a:r>
            <a:rPr lang="en-US" sz="3600" dirty="0" smtClean="0"/>
            <a:t>Distribution of Words</a:t>
          </a:r>
          <a:endParaRPr lang="en-US" sz="3600" dirty="0"/>
        </a:p>
      </dgm:t>
    </dgm:pt>
    <dgm:pt modelId="{B5CF14A7-5F23-4DF0-BC49-FFB7B16101CC}" type="parTrans" cxnId="{E4C09854-6AD6-455A-864E-906A7502565E}">
      <dgm:prSet/>
      <dgm:spPr/>
      <dgm:t>
        <a:bodyPr/>
        <a:lstStyle/>
        <a:p>
          <a:endParaRPr lang="en-US"/>
        </a:p>
      </dgm:t>
    </dgm:pt>
    <dgm:pt modelId="{F510FAF7-9B13-4072-9025-8F410B82D7A8}" type="sibTrans" cxnId="{E4C09854-6AD6-455A-864E-906A7502565E}">
      <dgm:prSet/>
      <dgm:spPr/>
      <dgm:t>
        <a:bodyPr/>
        <a:lstStyle/>
        <a:p>
          <a:endParaRPr lang="en-US"/>
        </a:p>
      </dgm:t>
    </dgm:pt>
    <dgm:pt modelId="{CDA39AD2-08C6-4CF6-8ABE-89C583E6A79B}">
      <dgm:prSet phldrT="[Text]" phldr="1"/>
      <dgm:spPr/>
      <dgm:t>
        <a:bodyPr/>
        <a:lstStyle/>
        <a:p>
          <a:endParaRPr lang="en-US" dirty="0"/>
        </a:p>
      </dgm:t>
    </dgm:pt>
    <dgm:pt modelId="{819D4BC5-2343-4D93-8183-E632371C1AF8}" type="parTrans" cxnId="{F5D86CE1-28E6-453B-9D1A-00FB5E2E38CA}">
      <dgm:prSet/>
      <dgm:spPr/>
      <dgm:t>
        <a:bodyPr/>
        <a:lstStyle/>
        <a:p>
          <a:endParaRPr lang="en-US"/>
        </a:p>
      </dgm:t>
    </dgm:pt>
    <dgm:pt modelId="{64599BCC-9CC0-4F91-90DE-ABAF14A962DA}" type="sibTrans" cxnId="{F5D86CE1-28E6-453B-9D1A-00FB5E2E38CA}">
      <dgm:prSet/>
      <dgm:spPr/>
      <dgm:t>
        <a:bodyPr/>
        <a:lstStyle/>
        <a:p>
          <a:endParaRPr lang="en-US"/>
        </a:p>
      </dgm:t>
    </dgm:pt>
    <dgm:pt modelId="{30E0A173-9C48-4A1E-9783-B44ED03F2694}">
      <dgm:prSet phldrT="[Text]" custT="1"/>
      <dgm:spPr>
        <a:solidFill>
          <a:srgbClr val="7030A0">
            <a:alpha val="26000"/>
          </a:srgbClr>
        </a:solidFill>
      </dgm:spPr>
      <dgm:t>
        <a:bodyPr/>
        <a:lstStyle/>
        <a:p>
          <a:r>
            <a:rPr lang="en-US" sz="3600" dirty="0" smtClean="0"/>
            <a:t>Support Vector Machine</a:t>
          </a:r>
          <a:endParaRPr lang="en-US" sz="3600" dirty="0"/>
        </a:p>
      </dgm:t>
    </dgm:pt>
    <dgm:pt modelId="{E001E10A-6087-4E6B-9429-363AE348D1B9}" type="parTrans" cxnId="{E4B1544B-41FE-4C36-85C8-0C19E8C3C010}">
      <dgm:prSet/>
      <dgm:spPr/>
      <dgm:t>
        <a:bodyPr/>
        <a:lstStyle/>
        <a:p>
          <a:endParaRPr lang="en-US"/>
        </a:p>
      </dgm:t>
    </dgm:pt>
    <dgm:pt modelId="{15FA51DB-901A-4892-8CBD-703515C22239}" type="sibTrans" cxnId="{E4B1544B-41FE-4C36-85C8-0C19E8C3C010}">
      <dgm:prSet/>
      <dgm:spPr/>
      <dgm:t>
        <a:bodyPr/>
        <a:lstStyle/>
        <a:p>
          <a:endParaRPr lang="en-US"/>
        </a:p>
      </dgm:t>
    </dgm:pt>
    <dgm:pt modelId="{3709C6DC-5A0D-4F1D-9338-ED0BE427B752}">
      <dgm:prSet phldrT="[Text]" custT="1"/>
      <dgm:spPr>
        <a:solidFill>
          <a:schemeClr val="accent1">
            <a:alpha val="28000"/>
          </a:schemeClr>
        </a:solidFill>
      </dgm:spPr>
      <dgm:t>
        <a:bodyPr/>
        <a:lstStyle/>
        <a:p>
          <a:r>
            <a:rPr lang="en-US" sz="3600" dirty="0" smtClean="0"/>
            <a:t>Testing Result </a:t>
          </a:r>
          <a:endParaRPr lang="en-US" sz="3600" dirty="0"/>
        </a:p>
      </dgm:t>
    </dgm:pt>
    <dgm:pt modelId="{5C3C2436-7179-4127-8B11-F610D2BDD2BD}" type="parTrans" cxnId="{B241E0D8-3F7C-40A7-9480-0D5EFBC45AEF}">
      <dgm:prSet/>
      <dgm:spPr/>
      <dgm:t>
        <a:bodyPr/>
        <a:lstStyle/>
        <a:p>
          <a:endParaRPr lang="en-US"/>
        </a:p>
      </dgm:t>
    </dgm:pt>
    <dgm:pt modelId="{68E7E390-F678-4834-B172-F822F47A165B}" type="sibTrans" cxnId="{B241E0D8-3F7C-40A7-9480-0D5EFBC45AEF}">
      <dgm:prSet/>
      <dgm:spPr/>
      <dgm:t>
        <a:bodyPr/>
        <a:lstStyle/>
        <a:p>
          <a:endParaRPr lang="en-US"/>
        </a:p>
      </dgm:t>
    </dgm:pt>
    <dgm:pt modelId="{711E13EF-589D-4452-A7D3-F932734A8967}">
      <dgm:prSet phldrT="[Text]"/>
      <dgm:spPr/>
      <dgm:t>
        <a:bodyPr/>
        <a:lstStyle/>
        <a:p>
          <a:endParaRPr lang="en-US" dirty="0"/>
        </a:p>
      </dgm:t>
    </dgm:pt>
    <dgm:pt modelId="{734E297A-5CEC-47C2-BD32-5F1F45040271}" type="sibTrans" cxnId="{831A3887-3B9D-4FDD-B1E6-667B566EB0E7}">
      <dgm:prSet/>
      <dgm:spPr/>
      <dgm:t>
        <a:bodyPr/>
        <a:lstStyle/>
        <a:p>
          <a:endParaRPr lang="en-US"/>
        </a:p>
      </dgm:t>
    </dgm:pt>
    <dgm:pt modelId="{A7732B5D-84C6-4D2B-A539-BE256279DFE3}" type="parTrans" cxnId="{831A3887-3B9D-4FDD-B1E6-667B566EB0E7}">
      <dgm:prSet/>
      <dgm:spPr/>
      <dgm:t>
        <a:bodyPr/>
        <a:lstStyle/>
        <a:p>
          <a:endParaRPr lang="en-US"/>
        </a:p>
      </dgm:t>
    </dgm:pt>
    <dgm:pt modelId="{9E6B52AD-86A7-4A5A-A2C3-3808683D1317}" type="pres">
      <dgm:prSet presAssocID="{74871F0A-AC02-4AA9-8D33-048AC715AF1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1E1422-2C84-4ABD-B35D-EF087EF85E47}" type="pres">
      <dgm:prSet presAssocID="{998A7533-757F-43AE-B027-BBC0C870E9C6}" presName="composite" presStyleCnt="0"/>
      <dgm:spPr/>
      <dgm:t>
        <a:bodyPr/>
        <a:lstStyle/>
        <a:p>
          <a:endParaRPr lang="en-US"/>
        </a:p>
      </dgm:t>
    </dgm:pt>
    <dgm:pt modelId="{D9024BDD-48BC-4785-954D-CBEC0A0CD39A}" type="pres">
      <dgm:prSet presAssocID="{998A7533-757F-43AE-B027-BBC0C870E9C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A16942-C1A6-421C-BF12-3CAE952EB197}" type="pres">
      <dgm:prSet presAssocID="{998A7533-757F-43AE-B027-BBC0C870E9C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DE1BD-9E1F-4AC3-B062-DA600EC8191C}" type="pres">
      <dgm:prSet presAssocID="{D59AC35D-46FE-48A1-8E45-14B3A947E699}" presName="sp" presStyleCnt="0"/>
      <dgm:spPr/>
      <dgm:t>
        <a:bodyPr/>
        <a:lstStyle/>
        <a:p>
          <a:endParaRPr lang="en-US"/>
        </a:p>
      </dgm:t>
    </dgm:pt>
    <dgm:pt modelId="{497CFCB3-2C28-4DCA-A8E7-194483F7E08E}" type="pres">
      <dgm:prSet presAssocID="{F468CB90-9978-4790-930E-1BAC7630989F}" presName="composite" presStyleCnt="0"/>
      <dgm:spPr/>
      <dgm:t>
        <a:bodyPr/>
        <a:lstStyle/>
        <a:p>
          <a:endParaRPr lang="en-US"/>
        </a:p>
      </dgm:t>
    </dgm:pt>
    <dgm:pt modelId="{B99AA4B2-72AC-4A29-925C-66F56A69D7E1}" type="pres">
      <dgm:prSet presAssocID="{F468CB90-9978-4790-930E-1BAC7630989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15176B-FA8E-4028-A80B-F278E306F365}" type="pres">
      <dgm:prSet presAssocID="{F468CB90-9978-4790-930E-1BAC7630989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D5227-ECA7-4033-AA47-0934D80A8578}" type="pres">
      <dgm:prSet presAssocID="{467413DB-F284-4F55-8C73-FC640919DE0F}" presName="sp" presStyleCnt="0"/>
      <dgm:spPr/>
      <dgm:t>
        <a:bodyPr/>
        <a:lstStyle/>
        <a:p>
          <a:endParaRPr lang="en-US"/>
        </a:p>
      </dgm:t>
    </dgm:pt>
    <dgm:pt modelId="{2DA2E687-55B3-4FCC-AD60-35850A0D624D}" type="pres">
      <dgm:prSet presAssocID="{CDA39AD2-08C6-4CF6-8ABE-89C583E6A79B}" presName="composite" presStyleCnt="0"/>
      <dgm:spPr/>
      <dgm:t>
        <a:bodyPr/>
        <a:lstStyle/>
        <a:p>
          <a:endParaRPr lang="en-US"/>
        </a:p>
      </dgm:t>
    </dgm:pt>
    <dgm:pt modelId="{8ED18E96-4EF3-4842-9884-F7E5313F4CA7}" type="pres">
      <dgm:prSet presAssocID="{CDA39AD2-08C6-4CF6-8ABE-89C583E6A79B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939B67-F41A-42DA-A363-F81D0D817E58}" type="pres">
      <dgm:prSet presAssocID="{CDA39AD2-08C6-4CF6-8ABE-89C583E6A79B}" presName="descendantText" presStyleLbl="alignAcc1" presStyleIdx="2" presStyleCnt="4" custLinFactNeighborX="-277" custLinFactNeighborY="-34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096F9C-10C4-43E7-81C9-70B9B2714E14}" type="pres">
      <dgm:prSet presAssocID="{64599BCC-9CC0-4F91-90DE-ABAF14A962DA}" presName="sp" presStyleCnt="0"/>
      <dgm:spPr/>
      <dgm:t>
        <a:bodyPr/>
        <a:lstStyle/>
        <a:p>
          <a:endParaRPr lang="en-US"/>
        </a:p>
      </dgm:t>
    </dgm:pt>
    <dgm:pt modelId="{7E4C698D-8A2C-46B8-99D4-9AADF649E34D}" type="pres">
      <dgm:prSet presAssocID="{711E13EF-589D-4452-A7D3-F932734A8967}" presName="composite" presStyleCnt="0"/>
      <dgm:spPr/>
      <dgm:t>
        <a:bodyPr/>
        <a:lstStyle/>
        <a:p>
          <a:endParaRPr lang="en-US"/>
        </a:p>
      </dgm:t>
    </dgm:pt>
    <dgm:pt modelId="{497A55DD-2DEF-4420-B3D9-81AF2BD1629F}" type="pres">
      <dgm:prSet presAssocID="{711E13EF-589D-4452-A7D3-F932734A8967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3CB9E-2DFC-4A7C-ABDA-26A3DC628B0D}" type="pres">
      <dgm:prSet presAssocID="{711E13EF-589D-4452-A7D3-F932734A8967}" presName="descendantText" presStyleLbl="alignAcc1" presStyleIdx="3" presStyleCnt="4" custLinFactNeighborX="-797" custLinFactNeighborY="45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B1544B-41FE-4C36-85C8-0C19E8C3C010}" srcId="{CDA39AD2-08C6-4CF6-8ABE-89C583E6A79B}" destId="{30E0A173-9C48-4A1E-9783-B44ED03F2694}" srcOrd="0" destOrd="0" parTransId="{E001E10A-6087-4E6B-9429-363AE348D1B9}" sibTransId="{15FA51DB-901A-4892-8CBD-703515C22239}"/>
    <dgm:cxn modelId="{BDF04E54-7529-4B78-A21E-E0A84F4E2474}" type="presOf" srcId="{30E0A173-9C48-4A1E-9783-B44ED03F2694}" destId="{FA939B67-F41A-42DA-A363-F81D0D817E58}" srcOrd="0" destOrd="0" presId="urn:microsoft.com/office/officeart/2005/8/layout/chevron2"/>
    <dgm:cxn modelId="{AF394B6B-2F1C-40C6-92AB-DF1B6454D4E9}" type="presOf" srcId="{515A824E-2AC0-4027-B115-861726A6E336}" destId="{16A16942-C1A6-421C-BF12-3CAE952EB197}" srcOrd="0" destOrd="0" presId="urn:microsoft.com/office/officeart/2005/8/layout/chevron2"/>
    <dgm:cxn modelId="{6F8D126B-2461-4EE9-BD0A-865A9FD72DAD}" type="presOf" srcId="{3709C6DC-5A0D-4F1D-9338-ED0BE427B752}" destId="{BF93CB9E-2DFC-4A7C-ABDA-26A3DC628B0D}" srcOrd="0" destOrd="0" presId="urn:microsoft.com/office/officeart/2005/8/layout/chevron2"/>
    <dgm:cxn modelId="{F5D86CE1-28E6-453B-9D1A-00FB5E2E38CA}" srcId="{74871F0A-AC02-4AA9-8D33-048AC715AF1A}" destId="{CDA39AD2-08C6-4CF6-8ABE-89C583E6A79B}" srcOrd="2" destOrd="0" parTransId="{819D4BC5-2343-4D93-8183-E632371C1AF8}" sibTransId="{64599BCC-9CC0-4F91-90DE-ABAF14A962DA}"/>
    <dgm:cxn modelId="{2029564B-DD89-4306-8EEE-6F967CF22183}" srcId="{74871F0A-AC02-4AA9-8D33-048AC715AF1A}" destId="{F468CB90-9978-4790-930E-1BAC7630989F}" srcOrd="1" destOrd="0" parTransId="{AB6EFFD6-AEAC-4387-A270-7B6D2D481918}" sibTransId="{467413DB-F284-4F55-8C73-FC640919DE0F}"/>
    <dgm:cxn modelId="{F3972464-2FF1-422F-894F-80478CA86182}" srcId="{74871F0A-AC02-4AA9-8D33-048AC715AF1A}" destId="{998A7533-757F-43AE-B027-BBC0C870E9C6}" srcOrd="0" destOrd="0" parTransId="{1ECDD558-A943-4009-B4EA-CEA778C97304}" sibTransId="{D59AC35D-46FE-48A1-8E45-14B3A947E699}"/>
    <dgm:cxn modelId="{E4C09854-6AD6-455A-864E-906A7502565E}" srcId="{F468CB90-9978-4790-930E-1BAC7630989F}" destId="{67271CE1-DFA6-4360-A2FD-655F96ACE57D}" srcOrd="0" destOrd="0" parTransId="{B5CF14A7-5F23-4DF0-BC49-FFB7B16101CC}" sibTransId="{F510FAF7-9B13-4072-9025-8F410B82D7A8}"/>
    <dgm:cxn modelId="{5E71F8EA-C71C-4448-A7B6-1F097ED10B13}" type="presOf" srcId="{74871F0A-AC02-4AA9-8D33-048AC715AF1A}" destId="{9E6B52AD-86A7-4A5A-A2C3-3808683D1317}" srcOrd="0" destOrd="0" presId="urn:microsoft.com/office/officeart/2005/8/layout/chevron2"/>
    <dgm:cxn modelId="{831A3887-3B9D-4FDD-B1E6-667B566EB0E7}" srcId="{74871F0A-AC02-4AA9-8D33-048AC715AF1A}" destId="{711E13EF-589D-4452-A7D3-F932734A8967}" srcOrd="3" destOrd="0" parTransId="{A7732B5D-84C6-4D2B-A539-BE256279DFE3}" sibTransId="{734E297A-5CEC-47C2-BD32-5F1F45040271}"/>
    <dgm:cxn modelId="{E3F2FBBB-D2D6-4C85-817D-F2295DD6C64A}" type="presOf" srcId="{67271CE1-DFA6-4360-A2FD-655F96ACE57D}" destId="{A315176B-FA8E-4028-A80B-F278E306F365}" srcOrd="0" destOrd="0" presId="urn:microsoft.com/office/officeart/2005/8/layout/chevron2"/>
    <dgm:cxn modelId="{49FD510E-9DBB-4CCD-89C8-A5F1234980A0}" type="presOf" srcId="{CDA39AD2-08C6-4CF6-8ABE-89C583E6A79B}" destId="{8ED18E96-4EF3-4842-9884-F7E5313F4CA7}" srcOrd="0" destOrd="0" presId="urn:microsoft.com/office/officeart/2005/8/layout/chevron2"/>
    <dgm:cxn modelId="{65D92FBB-4DC2-457F-9159-940FE2E87CA5}" type="presOf" srcId="{998A7533-757F-43AE-B027-BBC0C870E9C6}" destId="{D9024BDD-48BC-4785-954D-CBEC0A0CD39A}" srcOrd="0" destOrd="0" presId="urn:microsoft.com/office/officeart/2005/8/layout/chevron2"/>
    <dgm:cxn modelId="{E80D172A-B110-4162-A379-7133ED224977}" type="presOf" srcId="{711E13EF-589D-4452-A7D3-F932734A8967}" destId="{497A55DD-2DEF-4420-B3D9-81AF2BD1629F}" srcOrd="0" destOrd="0" presId="urn:microsoft.com/office/officeart/2005/8/layout/chevron2"/>
    <dgm:cxn modelId="{B241E0D8-3F7C-40A7-9480-0D5EFBC45AEF}" srcId="{711E13EF-589D-4452-A7D3-F932734A8967}" destId="{3709C6DC-5A0D-4F1D-9338-ED0BE427B752}" srcOrd="0" destOrd="0" parTransId="{5C3C2436-7179-4127-8B11-F610D2BDD2BD}" sibTransId="{68E7E390-F678-4834-B172-F822F47A165B}"/>
    <dgm:cxn modelId="{13AEDD31-C2A5-49D1-9840-16DB9B1A052B}" type="presOf" srcId="{F468CB90-9978-4790-930E-1BAC7630989F}" destId="{B99AA4B2-72AC-4A29-925C-66F56A69D7E1}" srcOrd="0" destOrd="0" presId="urn:microsoft.com/office/officeart/2005/8/layout/chevron2"/>
    <dgm:cxn modelId="{EC1736E4-EF42-4FB2-8D4B-30C40DFE0134}" srcId="{998A7533-757F-43AE-B027-BBC0C870E9C6}" destId="{515A824E-2AC0-4027-B115-861726A6E336}" srcOrd="0" destOrd="0" parTransId="{696CD88A-6816-4D44-99ED-CC01DEC0C629}" sibTransId="{610DD929-610F-4E23-9B65-CC75679716C5}"/>
    <dgm:cxn modelId="{81415BBC-8E43-4510-AC22-340507E4233D}" type="presParOf" srcId="{9E6B52AD-86A7-4A5A-A2C3-3808683D1317}" destId="{211E1422-2C84-4ABD-B35D-EF087EF85E47}" srcOrd="0" destOrd="0" presId="urn:microsoft.com/office/officeart/2005/8/layout/chevron2"/>
    <dgm:cxn modelId="{35DF1DA9-D4E1-40AB-BBC6-2A582BBC787A}" type="presParOf" srcId="{211E1422-2C84-4ABD-B35D-EF087EF85E47}" destId="{D9024BDD-48BC-4785-954D-CBEC0A0CD39A}" srcOrd="0" destOrd="0" presId="urn:microsoft.com/office/officeart/2005/8/layout/chevron2"/>
    <dgm:cxn modelId="{E9F9C731-9BCF-463F-8892-89F784C2A57E}" type="presParOf" srcId="{211E1422-2C84-4ABD-B35D-EF087EF85E47}" destId="{16A16942-C1A6-421C-BF12-3CAE952EB197}" srcOrd="1" destOrd="0" presId="urn:microsoft.com/office/officeart/2005/8/layout/chevron2"/>
    <dgm:cxn modelId="{1F884164-2DF5-4F91-924D-C27E83A8C4A2}" type="presParOf" srcId="{9E6B52AD-86A7-4A5A-A2C3-3808683D1317}" destId="{7D3DE1BD-9E1F-4AC3-B062-DA600EC8191C}" srcOrd="1" destOrd="0" presId="urn:microsoft.com/office/officeart/2005/8/layout/chevron2"/>
    <dgm:cxn modelId="{CC5940CF-8A0D-41B3-818F-4D9C318CE0FB}" type="presParOf" srcId="{9E6B52AD-86A7-4A5A-A2C3-3808683D1317}" destId="{497CFCB3-2C28-4DCA-A8E7-194483F7E08E}" srcOrd="2" destOrd="0" presId="urn:microsoft.com/office/officeart/2005/8/layout/chevron2"/>
    <dgm:cxn modelId="{419F5A7D-B5F0-4117-9846-7EFB94382E70}" type="presParOf" srcId="{497CFCB3-2C28-4DCA-A8E7-194483F7E08E}" destId="{B99AA4B2-72AC-4A29-925C-66F56A69D7E1}" srcOrd="0" destOrd="0" presId="urn:microsoft.com/office/officeart/2005/8/layout/chevron2"/>
    <dgm:cxn modelId="{11421DB0-09E2-474E-8CDD-286D0E583CDE}" type="presParOf" srcId="{497CFCB3-2C28-4DCA-A8E7-194483F7E08E}" destId="{A315176B-FA8E-4028-A80B-F278E306F365}" srcOrd="1" destOrd="0" presId="urn:microsoft.com/office/officeart/2005/8/layout/chevron2"/>
    <dgm:cxn modelId="{3376499A-71D5-4FB2-899C-2C4A10F41E3D}" type="presParOf" srcId="{9E6B52AD-86A7-4A5A-A2C3-3808683D1317}" destId="{4E8D5227-ECA7-4033-AA47-0934D80A8578}" srcOrd="3" destOrd="0" presId="urn:microsoft.com/office/officeart/2005/8/layout/chevron2"/>
    <dgm:cxn modelId="{2F03DC71-5AAE-4219-BF5F-D002F13FC64B}" type="presParOf" srcId="{9E6B52AD-86A7-4A5A-A2C3-3808683D1317}" destId="{2DA2E687-55B3-4FCC-AD60-35850A0D624D}" srcOrd="4" destOrd="0" presId="urn:microsoft.com/office/officeart/2005/8/layout/chevron2"/>
    <dgm:cxn modelId="{949D0F25-5655-41CB-9943-7130CE76AAA7}" type="presParOf" srcId="{2DA2E687-55B3-4FCC-AD60-35850A0D624D}" destId="{8ED18E96-4EF3-4842-9884-F7E5313F4CA7}" srcOrd="0" destOrd="0" presId="urn:microsoft.com/office/officeart/2005/8/layout/chevron2"/>
    <dgm:cxn modelId="{A1023B84-225F-427C-B81C-20AF599C02CD}" type="presParOf" srcId="{2DA2E687-55B3-4FCC-AD60-35850A0D624D}" destId="{FA939B67-F41A-42DA-A363-F81D0D817E58}" srcOrd="1" destOrd="0" presId="urn:microsoft.com/office/officeart/2005/8/layout/chevron2"/>
    <dgm:cxn modelId="{FEE46C0B-1316-4DDF-9C19-9F63AE4FFB78}" type="presParOf" srcId="{9E6B52AD-86A7-4A5A-A2C3-3808683D1317}" destId="{07096F9C-10C4-43E7-81C9-70B9B2714E14}" srcOrd="5" destOrd="0" presId="urn:microsoft.com/office/officeart/2005/8/layout/chevron2"/>
    <dgm:cxn modelId="{4AE785A9-2116-478C-9168-979928B51DDB}" type="presParOf" srcId="{9E6B52AD-86A7-4A5A-A2C3-3808683D1317}" destId="{7E4C698D-8A2C-46B8-99D4-9AADF649E34D}" srcOrd="6" destOrd="0" presId="urn:microsoft.com/office/officeart/2005/8/layout/chevron2"/>
    <dgm:cxn modelId="{744A7715-D12A-4E13-B5FC-20CB5F342ECD}" type="presParOf" srcId="{7E4C698D-8A2C-46B8-99D4-9AADF649E34D}" destId="{497A55DD-2DEF-4420-B3D9-81AF2BD1629F}" srcOrd="0" destOrd="0" presId="urn:microsoft.com/office/officeart/2005/8/layout/chevron2"/>
    <dgm:cxn modelId="{4E59DD60-BA88-4EBE-AEFD-2BC4B7F3B2C1}" type="presParOf" srcId="{7E4C698D-8A2C-46B8-99D4-9AADF649E34D}" destId="{BF93CB9E-2DFC-4A7C-ABDA-26A3DC628B0D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1F56E-8A0B-4477-A02C-10EB11879681}" type="datetimeFigureOut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6D49F-AE41-40F4-AAE5-855712C3B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641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Ngon6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ổn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phạm</a:t>
            </a:r>
            <a:r>
              <a:rPr lang="en-US" baseline="0" dirty="0" smtClean="0"/>
              <a:t> vi.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stego</a:t>
            </a:r>
            <a:r>
              <a:rPr lang="en-US" baseline="0" dirty="0" smtClean="0"/>
              <a:t> text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6D49F-AE41-40F4-AAE5-855712C3B91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A6024-79B4-4B87-BB6B-C95A0B65AFA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4.gif"/><Relationship Id="rId5" Type="http://schemas.openxmlformats.org/officeDocument/2006/relationships/tags" Target="../tags/tag12.xml"/><Relationship Id="rId10" Type="http://schemas.openxmlformats.org/officeDocument/2006/relationships/image" Target="../media/image2.jpeg"/><Relationship Id="rId4" Type="http://schemas.openxmlformats.org/officeDocument/2006/relationships/tags" Target="../tags/tag11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tags" Target="../tags/tag1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1676400"/>
            <a:ext cx="91440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9688" y="3810000"/>
            <a:ext cx="9104312" cy="457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>
            <a:lvl1pPr>
              <a:defRPr b="1"/>
            </a:lvl1pPr>
          </a:lstStyle>
          <a:p>
            <a:fld id="{251AAD4A-B145-44B6-9BB3-AC9F055261C6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  <p:custDataLst>
              <p:tags r:id="rId4"/>
            </p:custDataLst>
          </p:nvPr>
        </p:nvSpPr>
        <p:spPr/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>
            <a:lvl1pPr>
              <a:defRPr b="1"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C:\Users\Chi Nhan\Documents\Downloads\logo-khtn 2009.jpg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977" y="74976"/>
            <a:ext cx="1398375" cy="10985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igital_man_goodhope.gif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04800" y="762000"/>
            <a:ext cx="1381125" cy="24098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831A600-9070-4E9E-865C-1A274B02B610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858000" y="-76200"/>
            <a:ext cx="22860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0" y="-76200"/>
            <a:ext cx="67056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B5BA668-D98D-41AC-A85F-438FCE1484C9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9144000" cy="685800"/>
          </a:xfrm>
          <a:solidFill>
            <a:srgbClr val="FFC000">
              <a:alpha val="36000"/>
            </a:srgb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04800" y="1066800"/>
            <a:ext cx="8534400" cy="5334000"/>
          </a:xfrm>
          <a:solidFill>
            <a:srgbClr val="FFFF00">
              <a:alpha val="8000"/>
            </a:srgbClr>
          </a:solidFill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C13EE21-0C48-4609-AAE4-AD74DD06381D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digital_man_goodhope.gif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 cstate="print"/>
          <a:stretch>
            <a:fillRect/>
          </a:stretch>
        </p:blipFill>
        <p:spPr>
          <a:xfrm flipH="1">
            <a:off x="123372" y="38100"/>
            <a:ext cx="609600" cy="11049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9E422AE-9F9A-405F-A1D9-0F6E581CBEC2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762000"/>
            <a:ext cx="44958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6A3B13E-3DCA-4185-82DB-032FB3F4C8E8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21ACCD3-A2E6-45A8-BABF-2DC8E2644210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B0FC454-785D-494D-AA39-AE6CE4C48506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94C2E2E-347F-4846-9B56-DC7DC821C251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8BCF10-3C4D-4026-BEDA-62FDF461E6A3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D339DC9-14ED-4A53-A8E4-7D57CA4F24B7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0" y="0"/>
            <a:ext cx="9144000" cy="498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vi-V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0" y="7620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0" y="-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  <p:custDataLst>
              <p:tags r:id="rId16"/>
            </p:custDataLst>
          </p:nvPr>
        </p:nvSpPr>
        <p:spPr bwMode="auto">
          <a:xfrm>
            <a:off x="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600" b="1"/>
            </a:lvl1pPr>
          </a:lstStyle>
          <a:p>
            <a:fld id="{2F22294D-6F48-4BF5-8C88-83F995CA6CF1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  <p:custDataLst>
              <p:tags r:id="rId17"/>
            </p:custDataLst>
          </p:nvPr>
        </p:nvSpPr>
        <p:spPr bwMode="auto">
          <a:xfrm>
            <a:off x="31242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 b="1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  <p:custDataLst>
              <p:tags r:id="rId18"/>
            </p:custDataLst>
          </p:nvPr>
        </p:nvSpPr>
        <p:spPr bwMode="auto">
          <a:xfrm>
            <a:off x="72390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 b="1"/>
            </a:lvl1pPr>
          </a:lstStyle>
          <a:p>
            <a:fld id="{805C85F1-8004-4C57-9BBF-E57BBA7CF0F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Chi Nhan\Documents\Downloads\logo-khtn 2009.jpg"/>
          <p:cNvPicPr>
            <a:picLocks noChangeAspect="1" noChangeArrowheads="1"/>
          </p:cNvPicPr>
          <p:nvPr userDrawn="1">
            <p:custDataLst>
              <p:tags r:id="rId19"/>
            </p:custDataLst>
          </p:nvPr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977" y="74976"/>
            <a:ext cx="1398375" cy="10985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 thruBlk="1"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 i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9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11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1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10" Type="http://schemas.openxmlformats.org/officeDocument/2006/relationships/image" Target="../media/image11.jpeg"/><Relationship Id="rId4" Type="http://schemas.openxmlformats.org/officeDocument/2006/relationships/tags" Target="../tags/tag132.xml"/><Relationship Id="rId9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10" Type="http://schemas.openxmlformats.org/officeDocument/2006/relationships/image" Target="../media/image13.jpeg"/><Relationship Id="rId4" Type="http://schemas.openxmlformats.org/officeDocument/2006/relationships/tags" Target="../tags/tag139.xml"/><Relationship Id="rId9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10" Type="http://schemas.openxmlformats.org/officeDocument/2006/relationships/image" Target="../media/image15.jpeg"/><Relationship Id="rId4" Type="http://schemas.openxmlformats.org/officeDocument/2006/relationships/tags" Target="../tags/tag146.xml"/><Relationship Id="rId9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tags" Target="../tags/tag160.xml"/><Relationship Id="rId5" Type="http://schemas.openxmlformats.org/officeDocument/2006/relationships/tags" Target="../tags/tag154.xml"/><Relationship Id="rId15" Type="http://schemas.openxmlformats.org/officeDocument/2006/relationships/image" Target="../media/image16.png"/><Relationship Id="rId10" Type="http://schemas.openxmlformats.org/officeDocument/2006/relationships/tags" Target="../tags/tag159.xml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8.xml"/><Relationship Id="rId4" Type="http://schemas.openxmlformats.org/officeDocument/2006/relationships/tags" Target="../tags/tag16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tags" Target="../tags/tag181.xml"/><Relationship Id="rId18" Type="http://schemas.openxmlformats.org/officeDocument/2006/relationships/image" Target="../media/image18.jpeg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12" Type="http://schemas.openxmlformats.org/officeDocument/2006/relationships/tags" Target="../tags/tag180.xml"/><Relationship Id="rId17" Type="http://schemas.openxmlformats.org/officeDocument/2006/relationships/image" Target="../media/image17.jpeg"/><Relationship Id="rId2" Type="http://schemas.openxmlformats.org/officeDocument/2006/relationships/tags" Target="../tags/tag170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tags" Target="../tags/tag179.xml"/><Relationship Id="rId5" Type="http://schemas.openxmlformats.org/officeDocument/2006/relationships/tags" Target="../tags/tag173.xml"/><Relationship Id="rId15" Type="http://schemas.openxmlformats.org/officeDocument/2006/relationships/tags" Target="../tags/tag183.xml"/><Relationship Id="rId10" Type="http://schemas.openxmlformats.org/officeDocument/2006/relationships/tags" Target="../tags/tag178.xml"/><Relationship Id="rId19" Type="http://schemas.openxmlformats.org/officeDocument/2006/relationships/image" Target="../media/image19.jpeg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tags" Target="../tags/tag18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tags" Target="../tags/tag196.xml"/><Relationship Id="rId18" Type="http://schemas.openxmlformats.org/officeDocument/2006/relationships/image" Target="../media/image21.jpeg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17" Type="http://schemas.openxmlformats.org/officeDocument/2006/relationships/image" Target="../media/image19.jpeg"/><Relationship Id="rId2" Type="http://schemas.openxmlformats.org/officeDocument/2006/relationships/tags" Target="../tags/tag185.xml"/><Relationship Id="rId16" Type="http://schemas.openxmlformats.org/officeDocument/2006/relationships/image" Target="../media/image20.png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Relationship Id="rId14" Type="http://schemas.openxmlformats.org/officeDocument/2006/relationships/tags" Target="../tags/tag19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78.xml"/><Relationship Id="rId7" Type="http://schemas.openxmlformats.org/officeDocument/2006/relationships/diagramData" Target="../diagrams/data1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10" Type="http://schemas.openxmlformats.org/officeDocument/2006/relationships/diagramColors" Target="../diagrams/colors1.xml"/><Relationship Id="rId4" Type="http://schemas.openxmlformats.org/officeDocument/2006/relationships/tags" Target="../tags/tag79.xml"/><Relationship Id="rId9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tags" Target="../tags/tag20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10" Type="http://schemas.openxmlformats.org/officeDocument/2006/relationships/image" Target="../media/image23.jpeg"/><Relationship Id="rId4" Type="http://schemas.openxmlformats.org/officeDocument/2006/relationships/tags" Target="../tags/tag207.xml"/><Relationship Id="rId9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tags" Target="../tags/tag21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20.xml"/><Relationship Id="rId7" Type="http://schemas.openxmlformats.org/officeDocument/2006/relationships/tags" Target="../tags/tag224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2.xml"/><Relationship Id="rId4" Type="http://schemas.openxmlformats.org/officeDocument/2006/relationships/tags" Target="../tags/tag23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tags" Target="../tags/tag23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tags" Target="../tags/tag2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3.xml"/><Relationship Id="rId4" Type="http://schemas.openxmlformats.org/officeDocument/2006/relationships/tags" Target="../tags/tag24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10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../media/image7.jpeg"/><Relationship Id="rId5" Type="http://schemas.openxmlformats.org/officeDocument/2006/relationships/tags" Target="../tags/tag111.xml"/><Relationship Id="rId10" Type="http://schemas.openxmlformats.org/officeDocument/2006/relationships/image" Target="../media/image6.jpeg"/><Relationship Id="rId4" Type="http://schemas.openxmlformats.org/officeDocument/2006/relationships/tags" Target="../tags/tag110.xml"/><Relationship Id="rId9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A Statistical Algorithm for Linguistic </a:t>
            </a:r>
            <a:r>
              <a:rPr lang="en-US" sz="50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Steganography</a:t>
            </a: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 Detection Based</a:t>
            </a:r>
            <a:b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</a:br>
            <a:r>
              <a:rPr lang="en-US" sz="5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</a:rPr>
              <a:t>on Distribution of Words</a:t>
            </a:r>
            <a:endParaRPr lang="en-US" sz="5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6200" y="3657600"/>
            <a:ext cx="5141912" cy="1371600"/>
          </a:xfrm>
        </p:spPr>
        <p:txBody>
          <a:bodyPr/>
          <a:lstStyle/>
          <a:p>
            <a:r>
              <a:rPr lang="en-US" sz="1800" dirty="0" err="1" smtClean="0">
                <a:solidFill>
                  <a:srgbClr val="0070C0"/>
                </a:solidFill>
              </a:rPr>
              <a:t>Nguyễn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Xuân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70C0"/>
                </a:solidFill>
              </a:rPr>
              <a:t>Huy</a:t>
            </a:r>
            <a:r>
              <a:rPr lang="en-US" sz="1800" dirty="0" smtClean="0">
                <a:solidFill>
                  <a:srgbClr val="0070C0"/>
                </a:solidFill>
              </a:rPr>
              <a:t> - 0712196</a:t>
            </a:r>
          </a:p>
          <a:p>
            <a:r>
              <a:rPr lang="vi-VN" sz="1800" dirty="0" smtClean="0">
                <a:solidFill>
                  <a:srgbClr val="0070C0"/>
                </a:solidFill>
              </a:rPr>
              <a:t>Trần Văn Tiến</a:t>
            </a:r>
            <a:r>
              <a:rPr lang="en-US" sz="1800" dirty="0" smtClean="0">
                <a:solidFill>
                  <a:srgbClr val="0070C0"/>
                </a:solidFill>
              </a:rPr>
              <a:t> 	 - </a:t>
            </a:r>
            <a:r>
              <a:rPr lang="vi-VN" sz="1800" dirty="0" smtClean="0">
                <a:solidFill>
                  <a:srgbClr val="0070C0"/>
                </a:solidFill>
              </a:rPr>
              <a:t>0712446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/>
        <p:txBody>
          <a:bodyPr/>
          <a:lstStyle/>
          <a:p>
            <a:fld id="{2A6B7E0B-F4FA-42DA-AC60-36567C066CC1}" type="datetime1">
              <a:rPr lang="en-US" smtClean="0"/>
              <a:pPr/>
              <a:t>4/18/2011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828800" y="3124200"/>
            <a:ext cx="4876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lang="en-US" sz="24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lang="en-US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lang="en-US" sz="24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lang="en-US" sz="24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tabLst>
                <a:tab pos="465138" algn="l"/>
                <a:tab pos="4340225" algn="l"/>
              </a:tabLst>
              <a:defRPr/>
            </a:pPr>
            <a:endParaRPr lang="en-US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tabLst>
                <a:tab pos="465138" algn="l"/>
                <a:tab pos="4340225" algn="l"/>
              </a:tabLst>
              <a:defRPr/>
            </a:pPr>
            <a:endParaRPr lang="en-US" sz="24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algn="ctr"/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Bộ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môn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Khoa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Học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Máy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Tính</a:t>
            </a:r>
            <a:endParaRPr lang="en-US" sz="2400" b="1" i="1" kern="0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Khoa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Công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Nghệ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i="1" kern="0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Thông</a:t>
            </a:r>
            <a:r>
              <a:rPr lang="en-US" sz="2400" b="1" i="1" kern="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Tin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5138" algn="l"/>
                <a:tab pos="4340225" algn="l"/>
              </a:tabLst>
              <a:defRPr/>
            </a:pPr>
            <a:endParaRPr kumimoji="0" lang="en-US" sz="2400" b="1" i="1" u="none" strike="noStrike" kern="0" cap="none" spc="50" normalizeH="0" baseline="0" noProof="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digital_man_goodhope.gi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/>
          <a:stretch>
            <a:fillRect/>
          </a:stretch>
        </p:blipFill>
        <p:spPr>
          <a:xfrm flipH="1">
            <a:off x="5257800" y="-46038"/>
            <a:ext cx="609600" cy="14192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Segment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Text segment :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 :</a:t>
            </a:r>
          </a:p>
          <a:p>
            <a:pPr lvl="1"/>
            <a:r>
              <a:rPr lang="en-US" dirty="0" smtClean="0"/>
              <a:t>Wherever you go ,whoever you will be. I will be right here waiting for you . </a:t>
            </a:r>
            <a:r>
              <a:rPr lang="en-US" dirty="0" smtClean="0">
                <a:solidFill>
                  <a:srgbClr val="92D050"/>
                </a:solidFill>
              </a:rPr>
              <a:t>(n=15)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S = {‘</a:t>
            </a:r>
            <a:r>
              <a:rPr lang="en-US" dirty="0" smtClean="0"/>
              <a:t>wherever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you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go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whoever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you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will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be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err="1" smtClean="0"/>
              <a:t>i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will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be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right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here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waiting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for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you’ </a:t>
            </a:r>
            <a:r>
              <a:rPr lang="en-US" b="1" dirty="0" smtClean="0">
                <a:solidFill>
                  <a:srgbClr val="002060"/>
                </a:solidFill>
              </a:rPr>
              <a:t>}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 descr="E:\Document\adl ck 11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1600200" y="1828800"/>
            <a:ext cx="5524500" cy="885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Formula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Word Location: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 :</a:t>
            </a:r>
          </a:p>
          <a:p>
            <a:pPr lvl="1"/>
            <a:r>
              <a:rPr lang="en-US" dirty="0" smtClean="0"/>
              <a:t>wl</a:t>
            </a:r>
            <a:r>
              <a:rPr lang="en-US" b="1" baseline="-25000" dirty="0" smtClean="0"/>
              <a:t>0</a:t>
            </a:r>
            <a:r>
              <a:rPr lang="en-US" b="1" baseline="-25000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= 0/15 = 0 				</a:t>
            </a:r>
            <a:r>
              <a:rPr lang="en-US" dirty="0" smtClean="0">
                <a:solidFill>
                  <a:srgbClr val="92D050"/>
                </a:solidFill>
              </a:rPr>
              <a:t>(‘whatever’)</a:t>
            </a:r>
          </a:p>
          <a:p>
            <a:pPr lvl="1"/>
            <a:r>
              <a:rPr lang="en-US" dirty="0" smtClean="0"/>
              <a:t>wl</a:t>
            </a:r>
            <a:r>
              <a:rPr lang="en-US" b="1" baseline="-25000" dirty="0" smtClean="0"/>
              <a:t>1</a:t>
            </a:r>
            <a:r>
              <a:rPr lang="en-US" b="1" baseline="-25000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= 1/15  = 0.067			</a:t>
            </a:r>
            <a:r>
              <a:rPr lang="en-US" dirty="0" smtClean="0">
                <a:solidFill>
                  <a:srgbClr val="92D050"/>
                </a:solidFill>
              </a:rPr>
              <a:t>(‘you’)</a:t>
            </a:r>
          </a:p>
          <a:p>
            <a:pPr lvl="1"/>
            <a:r>
              <a:rPr lang="en-US" dirty="0" smtClean="0"/>
              <a:t>wl</a:t>
            </a:r>
            <a:r>
              <a:rPr lang="en-US" b="1" baseline="-25000" dirty="0" smtClean="0"/>
              <a:t>2</a:t>
            </a:r>
            <a:r>
              <a:rPr lang="en-US" b="1" baseline="-25000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= 2/15 = 0.133				</a:t>
            </a:r>
            <a:r>
              <a:rPr lang="en-US" dirty="0" smtClean="0">
                <a:solidFill>
                  <a:srgbClr val="92D050"/>
                </a:solidFill>
              </a:rPr>
              <a:t>(‘do’)</a:t>
            </a:r>
          </a:p>
          <a:p>
            <a:pPr lvl="1"/>
            <a:r>
              <a:rPr lang="en-US" dirty="0" smtClean="0"/>
              <a:t>wl</a:t>
            </a:r>
            <a:r>
              <a:rPr lang="en-US" b="1" baseline="-25000" dirty="0" smtClean="0"/>
              <a:t>4</a:t>
            </a:r>
            <a:r>
              <a:rPr lang="en-US" b="1" baseline="-25000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= 4/15 = 0.266				</a:t>
            </a:r>
            <a:r>
              <a:rPr lang="en-US" dirty="0" smtClean="0">
                <a:solidFill>
                  <a:srgbClr val="92D050"/>
                </a:solidFill>
              </a:rPr>
              <a:t>(‘you’)</a:t>
            </a:r>
          </a:p>
          <a:p>
            <a:pPr lvl="1"/>
            <a:r>
              <a:rPr lang="en-US" dirty="0" smtClean="0"/>
              <a:t>wl</a:t>
            </a:r>
            <a:r>
              <a:rPr lang="en-US" b="1" baseline="-25000" dirty="0" smtClean="0"/>
              <a:t>14 </a:t>
            </a:r>
            <a:r>
              <a:rPr lang="en-US" dirty="0" smtClean="0"/>
              <a:t>= 14/15 = 0.933			</a:t>
            </a:r>
            <a:r>
              <a:rPr lang="en-US" dirty="0" smtClean="0">
                <a:solidFill>
                  <a:srgbClr val="92D050"/>
                </a:solidFill>
              </a:rPr>
              <a:t>(‘you’)</a:t>
            </a:r>
          </a:p>
          <a:p>
            <a:pPr lvl="1"/>
            <a:endParaRPr lang="en-US" b="1" baseline="-250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 descr="E:\Document\adl ck 12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3352800" y="1981200"/>
            <a:ext cx="1885950" cy="1257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-101600" y="203200"/>
            <a:ext cx="9144000" cy="685800"/>
          </a:xfrm>
        </p:spPr>
        <p:txBody>
          <a:bodyPr/>
          <a:lstStyle/>
          <a:p>
            <a:r>
              <a:rPr lang="en-US" dirty="0" smtClean="0"/>
              <a:t>Formula 2</a:t>
            </a:r>
            <a:br>
              <a:rPr lang="en-US" dirty="0" smtClean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Represent for distinct words</a:t>
            </a: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Example :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S’ = {‘</a:t>
            </a:r>
            <a:r>
              <a:rPr lang="en-US" dirty="0" smtClean="0"/>
              <a:t>wherever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you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go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whoever 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will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be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err="1" smtClean="0"/>
              <a:t>i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right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here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waiting</a:t>
            </a:r>
            <a:r>
              <a:rPr lang="en-US" b="1" dirty="0" smtClean="0">
                <a:solidFill>
                  <a:srgbClr val="002060"/>
                </a:solidFill>
              </a:rPr>
              <a:t>’, ‘</a:t>
            </a:r>
            <a:r>
              <a:rPr lang="en-US" dirty="0" smtClean="0"/>
              <a:t>for</a:t>
            </a:r>
            <a:r>
              <a:rPr lang="en-US" b="1" dirty="0" smtClean="0">
                <a:solidFill>
                  <a:srgbClr val="002060"/>
                </a:solidFill>
              </a:rPr>
              <a:t>’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}  </a:t>
            </a:r>
            <a:r>
              <a:rPr lang="en-US" b="1" dirty="0" smtClean="0">
                <a:solidFill>
                  <a:srgbClr val="92D050"/>
                </a:solidFill>
              </a:rPr>
              <a:t>(m=11)</a:t>
            </a:r>
          </a:p>
          <a:p>
            <a:pPr lvl="1"/>
            <a:r>
              <a:rPr lang="en-US" dirty="0" smtClean="0"/>
              <a:t>WL(w’</a:t>
            </a:r>
            <a:r>
              <a:rPr lang="en-US" baseline="-25000" dirty="0" smtClean="0"/>
              <a:t>0</a:t>
            </a:r>
            <a:r>
              <a:rPr lang="en-US" dirty="0" smtClean="0"/>
              <a:t> ) = { 0 } 	</a:t>
            </a:r>
            <a:r>
              <a:rPr lang="en-US" dirty="0" smtClean="0">
                <a:solidFill>
                  <a:srgbClr val="92D050"/>
                </a:solidFill>
              </a:rPr>
              <a:t>(‘wherever’)</a:t>
            </a:r>
            <a:endParaRPr lang="en-US" dirty="0" smtClean="0"/>
          </a:p>
          <a:p>
            <a:pPr lvl="1"/>
            <a:r>
              <a:rPr lang="en-US" dirty="0" smtClean="0"/>
              <a:t> WL(w’</a:t>
            </a:r>
            <a:r>
              <a:rPr lang="en-US" baseline="-25000" dirty="0" smtClean="0"/>
              <a:t>1</a:t>
            </a:r>
            <a:r>
              <a:rPr lang="en-US" dirty="0" smtClean="0"/>
              <a:t> ) = {0.067, 0.266, 0.933  } 	</a:t>
            </a:r>
            <a:r>
              <a:rPr lang="en-US" dirty="0" smtClean="0">
                <a:solidFill>
                  <a:srgbClr val="92D050"/>
                </a:solidFill>
              </a:rPr>
              <a:t>(‘you’)</a:t>
            </a:r>
            <a:endParaRPr lang="en-US" dirty="0" smtClean="0"/>
          </a:p>
          <a:p>
            <a:pPr lvl="1"/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122" name="Picture 2" descr="E:\Document\adl ck 13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057400" y="1752601"/>
            <a:ext cx="5153025" cy="931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3" name="Picture 3" descr="E:\Document\adl ck 14.JP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1066800" y="2971800"/>
            <a:ext cx="7629525" cy="810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Formula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146" name="Picture 2" descr="E:\Document\adl ck 16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133600" y="2590800"/>
            <a:ext cx="5260891" cy="1040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7" name="Picture 3" descr="E:\Document\adl ck 15.JP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3200400" y="1143000"/>
            <a:ext cx="3246945" cy="9981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Formula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170" name="Picture 2" descr="E:\Document\adl ck 17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3200400" y="1371601"/>
            <a:ext cx="2965370" cy="930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171" name="Picture 3" descr="E:\Document\adl ck 18.JP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2362200" y="2667000"/>
            <a:ext cx="4772025" cy="892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 Problem 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i="0" dirty="0" smtClean="0">
                <a:latin typeface="TimesNewRoman"/>
              </a:rPr>
              <a:t>Natural language text use words which </a:t>
            </a:r>
            <a:r>
              <a:rPr lang="en-US" b="1" u="sng" dirty="0" smtClean="0">
                <a:latin typeface="TimesNewRoman"/>
              </a:rPr>
              <a:t>concern</a:t>
            </a:r>
            <a:r>
              <a:rPr lang="en-US" b="1" dirty="0" smtClean="0">
                <a:latin typeface="TimesNewRoman"/>
              </a:rPr>
              <a:t> context and subject</a:t>
            </a:r>
            <a:r>
              <a:rPr lang="en-US" i="0" dirty="0" smtClean="0">
                <a:latin typeface="TimesNewRoman"/>
              </a:rPr>
              <a:t>.</a:t>
            </a:r>
          </a:p>
          <a:p>
            <a:r>
              <a:rPr lang="en-US" i="0" dirty="0" err="1" smtClean="0">
                <a:latin typeface="TimesNewRoman"/>
              </a:rPr>
              <a:t>Stego</a:t>
            </a:r>
            <a:r>
              <a:rPr lang="en-US" i="0" dirty="0" smtClean="0">
                <a:latin typeface="TimesNewRoman"/>
              </a:rPr>
              <a:t> text generate words </a:t>
            </a:r>
            <a:r>
              <a:rPr lang="en-US" b="1" dirty="0" smtClean="0">
                <a:latin typeface="TimesNewRoman"/>
              </a:rPr>
              <a:t>randomly.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6" descr="E:\Document\adl ck 2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1752600" y="3429000"/>
            <a:ext cx="1143000" cy="114300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>
            <p:custDataLst>
              <p:tags r:id="rId7"/>
            </p:custDataLst>
          </p:nvPr>
        </p:nvCxnSpPr>
        <p:spPr bwMode="auto">
          <a:xfrm>
            <a:off x="2971800" y="4114800"/>
            <a:ext cx="1676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>
            <p:custDataLst>
              <p:tags r:id="rId8"/>
            </p:custDataLst>
          </p:nvPr>
        </p:nvSpPr>
        <p:spPr>
          <a:xfrm>
            <a:off x="2895600" y="3733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[ SD, </a:t>
            </a:r>
            <a:r>
              <a:rPr lang="en-US" sz="1400" b="1" dirty="0" err="1" smtClean="0"/>
              <a:t>Var</a:t>
            </a:r>
            <a:r>
              <a:rPr lang="en-US" sz="1400" b="1" dirty="0" smtClean="0"/>
              <a:t>(SD) ]</a:t>
            </a:r>
            <a:endParaRPr lang="en-US" sz="1400" b="1" dirty="0"/>
          </a:p>
        </p:txBody>
      </p:sp>
      <p:sp>
        <p:nvSpPr>
          <p:cNvPr id="14" name="Rectangle 13"/>
          <p:cNvSpPr/>
          <p:nvPr>
            <p:custDataLst>
              <p:tags r:id="rId9"/>
            </p:custDataLst>
          </p:nvPr>
        </p:nvSpPr>
        <p:spPr bwMode="auto">
          <a:xfrm>
            <a:off x="4800600" y="3200400"/>
            <a:ext cx="1295400" cy="1447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0CF3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0CF3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CF300"/>
                </a:solidFill>
              </a:rPr>
              <a:t>Classifier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CF300"/>
              </a:solidFill>
              <a:effectLst/>
              <a:latin typeface="Arial" charset="0"/>
            </a:endParaRPr>
          </a:p>
        </p:txBody>
      </p:sp>
      <p:pic>
        <p:nvPicPr>
          <p:cNvPr id="3074" name="Picture 2" descr="C:\Users\HUY\AppData\Local\Microsoft\Windows\Temporary Internet Files\Content.IE5\45J8FSGM\MC900434859[1].pn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6781800" y="3048000"/>
            <a:ext cx="1714500" cy="1714500"/>
          </a:xfrm>
          <a:prstGeom prst="rect">
            <a:avLst/>
          </a:prstGeom>
          <a:noFill/>
        </p:spPr>
      </p:pic>
      <p:cxnSp>
        <p:nvCxnSpPr>
          <p:cNvPr id="25" name="Straight Connector 24"/>
          <p:cNvCxnSpPr/>
          <p:nvPr>
            <p:custDataLst>
              <p:tags r:id="rId11"/>
            </p:custDataLst>
          </p:nvPr>
        </p:nvCxnSpPr>
        <p:spPr bwMode="auto">
          <a:xfrm>
            <a:off x="3136900" y="3771900"/>
            <a:ext cx="1524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latin typeface="Times"/>
              </a:rPr>
              <a:t>Support Vector Machine</a:t>
            </a:r>
            <a:endParaRPr lang="en-US" dirty="0">
              <a:latin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SVM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r>
              <a:rPr lang="en-US" dirty="0" smtClean="0"/>
              <a:t>Set of related supervised learning methods.</a:t>
            </a:r>
          </a:p>
          <a:p>
            <a:r>
              <a:rPr lang="en-US" dirty="0" smtClean="0"/>
              <a:t>Analyze data and recognize patterns.</a:t>
            </a:r>
          </a:p>
          <a:p>
            <a:r>
              <a:rPr lang="en-US" dirty="0" smtClean="0"/>
              <a:t>Use</a:t>
            </a:r>
            <a:r>
              <a:rPr lang="en-US" b="1" dirty="0" smtClean="0"/>
              <a:t> </a:t>
            </a:r>
            <a:r>
              <a:rPr lang="en-US" b="1" dirty="0" err="1" smtClean="0"/>
              <a:t>hyperplane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kernel Function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it work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Class : </a:t>
            </a:r>
            <a:r>
              <a:rPr lang="en-US" dirty="0" smtClean="0"/>
              <a:t>apples &lt;&gt; pearls.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Attribute 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  <a:r>
              <a:rPr lang="en-US" dirty="0" smtClean="0"/>
              <a:t>weight , length 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Classifier :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7" name="Picture 5" descr="E:\Document\adl ck 6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838200" y="3886200"/>
            <a:ext cx="1447800" cy="1308252"/>
          </a:xfrm>
          <a:prstGeom prst="rect">
            <a:avLst/>
          </a:prstGeom>
          <a:noFill/>
        </p:spPr>
      </p:pic>
      <p:pic>
        <p:nvPicPr>
          <p:cNvPr id="3078" name="Picture 6" descr="E:\Document\adl ck 7.jp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010400" y="4343400"/>
            <a:ext cx="1583244" cy="2362200"/>
          </a:xfrm>
          <a:prstGeom prst="rect">
            <a:avLst/>
          </a:prstGeom>
          <a:noFill/>
        </p:spPr>
      </p:pic>
      <p:pic>
        <p:nvPicPr>
          <p:cNvPr id="3079" name="Picture 7" descr="E:\Document\adl ck 8.jp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/>
          <a:srcRect/>
          <a:stretch>
            <a:fillRect/>
          </a:stretch>
        </p:blipFill>
        <p:spPr bwMode="auto">
          <a:xfrm>
            <a:off x="6934200" y="2286000"/>
            <a:ext cx="1676400" cy="1676400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>
            <p:custDataLst>
              <p:tags r:id="rId9"/>
            </p:custDataLst>
          </p:nvPr>
        </p:nvCxnSpPr>
        <p:spPr bwMode="auto">
          <a:xfrm>
            <a:off x="2590800" y="4495800"/>
            <a:ext cx="1371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>
            <p:custDataLst>
              <p:tags r:id="rId10"/>
            </p:custDataLst>
          </p:nvPr>
        </p:nvSpPr>
        <p:spPr bwMode="auto">
          <a:xfrm>
            <a:off x="4114800" y="3733800"/>
            <a:ext cx="1295400" cy="1447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0CF3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0CF3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CF300"/>
                </a:solidFill>
              </a:rPr>
              <a:t>Classifier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CF300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>
            <p:custDataLst>
              <p:tags r:id="rId11"/>
            </p:custDataLst>
          </p:nvPr>
        </p:nvCxnSpPr>
        <p:spPr bwMode="auto">
          <a:xfrm flipV="1">
            <a:off x="5486400" y="3505200"/>
            <a:ext cx="10668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>
            <p:custDataLst>
              <p:tags r:id="rId12"/>
            </p:custDataLst>
          </p:nvPr>
        </p:nvCxnSpPr>
        <p:spPr bwMode="auto">
          <a:xfrm>
            <a:off x="5562600" y="4495800"/>
            <a:ext cx="11430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>
            <p:custDataLst>
              <p:tags r:id="rId13"/>
            </p:custDataLst>
          </p:nvPr>
        </p:nvSpPr>
        <p:spPr>
          <a:xfrm>
            <a:off x="2438400" y="4114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[ weight , length ]</a:t>
            </a:r>
            <a:endParaRPr lang="en-US" sz="1400" b="1" dirty="0"/>
          </a:p>
        </p:txBody>
      </p:sp>
      <p:sp>
        <p:nvSpPr>
          <p:cNvPr id="17" name="TextBox 16"/>
          <p:cNvSpPr txBox="1"/>
          <p:nvPr>
            <p:custDataLst>
              <p:tags r:id="rId14"/>
            </p:custDataLst>
          </p:nvPr>
        </p:nvSpPr>
        <p:spPr>
          <a:xfrm rot="19255791">
            <a:off x="5491649" y="362947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choose</a:t>
            </a:r>
            <a:endParaRPr lang="en-US" sz="1400" b="1" dirty="0"/>
          </a:p>
        </p:txBody>
      </p:sp>
      <p:sp>
        <p:nvSpPr>
          <p:cNvPr id="19" name="TextBox 18"/>
          <p:cNvSpPr txBox="1"/>
          <p:nvPr>
            <p:custDataLst>
              <p:tags r:id="rId15"/>
            </p:custDataLst>
          </p:nvPr>
        </p:nvSpPr>
        <p:spPr>
          <a:xfrm rot="2526171">
            <a:off x="5708532" y="467518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choose</a:t>
            </a:r>
            <a:endParaRPr lang="en-US" sz="1400" b="1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>
            <p:custDataLst>
              <p:tags r:id="rId2"/>
            </p:custDataLst>
          </p:nvPr>
        </p:nvSpPr>
        <p:spPr bwMode="auto">
          <a:xfrm>
            <a:off x="76200" y="1752600"/>
            <a:ext cx="1447800" cy="1905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Demo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Hyperplane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098" name="Picture 2" descr="E:\Document\adl ck 4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1676400" y="1676400"/>
            <a:ext cx="4800600" cy="458239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>
            <p:custDataLst>
              <p:tags r:id="rId8"/>
            </p:custDataLst>
          </p:nvPr>
        </p:nvSpPr>
        <p:spPr>
          <a:xfrm>
            <a:off x="3733800" y="59436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 weight </a:t>
            </a:r>
            <a:endParaRPr lang="en-US" sz="1600" b="1" dirty="0"/>
          </a:p>
        </p:txBody>
      </p:sp>
      <p:sp>
        <p:nvSpPr>
          <p:cNvPr id="9" name="TextBox 8"/>
          <p:cNvSpPr txBox="1"/>
          <p:nvPr>
            <p:custDataLst>
              <p:tags r:id="rId9"/>
            </p:custDataLst>
          </p:nvPr>
        </p:nvSpPr>
        <p:spPr>
          <a:xfrm rot="16200000">
            <a:off x="1065311" y="3335924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length </a:t>
            </a:r>
            <a:endParaRPr lang="en-US" sz="1400" b="1" dirty="0"/>
          </a:p>
        </p:txBody>
      </p:sp>
      <p:pic>
        <p:nvPicPr>
          <p:cNvPr id="16" name="Picture 7" descr="E:\Document\adl ck 8.jp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685800" y="2057400"/>
            <a:ext cx="457200" cy="457200"/>
          </a:xfrm>
          <a:prstGeom prst="rect">
            <a:avLst/>
          </a:prstGeom>
          <a:noFill/>
        </p:spPr>
      </p:pic>
      <p:pic>
        <p:nvPicPr>
          <p:cNvPr id="18" name="Picture 6" descr="E:\Document\adl ck 7.jp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85800" y="2743200"/>
            <a:ext cx="457200" cy="682142"/>
          </a:xfrm>
          <a:prstGeom prst="rect">
            <a:avLst/>
          </a:prstGeom>
          <a:noFill/>
        </p:spPr>
      </p:pic>
      <p:sp>
        <p:nvSpPr>
          <p:cNvPr id="19" name="Oval 18"/>
          <p:cNvSpPr/>
          <p:nvPr>
            <p:custDataLst>
              <p:tags r:id="rId12"/>
            </p:custDataLst>
          </p:nvPr>
        </p:nvSpPr>
        <p:spPr bwMode="auto">
          <a:xfrm>
            <a:off x="304800" y="2209800"/>
            <a:ext cx="2286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>
            <p:custDataLst>
              <p:tags r:id="rId13"/>
            </p:custDataLst>
          </p:nvPr>
        </p:nvSpPr>
        <p:spPr bwMode="auto">
          <a:xfrm>
            <a:off x="304800" y="2971800"/>
            <a:ext cx="228600" cy="2286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>
            <p:custDataLst>
              <p:tags r:id="rId14"/>
            </p:custDataLst>
          </p:nvPr>
        </p:nvSpPr>
        <p:spPr>
          <a:xfrm>
            <a:off x="6858000" y="1723072"/>
            <a:ext cx="2133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H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: </a:t>
            </a:r>
            <a:r>
              <a:rPr lang="en-US" dirty="0" err="1" smtClean="0"/>
              <a:t>H</a:t>
            </a:r>
            <a:r>
              <a:rPr lang="en-US" i="1" dirty="0" err="1" smtClean="0"/>
              <a:t>yperplane</a:t>
            </a:r>
            <a:endParaRPr lang="en-US" i="1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H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: </a:t>
            </a:r>
            <a:r>
              <a:rPr lang="en-US" i="1" dirty="0" smtClean="0"/>
              <a:t>Classifying</a:t>
            </a:r>
          </a:p>
          <a:p>
            <a:r>
              <a:rPr lang="en-US" i="1" dirty="0" smtClean="0"/>
              <a:t> </a:t>
            </a:r>
            <a:r>
              <a:rPr lang="en-US" i="1" dirty="0" err="1" smtClean="0"/>
              <a:t>Hyperplane</a:t>
            </a:r>
            <a:endParaRPr lang="en-US" i="1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H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: </a:t>
            </a:r>
            <a:r>
              <a:rPr lang="en-US" i="1" dirty="0" smtClean="0"/>
              <a:t>not </a:t>
            </a:r>
            <a:r>
              <a:rPr lang="en-US" i="1" dirty="0" err="1" smtClean="0"/>
              <a:t>Hyperplane</a:t>
            </a:r>
            <a:endParaRPr lang="en-US" i="1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custDataLst>
              <p:tags r:id="rId5"/>
            </p:custDataLst>
            <p:extLst>
              <p:ext uri="{D42A27DB-BD31-4B8C-83A1-F6EECF244321}">
                <p14:modId xmlns="" xmlns:p14="http://schemas.microsoft.com/office/powerpoint/2010/main" val="3688130795"/>
              </p:ext>
            </p:extLst>
          </p:nvPr>
        </p:nvGraphicFramePr>
        <p:xfrm>
          <a:off x="228600" y="1371600"/>
          <a:ext cx="8610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custDataLst>
      <p:tags r:id="rId1"/>
    </p:custDataLst>
    <p:extLst>
      <p:ext uri="{BB962C8B-B14F-4D97-AF65-F5344CB8AC3E}">
        <p14:creationId xmlns="" xmlns:p14="http://schemas.microsoft.com/office/powerpoint/2010/main" val="265819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Learning Machine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Kernel Function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4" name="Picture 4" descr="E:\Document\adl ck 5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1219200" y="1676400"/>
            <a:ext cx="5791200" cy="433781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SVM Learning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7" name="Picture 3" descr="E:\Document\adl ck 9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2209800" y="1219200"/>
            <a:ext cx="4191000" cy="479316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977285" y="31242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SVM</a:t>
            </a:r>
            <a:endParaRPr lang="en-US" sz="2400" b="1" dirty="0">
              <a:solidFill>
                <a:srgbClr val="00B0F0"/>
              </a:solidFill>
            </a:endParaRPr>
          </a:p>
        </p:txBody>
      </p:sp>
      <p:cxnSp>
        <p:nvCxnSpPr>
          <p:cNvPr id="10" name="Straight Arrow Connector 9"/>
          <p:cNvCxnSpPr/>
          <p:nvPr>
            <p:custDataLst>
              <p:tags r:id="rId8"/>
            </p:custDataLst>
          </p:nvPr>
        </p:nvCxnSpPr>
        <p:spPr bwMode="auto">
          <a:xfrm>
            <a:off x="1783080" y="3352800"/>
            <a:ext cx="731520" cy="0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SVM Learning Machine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1" name="Picture 3" descr="E:\Document\adl ck 10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057400" y="1143000"/>
            <a:ext cx="5095875" cy="4943475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Result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Classification Result</a:t>
            </a:r>
          </a:p>
          <a:p>
            <a:pPr lvl="1"/>
            <a:r>
              <a:rPr lang="en-US" dirty="0" smtClean="0"/>
              <a:t>&gt;=85% success :</a:t>
            </a:r>
          </a:p>
          <a:p>
            <a:pPr lvl="2">
              <a:buNone/>
            </a:pPr>
            <a:r>
              <a:rPr lang="en-US" dirty="0" err="1" smtClean="0"/>
              <a:t>Steganography</a:t>
            </a:r>
            <a:r>
              <a:rPr lang="en-US" dirty="0" smtClean="0"/>
              <a:t> text file can be detected </a:t>
            </a:r>
            <a:r>
              <a:rPr lang="en-US" dirty="0" smtClean="0"/>
              <a:t>by SD and </a:t>
            </a:r>
            <a:r>
              <a:rPr lang="en-US" dirty="0" err="1" smtClean="0"/>
              <a:t>varSD</a:t>
            </a:r>
            <a:endParaRPr lang="en-US" dirty="0" smtClean="0"/>
          </a:p>
          <a:p>
            <a:pPr lvl="1"/>
            <a:r>
              <a:rPr lang="en-US" dirty="0" smtClean="0"/>
              <a:t>&lt; 85% success :</a:t>
            </a:r>
          </a:p>
          <a:p>
            <a:pPr lvl="2">
              <a:buNone/>
            </a:pPr>
            <a:r>
              <a:rPr lang="en-US" dirty="0" err="1" smtClean="0"/>
              <a:t>Steganography</a:t>
            </a:r>
            <a:r>
              <a:rPr lang="en-US" dirty="0" smtClean="0"/>
              <a:t> </a:t>
            </a:r>
            <a:r>
              <a:rPr lang="en-US" dirty="0" smtClean="0"/>
              <a:t>text file can not be detected </a:t>
            </a:r>
            <a:r>
              <a:rPr lang="en-US" dirty="0" smtClean="0"/>
              <a:t>SD and </a:t>
            </a:r>
            <a:r>
              <a:rPr lang="en-US" dirty="0" err="1" smtClean="0"/>
              <a:t>varSD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6" name="Straight Connector 5"/>
          <p:cNvCxnSpPr/>
          <p:nvPr>
            <p:custDataLst>
              <p:tags r:id="rId6"/>
            </p:custDataLst>
          </p:nvPr>
        </p:nvCxnSpPr>
        <p:spPr bwMode="auto">
          <a:xfrm>
            <a:off x="7086600" y="2133600"/>
            <a:ext cx="5334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>
            <p:custDataLst>
              <p:tags r:id="rId7"/>
            </p:custDataLst>
          </p:nvPr>
        </p:nvCxnSpPr>
        <p:spPr bwMode="auto">
          <a:xfrm>
            <a:off x="7239000" y="3429000"/>
            <a:ext cx="5334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latin typeface="Times"/>
              </a:rPr>
              <a:t>Train &amp; Test</a:t>
            </a:r>
            <a:endParaRPr lang="en-US" dirty="0">
              <a:latin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Input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Trainning</a:t>
            </a:r>
            <a:endParaRPr lang="en-US" b="1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/>
              <a:t>109 good text segment  </a:t>
            </a:r>
            <a:r>
              <a:rPr lang="en-US" dirty="0" smtClean="0">
                <a:solidFill>
                  <a:srgbClr val="66FF33"/>
                </a:solidFill>
              </a:rPr>
              <a:t>(The Adventures of Huckleberry Finn Mural – Mark Twain)</a:t>
            </a:r>
          </a:p>
          <a:p>
            <a:pPr lvl="1"/>
            <a:r>
              <a:rPr lang="en-US" dirty="0" smtClean="0"/>
              <a:t>152 bad text segment </a:t>
            </a:r>
            <a:r>
              <a:rPr lang="en-US" dirty="0" smtClean="0">
                <a:solidFill>
                  <a:srgbClr val="66FF33"/>
                </a:solidFill>
              </a:rPr>
              <a:t>(TEXTO)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Testing</a:t>
            </a:r>
          </a:p>
          <a:p>
            <a:pPr lvl="1"/>
            <a:r>
              <a:rPr lang="en-US" dirty="0" smtClean="0"/>
              <a:t>100 good text segment</a:t>
            </a:r>
          </a:p>
          <a:p>
            <a:pPr lvl="1"/>
            <a:r>
              <a:rPr lang="en-US" dirty="0" smtClean="0"/>
              <a:t>100 bad text segment</a:t>
            </a:r>
          </a:p>
          <a:p>
            <a:pPr lvl="1"/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SVM Classifier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26" name="Picture 2" descr="E:\Document\adl ck 19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1828800" y="1066800"/>
            <a:ext cx="5967412" cy="528953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 Output for 5KB-sized Segment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custDataLst>
              <p:tags r:id="rId3"/>
            </p:custDataLst>
          </p:nvPr>
        </p:nvGraphicFramePr>
        <p:xfrm>
          <a:off x="1600200" y="1371600"/>
          <a:ext cx="5181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66850"/>
                <a:gridCol w="97155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Fail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Good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Bad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91.5%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r>
              <a:rPr lang="en-US" dirty="0" smtClean="0"/>
              <a:t>SD and </a:t>
            </a:r>
            <a:r>
              <a:rPr lang="en-US" dirty="0" err="1" smtClean="0"/>
              <a:t>varSD</a:t>
            </a:r>
            <a:r>
              <a:rPr lang="en-US" dirty="0" smtClean="0"/>
              <a:t> of natural text lower than  </a:t>
            </a:r>
            <a:r>
              <a:rPr lang="en-US" dirty="0" err="1" smtClean="0"/>
              <a:t>stego</a:t>
            </a:r>
            <a:r>
              <a:rPr lang="en-US" dirty="0" smtClean="0"/>
              <a:t> text</a:t>
            </a:r>
          </a:p>
          <a:p>
            <a:r>
              <a:rPr lang="en-US" dirty="0" err="1" smtClean="0"/>
              <a:t>Stego</a:t>
            </a:r>
            <a:r>
              <a:rPr lang="en-US" dirty="0" smtClean="0"/>
              <a:t> Text File can be detect by SD and </a:t>
            </a:r>
            <a:r>
              <a:rPr lang="en-US" dirty="0" err="1" smtClean="0"/>
              <a:t>varSD</a:t>
            </a:r>
            <a:r>
              <a:rPr lang="en-US" dirty="0" smtClean="0"/>
              <a:t> with accuracy &gt;=85% .</a:t>
            </a:r>
          </a:p>
          <a:p>
            <a:r>
              <a:rPr lang="en-US" dirty="0" smtClean="0"/>
              <a:t>TEXTTO’s on low invisibility.</a:t>
            </a: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7" name="Straight Connector 6"/>
          <p:cNvCxnSpPr/>
          <p:nvPr>
            <p:custDataLst>
              <p:tags r:id="rId6"/>
            </p:custDataLst>
          </p:nvPr>
        </p:nvCxnSpPr>
        <p:spPr bwMode="auto">
          <a:xfrm>
            <a:off x="6705600" y="2133600"/>
            <a:ext cx="5334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latin typeface="Times"/>
              </a:rPr>
              <a:t>Demo</a:t>
            </a:r>
            <a:endParaRPr lang="en-US" dirty="0">
              <a:latin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latin typeface="Times"/>
              </a:rPr>
              <a:t>Linguistic </a:t>
            </a:r>
            <a:r>
              <a:rPr lang="en-US" dirty="0" err="1" smtClean="0">
                <a:latin typeface="Times"/>
              </a:rPr>
              <a:t>Steganography</a:t>
            </a:r>
            <a:r>
              <a:rPr lang="en-US" dirty="0" smtClean="0">
                <a:latin typeface="Times"/>
              </a:rPr>
              <a:t> Detection</a:t>
            </a:r>
            <a:endParaRPr lang="en-US" dirty="0">
              <a:latin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Steganography</a:t>
            </a: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Steganography</a:t>
            </a:r>
            <a:r>
              <a:rPr lang="en-US" dirty="0" smtClean="0">
                <a:solidFill>
                  <a:srgbClr val="002060"/>
                </a:solidFill>
              </a:rPr>
              <a:t> Method</a:t>
            </a:r>
          </a:p>
          <a:p>
            <a:pPr lvl="1"/>
            <a:r>
              <a:rPr lang="en-US" dirty="0" smtClean="0"/>
              <a:t>NICE TEXT</a:t>
            </a:r>
          </a:p>
          <a:p>
            <a:pPr lvl="1"/>
            <a:r>
              <a:rPr lang="en-US" dirty="0" smtClean="0"/>
              <a:t>TEXTTO</a:t>
            </a:r>
          </a:p>
          <a:p>
            <a:pPr lvl="1"/>
            <a:r>
              <a:rPr lang="en-US" dirty="0" smtClean="0"/>
              <a:t>Markov Chain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Detect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NICETEXT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r>
              <a:rPr lang="en-US" b="1" i="0" dirty="0" smtClean="0"/>
              <a:t>Watermark : </a:t>
            </a:r>
            <a:r>
              <a:rPr lang="en-US" sz="2400" b="1" i="0" dirty="0" smtClean="0"/>
              <a:t>‘</a:t>
            </a:r>
            <a:r>
              <a:rPr lang="en-US" sz="2400" i="0" dirty="0" smtClean="0"/>
              <a:t>0110 …’</a:t>
            </a:r>
            <a:endParaRPr lang="en-US" i="0" dirty="0" smtClean="0"/>
          </a:p>
          <a:p>
            <a:r>
              <a:rPr lang="en-US" b="1" i="0" dirty="0" smtClean="0"/>
              <a:t>Style Template</a:t>
            </a:r>
          </a:p>
          <a:p>
            <a:r>
              <a:rPr lang="en-US" b="1" i="0" dirty="0" smtClean="0"/>
              <a:t>Dictionary: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Ex : </a:t>
            </a:r>
            <a:r>
              <a:rPr lang="en-US" dirty="0" smtClean="0"/>
              <a:t>101 -&gt; </a:t>
            </a:r>
            <a:r>
              <a:rPr lang="en-US" dirty="0" smtClean="0">
                <a:latin typeface="Calibri"/>
                <a:ea typeface="Calibri"/>
                <a:cs typeface="Times New Roman"/>
              </a:rPr>
              <a:t>midfielder take a pass.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1981200" y="2971800"/>
          <a:ext cx="6324600" cy="2285999"/>
        </p:xfrm>
        <a:graphic>
          <a:graphicData uri="http://schemas.openxmlformats.org/drawingml/2006/table">
            <a:tbl>
              <a:tblPr/>
              <a:tblGrid>
                <a:gridCol w="3030860"/>
                <a:gridCol w="1128840"/>
                <a:gridCol w="1082450"/>
                <a:gridCol w="1082450"/>
              </a:tblGrid>
              <a:tr h="4898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Style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Bit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Word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57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Footballer </a:t>
                      </a:r>
                      <a:r>
                        <a:rPr lang="en-US" sz="1600" dirty="0" err="1" smtClean="0">
                          <a:latin typeface="Calibri"/>
                          <a:ea typeface="Calibri"/>
                          <a:cs typeface="Times New Roman"/>
                        </a:rPr>
                        <a:t>FbVerb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600" dirty="0" err="1" smtClean="0">
                          <a:latin typeface="Calibri"/>
                          <a:ea typeface="Calibri"/>
                          <a:cs typeface="Times New Roman"/>
                        </a:rPr>
                        <a:t>FbObject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Footballer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striker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Calibri"/>
                          <a:ea typeface="Calibri"/>
                          <a:cs typeface="Times New Roman"/>
                        </a:rPr>
                        <a:t>midfieldes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libri"/>
                          <a:ea typeface="Calibri"/>
                          <a:cs typeface="Times New Roman"/>
                        </a:rPr>
                        <a:t>FbVerb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1515" algn="ctr"/>
                        </a:tabLs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take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stop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Calibri"/>
                          <a:ea typeface="Calibri"/>
                          <a:cs typeface="Times New Roman"/>
                        </a:rPr>
                        <a:t>FbObject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a pass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a shot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TEXTTO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839200" cy="5334000"/>
          </a:xfrm>
        </p:spPr>
        <p:txBody>
          <a:bodyPr/>
          <a:lstStyle/>
          <a:p>
            <a:r>
              <a:rPr lang="en-US" b="1" i="0" dirty="0" smtClean="0"/>
              <a:t>Watermark : </a:t>
            </a:r>
            <a:r>
              <a:rPr lang="en-US" dirty="0" smtClean="0"/>
              <a:t>‘</a:t>
            </a:r>
            <a:r>
              <a:rPr lang="en-US" dirty="0" err="1" smtClean="0"/>
              <a:t>abc</a:t>
            </a:r>
            <a:r>
              <a:rPr lang="en-US" dirty="0" smtClean="0"/>
              <a:t>’</a:t>
            </a:r>
          </a:p>
          <a:p>
            <a:r>
              <a:rPr lang="en-US" b="1" i="0" dirty="0" err="1" smtClean="0"/>
              <a:t>Struct</a:t>
            </a:r>
            <a:r>
              <a:rPr lang="en-US" b="1" i="0" dirty="0" smtClean="0"/>
              <a:t> : 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The</a:t>
            </a:r>
            <a:r>
              <a:rPr lang="en-US" sz="2000" dirty="0" smtClean="0"/>
              <a:t>  ADJECTIVE THING VERB</a:t>
            </a:r>
            <a:r>
              <a:rPr lang="en-US" sz="2000" dirty="0" smtClean="0">
                <a:solidFill>
                  <a:srgbClr val="00B0F0"/>
                </a:solidFill>
              </a:rPr>
              <a:t>s</a:t>
            </a:r>
            <a:r>
              <a:rPr lang="en-US" sz="2000" dirty="0" smtClean="0"/>
              <a:t> ADVERB </a:t>
            </a:r>
            <a:r>
              <a:rPr lang="en-US" sz="2000" dirty="0" smtClean="0">
                <a:solidFill>
                  <a:srgbClr val="00B0F0"/>
                </a:solidFill>
              </a:rPr>
              <a:t>in the </a:t>
            </a:r>
            <a:r>
              <a:rPr lang="en-US" sz="2000" dirty="0" smtClean="0"/>
              <a:t>PLACE</a:t>
            </a:r>
            <a:r>
              <a:rPr lang="en-US" sz="2000" dirty="0" smtClean="0">
                <a:solidFill>
                  <a:srgbClr val="00B0F0"/>
                </a:solidFill>
              </a:rPr>
              <a:t>.I</a:t>
            </a:r>
            <a:r>
              <a:rPr lang="en-US" sz="2000" dirty="0" smtClean="0"/>
              <a:t> VERB ADJECTIVE THING</a:t>
            </a:r>
            <a:r>
              <a:rPr lang="en-US" sz="2000" dirty="0" smtClean="0">
                <a:solidFill>
                  <a:srgbClr val="00B0F0"/>
                </a:solidFill>
              </a:rPr>
              <a:t>s near the</a:t>
            </a:r>
            <a:r>
              <a:rPr lang="en-US" sz="2000" dirty="0" smtClean="0"/>
              <a:t> ADJECTIVE </a:t>
            </a:r>
            <a:r>
              <a:rPr lang="en-US" sz="2000" dirty="0" err="1" smtClean="0"/>
              <a:t>ADJECTIVE</a:t>
            </a:r>
            <a:r>
              <a:rPr lang="en-US" sz="2000" dirty="0" smtClean="0"/>
              <a:t> PLACE.</a:t>
            </a:r>
          </a:p>
          <a:p>
            <a:r>
              <a:rPr lang="en-US" b="1" i="0" dirty="0" smtClean="0"/>
              <a:t>Dictionary :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i="0" dirty="0" smtClean="0"/>
              <a:t>1..9  -&gt; 1..9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i="0" dirty="0" smtClean="0"/>
              <a:t>a..z  -&gt; 10..35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i="0" dirty="0" smtClean="0"/>
              <a:t>A..Z -&gt; 36..61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i="0" dirty="0" smtClean="0"/>
              <a:t>+,- … -&gt; 62…</a:t>
            </a:r>
          </a:p>
          <a:p>
            <a:pPr lvl="1">
              <a:buFont typeface="Courier New" pitchFamily="49" charset="0"/>
              <a:buChar char="o"/>
            </a:pPr>
            <a:endParaRPr lang="en-US" sz="2400" i="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Ex : “</a:t>
            </a:r>
            <a:r>
              <a:rPr lang="en-US" sz="2400" dirty="0" err="1" smtClean="0"/>
              <a:t>iluvu</a:t>
            </a:r>
            <a:r>
              <a:rPr lang="en-US" sz="2400" dirty="0" smtClean="0">
                <a:solidFill>
                  <a:srgbClr val="00B0F0"/>
                </a:solidFill>
              </a:rPr>
              <a:t>”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18 21 30 31 30 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		</a:t>
            </a:r>
            <a:r>
              <a:rPr lang="en-US" sz="2400" dirty="0" smtClean="0"/>
              <a:t> The mad </a:t>
            </a:r>
            <a:r>
              <a:rPr lang="en-US" sz="2400" dirty="0" err="1" smtClean="0"/>
              <a:t>referre</a:t>
            </a:r>
            <a:r>
              <a:rPr lang="en-US" sz="2400" dirty="0" smtClean="0"/>
              <a:t> decide wrongly in the stadium.</a:t>
            </a:r>
          </a:p>
          <a:p>
            <a:pPr>
              <a:buNone/>
            </a:pPr>
            <a:endParaRPr lang="en-US" b="1" i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4572000" y="3124200"/>
          <a:ext cx="3581400" cy="2070209"/>
        </p:xfrm>
        <a:graphic>
          <a:graphicData uri="http://schemas.openxmlformats.org/drawingml/2006/table">
            <a:tbl>
              <a:tblPr/>
              <a:tblGrid>
                <a:gridCol w="1193800"/>
                <a:gridCol w="729545"/>
                <a:gridCol w="1658055"/>
              </a:tblGrid>
              <a:tr h="492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TYPE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Index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Times New Roman"/>
                        </a:rPr>
                        <a:t>Word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THING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referre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5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ADVERB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wrongly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VERB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decide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ADJECTIVE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mad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PLACE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stadium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Markov Chain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E:\Document\adl ck 1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838200" y="1447800"/>
            <a:ext cx="7416801" cy="42672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 Problem 1.0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04800" y="990600"/>
            <a:ext cx="8534400" cy="53340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u="sng" dirty="0" smtClean="0">
                <a:solidFill>
                  <a:srgbClr val="002060"/>
                </a:solidFill>
              </a:rPr>
              <a:t>Input : </a:t>
            </a:r>
          </a:p>
          <a:p>
            <a:pPr lvl="3">
              <a:buFontTx/>
              <a:buChar char="-"/>
            </a:pPr>
            <a:r>
              <a:rPr lang="en-US" sz="2800" i="0" dirty="0" smtClean="0"/>
              <a:t>text file .</a:t>
            </a:r>
          </a:p>
          <a:p>
            <a:pPr>
              <a:buFontTx/>
              <a:buChar char="-"/>
            </a:pPr>
            <a:endParaRPr lang="en-US" b="1" u="sng" dirty="0" smtClean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endParaRPr lang="en-US" b="1" u="sng" dirty="0" smtClean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en-US" b="1" u="sng" dirty="0" smtClean="0">
                <a:solidFill>
                  <a:srgbClr val="002060"/>
                </a:solidFill>
              </a:rPr>
              <a:t>Output :</a:t>
            </a:r>
          </a:p>
          <a:p>
            <a:pPr lvl="3">
              <a:buFontTx/>
              <a:buChar char="-"/>
            </a:pPr>
            <a:r>
              <a:rPr lang="en-US" sz="2800" i="0" dirty="0" smtClean="0"/>
              <a:t>is it a </a:t>
            </a:r>
            <a:r>
              <a:rPr lang="en-US" sz="2800" i="0" dirty="0" err="1" smtClean="0"/>
              <a:t>stego</a:t>
            </a:r>
            <a:r>
              <a:rPr lang="en-US" sz="2800" i="0" dirty="0" smtClean="0"/>
              <a:t> file ?</a:t>
            </a:r>
          </a:p>
          <a:p>
            <a:pPr lvl="3">
              <a:buFontTx/>
              <a:buChar char="-"/>
            </a:pPr>
            <a:r>
              <a:rPr lang="en-US" sz="2800" i="0" dirty="0" smtClean="0">
                <a:solidFill>
                  <a:srgbClr val="0CF300"/>
                </a:solidFill>
              </a:rPr>
              <a:t>Can be auto ?</a:t>
            </a:r>
            <a:endParaRPr lang="en-US" sz="2800" i="0" dirty="0">
              <a:solidFill>
                <a:srgbClr val="0CF3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FC13EE21-0C48-4609-AAE4-AD74DD06381D}" type="datetime1">
              <a:rPr lang="en-US" smtClean="0"/>
              <a:pPr/>
              <a:t>4/18/2011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805C85F1-8004-4C57-9BBF-E57BBA7CF0F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 descr="E:\Document\adl ck 3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5410200" y="3505200"/>
            <a:ext cx="1442944" cy="1155504"/>
          </a:xfrm>
          <a:prstGeom prst="rect">
            <a:avLst/>
          </a:prstGeom>
          <a:noFill/>
        </p:spPr>
      </p:pic>
      <p:pic>
        <p:nvPicPr>
          <p:cNvPr id="2054" name="Picture 6" descr="E:\Document\adl ck 2.jp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3810000" y="1066800"/>
            <a:ext cx="1143000" cy="11430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22098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latin typeface="Times"/>
              </a:rPr>
              <a:t>Distribution of Words</a:t>
            </a:r>
            <a:endParaRPr lang="en-US" dirty="0">
              <a:latin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oFdABH1icIej7rdzSH4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ONfrXsL0mykVfpwkFiP0M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ZfZBT1fgWZDqy0lWtwzx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6zUhpbipQ5VWl3cemONAf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tLFn847EsIOMIAYwGE5X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5UiV1VWXLVYqT1xB6DG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CDgVY7qgAZVhFL5d3bIv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TNhGXZ5yshvYjiEF5WOwv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hwcFbuwolWsUCCrE24g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JPSHjMBuTi6PiiisyjdB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vBlLwTzuDIQIPZe17lI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jmtqyXfTZqyOM5BdzFS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AmfeBps1PVv2WE97mgV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szPFQUGaNch5hYi5kCeJ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91c9qUM3fVw3TTBS7kcO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7x5gm9s4lhYDCBBcXLzcF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8R8UMbXKgnlB9Y6pOl3k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SeIqO0jJRluNQ4oHSwOlb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wGNCUtkgy9w3pNtHuMoK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yd4ptsuUwULNvwlNZiIZ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PvKTWUfumECfWEZTXAba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nxQuOppQpqTpa8AxvZRLD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hCiWmHN51XZbGeVF353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9Sw4AoKxlX9VuF5HdaBT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SnknLftjQdJJWyRws38Ck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saWUjAkOGzw6peXyBrjLb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LPBvp4BAPzSrREmEp47Z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lusd3RrHMlieocFV4pumY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rKG39A1Vt91V9rRVTZ1x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dP9DyTsHjzGIVv9DxaeE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XniN7KvqM9b6eUwpAHye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kceWHimONSuaSLkLLIbSM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ztbqpDZMvlPMaqLGv2Ef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bB8KHZye91c4agrJQn3F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JnzGvbsKQQrquJ900Iuu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Ogf67Aw6qRm26yb2d4Y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42K5OVQ2iONFqFrbeegM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ivIedzFXONbecccl2LBfn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fq8wA1PJ4wyLw2QBla4t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W8wjHVWgXoqvt21eEbXP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52RbeDnBWM0yDlE6HH3vy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WHfNd2vLG4MwiR4j9r8yb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BrdtfQctFwFIYtN534WY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EqFjb9f5i5xDZU3lbDgo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3yy3wh68vWuJy2zw0jq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l7rZ3p85k7kESMH1IemSc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CqPNa0JLlNIHMm6L8DXY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hHoKsQQGqYz2uswHjSl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UoFzytgMiO8EzuQSVK6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GyZ2h5ADe4mOzoY3Alk4n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A4jaDbZKCcvLNMZ4Simq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UQS2RqXAlxTkkmpVih1F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CSMHQO2sJGWTjokK97kFB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TrEHsm49C18iX6k0BU8B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Wr0X5a89H00rFSfb6A5Ex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b6mEO7IKtzmW0EJncVZU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43eAX49Bb101nf7HsLjE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iP7eITuOpCh4HZGYA230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c4c8K3I0YozldAq74oq3h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SNAU04pgB2UGlJoGllDjB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j3yo6uI0YZEucoyQ3EBIN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rweGIo24pX54twmCXUxA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8R8UMbXKgnlB9Y6pOl3k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VQfxBUAV3UUkw2efAfl7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d37NaEsMahAIRrlDdDedC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vTWc7b8Ady9CE22OmSDu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b8WJEawV7dvimPNIi48c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7MCXrZit8BL32oKss4WI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gmQYSTauJb2ToOwpTUb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1j1otkz6jjXVEqvULwIok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8fl0LECWYxvq8Iflhmma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M1MFtLSGssc1PHxOZX7I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8iDYzExdBxj4FFVLOybczK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9gVY2ShGCOqsmeykiTJf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jpi1Ixhpfrh2SwJuJ0pM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BmkjfEFdYBd4WwG0aKocy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bjl2BOaJQKeVOVHohCJ1s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yndENfGBQNWT1oqUG2TI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RosT0MAyyMlVsY0C9jIT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NzcOIQFnDPBb0Xd3R3f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Q1IKjLsLswwwuyso0rSam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6cKGq3ySYdTmWyu3p4cCa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5EwpKFQBmB6gVw0ClpcAy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tgZ1Qr4jHXTdpe7smg6A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1sC6xXd8lTtnRULlwFW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VzSimYNdpESYYzdkxltO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VQfxBUAV3UUkw2efAfl7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vTWc7b8Ady9CE22OmSDu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X4D2b6hLetqP7kmBpNoN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fkdIWZjfHNMO8KzZ6hGx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laTocdMSsu0dxOi9W4QPZ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d37NaEsMahAIRrlDdDedC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LIdWWle9TIKyWz04AFXX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qJEbAzAE9BPhpAdI7y1n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QYKz8XXwbLoO5BmZJXVVs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6iBumXPp6A1sq9pXqx5T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7BUUW2OXKpN65a1jT1mQ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fGDX3MJNpAKM2oNPLUyyD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7pVrj6jycskSUhWTg4ak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3k2Mdt87NiFSPvx7lpH6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gGtiursMpepeC3fa3NgjQ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OTNyigQkWCIgr6RuyzVn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tzNZqYUr5Nmmpt1EGBqf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dNkN8JG9KYH0wO1HnxQv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VzSimYNdpESYYzdkxltO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i1sC6xXd8lTtnRULlwFW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64KVVLRusHrgMschfei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EmSF0Xj3AKuIyeJoNKnT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5GacSaZhRqsJsed3mLN9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IMTnnEvaF2HUweUd7IEjB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IvSyO0its2244SE6Daq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wy6CchyRgEnS3z5azJy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7jeqC311lm14wfDvRMUo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Z5LoLUEteLu1kgkUj7uO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QNrsfGj4VC983vNNpenPZ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z3xnLIQjTms9hkVvelpj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6g6P099NRD4NYDU7UGeUK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QEBYL5ozDmF1dmx3SsV7C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j5yeeagBgm9prHRgVOyr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WxddtTruVrlo3N7MI8NZ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y9N1wxPyl2nm8001Hn9Mq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42E3985pEStOY4qrmUFm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1GF6LHqqPGHP4KmtnGtW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T8vKVdThImh7lYg0PJnc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Tj1WBg0f73DL1Yo2noYe3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9ZF5TwYT9UwNm4P6apAz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vciPxGiVMRbyfXFLzj116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lShLw7US6Yd2wRpIixl4j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BmvstI9tzu8eagCfBWrM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7LswNVN4fP56Fo0Eq9Xu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ynDesGiJ7RtomfK0XVeGv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jJo5kj5Xar6bSWVb7I8a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1ddHtKOT02p7NtfCavXjX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rmPJdA6FlOl7FI2h0zIz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SAZIVqipxVA0Iq5VS7N8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HiGmw2XiziPVLRSJxeMlH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LGNxzSuoBnKdEw2Q44I2f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hKXbph2uN0w6w0yZt4Na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H7gLxu8Uo9wR7pgVYZ2IS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H7gLxu8Uo9wR7pgVYZ2IS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l7b475vQch9FyhG4y6ORKf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i93AdeXwiPSAyoPhlfvk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Ii9gDtdIO8i5taRs4MBz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IXYWxm8khA4957KpAN4AA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vMGlbFzZab7kxlh4Xj24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MoUEfQWb0ll0yw10NASb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sgil6tMryvoYdwtUsODJ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bKWPAo6syvvrjq3Py6cJC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y7KA2Reqnpv4yogTok6X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THGZG0cdam5hs699Xu3W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sMc3RDfxxUjzNoIPN3Ak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1OluqhcNpwE35lxxbeZTQ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bvL0y3BgvCOkKoIncXkJv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UJinhgSmlahwCPIqJ9c8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S1r9ACkIxOpmPEeaIOn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5t7BXOHe4FFfF4gfyF884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G6Cya5XBA4ZeVdk0L3yAK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eKA9ON21y6ZoB1HaMkn8h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BgHbnaQpKLZJnBcMkvb6R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edHJynRLTKAHlmV8gNnz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CIw9nDShNX2SIyEW2FOF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3NEDgrPAwDbNdynIcvY5G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7UQrLvW3weCSBvbAaJZt5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PDOgbe7zT2KBBiWRmlJq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gPW9Lru4G7Nkm1NXfKPoF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QRTAhdRC8lmKzOR6qMDuc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H7gLxu8Uo9wR7pgVYZ2I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npxpQ70xcrd5ih64LZzq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EdCe1Bk5ALRk4HQHuVBoY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85sTsSDSvAafp8yttC35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MksfjLaqzzJTzrRgkueof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lMCjHZ1xkBH6rf8DG6tz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MI72JFYMBaan2DU698Y0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vZQ1Xr4S5QKyZUbFfmyxZ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V4duJAWlAwVWc8bHHxHI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al8KO7UmHanRS9FtYuJK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CtEZUuSCrlQY3LOtHuW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D2I3txE0PhsCrJQJFstY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5d4qTeQdMk3oQBhR1kXrv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j4CYOthi92XuY3EqaBu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3SfsOr80D4vHD6OBRoi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fNDMSYFwgU4nSgcnv028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rMlWPOicc5NN4BFWtst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rkKPCelogUtJPcZx1PIXH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i5t7MQ3yFO8O0sA7dAWOV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3foFosCLpsy2FmurvkH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zVfnDtH7lslZlcYSoaEuz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B0cxWTC71TX7MpRnaF63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rqVLI9rtdVEsfc8ry0Eo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BUTWC3kFBbCSDK618TXA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8XCb1dy2olNPv2O656NB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1ABr2pq7GN8RIKZ0Sjr3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QVAZjNRtC8s6m0JZN7VH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EYNhP5dNlyAN2Lwrq6kOk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gECZ8jEVevZcXNItHEG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ikfdxn1BSd8ewCc64tH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h3yzEHCCaDf9oliJUMgU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0bqqGBfOwbILcuqtqFzP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4Ig6hAzdzWw0hGESGoYI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S48hUm9HqJJEguQoBl1A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dSk13gTAvEUdbD7Pmepw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m0cNu42W7acRgWTjTNQd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K2jdgMZNbTw05Y0QtpvsH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3YMRStVwIiZHBXTAdi39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GRaXSsqokKnXZkrpTvSF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0nn2XSbcoyQMiUGVAs5kX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DYy9Npxhh6rQNAQuxc8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7d2wJYUpzPhL3J4pJnNR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SNsv65z5QT5Vecd30w6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R4TkKXy8PSuwKwC4qDSI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a4JRL5NOkuyxybsPD9r0H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TyckS6jndoRoGZ9tZSKjv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VZblaeMtqHzIbaErcHvXh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9usGaazgnWvDd8xV4AKY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YNZPyF3Ox6Li2RIyCiR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GxriFLrnwcwkwFGlCTcz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oRU5GdvXr7JDc6rof0hn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zMIk2RhGXeCmiFwcYxVp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4H3GD4dC3znwbtKWT1eM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ODrLnXGdPZE4ujCYbu9f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Vo0P8LvZqUJyQhnUwOE1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pZutbB0Pt1pps5fnG3Z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U9vWVp4LQ2auaAPEhknp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wqRUOgqXYMp3vQYwfcV3D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eVivqJoIBB5FC551AOlS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575YFK4at1CybWCjQGygb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mcKJTxZKV4zmLL59uCgy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zgtALZ0deeqxGxqJIjzOS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8AKrhTXy11VbZLH5wlNE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LRRuwERIPmzE8SQkI7gF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FggegnE2JgH3a1JI8SS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CvxE2CMe1epAPSzMmjHib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H9YV6GNjY2ZXSylaZ6f1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BlDOfcCFoRklfmWSBeWBk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x2XLVLXXTd4Tc1dmABl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DMsqpWwWr4xFE22S3i3q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7hPqRtklAYAACxi0C16m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p7XUdFsmXqOEaBY53C5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54qvA3G1jUEnDpjTy6G7C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aNS8oDW3J4g5j2xpDBMkD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YVs5r7Mj6fQiE3LNNQbrX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qQJTB4O2WootNLu7JpQbX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tDcQuHtmzdg65MiqGUqU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8asJQnRl0ZvHhyjy5hfu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QD6Wr49UrpDOlsJ6DjB0z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pOdYRBDaqUukPDTWNb6x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40RuG6wHBZ4PuxajLIsTz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zpScKYvw0xzOa3t1fGxFV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4tcROZDWTv4CSH8d6ijN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TR8UsJmOOtGEkl162B0ex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qIWWLJGTNKRRzlIUxTz4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VemMcZfHN0FurqYvXD7VG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969696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7F7F7F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3210</TotalTime>
  <Words>672</Words>
  <Application>Microsoft Office PowerPoint</Application>
  <PresentationFormat>On-screen Show (4:3)</PresentationFormat>
  <Paragraphs>253</Paragraphs>
  <Slides>29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Theme1</vt:lpstr>
      <vt:lpstr>A Statistical Algorithm for Linguistic Steganography Detection Based on Distribution of Words</vt:lpstr>
      <vt:lpstr>Nội dung</vt:lpstr>
      <vt:lpstr>Linguistic Steganography Detection</vt:lpstr>
      <vt:lpstr>Steganography Method</vt:lpstr>
      <vt:lpstr>NICETEXT</vt:lpstr>
      <vt:lpstr>TEXTTO</vt:lpstr>
      <vt:lpstr>Markov Chain</vt:lpstr>
      <vt:lpstr>Detect Problem 1.0</vt:lpstr>
      <vt:lpstr>Distribution of Words</vt:lpstr>
      <vt:lpstr>Segment</vt:lpstr>
      <vt:lpstr>Formula 1</vt:lpstr>
      <vt:lpstr>Formula 2 </vt:lpstr>
      <vt:lpstr>Formula 3</vt:lpstr>
      <vt:lpstr>Formula 4</vt:lpstr>
      <vt:lpstr>Detect Problem 1.1</vt:lpstr>
      <vt:lpstr>Support Vector Machine</vt:lpstr>
      <vt:lpstr>What is SVM ?</vt:lpstr>
      <vt:lpstr>How it work ?</vt:lpstr>
      <vt:lpstr>Demo</vt:lpstr>
      <vt:lpstr> Learning Machine</vt:lpstr>
      <vt:lpstr>SVM Learning Machine</vt:lpstr>
      <vt:lpstr>SVM Learning Machine</vt:lpstr>
      <vt:lpstr>Result </vt:lpstr>
      <vt:lpstr>Train &amp; Test</vt:lpstr>
      <vt:lpstr>Data Input</vt:lpstr>
      <vt:lpstr>SVM Classifier</vt:lpstr>
      <vt:lpstr>Result Output for 5KB-sized Segment </vt:lpstr>
      <vt:lpstr>Summary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Ẩn dữ liệu và chia sẻ thông tin</dc:title>
  <dc:creator>Chi Nhan</dc:creator>
  <cp:lastModifiedBy>HUY</cp:lastModifiedBy>
  <cp:revision>231</cp:revision>
  <dcterms:created xsi:type="dcterms:W3CDTF">2010-07-25T15:05:58Z</dcterms:created>
  <dcterms:modified xsi:type="dcterms:W3CDTF">2011-04-18T04:25:58Z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14bQHyMg8OUZLIfBaEuBhGMnEF9xri4Su0tsOWMrcXyU</vt:lpwstr>
  </property>
  <property fmtid="{D5CDD505-2E9C-101B-9397-08002B2CF9AE}" pid="3" name="Google.Documents.RevisionId">
    <vt:lpwstr>03806987477907994091</vt:lpwstr>
  </property>
  <property fmtid="{D5CDD505-2E9C-101B-9397-08002B2CF9AE}" pid="4" name="Google.Documents.PreviousRevisionId">
    <vt:lpwstr>16566700421306921039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  <property fmtid="{D5CDD505-2E9C-101B-9397-08002B2CF9AE}" pid="7" name="Google.Documents.Tracking">
    <vt:lpwstr>false</vt:lpwstr>
  </property>
</Properties>
</file>