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8" r:id="rId2"/>
    <p:sldId id="279" r:id="rId3"/>
    <p:sldId id="276" r:id="rId4"/>
    <p:sldId id="277" r:id="rId5"/>
    <p:sldId id="275" r:id="rId6"/>
    <p:sldId id="274" r:id="rId7"/>
    <p:sldId id="261" r:id="rId8"/>
    <p:sldId id="263" r:id="rId9"/>
    <p:sldId id="258" r:id="rId10"/>
    <p:sldId id="267" r:id="rId11"/>
    <p:sldId id="269" r:id="rId12"/>
    <p:sldId id="256" r:id="rId13"/>
    <p:sldId id="260" r:id="rId14"/>
    <p:sldId id="257" r:id="rId15"/>
    <p:sldId id="273" r:id="rId16"/>
    <p:sldId id="272" r:id="rId17"/>
    <p:sldId id="270" r:id="rId18"/>
    <p:sldId id="266" r:id="rId19"/>
    <p:sldId id="268" r:id="rId20"/>
    <p:sldId id="264" r:id="rId21"/>
    <p:sldId id="259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1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13815-1F43-FB83-81AE-D7619D5CC9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F77096-7608-2462-95D3-F40CD3F4F2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537E4F-A458-764E-BCF1-EA5BD02B3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E0822-90D0-4B55-86A3-7B1F30B3A8B9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498F9E-0341-3F3E-764B-55F763CA8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E0E8D4-C8BF-9F94-16A7-5C74EFD48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E7E00-F96F-4576-AF3E-588142B78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740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4ADD6-09C8-64F3-7C26-281769D0B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033D4F-142E-0DDC-655C-97ED583D2A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C6EA13-9008-4028-0CBD-F60B11072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E0822-90D0-4B55-86A3-7B1F30B3A8B9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88C2B1-043C-3117-6367-1E77A33FF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06A403-6847-B1A6-CEEE-5E6F8665E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E7E00-F96F-4576-AF3E-588142B78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05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4C1359-7FF8-D20C-38AE-84EE9FD310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70A740-474B-BBCF-80EE-4FB29EB4DE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57AC9-AEA0-E434-51FC-859ECC2E4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E0822-90D0-4B55-86A3-7B1F30B3A8B9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6AF5DC-443B-13E3-E25E-3FF0A825F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A8170D-EAEA-2E5F-CBCE-CE4CA23D3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E7E00-F96F-4576-AF3E-588142B78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219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72B4B-63E8-C102-3E90-20002A5DC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3F261-9F1E-514A-3015-5CCE0064DC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40E4F6-3D8A-7606-490C-BFA0162A2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E0822-90D0-4B55-86A3-7B1F30B3A8B9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60B955-2A1C-7DAF-18DC-679F4AA8E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5D7FFB-1A73-0DF0-C5E6-E8409950F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E7E00-F96F-4576-AF3E-588142B78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358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8338F-9572-FFB2-78B9-8E9542D16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E76744-55CF-80E3-1518-A17F9E5A92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E1945C-DF51-FD76-595E-ACE7AA03A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E0822-90D0-4B55-86A3-7B1F30B3A8B9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2D6EAE-DD8B-9C41-6156-ACC03589A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13A984-3886-B8D1-7C5F-F11D97D39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E7E00-F96F-4576-AF3E-588142B78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376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00C95-2661-75AA-F3A6-7750FB9E5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666804-D57F-61F9-9BCD-B043CCC922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885C0B-E109-C3E0-E157-E03971EC93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3D05F3-FE2C-EFD3-78A1-0D17E5A8F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E0822-90D0-4B55-86A3-7B1F30B3A8B9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30B909-FBEE-0ABD-8FD1-9D59A14DC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544A34-F6FC-3DA6-DFD6-66722F0D1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E7E00-F96F-4576-AF3E-588142B78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671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9044D-FF7E-471A-4FEC-1D3275027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FD6D99-B848-1B07-A96A-A814E59C9A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98CFA0-E983-4831-697C-0107EA3CA4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F029C8-AACE-99F7-1B7C-093AACF028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71424B-C70A-D33B-9BED-2FD83B820D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1E8D09-232F-89BD-210A-C715EDEA3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E0822-90D0-4B55-86A3-7B1F30B3A8B9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B4A30F-8228-75F6-B9E4-E96449D48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5CA174-3084-6270-F378-0BEB4FCDA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E7E00-F96F-4576-AF3E-588142B78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406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D6767-7D36-E364-DD2F-D7EF6DA3C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A63AF6-CE4C-9ACE-EBDD-35DEA7965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E0822-90D0-4B55-86A3-7B1F30B3A8B9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B65343-882D-2BCA-8AFC-79BD02142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FFEA4D-E8D3-1AC4-0F16-65BFC965C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E7E00-F96F-4576-AF3E-588142B78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926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DA5264-4058-D926-DDDA-877DF3AD1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E0822-90D0-4B55-86A3-7B1F30B3A8B9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7DC66A-A868-9424-0DC1-C884AB336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E960C5-BF5F-BFF7-6EF9-82BE6E5BA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E7E00-F96F-4576-AF3E-588142B78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608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E71A2-61BD-7706-49C9-3FC5E1383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384076-09E4-89CF-ACCF-675EB37BA8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9F0E10-20C1-F2D9-A2D3-65E2C99670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A8764F-0F18-65C4-20F3-D65B6B20D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E0822-90D0-4B55-86A3-7B1F30B3A8B9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55AD57-3B45-B563-EA42-D19092154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449B13-3CFF-67A4-A193-4749B2E1B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E7E00-F96F-4576-AF3E-588142B78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846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63F69-5A19-C0C0-6D74-F1751BD74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6EF73B-6420-0C88-9082-D1F60DFC32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F3DBCF-D77D-4189-4DDB-0F4D5BF8E3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D33295-B84B-3B9F-0F84-C44ADD9D1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E0822-90D0-4B55-86A3-7B1F30B3A8B9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3B9DF9-9506-A692-644B-0BB35A8E9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FF0A69-C089-8ECF-E6E5-7978BC367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E7E00-F96F-4576-AF3E-588142B78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333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97A59D-B236-D20A-A5D2-2C1198DC6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00DEDC-4433-576D-DD90-11CC5DABB4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504668-1221-305A-C411-24437B6C4B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DE0822-90D0-4B55-86A3-7B1F30B3A8B9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D8DB88-9FC7-BA84-39BF-66F0002F1C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A7F636-DF54-5217-5F90-D3B874F4F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AE7E00-F96F-4576-AF3E-588142B78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743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gen.tech/guides/computer-vision/vgg16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geeksforgeeks.org/vgg-16-cnn-model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F9DF9E9-E239-8BD2-8107-D781641AD7A6}"/>
              </a:ext>
            </a:extLst>
          </p:cNvPr>
          <p:cNvSpPr/>
          <p:nvPr/>
        </p:nvSpPr>
        <p:spPr>
          <a:xfrm>
            <a:off x="3619500" y="535194"/>
            <a:ext cx="3043518" cy="2205736"/>
          </a:xfrm>
          <a:prstGeom prst="round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F942B3B-98B0-DBE4-97A5-2EB063DA8425}"/>
              </a:ext>
            </a:extLst>
          </p:cNvPr>
          <p:cNvSpPr/>
          <p:nvPr/>
        </p:nvSpPr>
        <p:spPr>
          <a:xfrm>
            <a:off x="2912039" y="3705348"/>
            <a:ext cx="3183962" cy="2594790"/>
          </a:xfrm>
          <a:prstGeom prst="roundRect">
            <a:avLst/>
          </a:prstGeom>
          <a:solidFill>
            <a:schemeClr val="accent6">
              <a:lumMod val="20000"/>
              <a:lumOff val="80000"/>
              <a:alpha val="20000"/>
            </a:schemeClr>
          </a:solidFill>
          <a:ln w="381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4CF3BD1-57D7-9F48-E4C9-104D08CF16BE}"/>
              </a:ext>
            </a:extLst>
          </p:cNvPr>
          <p:cNvSpPr/>
          <p:nvPr/>
        </p:nvSpPr>
        <p:spPr>
          <a:xfrm>
            <a:off x="4291472" y="719774"/>
            <a:ext cx="1666068" cy="30221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3x3 conv, 512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493AEC8-427D-007E-470C-6BA8094174AB}"/>
              </a:ext>
            </a:extLst>
          </p:cNvPr>
          <p:cNvSpPr/>
          <p:nvPr/>
        </p:nvSpPr>
        <p:spPr>
          <a:xfrm>
            <a:off x="3845294" y="1307094"/>
            <a:ext cx="1202189" cy="30221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1x1 conv, Ax4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5FABB4F-57EC-A774-D983-E6D72CB71083}"/>
              </a:ext>
            </a:extLst>
          </p:cNvPr>
          <p:cNvSpPr/>
          <p:nvPr/>
        </p:nvSpPr>
        <p:spPr>
          <a:xfrm>
            <a:off x="5192396" y="1307095"/>
            <a:ext cx="1224775" cy="30221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1x1 conv, Ax2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E042547-0C48-6E66-37C8-18C86034FFD7}"/>
              </a:ext>
            </a:extLst>
          </p:cNvPr>
          <p:cNvSpPr/>
          <p:nvPr/>
        </p:nvSpPr>
        <p:spPr>
          <a:xfrm>
            <a:off x="3771453" y="2275889"/>
            <a:ext cx="1421977" cy="30221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ProposalCreator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ED0BD5D-9244-4F7D-D552-8FF0EB2473F6}"/>
              </a:ext>
            </a:extLst>
          </p:cNvPr>
          <p:cNvSpPr/>
          <p:nvPr/>
        </p:nvSpPr>
        <p:spPr>
          <a:xfrm>
            <a:off x="5349901" y="2169076"/>
            <a:ext cx="1165059" cy="519464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 err="1">
                <a:solidFill>
                  <a:schemeClr val="tx1"/>
                </a:solidFill>
              </a:rPr>
              <a:t>rpn_loc_loss</a:t>
            </a:r>
            <a:endParaRPr lang="en-US" sz="1400" b="1" i="1" dirty="0">
              <a:solidFill>
                <a:schemeClr val="tx1"/>
              </a:solidFill>
            </a:endParaRPr>
          </a:p>
          <a:p>
            <a:pPr algn="ctr"/>
            <a:r>
              <a:rPr lang="en-US" sz="1400" b="1" i="1" dirty="0" err="1">
                <a:solidFill>
                  <a:schemeClr val="tx1"/>
                </a:solidFill>
              </a:rPr>
              <a:t>rpn_cls_loss</a:t>
            </a:r>
            <a:endParaRPr lang="en-US" sz="1400" b="1" i="1" dirty="0">
              <a:solidFill>
                <a:schemeClr val="tx1"/>
              </a:solidFill>
            </a:endParaRP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1DD23D44-C609-AD12-2E01-0E5D4155962B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rot="5400000">
            <a:off x="4642897" y="825484"/>
            <a:ext cx="285103" cy="67811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264CAF70-A032-66DE-5F6C-469EF1A55B5A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rot="16200000" flipH="1">
            <a:off x="5322093" y="824404"/>
            <a:ext cx="285104" cy="68027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2B1D1E5-3EAE-D05A-6E4A-617CAF5B66FF}"/>
              </a:ext>
            </a:extLst>
          </p:cNvPr>
          <p:cNvCxnSpPr>
            <a:cxnSpLocks/>
            <a:stCxn id="5" idx="2"/>
            <a:endCxn id="10" idx="0"/>
          </p:cNvCxnSpPr>
          <p:nvPr/>
        </p:nvCxnSpPr>
        <p:spPr>
          <a:xfrm>
            <a:off x="4446389" y="1609311"/>
            <a:ext cx="1486042" cy="559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F4BC555-8D11-C121-B33E-A27275727276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>
            <a:off x="5804784" y="1609312"/>
            <a:ext cx="127647" cy="559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A650482-97C4-D0AA-B457-AEE4511B0B05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 flipH="1">
            <a:off x="4482442" y="1609312"/>
            <a:ext cx="1322342" cy="666577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0A2B561-B9FA-7F92-A205-459B8573CD75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>
            <a:off x="4446389" y="1609311"/>
            <a:ext cx="36053" cy="666578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414C94AC-15A2-C340-33DE-35336B9DBA42}"/>
              </a:ext>
            </a:extLst>
          </p:cNvPr>
          <p:cNvSpPr/>
          <p:nvPr/>
        </p:nvSpPr>
        <p:spPr>
          <a:xfrm>
            <a:off x="5975335" y="3180537"/>
            <a:ext cx="1930661" cy="30221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ProposalTargetCreator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888CB669-A55C-D005-C18E-121F105279AC}"/>
              </a:ext>
            </a:extLst>
          </p:cNvPr>
          <p:cNvSpPr/>
          <p:nvPr/>
        </p:nvSpPr>
        <p:spPr>
          <a:xfrm>
            <a:off x="3736434" y="3839242"/>
            <a:ext cx="1503418" cy="30221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ROI Pooling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1FE0F458-6329-1682-AB1C-F8BC7862E339}"/>
              </a:ext>
            </a:extLst>
          </p:cNvPr>
          <p:cNvSpPr/>
          <p:nvPr/>
        </p:nvSpPr>
        <p:spPr>
          <a:xfrm>
            <a:off x="3736434" y="4268464"/>
            <a:ext cx="1503418" cy="30221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FC, 4096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B6AA9746-5B5D-151B-EC0F-0FFC808CF778}"/>
              </a:ext>
            </a:extLst>
          </p:cNvPr>
          <p:cNvSpPr/>
          <p:nvPr/>
        </p:nvSpPr>
        <p:spPr>
          <a:xfrm>
            <a:off x="3736434" y="4706772"/>
            <a:ext cx="1503418" cy="30221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FC, 4096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828C8B94-C374-7107-5695-7E1DDA98BA40}"/>
              </a:ext>
            </a:extLst>
          </p:cNvPr>
          <p:cNvSpPr/>
          <p:nvPr/>
        </p:nvSpPr>
        <p:spPr>
          <a:xfrm>
            <a:off x="3037272" y="5236191"/>
            <a:ext cx="1503418" cy="30221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FC, Class x 4 = 84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B0BAB846-3E6A-FE1C-FF1F-6AA7B9762DCA}"/>
              </a:ext>
            </a:extLst>
          </p:cNvPr>
          <p:cNvSpPr/>
          <p:nvPr/>
        </p:nvSpPr>
        <p:spPr>
          <a:xfrm>
            <a:off x="4655530" y="5236191"/>
            <a:ext cx="1315894" cy="30221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FC, Class = 21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40C4675C-37A4-C11B-9B03-206207C232F6}"/>
              </a:ext>
            </a:extLst>
          </p:cNvPr>
          <p:cNvSpPr/>
          <p:nvPr/>
        </p:nvSpPr>
        <p:spPr>
          <a:xfrm>
            <a:off x="3070859" y="5881547"/>
            <a:ext cx="1503418" cy="30221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suppress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E7325414-10F8-1EA6-2D43-1CA2A4694DFD}"/>
              </a:ext>
            </a:extLst>
          </p:cNvPr>
          <p:cNvSpPr/>
          <p:nvPr/>
        </p:nvSpPr>
        <p:spPr>
          <a:xfrm>
            <a:off x="4803959" y="5782148"/>
            <a:ext cx="1114919" cy="43053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 err="1">
                <a:solidFill>
                  <a:schemeClr val="tx1"/>
                </a:solidFill>
              </a:rPr>
              <a:t>roi_loc_loss</a:t>
            </a:r>
            <a:endParaRPr lang="en-US" sz="1400" b="1" i="1" dirty="0">
              <a:solidFill>
                <a:schemeClr val="tx1"/>
              </a:solidFill>
            </a:endParaRPr>
          </a:p>
          <a:p>
            <a:pPr algn="ctr"/>
            <a:r>
              <a:rPr lang="en-US" sz="1400" b="1" i="1" dirty="0" err="1">
                <a:solidFill>
                  <a:schemeClr val="tx1"/>
                </a:solidFill>
              </a:rPr>
              <a:t>roi_cls_loss</a:t>
            </a:r>
            <a:endParaRPr lang="en-US" sz="1400" b="1" i="1" dirty="0">
              <a:solidFill>
                <a:schemeClr val="tx1"/>
              </a:solidFill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B42B998-75B4-3280-3EBE-9533F21916FA}"/>
              </a:ext>
            </a:extLst>
          </p:cNvPr>
          <p:cNvCxnSpPr>
            <a:cxnSpLocks/>
            <a:stCxn id="36" idx="2"/>
            <a:endCxn id="37" idx="0"/>
          </p:cNvCxnSpPr>
          <p:nvPr/>
        </p:nvCxnSpPr>
        <p:spPr>
          <a:xfrm flipH="1">
            <a:off x="3822568" y="5538408"/>
            <a:ext cx="1490909" cy="343139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A77934B-22B6-BD07-ED6C-DC032E0CE4A5}"/>
              </a:ext>
            </a:extLst>
          </p:cNvPr>
          <p:cNvCxnSpPr>
            <a:cxnSpLocks/>
            <a:stCxn id="35" idx="2"/>
            <a:endCxn id="37" idx="0"/>
          </p:cNvCxnSpPr>
          <p:nvPr/>
        </p:nvCxnSpPr>
        <p:spPr>
          <a:xfrm>
            <a:off x="3788981" y="5538408"/>
            <a:ext cx="33587" cy="343139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A70B508-96FF-3432-B642-8B7A9A4862F2}"/>
              </a:ext>
            </a:extLst>
          </p:cNvPr>
          <p:cNvCxnSpPr>
            <a:cxnSpLocks/>
            <a:stCxn id="35" idx="2"/>
            <a:endCxn id="38" idx="0"/>
          </p:cNvCxnSpPr>
          <p:nvPr/>
        </p:nvCxnSpPr>
        <p:spPr>
          <a:xfrm>
            <a:off x="3788981" y="5538408"/>
            <a:ext cx="1572438" cy="24374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D4CDDF6-E75A-B518-0C67-809826B66F8E}"/>
              </a:ext>
            </a:extLst>
          </p:cNvPr>
          <p:cNvCxnSpPr>
            <a:cxnSpLocks/>
            <a:stCxn id="36" idx="2"/>
            <a:endCxn id="38" idx="0"/>
          </p:cNvCxnSpPr>
          <p:nvPr/>
        </p:nvCxnSpPr>
        <p:spPr>
          <a:xfrm>
            <a:off x="5313477" y="5538408"/>
            <a:ext cx="47942" cy="24374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AAB6F063-AAA1-3EE9-24F7-763D50B663A4}"/>
              </a:ext>
            </a:extLst>
          </p:cNvPr>
          <p:cNvCxnSpPr>
            <a:cxnSpLocks/>
            <a:stCxn id="34" idx="2"/>
            <a:endCxn id="36" idx="0"/>
          </p:cNvCxnSpPr>
          <p:nvPr/>
        </p:nvCxnSpPr>
        <p:spPr>
          <a:xfrm rot="16200000" flipH="1">
            <a:off x="4787209" y="4709923"/>
            <a:ext cx="227202" cy="825334"/>
          </a:xfrm>
          <a:prstGeom prst="bentConnector3">
            <a:avLst>
              <a:gd name="adj1" fmla="val 50000"/>
            </a:avLst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9CBFA2CA-6921-5EDF-5257-F2062AB17828}"/>
              </a:ext>
            </a:extLst>
          </p:cNvPr>
          <p:cNvCxnSpPr>
            <a:cxnSpLocks/>
            <a:stCxn id="34" idx="2"/>
            <a:endCxn id="35" idx="0"/>
          </p:cNvCxnSpPr>
          <p:nvPr/>
        </p:nvCxnSpPr>
        <p:spPr>
          <a:xfrm rot="5400000">
            <a:off x="4024961" y="4773009"/>
            <a:ext cx="227202" cy="699162"/>
          </a:xfrm>
          <a:prstGeom prst="bentConnector3">
            <a:avLst>
              <a:gd name="adj1" fmla="val 50000"/>
            </a:avLst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EE81D83-535D-886C-C7E3-817FE757817C}"/>
              </a:ext>
            </a:extLst>
          </p:cNvPr>
          <p:cNvCxnSpPr>
            <a:cxnSpLocks/>
            <a:stCxn id="33" idx="2"/>
            <a:endCxn id="34" idx="0"/>
          </p:cNvCxnSpPr>
          <p:nvPr/>
        </p:nvCxnSpPr>
        <p:spPr>
          <a:xfrm>
            <a:off x="4488143" y="4570681"/>
            <a:ext cx="0" cy="136091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36F514B1-4C22-BD94-E29F-FF03E6F9296C}"/>
              </a:ext>
            </a:extLst>
          </p:cNvPr>
          <p:cNvCxnSpPr>
            <a:cxnSpLocks/>
            <a:stCxn id="32" idx="2"/>
            <a:endCxn id="33" idx="0"/>
          </p:cNvCxnSpPr>
          <p:nvPr/>
        </p:nvCxnSpPr>
        <p:spPr>
          <a:xfrm>
            <a:off x="4488143" y="4141459"/>
            <a:ext cx="0" cy="127005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7" name="Oval 1026">
            <a:extLst>
              <a:ext uri="{FF2B5EF4-FFF2-40B4-BE49-F238E27FC236}">
                <a16:creationId xmlns:a16="http://schemas.microsoft.com/office/drawing/2014/main" id="{0BF63025-70F3-E065-C1CC-CAE9FF98CDF8}"/>
              </a:ext>
            </a:extLst>
          </p:cNvPr>
          <p:cNvSpPr/>
          <p:nvPr/>
        </p:nvSpPr>
        <p:spPr>
          <a:xfrm>
            <a:off x="4456731" y="35975"/>
            <a:ext cx="1038078" cy="348111"/>
          </a:xfrm>
          <a:prstGeom prst="ellipse">
            <a:avLst/>
          </a:prstGeom>
          <a:solidFill>
            <a:schemeClr val="bg1">
              <a:lumMod val="85000"/>
              <a:alpha val="20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features</a:t>
            </a:r>
          </a:p>
          <a:p>
            <a:pPr algn="ctr"/>
            <a:r>
              <a:rPr lang="pt-BR" sz="1000" dirty="0">
                <a:solidFill>
                  <a:schemeClr val="tx1"/>
                </a:solidFill>
              </a:rPr>
              <a:t>(N, C, H, W)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028" name="Connector: Elbow 1027">
            <a:extLst>
              <a:ext uri="{FF2B5EF4-FFF2-40B4-BE49-F238E27FC236}">
                <a16:creationId xmlns:a16="http://schemas.microsoft.com/office/drawing/2014/main" id="{9BED73F8-9D2E-ABB9-BA1F-C8041F2696F6}"/>
              </a:ext>
            </a:extLst>
          </p:cNvPr>
          <p:cNvCxnSpPr>
            <a:cxnSpLocks/>
            <a:stCxn id="1027" idx="2"/>
            <a:endCxn id="32" idx="1"/>
          </p:cNvCxnSpPr>
          <p:nvPr/>
        </p:nvCxnSpPr>
        <p:spPr>
          <a:xfrm rot="10800000" flipV="1">
            <a:off x="3736435" y="210031"/>
            <a:ext cx="720297" cy="3780320"/>
          </a:xfrm>
          <a:prstGeom prst="bentConnector3">
            <a:avLst>
              <a:gd name="adj1" fmla="val 131737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4" name="Connector: Elbow 1033">
            <a:extLst>
              <a:ext uri="{FF2B5EF4-FFF2-40B4-BE49-F238E27FC236}">
                <a16:creationId xmlns:a16="http://schemas.microsoft.com/office/drawing/2014/main" id="{6DB797EB-8836-AA49-764B-7A2E87FA8759}"/>
              </a:ext>
            </a:extLst>
          </p:cNvPr>
          <p:cNvCxnSpPr>
            <a:cxnSpLocks/>
            <a:stCxn id="1027" idx="4"/>
            <a:endCxn id="4" idx="0"/>
          </p:cNvCxnSpPr>
          <p:nvPr/>
        </p:nvCxnSpPr>
        <p:spPr>
          <a:xfrm rot="16200000" flipH="1">
            <a:off x="4882294" y="477562"/>
            <a:ext cx="335688" cy="148736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4" name="Connector: Elbow 1043">
            <a:extLst>
              <a:ext uri="{FF2B5EF4-FFF2-40B4-BE49-F238E27FC236}">
                <a16:creationId xmlns:a16="http://schemas.microsoft.com/office/drawing/2014/main" id="{114B4F56-835B-9EC9-6510-3210F4D0DA1D}"/>
              </a:ext>
            </a:extLst>
          </p:cNvPr>
          <p:cNvCxnSpPr>
            <a:cxnSpLocks/>
            <a:stCxn id="9" idx="2"/>
            <a:endCxn id="32" idx="0"/>
          </p:cNvCxnSpPr>
          <p:nvPr/>
        </p:nvCxnSpPr>
        <p:spPr>
          <a:xfrm rot="16200000" flipH="1">
            <a:off x="3854724" y="3205823"/>
            <a:ext cx="1261136" cy="5701"/>
          </a:xfrm>
          <a:prstGeom prst="bentConnector3">
            <a:avLst>
              <a:gd name="adj1" fmla="val 50000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0" name="Connector: Elbow 1049">
            <a:extLst>
              <a:ext uri="{FF2B5EF4-FFF2-40B4-BE49-F238E27FC236}">
                <a16:creationId xmlns:a16="http://schemas.microsoft.com/office/drawing/2014/main" id="{E91DA776-1CB3-152B-A0ED-C034EC0200BF}"/>
              </a:ext>
            </a:extLst>
          </p:cNvPr>
          <p:cNvCxnSpPr>
            <a:cxnSpLocks/>
            <a:stCxn id="31" idx="2"/>
            <a:endCxn id="38" idx="3"/>
          </p:cNvCxnSpPr>
          <p:nvPr/>
        </p:nvCxnSpPr>
        <p:spPr>
          <a:xfrm rot="5400000">
            <a:off x="5172443" y="4229189"/>
            <a:ext cx="2514659" cy="1021788"/>
          </a:xfrm>
          <a:prstGeom prst="bentConnector2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3" name="Oval 1052">
            <a:extLst>
              <a:ext uri="{FF2B5EF4-FFF2-40B4-BE49-F238E27FC236}">
                <a16:creationId xmlns:a16="http://schemas.microsoft.com/office/drawing/2014/main" id="{0E306453-B9F4-B667-74F1-79F828AAAD4A}"/>
              </a:ext>
            </a:extLst>
          </p:cNvPr>
          <p:cNvSpPr/>
          <p:nvPr/>
        </p:nvSpPr>
        <p:spPr>
          <a:xfrm>
            <a:off x="2912039" y="6444137"/>
            <a:ext cx="944066" cy="348111"/>
          </a:xfrm>
          <a:prstGeom prst="ellipse">
            <a:avLst/>
          </a:prstGeom>
          <a:solidFill>
            <a:schemeClr val="bg1">
              <a:lumMod val="85000"/>
              <a:alpha val="20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loc</a:t>
            </a:r>
          </a:p>
        </p:txBody>
      </p:sp>
      <p:sp>
        <p:nvSpPr>
          <p:cNvPr id="1054" name="Oval 1053">
            <a:extLst>
              <a:ext uri="{FF2B5EF4-FFF2-40B4-BE49-F238E27FC236}">
                <a16:creationId xmlns:a16="http://schemas.microsoft.com/office/drawing/2014/main" id="{5018B133-F60A-9CF7-9D2D-6ADF72252434}"/>
              </a:ext>
            </a:extLst>
          </p:cNvPr>
          <p:cNvSpPr/>
          <p:nvPr/>
        </p:nvSpPr>
        <p:spPr>
          <a:xfrm>
            <a:off x="3986068" y="6451246"/>
            <a:ext cx="944066" cy="348111"/>
          </a:xfrm>
          <a:prstGeom prst="ellipse">
            <a:avLst/>
          </a:prstGeom>
          <a:solidFill>
            <a:schemeClr val="bg1">
              <a:lumMod val="85000"/>
              <a:alpha val="20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label</a:t>
            </a:r>
          </a:p>
        </p:txBody>
      </p:sp>
      <p:cxnSp>
        <p:nvCxnSpPr>
          <p:cNvPr id="1055" name="Straight Arrow Connector 1054">
            <a:extLst>
              <a:ext uri="{FF2B5EF4-FFF2-40B4-BE49-F238E27FC236}">
                <a16:creationId xmlns:a16="http://schemas.microsoft.com/office/drawing/2014/main" id="{CFA7D8AB-7038-03BF-4D8E-E7FE6090E918}"/>
              </a:ext>
            </a:extLst>
          </p:cNvPr>
          <p:cNvCxnSpPr>
            <a:cxnSpLocks/>
            <a:stCxn id="37" idx="2"/>
            <a:endCxn id="1053" idx="0"/>
          </p:cNvCxnSpPr>
          <p:nvPr/>
        </p:nvCxnSpPr>
        <p:spPr>
          <a:xfrm flipH="1">
            <a:off x="3384072" y="6183764"/>
            <a:ext cx="438496" cy="260373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8" name="Straight Arrow Connector 1057">
            <a:extLst>
              <a:ext uri="{FF2B5EF4-FFF2-40B4-BE49-F238E27FC236}">
                <a16:creationId xmlns:a16="http://schemas.microsoft.com/office/drawing/2014/main" id="{FA410AC2-23EB-DCC2-DB32-D721840B32F8}"/>
              </a:ext>
            </a:extLst>
          </p:cNvPr>
          <p:cNvCxnSpPr>
            <a:cxnSpLocks/>
            <a:stCxn id="37" idx="2"/>
            <a:endCxn id="1054" idx="0"/>
          </p:cNvCxnSpPr>
          <p:nvPr/>
        </p:nvCxnSpPr>
        <p:spPr>
          <a:xfrm>
            <a:off x="3822568" y="6183764"/>
            <a:ext cx="635533" cy="267482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9" name="Rectangle: Rounded Corners 1068">
            <a:extLst>
              <a:ext uri="{FF2B5EF4-FFF2-40B4-BE49-F238E27FC236}">
                <a16:creationId xmlns:a16="http://schemas.microsoft.com/office/drawing/2014/main" id="{691B3355-BE21-0969-257F-62E581EEB42B}"/>
              </a:ext>
            </a:extLst>
          </p:cNvPr>
          <p:cNvSpPr/>
          <p:nvPr/>
        </p:nvSpPr>
        <p:spPr>
          <a:xfrm>
            <a:off x="8532559" y="2277562"/>
            <a:ext cx="1930661" cy="30221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AnchorTargetCreator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070" name="Straight Arrow Connector 1069">
            <a:extLst>
              <a:ext uri="{FF2B5EF4-FFF2-40B4-BE49-F238E27FC236}">
                <a16:creationId xmlns:a16="http://schemas.microsoft.com/office/drawing/2014/main" id="{B8353BD9-14B7-6443-D8C1-AB1A5E89DF8B}"/>
              </a:ext>
            </a:extLst>
          </p:cNvPr>
          <p:cNvCxnSpPr>
            <a:cxnSpLocks/>
            <a:stCxn id="1069" idx="1"/>
            <a:endCxn id="10" idx="3"/>
          </p:cNvCxnSpPr>
          <p:nvPr/>
        </p:nvCxnSpPr>
        <p:spPr>
          <a:xfrm flipH="1">
            <a:off x="6514960" y="2428671"/>
            <a:ext cx="2017599" cy="137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3" name="Oval 1072">
            <a:extLst>
              <a:ext uri="{FF2B5EF4-FFF2-40B4-BE49-F238E27FC236}">
                <a16:creationId xmlns:a16="http://schemas.microsoft.com/office/drawing/2014/main" id="{53EE33EC-F867-2D0D-92CC-48F8A5D1CAD9}"/>
              </a:ext>
            </a:extLst>
          </p:cNvPr>
          <p:cNvSpPr/>
          <p:nvPr/>
        </p:nvSpPr>
        <p:spPr>
          <a:xfrm>
            <a:off x="9710614" y="1531401"/>
            <a:ext cx="913262" cy="348111"/>
          </a:xfrm>
          <a:prstGeom prst="ellipse">
            <a:avLst/>
          </a:prstGeom>
          <a:solidFill>
            <a:schemeClr val="bg1">
              <a:lumMod val="85000"/>
              <a:alpha val="20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anchor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(H*W*A, 4)</a:t>
            </a:r>
          </a:p>
        </p:txBody>
      </p:sp>
      <p:sp>
        <p:nvSpPr>
          <p:cNvPr id="1074" name="Oval 1073">
            <a:extLst>
              <a:ext uri="{FF2B5EF4-FFF2-40B4-BE49-F238E27FC236}">
                <a16:creationId xmlns:a16="http://schemas.microsoft.com/office/drawing/2014/main" id="{A5BE55BA-A53E-661A-6977-6007075E91B3}"/>
              </a:ext>
            </a:extLst>
          </p:cNvPr>
          <p:cNvSpPr/>
          <p:nvPr/>
        </p:nvSpPr>
        <p:spPr>
          <a:xfrm>
            <a:off x="10134560" y="2977536"/>
            <a:ext cx="978632" cy="348111"/>
          </a:xfrm>
          <a:prstGeom prst="ellipse">
            <a:avLst/>
          </a:prstGeom>
          <a:solidFill>
            <a:schemeClr val="bg1">
              <a:lumMod val="85000"/>
              <a:alpha val="20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</a:rPr>
              <a:t>gt_bbox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075" name="Straight Arrow Connector 1074">
            <a:extLst>
              <a:ext uri="{FF2B5EF4-FFF2-40B4-BE49-F238E27FC236}">
                <a16:creationId xmlns:a16="http://schemas.microsoft.com/office/drawing/2014/main" id="{BF2D6C4D-4F9C-A704-2EC9-730541E8398C}"/>
              </a:ext>
            </a:extLst>
          </p:cNvPr>
          <p:cNvCxnSpPr>
            <a:cxnSpLocks/>
            <a:stCxn id="1073" idx="4"/>
            <a:endCxn id="1069" idx="0"/>
          </p:cNvCxnSpPr>
          <p:nvPr/>
        </p:nvCxnSpPr>
        <p:spPr>
          <a:xfrm flipH="1">
            <a:off x="9497890" y="1879512"/>
            <a:ext cx="669355" cy="39805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8" name="Straight Arrow Connector 1077">
            <a:extLst>
              <a:ext uri="{FF2B5EF4-FFF2-40B4-BE49-F238E27FC236}">
                <a16:creationId xmlns:a16="http://schemas.microsoft.com/office/drawing/2014/main" id="{D7EC05DF-748F-0D83-4592-4E7D9EBF2C4E}"/>
              </a:ext>
            </a:extLst>
          </p:cNvPr>
          <p:cNvCxnSpPr>
            <a:cxnSpLocks/>
            <a:stCxn id="1074" idx="2"/>
            <a:endCxn id="1069" idx="2"/>
          </p:cNvCxnSpPr>
          <p:nvPr/>
        </p:nvCxnSpPr>
        <p:spPr>
          <a:xfrm flipH="1" flipV="1">
            <a:off x="9497890" y="2579779"/>
            <a:ext cx="636670" cy="571813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3" name="Oval 1102">
            <a:extLst>
              <a:ext uri="{FF2B5EF4-FFF2-40B4-BE49-F238E27FC236}">
                <a16:creationId xmlns:a16="http://schemas.microsoft.com/office/drawing/2014/main" id="{CBB7EB4B-1E05-87D1-738B-F558FA7BDB7C}"/>
              </a:ext>
            </a:extLst>
          </p:cNvPr>
          <p:cNvSpPr/>
          <p:nvPr/>
        </p:nvSpPr>
        <p:spPr>
          <a:xfrm>
            <a:off x="6554060" y="4159144"/>
            <a:ext cx="944066" cy="348111"/>
          </a:xfrm>
          <a:prstGeom prst="ellipse">
            <a:avLst/>
          </a:prstGeom>
          <a:solidFill>
            <a:schemeClr val="bg1">
              <a:lumMod val="85000"/>
              <a:alpha val="20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</a:rPr>
              <a:t>gt_loc</a:t>
            </a:r>
            <a:endParaRPr lang="en-US" sz="1000" dirty="0">
              <a:solidFill>
                <a:schemeClr val="tx1"/>
              </a:solidFill>
            </a:endParaRP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(S, 4)</a:t>
            </a:r>
          </a:p>
        </p:txBody>
      </p:sp>
      <p:sp>
        <p:nvSpPr>
          <p:cNvPr id="1104" name="Oval 1103">
            <a:extLst>
              <a:ext uri="{FF2B5EF4-FFF2-40B4-BE49-F238E27FC236}">
                <a16:creationId xmlns:a16="http://schemas.microsoft.com/office/drawing/2014/main" id="{656B44DD-8247-E389-83B5-657EB364800D}"/>
              </a:ext>
            </a:extLst>
          </p:cNvPr>
          <p:cNvSpPr/>
          <p:nvPr/>
        </p:nvSpPr>
        <p:spPr>
          <a:xfrm>
            <a:off x="6524472" y="4629420"/>
            <a:ext cx="944066" cy="348111"/>
          </a:xfrm>
          <a:prstGeom prst="ellipse">
            <a:avLst/>
          </a:prstGeom>
          <a:solidFill>
            <a:schemeClr val="bg1">
              <a:lumMod val="85000"/>
              <a:alpha val="20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</a:rPr>
              <a:t>gt_label</a:t>
            </a:r>
            <a:endParaRPr lang="en-US" sz="1000" dirty="0">
              <a:solidFill>
                <a:schemeClr val="tx1"/>
              </a:solidFill>
            </a:endParaRP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(S,)</a:t>
            </a:r>
          </a:p>
        </p:txBody>
      </p:sp>
      <p:sp>
        <p:nvSpPr>
          <p:cNvPr id="1105" name="Oval 1104">
            <a:extLst>
              <a:ext uri="{FF2B5EF4-FFF2-40B4-BE49-F238E27FC236}">
                <a16:creationId xmlns:a16="http://schemas.microsoft.com/office/drawing/2014/main" id="{1DC59B82-1331-1F43-FDB5-CB63709B8133}"/>
              </a:ext>
            </a:extLst>
          </p:cNvPr>
          <p:cNvSpPr/>
          <p:nvPr/>
        </p:nvSpPr>
        <p:spPr>
          <a:xfrm>
            <a:off x="3808296" y="1669074"/>
            <a:ext cx="1239188" cy="348111"/>
          </a:xfrm>
          <a:prstGeom prst="ellipse">
            <a:avLst/>
          </a:prstGeom>
          <a:solidFill>
            <a:schemeClr val="bg1">
              <a:lumMod val="85000"/>
              <a:alpha val="20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</a:rPr>
              <a:t>rpn_locs</a:t>
            </a:r>
            <a:endParaRPr lang="en-US" sz="1000" dirty="0">
              <a:solidFill>
                <a:schemeClr val="tx1"/>
              </a:solidFill>
            </a:endParaRPr>
          </a:p>
          <a:p>
            <a:pPr algn="ctr"/>
            <a:r>
              <a:rPr lang="pt-BR" sz="1000" dirty="0">
                <a:solidFill>
                  <a:schemeClr val="tx1"/>
                </a:solidFill>
              </a:rPr>
              <a:t>(N, H*W*A, 4)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06" name="Oval 1105">
            <a:extLst>
              <a:ext uri="{FF2B5EF4-FFF2-40B4-BE49-F238E27FC236}">
                <a16:creationId xmlns:a16="http://schemas.microsoft.com/office/drawing/2014/main" id="{CF941547-07F8-541F-9CCB-7D8AFCA2AEF3}"/>
              </a:ext>
            </a:extLst>
          </p:cNvPr>
          <p:cNvSpPr/>
          <p:nvPr/>
        </p:nvSpPr>
        <p:spPr>
          <a:xfrm>
            <a:off x="5246743" y="1643453"/>
            <a:ext cx="1239188" cy="348111"/>
          </a:xfrm>
          <a:prstGeom prst="ellipse">
            <a:avLst/>
          </a:prstGeom>
          <a:solidFill>
            <a:schemeClr val="bg1">
              <a:lumMod val="85000"/>
              <a:alpha val="20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</a:rPr>
              <a:t>rpn_scores</a:t>
            </a:r>
            <a:endParaRPr lang="en-US" sz="1000" dirty="0">
              <a:solidFill>
                <a:schemeClr val="tx1"/>
              </a:solidFill>
            </a:endParaRPr>
          </a:p>
          <a:p>
            <a:pPr algn="ctr"/>
            <a:r>
              <a:rPr lang="pt-BR" sz="1000" dirty="0">
                <a:solidFill>
                  <a:schemeClr val="tx1"/>
                </a:solidFill>
              </a:rPr>
              <a:t>(N, H*W*A, 2)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11" name="Oval 1110">
            <a:extLst>
              <a:ext uri="{FF2B5EF4-FFF2-40B4-BE49-F238E27FC236}">
                <a16:creationId xmlns:a16="http://schemas.microsoft.com/office/drawing/2014/main" id="{50D996AC-6DAD-49C9-F61B-75D643ECD3E7}"/>
              </a:ext>
            </a:extLst>
          </p:cNvPr>
          <p:cNvSpPr/>
          <p:nvPr/>
        </p:nvSpPr>
        <p:spPr>
          <a:xfrm>
            <a:off x="3903025" y="2615154"/>
            <a:ext cx="597431" cy="348111"/>
          </a:xfrm>
          <a:prstGeom prst="ellipse">
            <a:avLst/>
          </a:prstGeom>
          <a:solidFill>
            <a:schemeClr val="bg1">
              <a:lumMod val="85000"/>
              <a:alpha val="20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rois</a:t>
            </a:r>
            <a:endParaRPr lang="en-US" sz="1000" dirty="0">
              <a:solidFill>
                <a:schemeClr val="tx1"/>
              </a:solidFill>
            </a:endParaRP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(K, 4)</a:t>
            </a:r>
          </a:p>
        </p:txBody>
      </p:sp>
      <p:sp>
        <p:nvSpPr>
          <p:cNvPr id="1112" name="Oval 1111">
            <a:extLst>
              <a:ext uri="{FF2B5EF4-FFF2-40B4-BE49-F238E27FC236}">
                <a16:creationId xmlns:a16="http://schemas.microsoft.com/office/drawing/2014/main" id="{095638C5-E3C7-5F0D-2F78-0EC8133CC2C0}"/>
              </a:ext>
            </a:extLst>
          </p:cNvPr>
          <p:cNvSpPr/>
          <p:nvPr/>
        </p:nvSpPr>
        <p:spPr>
          <a:xfrm>
            <a:off x="5045602" y="3028968"/>
            <a:ext cx="929732" cy="348111"/>
          </a:xfrm>
          <a:prstGeom prst="ellipse">
            <a:avLst/>
          </a:prstGeom>
          <a:solidFill>
            <a:schemeClr val="bg1">
              <a:lumMod val="85000"/>
              <a:alpha val="20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</a:rPr>
              <a:t>sample_rois</a:t>
            </a:r>
            <a:endParaRPr lang="en-US" sz="1000" dirty="0">
              <a:solidFill>
                <a:schemeClr val="tx1"/>
              </a:solidFill>
            </a:endParaRP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(S, 4)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5506BDB-6277-BE98-48FB-0B76285BE6AF}"/>
              </a:ext>
            </a:extLst>
          </p:cNvPr>
          <p:cNvSpPr txBox="1"/>
          <p:nvPr/>
        </p:nvSpPr>
        <p:spPr>
          <a:xfrm>
            <a:off x="7173053" y="249757"/>
            <a:ext cx="43421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A = # of anchors </a:t>
            </a:r>
            <a:r>
              <a:rPr lang="en-US" sz="1800">
                <a:solidFill>
                  <a:schemeClr val="tx1"/>
                </a:solidFill>
              </a:rPr>
              <a:t>per pixel</a:t>
            </a:r>
            <a:r>
              <a:rPr lang="en-US" sz="1800" dirty="0">
                <a:solidFill>
                  <a:schemeClr val="tx1"/>
                </a:solidFill>
              </a:rPr>
              <a:t>, ex) 3x3</a:t>
            </a:r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1E4897B-9EE2-75FD-8828-7FFF46A166D8}"/>
              </a:ext>
            </a:extLst>
          </p:cNvPr>
          <p:cNvSpPr/>
          <p:nvPr/>
        </p:nvSpPr>
        <p:spPr>
          <a:xfrm>
            <a:off x="7270292" y="2068633"/>
            <a:ext cx="1239188" cy="348111"/>
          </a:xfrm>
          <a:prstGeom prst="ellipse">
            <a:avLst/>
          </a:prstGeom>
          <a:solidFill>
            <a:schemeClr val="bg1">
              <a:lumMod val="85000"/>
              <a:alpha val="20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</a:rPr>
              <a:t>gt_rpn_loc</a:t>
            </a:r>
            <a:endParaRPr lang="en-US" sz="1000" dirty="0">
              <a:solidFill>
                <a:schemeClr val="tx1"/>
              </a:solidFill>
            </a:endParaRPr>
          </a:p>
          <a:p>
            <a:pPr algn="ctr"/>
            <a:r>
              <a:rPr lang="pt-BR" sz="1000" dirty="0">
                <a:solidFill>
                  <a:schemeClr val="tx1"/>
                </a:solidFill>
              </a:rPr>
              <a:t>(H*W*A, 4)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55A21A8-5F03-4B86-5ECD-619D25413D51}"/>
              </a:ext>
            </a:extLst>
          </p:cNvPr>
          <p:cNvSpPr/>
          <p:nvPr/>
        </p:nvSpPr>
        <p:spPr>
          <a:xfrm>
            <a:off x="7268745" y="2429671"/>
            <a:ext cx="1239188" cy="348111"/>
          </a:xfrm>
          <a:prstGeom prst="ellipse">
            <a:avLst/>
          </a:prstGeom>
          <a:solidFill>
            <a:schemeClr val="bg1">
              <a:lumMod val="85000"/>
              <a:alpha val="20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</a:rPr>
              <a:t>gt_rpn_label</a:t>
            </a:r>
            <a:endParaRPr lang="en-US" sz="1000" dirty="0">
              <a:solidFill>
                <a:schemeClr val="tx1"/>
              </a:solidFill>
            </a:endParaRPr>
          </a:p>
          <a:p>
            <a:pPr algn="ctr"/>
            <a:r>
              <a:rPr lang="pt-BR" sz="1000" dirty="0">
                <a:solidFill>
                  <a:schemeClr val="tx1"/>
                </a:solidFill>
              </a:rPr>
              <a:t>(H*W*A,)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44218404-D30E-3D0E-77AA-8309B69C4016}"/>
              </a:ext>
            </a:extLst>
          </p:cNvPr>
          <p:cNvCxnSpPr>
            <a:cxnSpLocks/>
            <a:stCxn id="9" idx="2"/>
            <a:endCxn id="31" idx="0"/>
          </p:cNvCxnSpPr>
          <p:nvPr/>
        </p:nvCxnSpPr>
        <p:spPr>
          <a:xfrm rot="16200000" flipH="1">
            <a:off x="5410339" y="1650209"/>
            <a:ext cx="602431" cy="2458224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9A2A9F5-616B-B35A-2F87-6FB171E53DE1}"/>
              </a:ext>
            </a:extLst>
          </p:cNvPr>
          <p:cNvCxnSpPr>
            <a:cxnSpLocks/>
            <a:stCxn id="1074" idx="2"/>
            <a:endCxn id="31" idx="3"/>
          </p:cNvCxnSpPr>
          <p:nvPr/>
        </p:nvCxnSpPr>
        <p:spPr>
          <a:xfrm flipH="1">
            <a:off x="7905996" y="3151592"/>
            <a:ext cx="2228564" cy="180054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16941439-4A93-005E-476B-43037CD9E0EE}"/>
              </a:ext>
            </a:extLst>
          </p:cNvPr>
          <p:cNvSpPr/>
          <p:nvPr/>
        </p:nvSpPr>
        <p:spPr>
          <a:xfrm>
            <a:off x="10167245" y="3331646"/>
            <a:ext cx="978632" cy="348111"/>
          </a:xfrm>
          <a:prstGeom prst="ellipse">
            <a:avLst/>
          </a:prstGeom>
          <a:solidFill>
            <a:schemeClr val="bg1">
              <a:lumMod val="85000"/>
              <a:alpha val="20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label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ED9A8234-2937-2BF2-74D1-756FEEC657D9}"/>
              </a:ext>
            </a:extLst>
          </p:cNvPr>
          <p:cNvCxnSpPr>
            <a:cxnSpLocks/>
            <a:stCxn id="31" idx="1"/>
            <a:endCxn id="32" idx="0"/>
          </p:cNvCxnSpPr>
          <p:nvPr/>
        </p:nvCxnSpPr>
        <p:spPr>
          <a:xfrm flipH="1">
            <a:off x="4488143" y="3331646"/>
            <a:ext cx="1487192" cy="507596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A5C3926-BB40-9EB2-057A-7F78EBD05E33}"/>
              </a:ext>
            </a:extLst>
          </p:cNvPr>
          <p:cNvSpPr txBox="1"/>
          <p:nvPr/>
        </p:nvSpPr>
        <p:spPr>
          <a:xfrm>
            <a:off x="6143833" y="3638704"/>
            <a:ext cx="9786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S ~ K</a:t>
            </a:r>
            <a:endParaRPr lang="en-US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42B892B-4E75-F177-35F7-512F4214B9B4}"/>
              </a:ext>
            </a:extLst>
          </p:cNvPr>
          <p:cNvCxnSpPr>
            <a:cxnSpLocks/>
            <a:stCxn id="2" idx="2"/>
            <a:endCxn id="31" idx="3"/>
          </p:cNvCxnSpPr>
          <p:nvPr/>
        </p:nvCxnSpPr>
        <p:spPr>
          <a:xfrm flipH="1" flipV="1">
            <a:off x="7905996" y="3331646"/>
            <a:ext cx="2261249" cy="174056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BE204D94-8A08-EDAF-AAF0-9BC21CFE7F2D}"/>
              </a:ext>
            </a:extLst>
          </p:cNvPr>
          <p:cNvSpPr/>
          <p:nvPr/>
        </p:nvSpPr>
        <p:spPr>
          <a:xfrm>
            <a:off x="2969933" y="4032673"/>
            <a:ext cx="1764163" cy="348111"/>
          </a:xfrm>
          <a:prstGeom prst="ellipse">
            <a:avLst/>
          </a:prstGeom>
          <a:solidFill>
            <a:schemeClr val="bg1">
              <a:lumMod val="85000"/>
              <a:alpha val="20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(</a:t>
            </a:r>
            <a:r>
              <a:rPr lang="en-US" sz="1000" b="1" u="sng" dirty="0">
                <a:solidFill>
                  <a:schemeClr val="tx1"/>
                </a:solidFill>
              </a:rPr>
              <a:t>K</a:t>
            </a:r>
            <a:r>
              <a:rPr lang="en-US" sz="1000" dirty="0">
                <a:solidFill>
                  <a:schemeClr val="tx1"/>
                </a:solidFill>
              </a:rPr>
              <a:t>, C, </a:t>
            </a:r>
            <a:r>
              <a:rPr lang="en-US" sz="1000" dirty="0" err="1">
                <a:solidFill>
                  <a:schemeClr val="tx1"/>
                </a:solidFill>
              </a:rPr>
              <a:t>roi_size</a:t>
            </a:r>
            <a:r>
              <a:rPr lang="en-US" sz="1000" dirty="0">
                <a:solidFill>
                  <a:schemeClr val="tx1"/>
                </a:solidFill>
              </a:rPr>
              <a:t>, </a:t>
            </a:r>
            <a:r>
              <a:rPr lang="en-US" sz="1000" dirty="0" err="1">
                <a:solidFill>
                  <a:schemeClr val="tx1"/>
                </a:solidFill>
              </a:rPr>
              <a:t>roi_size</a:t>
            </a:r>
            <a:r>
              <a:rPr lang="en-US" sz="1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DBBD6947-24B2-5709-55FA-CC8D8D85F6E9}"/>
              </a:ext>
            </a:extLst>
          </p:cNvPr>
          <p:cNvSpPr/>
          <p:nvPr/>
        </p:nvSpPr>
        <p:spPr>
          <a:xfrm>
            <a:off x="2771590" y="5561040"/>
            <a:ext cx="1022037" cy="308568"/>
          </a:xfrm>
          <a:prstGeom prst="ellipse">
            <a:avLst/>
          </a:prstGeom>
          <a:solidFill>
            <a:schemeClr val="bg1">
              <a:lumMod val="85000"/>
              <a:alpha val="20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</a:rPr>
              <a:t>roi_cls_locs</a:t>
            </a:r>
            <a:endParaRPr lang="en-US" sz="1000" dirty="0">
              <a:solidFill>
                <a:schemeClr val="tx1"/>
              </a:solidFill>
            </a:endParaRP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(</a:t>
            </a:r>
            <a:r>
              <a:rPr lang="en-US" sz="1000" b="1" u="sng" dirty="0">
                <a:solidFill>
                  <a:schemeClr val="tx1"/>
                </a:solidFill>
              </a:rPr>
              <a:t>K</a:t>
            </a:r>
            <a:r>
              <a:rPr lang="en-US" sz="1000" dirty="0">
                <a:solidFill>
                  <a:schemeClr val="tx1"/>
                </a:solidFill>
              </a:rPr>
              <a:t>, Class x 4)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10F389A2-067B-D9D2-C105-7783D004610F}"/>
              </a:ext>
            </a:extLst>
          </p:cNvPr>
          <p:cNvSpPr/>
          <p:nvPr/>
        </p:nvSpPr>
        <p:spPr>
          <a:xfrm>
            <a:off x="5272831" y="5490695"/>
            <a:ext cx="1022037" cy="308568"/>
          </a:xfrm>
          <a:prstGeom prst="ellipse">
            <a:avLst/>
          </a:prstGeom>
          <a:solidFill>
            <a:schemeClr val="bg1">
              <a:lumMod val="85000"/>
              <a:alpha val="20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</a:rPr>
              <a:t>roi_scores</a:t>
            </a:r>
            <a:endParaRPr lang="en-US" sz="1000" dirty="0">
              <a:solidFill>
                <a:schemeClr val="tx1"/>
              </a:solidFill>
            </a:endParaRP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(</a:t>
            </a:r>
            <a:r>
              <a:rPr lang="en-US" sz="1000" b="1" u="sng" dirty="0">
                <a:solidFill>
                  <a:schemeClr val="tx1"/>
                </a:solidFill>
              </a:rPr>
              <a:t>K</a:t>
            </a:r>
            <a:r>
              <a:rPr lang="en-US" sz="1000" dirty="0">
                <a:solidFill>
                  <a:schemeClr val="tx1"/>
                </a:solidFill>
              </a:rPr>
              <a:t>, Class)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B9B6FC1-9FCA-14F1-4E09-DF2DAA34F554}"/>
              </a:ext>
            </a:extLst>
          </p:cNvPr>
          <p:cNvSpPr/>
          <p:nvPr/>
        </p:nvSpPr>
        <p:spPr>
          <a:xfrm>
            <a:off x="4497439" y="2603726"/>
            <a:ext cx="840149" cy="348111"/>
          </a:xfrm>
          <a:prstGeom prst="ellipse">
            <a:avLst/>
          </a:prstGeom>
          <a:solidFill>
            <a:schemeClr val="bg1">
              <a:lumMod val="85000"/>
              <a:alpha val="20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</a:rPr>
              <a:t>roi_indices</a:t>
            </a:r>
            <a:endParaRPr lang="en-US" sz="1000" dirty="0">
              <a:solidFill>
                <a:schemeClr val="tx1"/>
              </a:solidFill>
            </a:endParaRP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(K,)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8825D74-787D-CE78-B21B-EBE0B5113931}"/>
              </a:ext>
            </a:extLst>
          </p:cNvPr>
          <p:cNvSpPr/>
          <p:nvPr/>
        </p:nvSpPr>
        <p:spPr>
          <a:xfrm>
            <a:off x="4791069" y="3375256"/>
            <a:ext cx="1546234" cy="348111"/>
          </a:xfrm>
          <a:prstGeom prst="ellipse">
            <a:avLst/>
          </a:prstGeom>
          <a:solidFill>
            <a:schemeClr val="bg1">
              <a:lumMod val="85000"/>
              <a:alpha val="20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</a:rPr>
              <a:t>sample_rois</a:t>
            </a:r>
            <a:r>
              <a:rPr lang="en-US" sz="1000" dirty="0">
                <a:solidFill>
                  <a:schemeClr val="tx1"/>
                </a:solidFill>
              </a:rPr>
              <a:t>_ indices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(S,)</a:t>
            </a:r>
          </a:p>
        </p:txBody>
      </p:sp>
    </p:spTree>
    <p:extLst>
      <p:ext uri="{BB962C8B-B14F-4D97-AF65-F5344CB8AC3E}">
        <p14:creationId xmlns:p14="http://schemas.microsoft.com/office/powerpoint/2010/main" val="1989692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5C15A11-9967-7A49-6407-06C74D257681}"/>
              </a:ext>
            </a:extLst>
          </p:cNvPr>
          <p:cNvSpPr txBox="1"/>
          <p:nvPr/>
        </p:nvSpPr>
        <p:spPr>
          <a:xfrm>
            <a:off x="0" y="0"/>
            <a:ext cx="40774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anchor_target_layer</a:t>
            </a:r>
            <a:r>
              <a:rPr lang="en-US" sz="2400" b="1" dirty="0"/>
              <a:t> (2)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6DA0AF-F877-DD67-6839-CD0DE9F3C6E7}"/>
              </a:ext>
            </a:extLst>
          </p:cNvPr>
          <p:cNvSpPr>
            <a:spLocks noChangeAspect="1"/>
          </p:cNvSpPr>
          <p:nvPr/>
        </p:nvSpPr>
        <p:spPr>
          <a:xfrm>
            <a:off x="809455" y="1260797"/>
            <a:ext cx="552814" cy="55281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3EE88E-C015-102A-A412-8022CA1F2679}"/>
              </a:ext>
            </a:extLst>
          </p:cNvPr>
          <p:cNvSpPr>
            <a:spLocks noChangeAspect="1"/>
          </p:cNvSpPr>
          <p:nvPr/>
        </p:nvSpPr>
        <p:spPr>
          <a:xfrm>
            <a:off x="1365378" y="1260797"/>
            <a:ext cx="552814" cy="55281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ED737D4-07C5-0B9B-7987-AF216BC6B078}"/>
              </a:ext>
            </a:extLst>
          </p:cNvPr>
          <p:cNvSpPr>
            <a:spLocks noChangeAspect="1"/>
          </p:cNvSpPr>
          <p:nvPr/>
        </p:nvSpPr>
        <p:spPr>
          <a:xfrm>
            <a:off x="1918192" y="1260797"/>
            <a:ext cx="552814" cy="55281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37237DB-4E8E-98E0-98F4-1A6A8774309E}"/>
              </a:ext>
            </a:extLst>
          </p:cNvPr>
          <p:cNvSpPr>
            <a:spLocks noChangeAspect="1"/>
          </p:cNvSpPr>
          <p:nvPr/>
        </p:nvSpPr>
        <p:spPr>
          <a:xfrm>
            <a:off x="2474115" y="1260797"/>
            <a:ext cx="552814" cy="55281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519D84-6ABB-B236-E7A4-6B76362FD1F3}"/>
              </a:ext>
            </a:extLst>
          </p:cNvPr>
          <p:cNvSpPr>
            <a:spLocks noChangeAspect="1"/>
          </p:cNvSpPr>
          <p:nvPr/>
        </p:nvSpPr>
        <p:spPr>
          <a:xfrm>
            <a:off x="809455" y="1813611"/>
            <a:ext cx="552814" cy="55281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AECF123-1C07-D54A-FCA5-D3673C013827}"/>
              </a:ext>
            </a:extLst>
          </p:cNvPr>
          <p:cNvSpPr>
            <a:spLocks noChangeAspect="1"/>
          </p:cNvSpPr>
          <p:nvPr/>
        </p:nvSpPr>
        <p:spPr>
          <a:xfrm>
            <a:off x="1365378" y="1813611"/>
            <a:ext cx="552814" cy="55281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1A5F3B2-4CB3-E1AE-D825-1D0C04E17B5A}"/>
              </a:ext>
            </a:extLst>
          </p:cNvPr>
          <p:cNvSpPr>
            <a:spLocks noChangeAspect="1"/>
          </p:cNvSpPr>
          <p:nvPr/>
        </p:nvSpPr>
        <p:spPr>
          <a:xfrm>
            <a:off x="1918192" y="1813611"/>
            <a:ext cx="552814" cy="55281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3238C4E-9BF2-76AC-A7D5-372C02561C2E}"/>
              </a:ext>
            </a:extLst>
          </p:cNvPr>
          <p:cNvSpPr>
            <a:spLocks noChangeAspect="1"/>
          </p:cNvSpPr>
          <p:nvPr/>
        </p:nvSpPr>
        <p:spPr>
          <a:xfrm>
            <a:off x="2474115" y="1813611"/>
            <a:ext cx="552814" cy="55281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A02AA06-35B7-DC96-F3BD-349B40502C6F}"/>
              </a:ext>
            </a:extLst>
          </p:cNvPr>
          <p:cNvSpPr>
            <a:spLocks noChangeAspect="1"/>
          </p:cNvSpPr>
          <p:nvPr/>
        </p:nvSpPr>
        <p:spPr>
          <a:xfrm>
            <a:off x="809455" y="2366425"/>
            <a:ext cx="552814" cy="55281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C4BA79D-189C-19D4-7124-43F8BCA5EAE3}"/>
              </a:ext>
            </a:extLst>
          </p:cNvPr>
          <p:cNvSpPr>
            <a:spLocks noChangeAspect="1"/>
          </p:cNvSpPr>
          <p:nvPr/>
        </p:nvSpPr>
        <p:spPr>
          <a:xfrm>
            <a:off x="1365378" y="2366425"/>
            <a:ext cx="552814" cy="55281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D3F476E-2BC4-2797-F8F8-A52509C270F8}"/>
              </a:ext>
            </a:extLst>
          </p:cNvPr>
          <p:cNvSpPr>
            <a:spLocks noChangeAspect="1"/>
          </p:cNvSpPr>
          <p:nvPr/>
        </p:nvSpPr>
        <p:spPr>
          <a:xfrm>
            <a:off x="1918192" y="2366425"/>
            <a:ext cx="552814" cy="55281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D3AF38F-BEF8-DE50-674B-D18FDA683603}"/>
              </a:ext>
            </a:extLst>
          </p:cNvPr>
          <p:cNvSpPr>
            <a:spLocks noChangeAspect="1"/>
          </p:cNvSpPr>
          <p:nvPr/>
        </p:nvSpPr>
        <p:spPr>
          <a:xfrm>
            <a:off x="2474115" y="2366425"/>
            <a:ext cx="552814" cy="55281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411F68F-3285-C5B6-6FEF-63AE674DEDC9}"/>
              </a:ext>
            </a:extLst>
          </p:cNvPr>
          <p:cNvSpPr>
            <a:spLocks noChangeAspect="1"/>
          </p:cNvSpPr>
          <p:nvPr/>
        </p:nvSpPr>
        <p:spPr>
          <a:xfrm>
            <a:off x="809455" y="2919239"/>
            <a:ext cx="552814" cy="55281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995AEC4-0C24-11E6-9F59-936B82C9F626}"/>
              </a:ext>
            </a:extLst>
          </p:cNvPr>
          <p:cNvSpPr>
            <a:spLocks noChangeAspect="1"/>
          </p:cNvSpPr>
          <p:nvPr/>
        </p:nvSpPr>
        <p:spPr>
          <a:xfrm>
            <a:off x="1365378" y="2919239"/>
            <a:ext cx="552814" cy="55281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3C679C5-01D9-D407-A5D7-9EF41213CE16}"/>
              </a:ext>
            </a:extLst>
          </p:cNvPr>
          <p:cNvSpPr>
            <a:spLocks noChangeAspect="1"/>
          </p:cNvSpPr>
          <p:nvPr/>
        </p:nvSpPr>
        <p:spPr>
          <a:xfrm>
            <a:off x="1918192" y="2919239"/>
            <a:ext cx="552814" cy="55281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110D104-96EC-03AC-DD68-9848269AF660}"/>
              </a:ext>
            </a:extLst>
          </p:cNvPr>
          <p:cNvSpPr>
            <a:spLocks noChangeAspect="1"/>
          </p:cNvSpPr>
          <p:nvPr/>
        </p:nvSpPr>
        <p:spPr>
          <a:xfrm>
            <a:off x="2474115" y="2919239"/>
            <a:ext cx="552814" cy="55281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51929BE-7336-89E5-C5D9-6013DAD3B340}"/>
              </a:ext>
            </a:extLst>
          </p:cNvPr>
          <p:cNvSpPr txBox="1"/>
          <p:nvPr/>
        </p:nvSpPr>
        <p:spPr>
          <a:xfrm>
            <a:off x="472713" y="887655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(0, 0)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32EFB9C-B0BC-BAEC-AEA7-FE3BA18410A5}"/>
              </a:ext>
            </a:extLst>
          </p:cNvPr>
          <p:cNvSpPr txBox="1"/>
          <p:nvPr/>
        </p:nvSpPr>
        <p:spPr>
          <a:xfrm>
            <a:off x="2688632" y="885692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(W-1, 0)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73397D5-87EC-7C64-0748-CFED640FD94F}"/>
              </a:ext>
            </a:extLst>
          </p:cNvPr>
          <p:cNvSpPr txBox="1"/>
          <p:nvPr/>
        </p:nvSpPr>
        <p:spPr>
          <a:xfrm>
            <a:off x="265783" y="3481384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(0, H-1)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96F52F7-6BD0-AF57-CA38-DAD01E9CA96D}"/>
              </a:ext>
            </a:extLst>
          </p:cNvPr>
          <p:cNvSpPr txBox="1"/>
          <p:nvPr/>
        </p:nvSpPr>
        <p:spPr>
          <a:xfrm>
            <a:off x="2750522" y="3476718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(W-1, H-1)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C687F3C-0AB7-73BB-A369-F448B611FC4C}"/>
              </a:ext>
            </a:extLst>
          </p:cNvPr>
          <p:cNvSpPr>
            <a:spLocks noChangeAspect="1"/>
          </p:cNvSpPr>
          <p:nvPr/>
        </p:nvSpPr>
        <p:spPr>
          <a:xfrm>
            <a:off x="5488181" y="1070358"/>
            <a:ext cx="1248524" cy="124852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46C64BA-2832-E410-207F-EB5CF4DE4186}"/>
              </a:ext>
            </a:extLst>
          </p:cNvPr>
          <p:cNvSpPr>
            <a:spLocks noChangeAspect="1"/>
          </p:cNvSpPr>
          <p:nvPr/>
        </p:nvSpPr>
        <p:spPr>
          <a:xfrm>
            <a:off x="6739814" y="1070358"/>
            <a:ext cx="1248524" cy="124852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8BAD013-B054-1065-6297-8027E07CA7BD}"/>
              </a:ext>
            </a:extLst>
          </p:cNvPr>
          <p:cNvSpPr>
            <a:spLocks noChangeAspect="1"/>
          </p:cNvSpPr>
          <p:nvPr/>
        </p:nvSpPr>
        <p:spPr>
          <a:xfrm>
            <a:off x="5488181" y="2318882"/>
            <a:ext cx="1248524" cy="124852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A11E6DE-93D2-E30A-902B-415645744BC8}"/>
              </a:ext>
            </a:extLst>
          </p:cNvPr>
          <p:cNvSpPr>
            <a:spLocks noChangeAspect="1"/>
          </p:cNvSpPr>
          <p:nvPr/>
        </p:nvSpPr>
        <p:spPr>
          <a:xfrm>
            <a:off x="6739814" y="2318882"/>
            <a:ext cx="1248524" cy="124852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797A186-5696-B450-A162-629AF60C537A}"/>
              </a:ext>
            </a:extLst>
          </p:cNvPr>
          <p:cNvSpPr>
            <a:spLocks noChangeAspect="1"/>
          </p:cNvSpPr>
          <p:nvPr/>
        </p:nvSpPr>
        <p:spPr>
          <a:xfrm>
            <a:off x="7990606" y="1070358"/>
            <a:ext cx="1248524" cy="124852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2D9D381-10BF-C637-70F6-E89ED536EFD7}"/>
              </a:ext>
            </a:extLst>
          </p:cNvPr>
          <p:cNvSpPr>
            <a:spLocks noChangeAspect="1"/>
          </p:cNvSpPr>
          <p:nvPr/>
        </p:nvSpPr>
        <p:spPr>
          <a:xfrm>
            <a:off x="9232908" y="1070358"/>
            <a:ext cx="1248524" cy="124852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5021AAE-6E68-3F17-EF2B-34A3D3885EB3}"/>
              </a:ext>
            </a:extLst>
          </p:cNvPr>
          <p:cNvSpPr>
            <a:spLocks noChangeAspect="1"/>
          </p:cNvSpPr>
          <p:nvPr/>
        </p:nvSpPr>
        <p:spPr>
          <a:xfrm>
            <a:off x="7990606" y="2318882"/>
            <a:ext cx="1248524" cy="124852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E9B0995-F2EE-28F2-C6B1-19328BA97714}"/>
              </a:ext>
            </a:extLst>
          </p:cNvPr>
          <p:cNvSpPr>
            <a:spLocks noChangeAspect="1"/>
          </p:cNvSpPr>
          <p:nvPr/>
        </p:nvSpPr>
        <p:spPr>
          <a:xfrm>
            <a:off x="9232908" y="2318882"/>
            <a:ext cx="1248524" cy="124852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7DDD855-85A1-B2ED-4D0F-DD09B9001DEA}"/>
              </a:ext>
            </a:extLst>
          </p:cNvPr>
          <p:cNvSpPr>
            <a:spLocks noChangeAspect="1"/>
          </p:cNvSpPr>
          <p:nvPr/>
        </p:nvSpPr>
        <p:spPr>
          <a:xfrm>
            <a:off x="5488181" y="3567406"/>
            <a:ext cx="1248524" cy="124852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0BD1D1F-2D44-1B1A-B684-2C4A38C6288E}"/>
              </a:ext>
            </a:extLst>
          </p:cNvPr>
          <p:cNvSpPr>
            <a:spLocks noChangeAspect="1"/>
          </p:cNvSpPr>
          <p:nvPr/>
        </p:nvSpPr>
        <p:spPr>
          <a:xfrm>
            <a:off x="6739814" y="3567406"/>
            <a:ext cx="1248524" cy="124852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33E6212-EF2C-45F1-5F93-3C10B9F15E42}"/>
              </a:ext>
            </a:extLst>
          </p:cNvPr>
          <p:cNvSpPr>
            <a:spLocks noChangeAspect="1"/>
          </p:cNvSpPr>
          <p:nvPr/>
        </p:nvSpPr>
        <p:spPr>
          <a:xfrm>
            <a:off x="5488181" y="4815930"/>
            <a:ext cx="1248524" cy="124852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3AB6576-1D84-26FE-4E5A-D5D07ABD88ED}"/>
              </a:ext>
            </a:extLst>
          </p:cNvPr>
          <p:cNvSpPr>
            <a:spLocks noChangeAspect="1"/>
          </p:cNvSpPr>
          <p:nvPr/>
        </p:nvSpPr>
        <p:spPr>
          <a:xfrm>
            <a:off x="6739814" y="4815930"/>
            <a:ext cx="1248524" cy="124852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38032C0-808C-66D8-32E4-DAFF1CF2A838}"/>
              </a:ext>
            </a:extLst>
          </p:cNvPr>
          <p:cNvSpPr>
            <a:spLocks noChangeAspect="1"/>
          </p:cNvSpPr>
          <p:nvPr/>
        </p:nvSpPr>
        <p:spPr>
          <a:xfrm>
            <a:off x="7990606" y="3567406"/>
            <a:ext cx="1248524" cy="124852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9EF7D66-5117-34A9-328F-0D9F08A58009}"/>
              </a:ext>
            </a:extLst>
          </p:cNvPr>
          <p:cNvSpPr>
            <a:spLocks noChangeAspect="1"/>
          </p:cNvSpPr>
          <p:nvPr/>
        </p:nvSpPr>
        <p:spPr>
          <a:xfrm>
            <a:off x="9232908" y="3567406"/>
            <a:ext cx="1248524" cy="124852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C2CB5576-8D89-B911-0944-5AC3E57AB99A}"/>
              </a:ext>
            </a:extLst>
          </p:cNvPr>
          <p:cNvSpPr>
            <a:spLocks noChangeAspect="1"/>
          </p:cNvSpPr>
          <p:nvPr/>
        </p:nvSpPr>
        <p:spPr>
          <a:xfrm>
            <a:off x="7990606" y="4815930"/>
            <a:ext cx="1248524" cy="124852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F44CB61-76B4-326C-03C1-2003FD652EA8}"/>
              </a:ext>
            </a:extLst>
          </p:cNvPr>
          <p:cNvSpPr>
            <a:spLocks noChangeAspect="1"/>
          </p:cNvSpPr>
          <p:nvPr/>
        </p:nvSpPr>
        <p:spPr>
          <a:xfrm>
            <a:off x="9232908" y="4815930"/>
            <a:ext cx="1248524" cy="124852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CE49411-017E-037A-EFAD-27D7BF0082CB}"/>
              </a:ext>
            </a:extLst>
          </p:cNvPr>
          <p:cNvSpPr txBox="1"/>
          <p:nvPr/>
        </p:nvSpPr>
        <p:spPr>
          <a:xfrm>
            <a:off x="5157441" y="884364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(0, 0)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913DD69-8D2A-4946-214C-D64CF9C1D443}"/>
              </a:ext>
            </a:extLst>
          </p:cNvPr>
          <p:cNvSpPr txBox="1"/>
          <p:nvPr/>
        </p:nvSpPr>
        <p:spPr>
          <a:xfrm>
            <a:off x="4817221" y="6064454"/>
            <a:ext cx="1676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(0, (H-1)*stride)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E0D1F00-5D87-88DF-17CB-38F3AAC9BE57}"/>
              </a:ext>
            </a:extLst>
          </p:cNvPr>
          <p:cNvSpPr txBox="1"/>
          <p:nvPr/>
        </p:nvSpPr>
        <p:spPr>
          <a:xfrm>
            <a:off x="9232908" y="6064454"/>
            <a:ext cx="2742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((W-1)*stride, (H-1)*stride)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804EB36-4602-86EA-CBE1-23D2799BDA6C}"/>
              </a:ext>
            </a:extLst>
          </p:cNvPr>
          <p:cNvSpPr txBox="1"/>
          <p:nvPr/>
        </p:nvSpPr>
        <p:spPr>
          <a:xfrm>
            <a:off x="9735770" y="699698"/>
            <a:ext cx="1737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((W-1)*stride, 0)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3E712156-2B03-7125-DD4B-093D0EC06D96}"/>
              </a:ext>
            </a:extLst>
          </p:cNvPr>
          <p:cNvSpPr>
            <a:spLocks noChangeAspect="1"/>
          </p:cNvSpPr>
          <p:nvPr/>
        </p:nvSpPr>
        <p:spPr>
          <a:xfrm>
            <a:off x="4979665" y="559717"/>
            <a:ext cx="1013001" cy="10130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D689B221-A67D-FB4A-E5B1-D28C4812B357}"/>
              </a:ext>
            </a:extLst>
          </p:cNvPr>
          <p:cNvSpPr>
            <a:spLocks noChangeAspect="1"/>
          </p:cNvSpPr>
          <p:nvPr/>
        </p:nvSpPr>
        <p:spPr>
          <a:xfrm>
            <a:off x="5163897" y="347550"/>
            <a:ext cx="685504" cy="1437333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A49E1888-2769-406C-619B-52EBC1E6EE48}"/>
              </a:ext>
            </a:extLst>
          </p:cNvPr>
          <p:cNvSpPr>
            <a:spLocks noChangeAspect="1"/>
          </p:cNvSpPr>
          <p:nvPr/>
        </p:nvSpPr>
        <p:spPr>
          <a:xfrm rot="5400000">
            <a:off x="5133754" y="338282"/>
            <a:ext cx="685506" cy="1437337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39B85A9-4E05-891C-0324-8DA7C9D0A6AB}"/>
              </a:ext>
            </a:extLst>
          </p:cNvPr>
          <p:cNvSpPr txBox="1"/>
          <p:nvPr/>
        </p:nvSpPr>
        <p:spPr>
          <a:xfrm>
            <a:off x="807901" y="4360427"/>
            <a:ext cx="366153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# add A anchors (1, A, 4) to</a:t>
            </a:r>
          </a:p>
          <a:p>
            <a:r>
              <a:rPr lang="en-US" dirty="0"/>
              <a:t># cell K shifts (K, 1, 4) to get</a:t>
            </a:r>
          </a:p>
          <a:p>
            <a:r>
              <a:rPr lang="en-US" dirty="0"/>
              <a:t># shift anchors (K, A, 4)</a:t>
            </a:r>
          </a:p>
          <a:p>
            <a:r>
              <a:rPr lang="en-US" dirty="0"/>
              <a:t># reshape to (K*A, 4) shifted anchors</a:t>
            </a:r>
          </a:p>
          <a:p>
            <a:endParaRPr lang="en-US" dirty="0"/>
          </a:p>
          <a:p>
            <a:r>
              <a:rPr lang="en-US" dirty="0"/>
              <a:t>Cf) K = H x W; A = S (scale) x R (ratio)</a:t>
            </a:r>
          </a:p>
        </p:txBody>
      </p:sp>
    </p:spTree>
    <p:extLst>
      <p:ext uri="{BB962C8B-B14F-4D97-AF65-F5344CB8AC3E}">
        <p14:creationId xmlns:p14="http://schemas.microsoft.com/office/powerpoint/2010/main" val="26621252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5C15A11-9967-7A49-6407-06C74D257681}"/>
              </a:ext>
            </a:extLst>
          </p:cNvPr>
          <p:cNvSpPr txBox="1"/>
          <p:nvPr/>
        </p:nvSpPr>
        <p:spPr>
          <a:xfrm>
            <a:off x="0" y="0"/>
            <a:ext cx="40774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anchor_target_layer</a:t>
            </a:r>
            <a:r>
              <a:rPr lang="en-US" sz="2400" b="1" dirty="0"/>
              <a:t> (2)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8FC42C-9D38-704A-59B4-B4BD4BF1958B}"/>
              </a:ext>
            </a:extLst>
          </p:cNvPr>
          <p:cNvSpPr txBox="1"/>
          <p:nvPr/>
        </p:nvSpPr>
        <p:spPr>
          <a:xfrm>
            <a:off x="-7619" y="423019"/>
            <a:ext cx="7835381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overlaps = </a:t>
            </a:r>
            <a:r>
              <a:rPr lang="en-US" sz="1400" dirty="0" err="1"/>
              <a:t>bbox_overlaps</a:t>
            </a:r>
            <a:r>
              <a:rPr lang="en-US" sz="1400" dirty="0"/>
              <a:t>(</a:t>
            </a:r>
            <a:r>
              <a:rPr lang="en-US" sz="1400" b="1" dirty="0"/>
              <a:t>anchors, </a:t>
            </a:r>
            <a:r>
              <a:rPr lang="en-US" sz="1400" b="1" dirty="0" err="1"/>
              <a:t>gt_boxes</a:t>
            </a:r>
            <a:r>
              <a:rPr lang="en-US" sz="1400" dirty="0"/>
              <a:t>) # A x G</a:t>
            </a:r>
          </a:p>
          <a:p>
            <a:endParaRPr lang="en-US" sz="1400" dirty="0"/>
          </a:p>
          <a:p>
            <a:r>
              <a:rPr lang="en-US" sz="1400" dirty="0" err="1"/>
              <a:t>argmax_overlaps</a:t>
            </a:r>
            <a:r>
              <a:rPr lang="en-US" sz="1400" dirty="0"/>
              <a:t> = </a:t>
            </a:r>
            <a:r>
              <a:rPr lang="en-US" sz="1400" dirty="0" err="1"/>
              <a:t>overlaps.argmax</a:t>
            </a:r>
            <a:r>
              <a:rPr lang="en-US" sz="1400" dirty="0"/>
              <a:t>(axis=1)  # (A)</a:t>
            </a:r>
          </a:p>
          <a:p>
            <a:r>
              <a:rPr lang="en-US" sz="1400" dirty="0" err="1"/>
              <a:t>max_overlaps</a:t>
            </a:r>
            <a:r>
              <a:rPr lang="en-US" sz="1400" dirty="0"/>
              <a:t> = overlaps[</a:t>
            </a:r>
            <a:r>
              <a:rPr lang="en-US" sz="1400" dirty="0" err="1"/>
              <a:t>np.arange</a:t>
            </a:r>
            <a:r>
              <a:rPr lang="en-US" sz="1400" dirty="0"/>
              <a:t>(</a:t>
            </a:r>
            <a:r>
              <a:rPr lang="en-US" sz="1400" dirty="0" err="1"/>
              <a:t>len</a:t>
            </a:r>
            <a:r>
              <a:rPr lang="en-US" sz="1400" dirty="0"/>
              <a:t>(</a:t>
            </a:r>
            <a:r>
              <a:rPr lang="en-US" sz="1400" dirty="0" err="1"/>
              <a:t>inds_inside</a:t>
            </a:r>
            <a:r>
              <a:rPr lang="en-US" sz="1400" dirty="0"/>
              <a:t>)), </a:t>
            </a:r>
            <a:r>
              <a:rPr lang="en-US" sz="1400" dirty="0" err="1"/>
              <a:t>argmax_overlaps</a:t>
            </a:r>
            <a:r>
              <a:rPr lang="en-US" sz="1400" dirty="0"/>
              <a:t>]</a:t>
            </a:r>
          </a:p>
          <a:p>
            <a:endParaRPr lang="en-US" sz="1400" dirty="0"/>
          </a:p>
          <a:p>
            <a:r>
              <a:rPr lang="en-US" sz="1400" dirty="0" err="1"/>
              <a:t>gt_argmax_overlaps</a:t>
            </a:r>
            <a:r>
              <a:rPr lang="en-US" sz="1400" dirty="0"/>
              <a:t> = </a:t>
            </a:r>
            <a:r>
              <a:rPr lang="en-US" sz="1400" dirty="0" err="1"/>
              <a:t>overlaps.argmax</a:t>
            </a:r>
            <a:r>
              <a:rPr lang="en-US" sz="1400" dirty="0"/>
              <a:t>(axis=0)  # G</a:t>
            </a:r>
          </a:p>
          <a:p>
            <a:r>
              <a:rPr lang="en-US" sz="1400" dirty="0" err="1"/>
              <a:t>gt_max_overlaps</a:t>
            </a:r>
            <a:r>
              <a:rPr lang="en-US" sz="1400" dirty="0"/>
              <a:t> = overlaps[</a:t>
            </a:r>
            <a:r>
              <a:rPr lang="en-US" sz="1400" dirty="0" err="1"/>
              <a:t>gt_argmax_overlaps</a:t>
            </a:r>
            <a:r>
              <a:rPr lang="en-US" sz="1400" dirty="0"/>
              <a:t>, </a:t>
            </a:r>
            <a:r>
              <a:rPr lang="en-US" sz="1400" dirty="0" err="1"/>
              <a:t>np.arange</a:t>
            </a:r>
            <a:r>
              <a:rPr lang="en-US" sz="1400" dirty="0"/>
              <a:t>(</a:t>
            </a:r>
            <a:r>
              <a:rPr lang="en-US" sz="1400" dirty="0" err="1"/>
              <a:t>overlaps.shape</a:t>
            </a:r>
            <a:r>
              <a:rPr lang="en-US" sz="1400" dirty="0"/>
              <a:t>[1])]</a:t>
            </a:r>
          </a:p>
          <a:p>
            <a:endParaRPr lang="en-US" sz="1400" dirty="0"/>
          </a:p>
          <a:p>
            <a:r>
              <a:rPr lang="en-US" sz="1400" dirty="0"/>
              <a:t>gt_argmax_overlaps2 = </a:t>
            </a:r>
            <a:r>
              <a:rPr lang="en-US" sz="1400" dirty="0" err="1"/>
              <a:t>np.where</a:t>
            </a:r>
            <a:r>
              <a:rPr lang="en-US" sz="1400" dirty="0"/>
              <a:t>(overlaps == </a:t>
            </a:r>
            <a:r>
              <a:rPr lang="en-US" sz="1400" dirty="0" err="1"/>
              <a:t>gt_max_overlaps</a:t>
            </a:r>
            <a:r>
              <a:rPr lang="en-US" sz="1400" dirty="0"/>
              <a:t>)[0]</a:t>
            </a:r>
          </a:p>
        </p:txBody>
      </p:sp>
      <p:graphicFrame>
        <p:nvGraphicFramePr>
          <p:cNvPr id="15" name="Table 15">
            <a:extLst>
              <a:ext uri="{FF2B5EF4-FFF2-40B4-BE49-F238E27FC236}">
                <a16:creationId xmlns:a16="http://schemas.microsoft.com/office/drawing/2014/main" id="{B48428A3-E6F0-3093-D9D9-941E01105369}"/>
              </a:ext>
            </a:extLst>
          </p:cNvPr>
          <p:cNvGraphicFramePr>
            <a:graphicFrameLocks noGrp="1"/>
          </p:cNvGraphicFramePr>
          <p:nvPr/>
        </p:nvGraphicFramePr>
        <p:xfrm>
          <a:off x="3133142" y="3772956"/>
          <a:ext cx="346352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5881">
                  <a:extLst>
                    <a:ext uri="{9D8B030D-6E8A-4147-A177-3AD203B41FA5}">
                      <a16:colId xmlns:a16="http://schemas.microsoft.com/office/drawing/2014/main" val="3097631911"/>
                    </a:ext>
                  </a:extLst>
                </a:gridCol>
                <a:gridCol w="865881">
                  <a:extLst>
                    <a:ext uri="{9D8B030D-6E8A-4147-A177-3AD203B41FA5}">
                      <a16:colId xmlns:a16="http://schemas.microsoft.com/office/drawing/2014/main" val="2051742048"/>
                    </a:ext>
                  </a:extLst>
                </a:gridCol>
                <a:gridCol w="865881">
                  <a:extLst>
                    <a:ext uri="{9D8B030D-6E8A-4147-A177-3AD203B41FA5}">
                      <a16:colId xmlns:a16="http://schemas.microsoft.com/office/drawing/2014/main" val="3342371889"/>
                    </a:ext>
                  </a:extLst>
                </a:gridCol>
                <a:gridCol w="865881">
                  <a:extLst>
                    <a:ext uri="{9D8B030D-6E8A-4147-A177-3AD203B41FA5}">
                      <a16:colId xmlns:a16="http://schemas.microsoft.com/office/drawing/2014/main" val="7193541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2471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8610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6041991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C3219F62-6A41-5C29-9FCF-CA7AC4139252}"/>
              </a:ext>
            </a:extLst>
          </p:cNvPr>
          <p:cNvGraphicFramePr>
            <a:graphicFrameLocks noGrp="1"/>
          </p:cNvGraphicFramePr>
          <p:nvPr/>
        </p:nvGraphicFramePr>
        <p:xfrm>
          <a:off x="1818459" y="3772956"/>
          <a:ext cx="86588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5881">
                  <a:extLst>
                    <a:ext uri="{9D8B030D-6E8A-4147-A177-3AD203B41FA5}">
                      <a16:colId xmlns:a16="http://schemas.microsoft.com/office/drawing/2014/main" val="23708039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5278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9989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3116459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2EDAC05F-EF4C-7A3C-FA43-AE3550D53FD8}"/>
              </a:ext>
            </a:extLst>
          </p:cNvPr>
          <p:cNvGraphicFramePr>
            <a:graphicFrameLocks noGrp="1"/>
          </p:cNvGraphicFramePr>
          <p:nvPr/>
        </p:nvGraphicFramePr>
        <p:xfrm>
          <a:off x="645912" y="3772956"/>
          <a:ext cx="86588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5881">
                  <a:extLst>
                    <a:ext uri="{9D8B030D-6E8A-4147-A177-3AD203B41FA5}">
                      <a16:colId xmlns:a16="http://schemas.microsoft.com/office/drawing/2014/main" val="23708039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5278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9989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3116459"/>
                  </a:ext>
                </a:extLst>
              </a:tr>
            </a:tbl>
          </a:graphicData>
        </a:graphic>
      </p:graphicFrame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4534B3BF-33C7-C253-BF2A-E829C2BF7012}"/>
              </a:ext>
            </a:extLst>
          </p:cNvPr>
          <p:cNvGraphicFramePr>
            <a:graphicFrameLocks noGrp="1"/>
          </p:cNvGraphicFramePr>
          <p:nvPr/>
        </p:nvGraphicFramePr>
        <p:xfrm>
          <a:off x="3133142" y="3191556"/>
          <a:ext cx="34635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5881">
                  <a:extLst>
                    <a:ext uri="{9D8B030D-6E8A-4147-A177-3AD203B41FA5}">
                      <a16:colId xmlns:a16="http://schemas.microsoft.com/office/drawing/2014/main" val="1031262217"/>
                    </a:ext>
                  </a:extLst>
                </a:gridCol>
                <a:gridCol w="865881">
                  <a:extLst>
                    <a:ext uri="{9D8B030D-6E8A-4147-A177-3AD203B41FA5}">
                      <a16:colId xmlns:a16="http://schemas.microsoft.com/office/drawing/2014/main" val="2832759009"/>
                    </a:ext>
                  </a:extLst>
                </a:gridCol>
                <a:gridCol w="865881">
                  <a:extLst>
                    <a:ext uri="{9D8B030D-6E8A-4147-A177-3AD203B41FA5}">
                      <a16:colId xmlns:a16="http://schemas.microsoft.com/office/drawing/2014/main" val="203175901"/>
                    </a:ext>
                  </a:extLst>
                </a:gridCol>
                <a:gridCol w="865881">
                  <a:extLst>
                    <a:ext uri="{9D8B030D-6E8A-4147-A177-3AD203B41FA5}">
                      <a16:colId xmlns:a16="http://schemas.microsoft.com/office/drawing/2014/main" val="14530408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8515169"/>
                  </a:ext>
                </a:extLst>
              </a:tr>
            </a:tbl>
          </a:graphicData>
        </a:graphic>
      </p:graphicFrame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DCE63F7E-3B3F-3A97-1737-605F31651798}"/>
              </a:ext>
            </a:extLst>
          </p:cNvPr>
          <p:cNvGraphicFramePr>
            <a:graphicFrameLocks noGrp="1"/>
          </p:cNvGraphicFramePr>
          <p:nvPr/>
        </p:nvGraphicFramePr>
        <p:xfrm>
          <a:off x="3133142" y="2703840"/>
          <a:ext cx="34635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5881">
                  <a:extLst>
                    <a:ext uri="{9D8B030D-6E8A-4147-A177-3AD203B41FA5}">
                      <a16:colId xmlns:a16="http://schemas.microsoft.com/office/drawing/2014/main" val="1031262217"/>
                    </a:ext>
                  </a:extLst>
                </a:gridCol>
                <a:gridCol w="865881">
                  <a:extLst>
                    <a:ext uri="{9D8B030D-6E8A-4147-A177-3AD203B41FA5}">
                      <a16:colId xmlns:a16="http://schemas.microsoft.com/office/drawing/2014/main" val="2832759009"/>
                    </a:ext>
                  </a:extLst>
                </a:gridCol>
                <a:gridCol w="865881">
                  <a:extLst>
                    <a:ext uri="{9D8B030D-6E8A-4147-A177-3AD203B41FA5}">
                      <a16:colId xmlns:a16="http://schemas.microsoft.com/office/drawing/2014/main" val="203175901"/>
                    </a:ext>
                  </a:extLst>
                </a:gridCol>
                <a:gridCol w="865881">
                  <a:extLst>
                    <a:ext uri="{9D8B030D-6E8A-4147-A177-3AD203B41FA5}">
                      <a16:colId xmlns:a16="http://schemas.microsoft.com/office/drawing/2014/main" val="14530408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8515169"/>
                  </a:ext>
                </a:extLst>
              </a:tr>
            </a:tbl>
          </a:graphicData>
        </a:graphic>
      </p:graphicFrame>
      <p:sp>
        <p:nvSpPr>
          <p:cNvPr id="38" name="TextBox 37">
            <a:extLst>
              <a:ext uri="{FF2B5EF4-FFF2-40B4-BE49-F238E27FC236}">
                <a16:creationId xmlns:a16="http://schemas.microsoft.com/office/drawing/2014/main" id="{2B07DA53-DA91-CD19-4F19-6CD6D138C80F}"/>
              </a:ext>
            </a:extLst>
          </p:cNvPr>
          <p:cNvSpPr txBox="1"/>
          <p:nvPr/>
        </p:nvSpPr>
        <p:spPr>
          <a:xfrm>
            <a:off x="4462911" y="4885476"/>
            <a:ext cx="14532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overlaps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E7B3C04-5DE9-8C42-7BA3-2D781E7D41CD}"/>
              </a:ext>
            </a:extLst>
          </p:cNvPr>
          <p:cNvSpPr txBox="1"/>
          <p:nvPr/>
        </p:nvSpPr>
        <p:spPr>
          <a:xfrm>
            <a:off x="1522289" y="4885476"/>
            <a:ext cx="19757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argmax_overlaps</a:t>
            </a:r>
            <a:r>
              <a:rPr lang="en-US" dirty="0"/>
              <a:t> 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465137D-6F5D-4632-DD7D-66FA040C2D11}"/>
              </a:ext>
            </a:extLst>
          </p:cNvPr>
          <p:cNvSpPr txBox="1"/>
          <p:nvPr/>
        </p:nvSpPr>
        <p:spPr>
          <a:xfrm>
            <a:off x="-7619" y="4885476"/>
            <a:ext cx="16305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/>
              <a:t>max_overlaps</a:t>
            </a:r>
            <a:r>
              <a:rPr lang="en-US" b="1" dirty="0"/>
              <a:t> 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C5A626C-BD8E-D3C2-625B-D78DF6CB5696}"/>
              </a:ext>
            </a:extLst>
          </p:cNvPr>
          <p:cNvSpPr txBox="1"/>
          <p:nvPr/>
        </p:nvSpPr>
        <p:spPr>
          <a:xfrm>
            <a:off x="6597286" y="3191556"/>
            <a:ext cx="21530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gt_argmax_overlaps</a:t>
            </a:r>
            <a:r>
              <a:rPr lang="en-US" dirty="0"/>
              <a:t> 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6599EAE-C9BE-0FF5-ECD8-F093DB9F356B}"/>
              </a:ext>
            </a:extLst>
          </p:cNvPr>
          <p:cNvSpPr txBox="1"/>
          <p:nvPr/>
        </p:nvSpPr>
        <p:spPr>
          <a:xfrm>
            <a:off x="6597285" y="2703840"/>
            <a:ext cx="18357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gt_max_overlaps</a:t>
            </a:r>
            <a:r>
              <a:rPr lang="en-US" dirty="0"/>
              <a:t> 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9FB76C4-94E8-124E-6198-8D9D1345AADD}"/>
              </a:ext>
            </a:extLst>
          </p:cNvPr>
          <p:cNvSpPr txBox="1"/>
          <p:nvPr/>
        </p:nvSpPr>
        <p:spPr>
          <a:xfrm>
            <a:off x="9739372" y="3246284"/>
            <a:ext cx="23520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gt_argmax_overlaps2 </a:t>
            </a:r>
          </a:p>
        </p:txBody>
      </p:sp>
      <p:graphicFrame>
        <p:nvGraphicFramePr>
          <p:cNvPr id="48" name="Table 47">
            <a:extLst>
              <a:ext uri="{FF2B5EF4-FFF2-40B4-BE49-F238E27FC236}">
                <a16:creationId xmlns:a16="http://schemas.microsoft.com/office/drawing/2014/main" id="{EF1B8A3C-4A25-0240-22A5-7277DEBDBF4A}"/>
              </a:ext>
            </a:extLst>
          </p:cNvPr>
          <p:cNvGraphicFramePr>
            <a:graphicFrameLocks noGrp="1"/>
          </p:cNvGraphicFramePr>
          <p:nvPr/>
        </p:nvGraphicFramePr>
        <p:xfrm>
          <a:off x="9860903" y="3731738"/>
          <a:ext cx="86588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5881">
                  <a:extLst>
                    <a:ext uri="{9D8B030D-6E8A-4147-A177-3AD203B41FA5}">
                      <a16:colId xmlns:a16="http://schemas.microsoft.com/office/drawing/2014/main" val="24904267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37516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96007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0670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8160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8947431"/>
                  </a:ext>
                </a:extLst>
              </a:tr>
            </a:tbl>
          </a:graphicData>
        </a:graphic>
      </p:graphicFrame>
      <p:graphicFrame>
        <p:nvGraphicFramePr>
          <p:cNvPr id="68" name="Table 67">
            <a:extLst>
              <a:ext uri="{FF2B5EF4-FFF2-40B4-BE49-F238E27FC236}">
                <a16:creationId xmlns:a16="http://schemas.microsoft.com/office/drawing/2014/main" id="{F2F3FF6D-AA77-4249-46C2-82A159CA19D1}"/>
              </a:ext>
            </a:extLst>
          </p:cNvPr>
          <p:cNvGraphicFramePr>
            <a:graphicFrameLocks noGrp="1"/>
          </p:cNvGraphicFramePr>
          <p:nvPr/>
        </p:nvGraphicFramePr>
        <p:xfrm>
          <a:off x="10915417" y="3731738"/>
          <a:ext cx="86588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5881">
                  <a:extLst>
                    <a:ext uri="{9D8B030D-6E8A-4147-A177-3AD203B41FA5}">
                      <a16:colId xmlns:a16="http://schemas.microsoft.com/office/drawing/2014/main" val="24904267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37516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96007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0670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8160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8947431"/>
                  </a:ext>
                </a:extLst>
              </a:tr>
            </a:tbl>
          </a:graphicData>
        </a:graphic>
      </p:graphicFrame>
      <p:graphicFrame>
        <p:nvGraphicFramePr>
          <p:cNvPr id="69" name="Table 15">
            <a:extLst>
              <a:ext uri="{FF2B5EF4-FFF2-40B4-BE49-F238E27FC236}">
                <a16:creationId xmlns:a16="http://schemas.microsoft.com/office/drawing/2014/main" id="{C162E03B-7848-E04D-B03E-38804E7A9993}"/>
              </a:ext>
            </a:extLst>
          </p:cNvPr>
          <p:cNvGraphicFramePr>
            <a:graphicFrameLocks noGrp="1"/>
          </p:cNvGraphicFramePr>
          <p:nvPr/>
        </p:nvGraphicFramePr>
        <p:xfrm>
          <a:off x="8627938" y="1216086"/>
          <a:ext cx="346352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5881">
                  <a:extLst>
                    <a:ext uri="{9D8B030D-6E8A-4147-A177-3AD203B41FA5}">
                      <a16:colId xmlns:a16="http://schemas.microsoft.com/office/drawing/2014/main" val="3097631911"/>
                    </a:ext>
                  </a:extLst>
                </a:gridCol>
                <a:gridCol w="865881">
                  <a:extLst>
                    <a:ext uri="{9D8B030D-6E8A-4147-A177-3AD203B41FA5}">
                      <a16:colId xmlns:a16="http://schemas.microsoft.com/office/drawing/2014/main" val="2051742048"/>
                    </a:ext>
                  </a:extLst>
                </a:gridCol>
                <a:gridCol w="865881">
                  <a:extLst>
                    <a:ext uri="{9D8B030D-6E8A-4147-A177-3AD203B41FA5}">
                      <a16:colId xmlns:a16="http://schemas.microsoft.com/office/drawing/2014/main" val="3342371889"/>
                    </a:ext>
                  </a:extLst>
                </a:gridCol>
                <a:gridCol w="865881">
                  <a:extLst>
                    <a:ext uri="{9D8B030D-6E8A-4147-A177-3AD203B41FA5}">
                      <a16:colId xmlns:a16="http://schemas.microsoft.com/office/drawing/2014/main" val="7193541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u="sng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2471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u="sng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u="sng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8610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u="sng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u="sng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6041991"/>
                  </a:ext>
                </a:extLst>
              </a:tr>
            </a:tbl>
          </a:graphicData>
        </a:graphic>
      </p:graphicFrame>
      <p:graphicFrame>
        <p:nvGraphicFramePr>
          <p:cNvPr id="70" name="Table 69">
            <a:extLst>
              <a:ext uri="{FF2B5EF4-FFF2-40B4-BE49-F238E27FC236}">
                <a16:creationId xmlns:a16="http://schemas.microsoft.com/office/drawing/2014/main" id="{67E10923-BEAE-79D6-0506-68717E3FDF86}"/>
              </a:ext>
            </a:extLst>
          </p:cNvPr>
          <p:cNvGraphicFramePr>
            <a:graphicFrameLocks noGrp="1"/>
          </p:cNvGraphicFramePr>
          <p:nvPr/>
        </p:nvGraphicFramePr>
        <p:xfrm>
          <a:off x="8627938" y="146970"/>
          <a:ext cx="34635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5881">
                  <a:extLst>
                    <a:ext uri="{9D8B030D-6E8A-4147-A177-3AD203B41FA5}">
                      <a16:colId xmlns:a16="http://schemas.microsoft.com/office/drawing/2014/main" val="1031262217"/>
                    </a:ext>
                  </a:extLst>
                </a:gridCol>
                <a:gridCol w="865881">
                  <a:extLst>
                    <a:ext uri="{9D8B030D-6E8A-4147-A177-3AD203B41FA5}">
                      <a16:colId xmlns:a16="http://schemas.microsoft.com/office/drawing/2014/main" val="2832759009"/>
                    </a:ext>
                  </a:extLst>
                </a:gridCol>
                <a:gridCol w="865881">
                  <a:extLst>
                    <a:ext uri="{9D8B030D-6E8A-4147-A177-3AD203B41FA5}">
                      <a16:colId xmlns:a16="http://schemas.microsoft.com/office/drawing/2014/main" val="203175901"/>
                    </a:ext>
                  </a:extLst>
                </a:gridCol>
                <a:gridCol w="865881">
                  <a:extLst>
                    <a:ext uri="{9D8B030D-6E8A-4147-A177-3AD203B41FA5}">
                      <a16:colId xmlns:a16="http://schemas.microsoft.com/office/drawing/2014/main" val="14530408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8515169"/>
                  </a:ext>
                </a:extLst>
              </a:tr>
            </a:tbl>
          </a:graphicData>
        </a:graphic>
      </p:graphicFrame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410A9706-3DC3-6222-1308-5E2B4F867067}"/>
              </a:ext>
            </a:extLst>
          </p:cNvPr>
          <p:cNvCxnSpPr>
            <a:cxnSpLocks/>
            <a:stCxn id="76" idx="3"/>
            <a:endCxn id="47" idx="0"/>
          </p:cNvCxnSpPr>
          <p:nvPr/>
        </p:nvCxnSpPr>
        <p:spPr>
          <a:xfrm>
            <a:off x="10081181" y="2497013"/>
            <a:ext cx="834236" cy="749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14D6ACA3-F6B1-5E4F-BB5F-F726AD53164C}"/>
              </a:ext>
            </a:extLst>
          </p:cNvPr>
          <p:cNvSpPr txBox="1"/>
          <p:nvPr/>
        </p:nvSpPr>
        <p:spPr>
          <a:xfrm>
            <a:off x="8627938" y="520550"/>
            <a:ext cx="18357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gt_max_overlaps</a:t>
            </a:r>
            <a:r>
              <a:rPr lang="en-US" dirty="0"/>
              <a:t> 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E3CF5F9-E355-B81E-0546-191900EC1A9F}"/>
              </a:ext>
            </a:extLst>
          </p:cNvPr>
          <p:cNvSpPr txBox="1"/>
          <p:nvPr/>
        </p:nvSpPr>
        <p:spPr>
          <a:xfrm>
            <a:off x="8627938" y="2312347"/>
            <a:ext cx="14532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overlaps</a:t>
            </a:r>
          </a:p>
        </p:txBody>
      </p:sp>
      <p:sp>
        <p:nvSpPr>
          <p:cNvPr id="78" name="Arrow: Down 77">
            <a:extLst>
              <a:ext uri="{FF2B5EF4-FFF2-40B4-BE49-F238E27FC236}">
                <a16:creationId xmlns:a16="http://schemas.microsoft.com/office/drawing/2014/main" id="{C954D5EC-83B5-1AD7-C755-47CCC8E7AE6B}"/>
              </a:ext>
            </a:extLst>
          </p:cNvPr>
          <p:cNvSpPr/>
          <p:nvPr/>
        </p:nvSpPr>
        <p:spPr>
          <a:xfrm>
            <a:off x="10444023" y="611513"/>
            <a:ext cx="555717" cy="51087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3B6520F-EA76-DC5E-E985-35EAFEA02361}"/>
              </a:ext>
            </a:extLst>
          </p:cNvPr>
          <p:cNvSpPr txBox="1"/>
          <p:nvPr/>
        </p:nvSpPr>
        <p:spPr>
          <a:xfrm>
            <a:off x="250410" y="4143109"/>
            <a:ext cx="2926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A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199330C-D411-3D7B-F62C-65F7DF08E439}"/>
              </a:ext>
            </a:extLst>
          </p:cNvPr>
          <p:cNvSpPr txBox="1"/>
          <p:nvPr/>
        </p:nvSpPr>
        <p:spPr>
          <a:xfrm>
            <a:off x="4713552" y="2299138"/>
            <a:ext cx="5852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G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CC057189-1BFF-0F94-220A-2C6D36D62ACD}"/>
              </a:ext>
            </a:extLst>
          </p:cNvPr>
          <p:cNvSpPr txBox="1"/>
          <p:nvPr/>
        </p:nvSpPr>
        <p:spPr>
          <a:xfrm>
            <a:off x="1774643" y="5873128"/>
            <a:ext cx="479570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# </a:t>
            </a:r>
            <a:r>
              <a:rPr lang="en-US" sz="1400" dirty="0" err="1"/>
              <a:t>fg</a:t>
            </a:r>
            <a:r>
              <a:rPr lang="en-US" sz="1400" dirty="0"/>
              <a:t> label: for each </a:t>
            </a:r>
            <a:r>
              <a:rPr lang="en-US" sz="1400" dirty="0" err="1"/>
              <a:t>gt</a:t>
            </a:r>
            <a:r>
              <a:rPr lang="en-US" sz="1400" dirty="0"/>
              <a:t>, anchor with highest overlap</a:t>
            </a:r>
          </a:p>
          <a:p>
            <a:r>
              <a:rPr lang="en-US" sz="1400" dirty="0"/>
              <a:t>labels[</a:t>
            </a:r>
            <a:r>
              <a:rPr lang="en-US" sz="1400" dirty="0" err="1"/>
              <a:t>gt_argmax_overlaps</a:t>
            </a:r>
            <a:r>
              <a:rPr lang="en-US" sz="1400" dirty="0"/>
              <a:t>] = 1</a:t>
            </a:r>
          </a:p>
          <a:p>
            <a:r>
              <a:rPr lang="en-US" sz="1400" dirty="0"/>
              <a:t># </a:t>
            </a:r>
            <a:r>
              <a:rPr lang="en-US" sz="1400" dirty="0" err="1"/>
              <a:t>fg</a:t>
            </a:r>
            <a:r>
              <a:rPr lang="en-US" sz="1400" dirty="0"/>
              <a:t> label: above threshold IOU</a:t>
            </a:r>
          </a:p>
          <a:p>
            <a:r>
              <a:rPr lang="en-US" sz="1400" dirty="0"/>
              <a:t>labels[</a:t>
            </a:r>
            <a:r>
              <a:rPr lang="en-US" sz="1400" dirty="0" err="1"/>
              <a:t>max_overlaps</a:t>
            </a:r>
            <a:r>
              <a:rPr lang="en-US" sz="1400" dirty="0"/>
              <a:t> &gt;= </a:t>
            </a:r>
            <a:r>
              <a:rPr lang="en-US" sz="1400" dirty="0" err="1"/>
              <a:t>cfg.TRAIN.RPN_POSITIVE_OVERLAP</a:t>
            </a:r>
            <a:r>
              <a:rPr lang="en-US" sz="1400" dirty="0"/>
              <a:t>] = 1</a:t>
            </a:r>
          </a:p>
        </p:txBody>
      </p:sp>
      <p:graphicFrame>
        <p:nvGraphicFramePr>
          <p:cNvPr id="86" name="Table 85">
            <a:extLst>
              <a:ext uri="{FF2B5EF4-FFF2-40B4-BE49-F238E27FC236}">
                <a16:creationId xmlns:a16="http://schemas.microsoft.com/office/drawing/2014/main" id="{86DF32A6-318C-B832-955F-2FABE8D66FC8}"/>
              </a:ext>
            </a:extLst>
          </p:cNvPr>
          <p:cNvGraphicFramePr>
            <a:graphicFrameLocks noGrp="1"/>
          </p:cNvGraphicFramePr>
          <p:nvPr/>
        </p:nvGraphicFramePr>
        <p:xfrm>
          <a:off x="8378584" y="5066523"/>
          <a:ext cx="865881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5881">
                  <a:extLst>
                    <a:ext uri="{9D8B030D-6E8A-4147-A177-3AD203B41FA5}">
                      <a16:colId xmlns:a16="http://schemas.microsoft.com/office/drawing/2014/main" val="2370803980"/>
                    </a:ext>
                  </a:extLst>
                </a:gridCol>
              </a:tblGrid>
              <a:tr h="329912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5278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9989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3116459"/>
                  </a:ext>
                </a:extLst>
              </a:tr>
            </a:tbl>
          </a:graphicData>
        </a:graphic>
      </p:graphicFrame>
      <p:sp>
        <p:nvSpPr>
          <p:cNvPr id="87" name="TextBox 86">
            <a:extLst>
              <a:ext uri="{FF2B5EF4-FFF2-40B4-BE49-F238E27FC236}">
                <a16:creationId xmlns:a16="http://schemas.microsoft.com/office/drawing/2014/main" id="{DA78217E-22BE-B6BB-CD2B-586DBF3EADD6}"/>
              </a:ext>
            </a:extLst>
          </p:cNvPr>
          <p:cNvSpPr txBox="1"/>
          <p:nvPr/>
        </p:nvSpPr>
        <p:spPr>
          <a:xfrm>
            <a:off x="8406888" y="6167576"/>
            <a:ext cx="7584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labels</a:t>
            </a:r>
          </a:p>
        </p:txBody>
      </p:sp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F9065F42-CAE6-F052-1824-6A12063EB37E}"/>
              </a:ext>
            </a:extLst>
          </p:cNvPr>
          <p:cNvCxnSpPr>
            <a:cxnSpLocks/>
            <a:stCxn id="47" idx="1"/>
            <a:endCxn id="87" idx="3"/>
          </p:cNvCxnSpPr>
          <p:nvPr/>
        </p:nvCxnSpPr>
        <p:spPr>
          <a:xfrm rot="10800000" flipV="1">
            <a:off x="9165350" y="3430950"/>
            <a:ext cx="574022" cy="292129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id="{3B3D7606-CB51-0582-BC9E-AAE92ACBFB18}"/>
              </a:ext>
            </a:extLst>
          </p:cNvPr>
          <p:cNvCxnSpPr>
            <a:cxnSpLocks/>
            <a:stCxn id="42" idx="2"/>
            <a:endCxn id="87" idx="2"/>
          </p:cNvCxnSpPr>
          <p:nvPr/>
        </p:nvCxnSpPr>
        <p:spPr>
          <a:xfrm rot="16200000" flipH="1">
            <a:off x="4155831" y="1906620"/>
            <a:ext cx="1282100" cy="7978476"/>
          </a:xfrm>
          <a:prstGeom prst="bentConnector3">
            <a:avLst>
              <a:gd name="adj1" fmla="val 11783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6" name="Table 95">
            <a:extLst>
              <a:ext uri="{FF2B5EF4-FFF2-40B4-BE49-F238E27FC236}">
                <a16:creationId xmlns:a16="http://schemas.microsoft.com/office/drawing/2014/main" id="{3ADA7871-C777-2011-3759-EE24EAFD93E8}"/>
              </a:ext>
            </a:extLst>
          </p:cNvPr>
          <p:cNvGraphicFramePr>
            <a:graphicFrameLocks noGrp="1"/>
          </p:cNvGraphicFramePr>
          <p:nvPr/>
        </p:nvGraphicFramePr>
        <p:xfrm>
          <a:off x="7082243" y="5059744"/>
          <a:ext cx="1021672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1672">
                  <a:extLst>
                    <a:ext uri="{9D8B030D-6E8A-4147-A177-3AD203B41FA5}">
                      <a16:colId xmlns:a16="http://schemas.microsoft.com/office/drawing/2014/main" val="2370803980"/>
                    </a:ext>
                  </a:extLst>
                </a:gridCol>
              </a:tblGrid>
              <a:tr h="3299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(x,y,x,y)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5278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(x,y,x,y)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9989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x,y,x,y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3116459"/>
                  </a:ext>
                </a:extLst>
              </a:tr>
            </a:tbl>
          </a:graphicData>
        </a:graphic>
      </p:graphicFrame>
      <p:sp>
        <p:nvSpPr>
          <p:cNvPr id="98" name="TextBox 97">
            <a:extLst>
              <a:ext uri="{FF2B5EF4-FFF2-40B4-BE49-F238E27FC236}">
                <a16:creationId xmlns:a16="http://schemas.microsoft.com/office/drawing/2014/main" id="{4BB55672-3F49-C59B-C08F-C8BEFDDA7B3F}"/>
              </a:ext>
            </a:extLst>
          </p:cNvPr>
          <p:cNvSpPr txBox="1"/>
          <p:nvPr/>
        </p:nvSpPr>
        <p:spPr>
          <a:xfrm>
            <a:off x="6791745" y="6171417"/>
            <a:ext cx="14471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 err="1"/>
              <a:t>bbox_targets</a:t>
            </a:r>
            <a:endParaRPr lang="en-US" b="1" dirty="0"/>
          </a:p>
        </p:txBody>
      </p:sp>
      <p:cxnSp>
        <p:nvCxnSpPr>
          <p:cNvPr id="99" name="Connector: Elbow 98">
            <a:extLst>
              <a:ext uri="{FF2B5EF4-FFF2-40B4-BE49-F238E27FC236}">
                <a16:creationId xmlns:a16="http://schemas.microsoft.com/office/drawing/2014/main" id="{36E08D06-0646-89BF-9139-398EC073D4E5}"/>
              </a:ext>
            </a:extLst>
          </p:cNvPr>
          <p:cNvCxnSpPr>
            <a:cxnSpLocks/>
            <a:stCxn id="40" idx="2"/>
            <a:endCxn id="96" idx="1"/>
          </p:cNvCxnSpPr>
          <p:nvPr/>
        </p:nvCxnSpPr>
        <p:spPr>
          <a:xfrm rot="16200000" flipH="1">
            <a:off x="4616877" y="3148098"/>
            <a:ext cx="358656" cy="457207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4E09C9C3-CE59-1BCF-890E-FCDC60390F7D}"/>
              </a:ext>
            </a:extLst>
          </p:cNvPr>
          <p:cNvSpPr txBox="1"/>
          <p:nvPr/>
        </p:nvSpPr>
        <p:spPr>
          <a:xfrm>
            <a:off x="6900252" y="4421833"/>
            <a:ext cx="14471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anchors</a:t>
            </a:r>
          </a:p>
        </p:txBody>
      </p: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FC059374-F52A-F993-0CED-85AC36F4BC62}"/>
              </a:ext>
            </a:extLst>
          </p:cNvPr>
          <p:cNvCxnSpPr>
            <a:cxnSpLocks/>
            <a:stCxn id="102" idx="2"/>
            <a:endCxn id="96" idx="0"/>
          </p:cNvCxnSpPr>
          <p:nvPr/>
        </p:nvCxnSpPr>
        <p:spPr>
          <a:xfrm rot="5400000">
            <a:off x="7474174" y="4910071"/>
            <a:ext cx="268579" cy="3076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05B302D-CB15-3A86-14FB-D02BC9DB78B4}"/>
              </a:ext>
            </a:extLst>
          </p:cNvPr>
          <p:cNvSpPr txBox="1"/>
          <p:nvPr/>
        </p:nvSpPr>
        <p:spPr>
          <a:xfrm>
            <a:off x="1609920" y="5320112"/>
            <a:ext cx="552331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 err="1"/>
              <a:t>bbox_targets</a:t>
            </a:r>
            <a:r>
              <a:rPr lang="en-US" sz="1400" dirty="0"/>
              <a:t> = </a:t>
            </a:r>
            <a:r>
              <a:rPr lang="en-US" sz="1400" dirty="0" err="1"/>
              <a:t>bbox_transform</a:t>
            </a:r>
            <a:r>
              <a:rPr lang="en-US" sz="1400" dirty="0"/>
              <a:t>(</a:t>
            </a:r>
            <a:r>
              <a:rPr lang="en-US" sz="1400" b="1" dirty="0"/>
              <a:t>anchors</a:t>
            </a:r>
            <a:r>
              <a:rPr lang="en-US" sz="1400" dirty="0"/>
              <a:t>, </a:t>
            </a:r>
            <a:r>
              <a:rPr lang="en-US" sz="1400" b="1" dirty="0" err="1"/>
              <a:t>gt_boxes</a:t>
            </a:r>
            <a:r>
              <a:rPr lang="en-US" sz="1400" dirty="0"/>
              <a:t>[</a:t>
            </a:r>
            <a:r>
              <a:rPr lang="en-US" sz="1400" dirty="0" err="1"/>
              <a:t>argmax_overlaps</a:t>
            </a:r>
            <a:r>
              <a:rPr lang="en-US" sz="1400" dirty="0"/>
              <a:t>, :])</a:t>
            </a:r>
          </a:p>
        </p:txBody>
      </p:sp>
    </p:spTree>
    <p:extLst>
      <p:ext uri="{BB962C8B-B14F-4D97-AF65-F5344CB8AC3E}">
        <p14:creationId xmlns:p14="http://schemas.microsoft.com/office/powerpoint/2010/main" val="41754466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CC8B946-023F-806E-8D56-3FE905C03C59}"/>
              </a:ext>
            </a:extLst>
          </p:cNvPr>
          <p:cNvSpPr txBox="1"/>
          <p:nvPr/>
        </p:nvSpPr>
        <p:spPr>
          <a:xfrm>
            <a:off x="0" y="597160"/>
            <a:ext cx="9517224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dirty="0">
                <a:effectLst/>
                <a:latin typeface="Consolas" panose="020B0609020204030204" pitchFamily="49" charset="0"/>
              </a:rPr>
              <a:t>Parameters</a:t>
            </a:r>
          </a:p>
          <a:p>
            <a:r>
              <a:rPr lang="en-US" sz="1400" b="0" dirty="0">
                <a:effectLst/>
                <a:latin typeface="Consolas" panose="020B0609020204030204" pitchFamily="49" charset="0"/>
              </a:rPr>
              <a:t>----------</a:t>
            </a:r>
          </a:p>
          <a:p>
            <a:r>
              <a:rPr lang="en-US" sz="1400" b="0" dirty="0" err="1">
                <a:effectLst/>
                <a:latin typeface="Consolas" panose="020B0609020204030204" pitchFamily="49" charset="0"/>
              </a:rPr>
              <a:t>rpn_cls_prob_reshape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: (1 , H , W , Ax2) outputs of RPN, prob of </a:t>
            </a:r>
            <a:r>
              <a:rPr lang="en-US" sz="1400" b="0" dirty="0" err="1">
                <a:effectLst/>
                <a:latin typeface="Consolas" panose="020B0609020204030204" pitchFamily="49" charset="0"/>
              </a:rPr>
              <a:t>bg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 or </a:t>
            </a:r>
            <a:r>
              <a:rPr lang="en-US" sz="1400" b="0" dirty="0" err="1">
                <a:effectLst/>
                <a:latin typeface="Consolas" panose="020B0609020204030204" pitchFamily="49" charset="0"/>
              </a:rPr>
              <a:t>fg</a:t>
            </a:r>
            <a:endParaRPr lang="en-US" sz="1400" b="0" dirty="0"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effectLst/>
                <a:latin typeface="Consolas" panose="020B0609020204030204" pitchFamily="49" charset="0"/>
              </a:rPr>
              <a:t>NOTICE: the old version is ordered by (1, H, W, 2, A) !!!!</a:t>
            </a:r>
          </a:p>
          <a:p>
            <a:r>
              <a:rPr lang="en-US" sz="1400" b="0" dirty="0" err="1">
                <a:effectLst/>
                <a:latin typeface="Consolas" panose="020B0609020204030204" pitchFamily="49" charset="0"/>
              </a:rPr>
              <a:t>rpn_bbox_pred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: (1 , H , W , Ax4), </a:t>
            </a:r>
            <a:r>
              <a:rPr lang="en-US" sz="1400" b="0" dirty="0" err="1">
                <a:effectLst/>
                <a:latin typeface="Consolas" panose="020B0609020204030204" pitchFamily="49" charset="0"/>
              </a:rPr>
              <a:t>rgs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 boxes output of RPN</a:t>
            </a:r>
          </a:p>
          <a:p>
            <a:r>
              <a:rPr lang="en-US" sz="1400" b="0" dirty="0" err="1">
                <a:effectLst/>
                <a:latin typeface="Consolas" panose="020B0609020204030204" pitchFamily="49" charset="0"/>
              </a:rPr>
              <a:t>im_info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: a list of [</a:t>
            </a:r>
            <a:r>
              <a:rPr lang="en-US" sz="1400" b="0" dirty="0" err="1">
                <a:effectLst/>
                <a:latin typeface="Consolas" panose="020B0609020204030204" pitchFamily="49" charset="0"/>
              </a:rPr>
              <a:t>image_height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 err="1">
                <a:effectLst/>
                <a:latin typeface="Consolas" panose="020B0609020204030204" pitchFamily="49" charset="0"/>
              </a:rPr>
              <a:t>image_width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 err="1">
                <a:effectLst/>
                <a:latin typeface="Consolas" panose="020B0609020204030204" pitchFamily="49" charset="0"/>
              </a:rPr>
              <a:t>scale_ratios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400" b="0" dirty="0" err="1">
                <a:effectLst/>
                <a:latin typeface="Consolas" panose="020B0609020204030204" pitchFamily="49" charset="0"/>
              </a:rPr>
              <a:t>cfg_key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: 'TRAIN' or 'TEST'</a:t>
            </a:r>
          </a:p>
          <a:p>
            <a:r>
              <a:rPr lang="en-US" sz="1400" b="0" dirty="0">
                <a:effectLst/>
                <a:latin typeface="Consolas" panose="020B0609020204030204" pitchFamily="49" charset="0"/>
              </a:rPr>
              <a:t>_</a:t>
            </a:r>
            <a:r>
              <a:rPr lang="en-US" sz="1400" b="0" dirty="0" err="1">
                <a:effectLst/>
                <a:latin typeface="Consolas" panose="020B0609020204030204" pitchFamily="49" charset="0"/>
              </a:rPr>
              <a:t>feat_stride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: the </a:t>
            </a:r>
            <a:r>
              <a:rPr lang="en-US" sz="1400" b="0" dirty="0" err="1">
                <a:effectLst/>
                <a:latin typeface="Consolas" panose="020B0609020204030204" pitchFamily="49" charset="0"/>
              </a:rPr>
              <a:t>downsampling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 ratio of feature map to the original input image</a:t>
            </a:r>
          </a:p>
          <a:p>
            <a:r>
              <a:rPr lang="en-US" sz="1400" b="0" dirty="0" err="1">
                <a:effectLst/>
                <a:latin typeface="Consolas" panose="020B0609020204030204" pitchFamily="49" charset="0"/>
              </a:rPr>
              <a:t>anchor_scales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: the scales to the </a:t>
            </a:r>
            <a:r>
              <a:rPr lang="en-US" sz="1400" b="0" dirty="0" err="1">
                <a:effectLst/>
                <a:latin typeface="Consolas" panose="020B0609020204030204" pitchFamily="49" charset="0"/>
              </a:rPr>
              <a:t>basic_anchor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 (basic anchor is [16, 16])</a:t>
            </a:r>
          </a:p>
          <a:p>
            <a:r>
              <a:rPr lang="en-US" sz="1400" b="0" dirty="0">
                <a:effectLst/>
                <a:latin typeface="Consolas" panose="020B0609020204030204" pitchFamily="49" charset="0"/>
              </a:rPr>
              <a:t>----------</a:t>
            </a:r>
          </a:p>
          <a:p>
            <a:r>
              <a:rPr lang="en-US" sz="1400" b="0" dirty="0">
                <a:effectLst/>
                <a:latin typeface="Consolas" panose="020B0609020204030204" pitchFamily="49" charset="0"/>
              </a:rPr>
              <a:t>Returns</a:t>
            </a:r>
          </a:p>
          <a:p>
            <a:r>
              <a:rPr lang="en-US" sz="1400" b="0" dirty="0">
                <a:effectLst/>
                <a:latin typeface="Consolas" panose="020B0609020204030204" pitchFamily="49" charset="0"/>
              </a:rPr>
              <a:t>----------</a:t>
            </a:r>
          </a:p>
          <a:p>
            <a:r>
              <a:rPr lang="en-US" sz="1400" b="0" dirty="0" err="1">
                <a:effectLst/>
                <a:latin typeface="Consolas" panose="020B0609020204030204" pitchFamily="49" charset="0"/>
              </a:rPr>
              <a:t>rpn_rois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 : (1 x H x W x A, 5) e.g. [0, x1, y1, x2, y2]</a:t>
            </a:r>
          </a:p>
          <a:p>
            <a:endParaRPr lang="en-US" sz="1400" b="0">
              <a:effectLst/>
              <a:latin typeface="Consolas" panose="020B0609020204030204" pitchFamily="49" charset="0"/>
            </a:endParaRPr>
          </a:p>
          <a:p>
            <a:endParaRPr lang="en-US" sz="1400" b="0" dirty="0"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effectLst/>
                <a:latin typeface="Consolas" panose="020B0609020204030204" pitchFamily="49" charset="0"/>
              </a:rPr>
              <a:t># Algorithm:</a:t>
            </a:r>
          </a:p>
          <a:p>
            <a:r>
              <a:rPr lang="en-US" sz="1400" b="0" dirty="0">
                <a:effectLst/>
                <a:latin typeface="Consolas" panose="020B0609020204030204" pitchFamily="49" charset="0"/>
              </a:rPr>
              <a:t>#</a:t>
            </a:r>
          </a:p>
          <a:p>
            <a:r>
              <a:rPr lang="en-US" sz="1400" b="0" dirty="0">
                <a:effectLst/>
                <a:latin typeface="Consolas" panose="020B0609020204030204" pitchFamily="49" charset="0"/>
              </a:rPr>
              <a:t># for each (H, W) location </a:t>
            </a:r>
            <a:r>
              <a:rPr lang="en-US" sz="1400" b="0" dirty="0" err="1">
                <a:effectLst/>
                <a:latin typeface="Consolas" panose="020B0609020204030204" pitchFamily="49" charset="0"/>
              </a:rPr>
              <a:t>i</a:t>
            </a:r>
            <a:endParaRPr lang="en-US" sz="1400" b="0" dirty="0"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effectLst/>
                <a:latin typeface="Consolas" panose="020B0609020204030204" pitchFamily="49" charset="0"/>
              </a:rPr>
              <a:t>#   generate A anchor boxes centered on cell </a:t>
            </a:r>
            <a:r>
              <a:rPr lang="en-US" sz="1400" b="0" dirty="0" err="1">
                <a:effectLst/>
                <a:latin typeface="Consolas" panose="020B0609020204030204" pitchFamily="49" charset="0"/>
              </a:rPr>
              <a:t>i</a:t>
            </a:r>
            <a:endParaRPr lang="en-US" sz="1400" b="0" dirty="0"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effectLst/>
                <a:latin typeface="Consolas" panose="020B0609020204030204" pitchFamily="49" charset="0"/>
              </a:rPr>
              <a:t>#   apply predicted </a:t>
            </a:r>
            <a:r>
              <a:rPr lang="en-US" sz="1400" b="0" dirty="0" err="1">
                <a:effectLst/>
                <a:latin typeface="Consolas" panose="020B0609020204030204" pitchFamily="49" charset="0"/>
              </a:rPr>
              <a:t>bbox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 deltas at cell </a:t>
            </a:r>
            <a:r>
              <a:rPr lang="en-US" sz="1400" b="0" dirty="0" err="1"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 to each of the A anchors</a:t>
            </a:r>
          </a:p>
          <a:p>
            <a:r>
              <a:rPr lang="en-US" sz="1400" b="0" dirty="0">
                <a:effectLst/>
                <a:latin typeface="Consolas" panose="020B0609020204030204" pitchFamily="49" charset="0"/>
              </a:rPr>
              <a:t># clip predicted boxes to image</a:t>
            </a:r>
          </a:p>
          <a:p>
            <a:r>
              <a:rPr lang="en-US" sz="1400" b="0" dirty="0">
                <a:effectLst/>
                <a:latin typeface="Consolas" panose="020B0609020204030204" pitchFamily="49" charset="0"/>
              </a:rPr>
              <a:t># remove predicted boxes with either height or width &lt; threshold</a:t>
            </a:r>
          </a:p>
          <a:p>
            <a:r>
              <a:rPr lang="en-US" sz="1400" b="0" dirty="0">
                <a:effectLst/>
                <a:latin typeface="Consolas" panose="020B0609020204030204" pitchFamily="49" charset="0"/>
              </a:rPr>
              <a:t># sort all (proposal, score) pairs by score from highest to lowest</a:t>
            </a:r>
          </a:p>
          <a:p>
            <a:r>
              <a:rPr lang="en-US" sz="1400" b="0" dirty="0">
                <a:effectLst/>
                <a:latin typeface="Consolas" panose="020B0609020204030204" pitchFamily="49" charset="0"/>
              </a:rPr>
              <a:t># take top </a:t>
            </a:r>
            <a:r>
              <a:rPr lang="en-US" sz="1400" b="0" dirty="0" err="1">
                <a:effectLst/>
                <a:latin typeface="Consolas" panose="020B0609020204030204" pitchFamily="49" charset="0"/>
              </a:rPr>
              <a:t>pre_nms_topN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 proposals before NMS</a:t>
            </a:r>
          </a:p>
          <a:p>
            <a:r>
              <a:rPr lang="en-US" sz="1400" b="0" dirty="0">
                <a:effectLst/>
                <a:latin typeface="Consolas" panose="020B0609020204030204" pitchFamily="49" charset="0"/>
              </a:rPr>
              <a:t># apply NMS with threshold 0.7 to remaining proposals</a:t>
            </a:r>
          </a:p>
          <a:p>
            <a:r>
              <a:rPr lang="en-US" sz="1400" b="0" dirty="0">
                <a:effectLst/>
                <a:latin typeface="Consolas" panose="020B0609020204030204" pitchFamily="49" charset="0"/>
              </a:rPr>
              <a:t># take </a:t>
            </a:r>
            <a:r>
              <a:rPr lang="en-US" sz="1400" b="0" dirty="0" err="1">
                <a:effectLst/>
                <a:latin typeface="Consolas" panose="020B0609020204030204" pitchFamily="49" charset="0"/>
              </a:rPr>
              <a:t>after_nms_topN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 proposals after NMS</a:t>
            </a:r>
          </a:p>
          <a:p>
            <a:r>
              <a:rPr lang="en-US" sz="1400" b="0" dirty="0">
                <a:effectLst/>
                <a:latin typeface="Consolas" panose="020B0609020204030204" pitchFamily="49" charset="0"/>
              </a:rPr>
              <a:t># return the top proposals (-&gt; </a:t>
            </a:r>
            <a:r>
              <a:rPr lang="en-US" sz="1400" b="0" dirty="0" err="1">
                <a:effectLst/>
                <a:latin typeface="Consolas" panose="020B0609020204030204" pitchFamily="49" charset="0"/>
              </a:rPr>
              <a:t>RoIs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 top, scores top)</a:t>
            </a:r>
          </a:p>
          <a:p>
            <a:r>
              <a:rPr lang="en-US" sz="1400" b="0" dirty="0">
                <a:effectLst/>
                <a:latin typeface="Consolas" panose="020B0609020204030204" pitchFamily="49" charset="0"/>
              </a:rPr>
              <a:t>#layer_params = </a:t>
            </a:r>
            <a:r>
              <a:rPr lang="en-US" sz="1400" b="0" dirty="0" err="1">
                <a:effectLst/>
                <a:latin typeface="Consolas" panose="020B0609020204030204" pitchFamily="49" charset="0"/>
              </a:rPr>
              <a:t>yaml.load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effectLst/>
                <a:latin typeface="Consolas" panose="020B0609020204030204" pitchFamily="49" charset="0"/>
              </a:rPr>
              <a:t>self.param_str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_)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DA053A-61F3-D74A-DA56-79914B4EC952}"/>
              </a:ext>
            </a:extLst>
          </p:cNvPr>
          <p:cNvSpPr txBox="1"/>
          <p:nvPr/>
        </p:nvSpPr>
        <p:spPr>
          <a:xfrm>
            <a:off x="0" y="0"/>
            <a:ext cx="30791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proposal_layer</a:t>
            </a:r>
            <a:endParaRPr lang="en-US" sz="24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BD44D5-E3D7-47FF-71E1-D5EFB4172052}"/>
              </a:ext>
            </a:extLst>
          </p:cNvPr>
          <p:cNvSpPr txBox="1"/>
          <p:nvPr/>
        </p:nvSpPr>
        <p:spPr>
          <a:xfrm>
            <a:off x="6707035" y="3058227"/>
            <a:ext cx="16550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200" b="1" dirty="0" err="1"/>
              <a:t>rpn_cls_prob_reshape</a:t>
            </a:r>
            <a:endParaRPr lang="es-ES" sz="1200" b="1" dirty="0"/>
          </a:p>
          <a:p>
            <a:pPr algn="ctr"/>
            <a:r>
              <a:rPr lang="es-ES" sz="1200" b="1" dirty="0"/>
              <a:t>(1 , H , W , Ax2)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B2CAE23-4394-54E3-4A9E-20D2CFB12D51}"/>
              </a:ext>
            </a:extLst>
          </p:cNvPr>
          <p:cNvSpPr txBox="1"/>
          <p:nvPr/>
        </p:nvSpPr>
        <p:spPr>
          <a:xfrm>
            <a:off x="6878535" y="3591375"/>
            <a:ext cx="129695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200" b="1" dirty="0"/>
              <a:t>rpn_bbox_pred</a:t>
            </a:r>
          </a:p>
          <a:p>
            <a:pPr algn="ctr"/>
            <a:r>
              <a:rPr lang="pt-BR" sz="1200" b="1" dirty="0"/>
              <a:t>(1 , H , W , Ax4)</a:t>
            </a:r>
            <a:endParaRPr lang="es-ES" sz="12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B85F76-60AA-CD50-8EF0-ED13AFD69E06}"/>
              </a:ext>
            </a:extLst>
          </p:cNvPr>
          <p:cNvSpPr txBox="1"/>
          <p:nvPr/>
        </p:nvSpPr>
        <p:spPr>
          <a:xfrm>
            <a:off x="10690865" y="3350349"/>
            <a:ext cx="129377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200" b="1" dirty="0"/>
              <a:t>rpn_rois</a:t>
            </a:r>
          </a:p>
          <a:p>
            <a:pPr algn="ctr"/>
            <a:r>
              <a:rPr lang="pt-BR" sz="1200" b="1" dirty="0"/>
              <a:t>(1xHxWxA, 5) </a:t>
            </a:r>
            <a:endParaRPr lang="es-ES" sz="1200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CA6B47E-5143-4305-4899-F9DBE10589D0}"/>
              </a:ext>
            </a:extLst>
          </p:cNvPr>
          <p:cNvSpPr/>
          <p:nvPr/>
        </p:nvSpPr>
        <p:spPr>
          <a:xfrm>
            <a:off x="8615981" y="3329765"/>
            <a:ext cx="1880955" cy="52322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chemeClr val="bg1"/>
                </a:solidFill>
              </a:rPr>
              <a:t>proposal_layer</a:t>
            </a:r>
            <a:endParaRPr lang="en-US" sz="1400" b="1" dirty="0">
              <a:solidFill>
                <a:schemeClr val="bg1"/>
              </a:solidFill>
            </a:endParaRPr>
          </a:p>
          <a:p>
            <a:pPr algn="ctr"/>
            <a:r>
              <a:rPr lang="en-US" sz="1400" b="1" dirty="0">
                <a:solidFill>
                  <a:schemeClr val="bg1"/>
                </a:solidFill>
              </a:rPr>
              <a:t>(NMS)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F1C410F5-D0BB-465B-05C5-522AB03E7295}"/>
              </a:ext>
            </a:extLst>
          </p:cNvPr>
          <p:cNvCxnSpPr>
            <a:cxnSpLocks/>
            <a:stCxn id="2" idx="3"/>
            <a:endCxn id="9" idx="1"/>
          </p:cNvCxnSpPr>
          <p:nvPr/>
        </p:nvCxnSpPr>
        <p:spPr>
          <a:xfrm>
            <a:off x="8362103" y="3289060"/>
            <a:ext cx="253878" cy="30231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EADAEE1E-574E-BEE5-C8F2-9560DFA618AE}"/>
              </a:ext>
            </a:extLst>
          </p:cNvPr>
          <p:cNvCxnSpPr>
            <a:cxnSpLocks/>
            <a:stCxn id="3" idx="3"/>
            <a:endCxn id="9" idx="1"/>
          </p:cNvCxnSpPr>
          <p:nvPr/>
        </p:nvCxnSpPr>
        <p:spPr>
          <a:xfrm flipV="1">
            <a:off x="8175486" y="3591375"/>
            <a:ext cx="440495" cy="23083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B212D226-80A9-DFCF-10F7-43A73C5DE76A}"/>
              </a:ext>
            </a:extLst>
          </p:cNvPr>
          <p:cNvCxnSpPr>
            <a:cxnSpLocks/>
            <a:stCxn id="9" idx="3"/>
            <a:endCxn id="4" idx="1"/>
          </p:cNvCxnSpPr>
          <p:nvPr/>
        </p:nvCxnSpPr>
        <p:spPr>
          <a:xfrm flipV="1">
            <a:off x="10496936" y="3581182"/>
            <a:ext cx="193929" cy="1019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69196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A60FF75-3CF5-D47E-5AB3-723A0796D798}"/>
              </a:ext>
            </a:extLst>
          </p:cNvPr>
          <p:cNvSpPr/>
          <p:nvPr/>
        </p:nvSpPr>
        <p:spPr>
          <a:xfrm>
            <a:off x="1765065" y="1248373"/>
            <a:ext cx="1279847" cy="13995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RPN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E442E0-4C70-5FEB-5275-FF9270A48680}"/>
              </a:ext>
            </a:extLst>
          </p:cNvPr>
          <p:cNvSpPr txBox="1"/>
          <p:nvPr/>
        </p:nvSpPr>
        <p:spPr>
          <a:xfrm>
            <a:off x="2938092" y="2529678"/>
            <a:ext cx="15325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b="1" dirty="0">
                <a:solidFill>
                  <a:srgbClr val="0000FF"/>
                </a:solidFill>
              </a:rPr>
              <a:t>features</a:t>
            </a:r>
          </a:p>
          <a:p>
            <a:pPr algn="ctr"/>
            <a:r>
              <a:rPr lang="pt-BR" sz="1200" b="1" dirty="0">
                <a:solidFill>
                  <a:srgbClr val="0000FF"/>
                </a:solidFill>
              </a:rPr>
              <a:t>(B, 512</a:t>
            </a:r>
            <a:r>
              <a:rPr lang="pt-BR" sz="1200" b="1">
                <a:solidFill>
                  <a:srgbClr val="0000FF"/>
                </a:solidFill>
              </a:rPr>
              <a:t>, H=14, W=14)</a:t>
            </a:r>
            <a:endParaRPr lang="pt-BR" sz="1200" b="1" dirty="0">
              <a:solidFill>
                <a:srgbClr val="0000FF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3704BD1-FEBD-CA39-E340-AD0D405981D1}"/>
              </a:ext>
            </a:extLst>
          </p:cNvPr>
          <p:cNvSpPr/>
          <p:nvPr/>
        </p:nvSpPr>
        <p:spPr>
          <a:xfrm>
            <a:off x="7750309" y="2128941"/>
            <a:ext cx="1279847" cy="102217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roi_pool</a:t>
            </a:r>
            <a:endParaRPr lang="en-US" sz="1400" dirty="0"/>
          </a:p>
          <a:p>
            <a:pPr algn="ctr"/>
            <a:r>
              <a:rPr lang="en-US" sz="1200" dirty="0"/>
              <a:t>(</a:t>
            </a:r>
            <a:r>
              <a:rPr lang="en-US" sz="1200" dirty="0" err="1"/>
              <a:t>pooled_height</a:t>
            </a:r>
            <a:r>
              <a:rPr lang="en-US" sz="1200" dirty="0"/>
              <a:t>, </a:t>
            </a:r>
            <a:r>
              <a:rPr lang="en-US" sz="1200" dirty="0" err="1"/>
              <a:t>pooled_width</a:t>
            </a:r>
            <a:r>
              <a:rPr lang="en-US" sz="1200" dirty="0"/>
              <a:t>) = (7, 7)</a:t>
            </a:r>
            <a:endParaRPr lang="en-US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C40912-8205-3CAE-53B2-33186FDC728F}"/>
              </a:ext>
            </a:extLst>
          </p:cNvPr>
          <p:cNvSpPr txBox="1"/>
          <p:nvPr/>
        </p:nvSpPr>
        <p:spPr>
          <a:xfrm>
            <a:off x="9388895" y="2416242"/>
            <a:ext cx="154466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 err="1"/>
              <a:t>pooled_features</a:t>
            </a:r>
            <a:endParaRPr lang="en-US" sz="1200" b="1" dirty="0"/>
          </a:p>
          <a:p>
            <a:r>
              <a:rPr lang="en-US" sz="1200" b="1" dirty="0"/>
              <a:t>(</a:t>
            </a:r>
            <a:r>
              <a:rPr lang="pt-BR" sz="1200" b="1" dirty="0"/>
              <a:t>1xHxWxA</a:t>
            </a:r>
            <a:r>
              <a:rPr lang="en-US" sz="1200" b="1" dirty="0"/>
              <a:t>, 512, 7, 7)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A28EB0C-C249-571B-DDE4-B041E6E7AF62}"/>
              </a:ext>
            </a:extLst>
          </p:cNvPr>
          <p:cNvSpPr/>
          <p:nvPr/>
        </p:nvSpPr>
        <p:spPr>
          <a:xfrm>
            <a:off x="650397" y="4441758"/>
            <a:ext cx="1279847" cy="13995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Fc6</a:t>
            </a:r>
          </a:p>
          <a:p>
            <a:pPr algn="ctr"/>
            <a:r>
              <a:rPr lang="en-US" dirty="0"/>
              <a:t>(512 x 7 x7,</a:t>
            </a:r>
          </a:p>
          <a:p>
            <a:pPr algn="ctr"/>
            <a:r>
              <a:rPr lang="en-US" dirty="0"/>
              <a:t>4096)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3AA840B4-1519-3AE4-4488-9C311FD1FA10}"/>
              </a:ext>
            </a:extLst>
          </p:cNvPr>
          <p:cNvCxnSpPr>
            <a:cxnSpLocks/>
            <a:stCxn id="10" idx="3"/>
            <a:endCxn id="14" idx="1"/>
          </p:cNvCxnSpPr>
          <p:nvPr/>
        </p:nvCxnSpPr>
        <p:spPr>
          <a:xfrm>
            <a:off x="9030156" y="2640031"/>
            <a:ext cx="358739" cy="704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3FB4F1BC-3CC3-36A5-6343-AE4119151821}"/>
              </a:ext>
            </a:extLst>
          </p:cNvPr>
          <p:cNvSpPr/>
          <p:nvPr/>
        </p:nvSpPr>
        <p:spPr>
          <a:xfrm>
            <a:off x="2171220" y="4441758"/>
            <a:ext cx="1279847" cy="13995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dropout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B8C099E-A732-26E1-B730-92BDB6FA4FC4}"/>
              </a:ext>
            </a:extLst>
          </p:cNvPr>
          <p:cNvSpPr/>
          <p:nvPr/>
        </p:nvSpPr>
        <p:spPr>
          <a:xfrm>
            <a:off x="3586800" y="4441758"/>
            <a:ext cx="1279847" cy="13995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Fc7</a:t>
            </a:r>
          </a:p>
          <a:p>
            <a:pPr algn="ctr"/>
            <a:r>
              <a:rPr lang="en-US" dirty="0"/>
              <a:t>(4096, 4096)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644D173-DFD9-90D8-D6AA-96C14B7C1FD2}"/>
              </a:ext>
            </a:extLst>
          </p:cNvPr>
          <p:cNvSpPr/>
          <p:nvPr/>
        </p:nvSpPr>
        <p:spPr>
          <a:xfrm>
            <a:off x="5107623" y="4441758"/>
            <a:ext cx="1279847" cy="13995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dropout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04D66CB-385B-D4A0-4C39-A2587917B7DD}"/>
              </a:ext>
            </a:extLst>
          </p:cNvPr>
          <p:cNvSpPr/>
          <p:nvPr/>
        </p:nvSpPr>
        <p:spPr>
          <a:xfrm>
            <a:off x="6628446" y="3741962"/>
            <a:ext cx="1279847" cy="13995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Score_fc</a:t>
            </a:r>
            <a:endParaRPr lang="en-US" dirty="0"/>
          </a:p>
          <a:p>
            <a:pPr algn="ctr"/>
            <a:r>
              <a:rPr lang="en-US" dirty="0"/>
              <a:t>(4096, C)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A5D24C4-F8A9-1127-E242-B599625681C3}"/>
              </a:ext>
            </a:extLst>
          </p:cNvPr>
          <p:cNvSpPr/>
          <p:nvPr/>
        </p:nvSpPr>
        <p:spPr>
          <a:xfrm>
            <a:off x="6628446" y="5368599"/>
            <a:ext cx="1279847" cy="13995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Bbox_fc</a:t>
            </a:r>
            <a:endParaRPr lang="en-US" dirty="0"/>
          </a:p>
          <a:p>
            <a:pPr algn="ctr"/>
            <a:r>
              <a:rPr lang="en-US" dirty="0"/>
              <a:t>(4096, C x 4)</a:t>
            </a:r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E97D1E7B-EA31-114A-1E7C-1A9A7CBBF7C4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 flipV="1">
            <a:off x="4470627" y="2640031"/>
            <a:ext cx="3279682" cy="12048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AAED91C8-38D6-7606-7BBF-51DBB857F64E}"/>
              </a:ext>
            </a:extLst>
          </p:cNvPr>
          <p:cNvCxnSpPr>
            <a:cxnSpLocks/>
            <a:stCxn id="15" idx="3"/>
            <a:endCxn id="20" idx="1"/>
          </p:cNvCxnSpPr>
          <p:nvPr/>
        </p:nvCxnSpPr>
        <p:spPr>
          <a:xfrm>
            <a:off x="1930244" y="5141554"/>
            <a:ext cx="240976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AB4696F8-624C-1DF4-BA0E-361F187CFB40}"/>
              </a:ext>
            </a:extLst>
          </p:cNvPr>
          <p:cNvCxnSpPr>
            <a:cxnSpLocks/>
            <a:stCxn id="20" idx="3"/>
            <a:endCxn id="21" idx="1"/>
          </p:cNvCxnSpPr>
          <p:nvPr/>
        </p:nvCxnSpPr>
        <p:spPr>
          <a:xfrm>
            <a:off x="3451067" y="5141554"/>
            <a:ext cx="135733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2C998994-1676-F8B4-6B90-7D9F851CAFD7}"/>
              </a:ext>
            </a:extLst>
          </p:cNvPr>
          <p:cNvCxnSpPr>
            <a:cxnSpLocks/>
            <a:stCxn id="21" idx="3"/>
            <a:endCxn id="22" idx="1"/>
          </p:cNvCxnSpPr>
          <p:nvPr/>
        </p:nvCxnSpPr>
        <p:spPr>
          <a:xfrm>
            <a:off x="4866647" y="5141554"/>
            <a:ext cx="240976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BDAB2487-4718-A2A6-DF08-43F17102E3CA}"/>
              </a:ext>
            </a:extLst>
          </p:cNvPr>
          <p:cNvCxnSpPr>
            <a:cxnSpLocks/>
            <a:stCxn id="22" idx="3"/>
            <a:endCxn id="23" idx="1"/>
          </p:cNvCxnSpPr>
          <p:nvPr/>
        </p:nvCxnSpPr>
        <p:spPr>
          <a:xfrm flipV="1">
            <a:off x="6387470" y="4441758"/>
            <a:ext cx="240976" cy="69979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C814EED4-BB29-95D4-25A9-2A0696BF7F79}"/>
              </a:ext>
            </a:extLst>
          </p:cNvPr>
          <p:cNvCxnSpPr>
            <a:cxnSpLocks/>
            <a:stCxn id="22" idx="3"/>
            <a:endCxn id="24" idx="1"/>
          </p:cNvCxnSpPr>
          <p:nvPr/>
        </p:nvCxnSpPr>
        <p:spPr>
          <a:xfrm>
            <a:off x="6387470" y="5141554"/>
            <a:ext cx="240976" cy="92684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703594C7-5BAE-7F72-E39B-F1F42D38D4F1}"/>
              </a:ext>
            </a:extLst>
          </p:cNvPr>
          <p:cNvSpPr txBox="1"/>
          <p:nvPr/>
        </p:nvSpPr>
        <p:spPr>
          <a:xfrm>
            <a:off x="7908293" y="4257092"/>
            <a:ext cx="11566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cls_score</a:t>
            </a:r>
            <a:endParaRPr 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1F5A617-3FC9-BB0E-461E-2D28F231A2E1}"/>
              </a:ext>
            </a:extLst>
          </p:cNvPr>
          <p:cNvSpPr txBox="1"/>
          <p:nvPr/>
        </p:nvSpPr>
        <p:spPr>
          <a:xfrm>
            <a:off x="7908293" y="5841350"/>
            <a:ext cx="14675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bbox_pred</a:t>
            </a:r>
            <a:endParaRPr lang="en-US" dirty="0"/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9C562F2E-9F70-FEC8-103B-B6647BCB4B66}"/>
              </a:ext>
            </a:extLst>
          </p:cNvPr>
          <p:cNvCxnSpPr>
            <a:cxnSpLocks/>
            <a:stCxn id="59" idx="3"/>
            <a:endCxn id="6" idx="1"/>
          </p:cNvCxnSpPr>
          <p:nvPr/>
        </p:nvCxnSpPr>
        <p:spPr>
          <a:xfrm flipV="1">
            <a:off x="9375876" y="5464061"/>
            <a:ext cx="697662" cy="56195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C926F187-5D3D-2846-2051-0972C7FFD25B}"/>
              </a:ext>
            </a:extLst>
          </p:cNvPr>
          <p:cNvCxnSpPr>
            <a:cxnSpLocks/>
            <a:stCxn id="55" idx="3"/>
            <a:endCxn id="4" idx="1"/>
          </p:cNvCxnSpPr>
          <p:nvPr/>
        </p:nvCxnSpPr>
        <p:spPr>
          <a:xfrm>
            <a:off x="9064894" y="4441758"/>
            <a:ext cx="1001170" cy="46098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5FF9D7D3-8654-8920-8766-344BBFF7462E}"/>
              </a:ext>
            </a:extLst>
          </p:cNvPr>
          <p:cNvCxnSpPr>
            <a:cxnSpLocks/>
            <a:stCxn id="5" idx="3"/>
            <a:endCxn id="10" idx="0"/>
          </p:cNvCxnSpPr>
          <p:nvPr/>
        </p:nvCxnSpPr>
        <p:spPr>
          <a:xfrm>
            <a:off x="3044912" y="1948169"/>
            <a:ext cx="5345321" cy="18077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C6F9126A-2C50-61DD-4D61-FEFB83CE8FA2}"/>
              </a:ext>
            </a:extLst>
          </p:cNvPr>
          <p:cNvSpPr txBox="1"/>
          <p:nvPr/>
        </p:nvSpPr>
        <p:spPr>
          <a:xfrm>
            <a:off x="3323600" y="464325"/>
            <a:ext cx="129695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200" b="1" dirty="0">
                <a:solidFill>
                  <a:srgbClr val="0000FF"/>
                </a:solidFill>
              </a:rPr>
              <a:t>rpn_rois</a:t>
            </a:r>
          </a:p>
          <a:p>
            <a:pPr algn="ctr"/>
            <a:r>
              <a:rPr lang="pt-BR" sz="1200" b="1" dirty="0">
                <a:solidFill>
                  <a:srgbClr val="0000FF"/>
                </a:solidFill>
              </a:rPr>
              <a:t>(1xHxWxA, 5) </a:t>
            </a:r>
            <a:endParaRPr lang="es-ES" sz="1200" b="1" dirty="0">
              <a:solidFill>
                <a:srgbClr val="0000FF"/>
              </a:solidFill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C8BB5A58-5FCE-C8B6-A21D-949CF779E725}"/>
              </a:ext>
            </a:extLst>
          </p:cNvPr>
          <p:cNvSpPr txBox="1"/>
          <p:nvPr/>
        </p:nvSpPr>
        <p:spPr>
          <a:xfrm>
            <a:off x="3323600" y="997473"/>
            <a:ext cx="129695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200" b="1" dirty="0" err="1"/>
              <a:t>gt_boxes</a:t>
            </a:r>
            <a:endParaRPr lang="es-ES" sz="1200" b="1" dirty="0"/>
          </a:p>
          <a:p>
            <a:pPr algn="ctr"/>
            <a:r>
              <a:rPr lang="es-ES" sz="1200" b="1" dirty="0"/>
              <a:t>(G, 5) 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CDC3DA1C-57ED-7669-ACC9-3369F145A591}"/>
              </a:ext>
            </a:extLst>
          </p:cNvPr>
          <p:cNvSpPr txBox="1"/>
          <p:nvPr/>
        </p:nvSpPr>
        <p:spPr>
          <a:xfrm>
            <a:off x="6949314" y="1260296"/>
            <a:ext cx="129377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200" b="1" dirty="0"/>
              <a:t>rois</a:t>
            </a:r>
          </a:p>
          <a:p>
            <a:pPr algn="ctr"/>
            <a:r>
              <a:rPr lang="pt-BR" sz="1200" b="1" dirty="0"/>
              <a:t>(1xHxWxA, 5) </a:t>
            </a:r>
            <a:endParaRPr lang="es-ES" sz="1200" b="1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EB481B6A-D1F1-49CD-32F0-1FD6E1887E77}"/>
              </a:ext>
            </a:extLst>
          </p:cNvPr>
          <p:cNvSpPr txBox="1"/>
          <p:nvPr/>
        </p:nvSpPr>
        <p:spPr>
          <a:xfrm>
            <a:off x="6949314" y="764454"/>
            <a:ext cx="129377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200" b="1" dirty="0" err="1">
                <a:highlight>
                  <a:srgbClr val="FFFF00"/>
                </a:highlight>
              </a:rPr>
              <a:t>labels</a:t>
            </a:r>
            <a:endParaRPr lang="es-ES" sz="1200" b="1" dirty="0">
              <a:highlight>
                <a:srgbClr val="FFFF00"/>
              </a:highlight>
            </a:endParaRPr>
          </a:p>
          <a:p>
            <a:pPr algn="ctr"/>
            <a:r>
              <a:rPr lang="es-ES" sz="1200" b="1" dirty="0">
                <a:highlight>
                  <a:srgbClr val="FFFF00"/>
                </a:highlight>
              </a:rPr>
              <a:t>(1xHxWxA, 1)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A05FBC6D-2C37-83A3-7442-35CBABD2C4CE}"/>
              </a:ext>
            </a:extLst>
          </p:cNvPr>
          <p:cNvSpPr txBox="1"/>
          <p:nvPr/>
        </p:nvSpPr>
        <p:spPr>
          <a:xfrm>
            <a:off x="6929485" y="288703"/>
            <a:ext cx="147928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200" b="1" dirty="0" err="1">
                <a:highlight>
                  <a:srgbClr val="FFFF00"/>
                </a:highlight>
              </a:rPr>
              <a:t>bbox_targets</a:t>
            </a:r>
            <a:endParaRPr lang="es-ES" sz="1200" b="1" dirty="0">
              <a:highlight>
                <a:srgbClr val="FFFF00"/>
              </a:highlight>
            </a:endParaRPr>
          </a:p>
          <a:p>
            <a:pPr algn="ctr"/>
            <a:r>
              <a:rPr lang="es-ES" sz="1200" b="1" dirty="0">
                <a:highlight>
                  <a:srgbClr val="FFFF00"/>
                </a:highlight>
              </a:rPr>
              <a:t>(1xHxWxA, Kx4)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C7ADB08C-007D-5950-4F56-AF83C3FC6D13}"/>
              </a:ext>
            </a:extLst>
          </p:cNvPr>
          <p:cNvSpPr/>
          <p:nvPr/>
        </p:nvSpPr>
        <p:spPr>
          <a:xfrm>
            <a:off x="4846438" y="729982"/>
            <a:ext cx="1880955" cy="52322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chemeClr val="bg1"/>
                </a:solidFill>
              </a:rPr>
              <a:t>proposal_target_layer</a:t>
            </a:r>
            <a:endParaRPr lang="en-US" sz="1400" b="1" dirty="0">
              <a:solidFill>
                <a:schemeClr val="bg1"/>
              </a:solidFill>
            </a:endParaRPr>
          </a:p>
        </p:txBody>
      </p:sp>
      <p:cxnSp>
        <p:nvCxnSpPr>
          <p:cNvPr id="102" name="Connector: Elbow 101">
            <a:extLst>
              <a:ext uri="{FF2B5EF4-FFF2-40B4-BE49-F238E27FC236}">
                <a16:creationId xmlns:a16="http://schemas.microsoft.com/office/drawing/2014/main" id="{67648C23-171D-446B-CA4A-14A305FFD949}"/>
              </a:ext>
            </a:extLst>
          </p:cNvPr>
          <p:cNvCxnSpPr>
            <a:cxnSpLocks/>
            <a:stCxn id="96" idx="3"/>
            <a:endCxn id="101" idx="1"/>
          </p:cNvCxnSpPr>
          <p:nvPr/>
        </p:nvCxnSpPr>
        <p:spPr>
          <a:xfrm>
            <a:off x="4620551" y="695158"/>
            <a:ext cx="225887" cy="29643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54FA5E23-A939-0152-B0E5-B585FA127793}"/>
              </a:ext>
            </a:extLst>
          </p:cNvPr>
          <p:cNvCxnSpPr>
            <a:cxnSpLocks/>
            <a:stCxn id="97" idx="3"/>
            <a:endCxn id="101" idx="1"/>
          </p:cNvCxnSpPr>
          <p:nvPr/>
        </p:nvCxnSpPr>
        <p:spPr>
          <a:xfrm flipV="1">
            <a:off x="4620551" y="991592"/>
            <a:ext cx="225887" cy="23671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or: Elbow 103">
            <a:extLst>
              <a:ext uri="{FF2B5EF4-FFF2-40B4-BE49-F238E27FC236}">
                <a16:creationId xmlns:a16="http://schemas.microsoft.com/office/drawing/2014/main" id="{342A76FC-1907-34B4-1B73-C954EBBBB91D}"/>
              </a:ext>
            </a:extLst>
          </p:cNvPr>
          <p:cNvCxnSpPr>
            <a:cxnSpLocks/>
            <a:stCxn id="101" idx="3"/>
            <a:endCxn id="98" idx="1"/>
          </p:cNvCxnSpPr>
          <p:nvPr/>
        </p:nvCxnSpPr>
        <p:spPr>
          <a:xfrm>
            <a:off x="6727393" y="991592"/>
            <a:ext cx="221921" cy="49953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336BB657-C347-4790-4BC6-C6BE047D8F44}"/>
              </a:ext>
            </a:extLst>
          </p:cNvPr>
          <p:cNvCxnSpPr>
            <a:cxnSpLocks/>
            <a:stCxn id="101" idx="3"/>
            <a:endCxn id="99" idx="1"/>
          </p:cNvCxnSpPr>
          <p:nvPr/>
        </p:nvCxnSpPr>
        <p:spPr>
          <a:xfrm>
            <a:off x="6727393" y="991592"/>
            <a:ext cx="221921" cy="369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8F3EFE43-D52E-BB77-E520-55B61DE680FD}"/>
              </a:ext>
            </a:extLst>
          </p:cNvPr>
          <p:cNvCxnSpPr>
            <a:cxnSpLocks/>
            <a:stCxn id="101" idx="3"/>
            <a:endCxn id="100" idx="1"/>
          </p:cNvCxnSpPr>
          <p:nvPr/>
        </p:nvCxnSpPr>
        <p:spPr>
          <a:xfrm flipV="1">
            <a:off x="6727393" y="519536"/>
            <a:ext cx="202092" cy="47205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nector: Elbow 115">
            <a:extLst>
              <a:ext uri="{FF2B5EF4-FFF2-40B4-BE49-F238E27FC236}">
                <a16:creationId xmlns:a16="http://schemas.microsoft.com/office/drawing/2014/main" id="{3E57800A-DAD1-0C51-E43A-3CC0D50E9D39}"/>
              </a:ext>
            </a:extLst>
          </p:cNvPr>
          <p:cNvCxnSpPr>
            <a:cxnSpLocks/>
            <a:stCxn id="99" idx="3"/>
            <a:endCxn id="4" idx="0"/>
          </p:cNvCxnSpPr>
          <p:nvPr/>
        </p:nvCxnSpPr>
        <p:spPr>
          <a:xfrm>
            <a:off x="8243087" y="995287"/>
            <a:ext cx="2690469" cy="366864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or: Elbow 118">
            <a:extLst>
              <a:ext uri="{FF2B5EF4-FFF2-40B4-BE49-F238E27FC236}">
                <a16:creationId xmlns:a16="http://schemas.microsoft.com/office/drawing/2014/main" id="{9606FE2C-D799-A77C-F9C7-7F3B9DA40F85}"/>
              </a:ext>
            </a:extLst>
          </p:cNvPr>
          <p:cNvCxnSpPr>
            <a:cxnSpLocks/>
            <a:stCxn id="100" idx="3"/>
            <a:endCxn id="6" idx="3"/>
          </p:cNvCxnSpPr>
          <p:nvPr/>
        </p:nvCxnSpPr>
        <p:spPr>
          <a:xfrm>
            <a:off x="8408774" y="519536"/>
            <a:ext cx="3399747" cy="4944525"/>
          </a:xfrm>
          <a:prstGeom prst="bentConnector3">
            <a:avLst>
              <a:gd name="adj1" fmla="val 10672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or: Elbow 121">
            <a:extLst>
              <a:ext uri="{FF2B5EF4-FFF2-40B4-BE49-F238E27FC236}">
                <a16:creationId xmlns:a16="http://schemas.microsoft.com/office/drawing/2014/main" id="{0305C905-CE6B-06D2-49EC-60AA01190CB3}"/>
              </a:ext>
            </a:extLst>
          </p:cNvPr>
          <p:cNvCxnSpPr>
            <a:cxnSpLocks/>
            <a:stCxn id="98" idx="3"/>
            <a:endCxn id="10" idx="0"/>
          </p:cNvCxnSpPr>
          <p:nvPr/>
        </p:nvCxnSpPr>
        <p:spPr>
          <a:xfrm>
            <a:off x="8243087" y="1491129"/>
            <a:ext cx="147146" cy="63781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92608EB2-AD18-CB58-A0B3-DA62D00F3F22}"/>
              </a:ext>
            </a:extLst>
          </p:cNvPr>
          <p:cNvCxnSpPr>
            <a:cxnSpLocks/>
            <a:stCxn id="5" idx="3"/>
            <a:endCxn id="96" idx="1"/>
          </p:cNvCxnSpPr>
          <p:nvPr/>
        </p:nvCxnSpPr>
        <p:spPr>
          <a:xfrm flipV="1">
            <a:off x="3044912" y="695158"/>
            <a:ext cx="278688" cy="125301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ctor: Elbow 132">
            <a:extLst>
              <a:ext uri="{FF2B5EF4-FFF2-40B4-BE49-F238E27FC236}">
                <a16:creationId xmlns:a16="http://schemas.microsoft.com/office/drawing/2014/main" id="{E8B8F5C5-4ABD-3125-4489-538A6367D4E8}"/>
              </a:ext>
            </a:extLst>
          </p:cNvPr>
          <p:cNvCxnSpPr>
            <a:cxnSpLocks/>
            <a:stCxn id="5" idx="2"/>
            <a:endCxn id="7" idx="1"/>
          </p:cNvCxnSpPr>
          <p:nvPr/>
        </p:nvCxnSpPr>
        <p:spPr>
          <a:xfrm rot="16200000" flipH="1">
            <a:off x="2615267" y="2437686"/>
            <a:ext cx="112546" cy="53310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Connector: Elbow 151">
            <a:extLst>
              <a:ext uri="{FF2B5EF4-FFF2-40B4-BE49-F238E27FC236}">
                <a16:creationId xmlns:a16="http://schemas.microsoft.com/office/drawing/2014/main" id="{3180D895-7843-9B23-CE6D-2912071CC7F5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rot="5400000">
            <a:off x="4943849" y="-775620"/>
            <a:ext cx="1563851" cy="887090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9BB8A1AD-A025-4AB0-A236-54B18BD72377}"/>
              </a:ext>
            </a:extLst>
          </p:cNvPr>
          <p:cNvSpPr/>
          <p:nvPr/>
        </p:nvSpPr>
        <p:spPr>
          <a:xfrm>
            <a:off x="10066064" y="4663928"/>
            <a:ext cx="1734983" cy="477626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b="1" dirty="0">
                <a:solidFill>
                  <a:schemeClr val="bg1"/>
                </a:solidFill>
              </a:rPr>
              <a:t>build_loss:</a:t>
            </a:r>
          </a:p>
          <a:p>
            <a:pPr algn="ctr"/>
            <a:r>
              <a:rPr lang="it-IT" sz="1400" b="1" dirty="0">
                <a:solidFill>
                  <a:schemeClr val="bg1"/>
                </a:solidFill>
              </a:rPr>
              <a:t>cross_entropy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52E5B0D-8C63-FDB4-64C9-8B3A8676E5C9}"/>
              </a:ext>
            </a:extLst>
          </p:cNvPr>
          <p:cNvSpPr/>
          <p:nvPr/>
        </p:nvSpPr>
        <p:spPr>
          <a:xfrm>
            <a:off x="10073538" y="5225248"/>
            <a:ext cx="1734983" cy="477626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b="1" dirty="0">
                <a:solidFill>
                  <a:schemeClr val="bg1"/>
                </a:solidFill>
              </a:rPr>
              <a:t>build_loss:</a:t>
            </a:r>
          </a:p>
          <a:p>
            <a:pPr algn="ctr"/>
            <a:r>
              <a:rPr lang="it-IT" sz="1400" b="1" dirty="0">
                <a:solidFill>
                  <a:schemeClr val="bg1"/>
                </a:solidFill>
              </a:rPr>
              <a:t>smooth_l1_loss</a:t>
            </a:r>
          </a:p>
        </p:txBody>
      </p:sp>
    </p:spTree>
    <p:extLst>
      <p:ext uri="{BB962C8B-B14F-4D97-AF65-F5344CB8AC3E}">
        <p14:creationId xmlns:p14="http://schemas.microsoft.com/office/powerpoint/2010/main" val="19868366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CC8B946-023F-806E-8D56-3FE905C03C59}"/>
              </a:ext>
            </a:extLst>
          </p:cNvPr>
          <p:cNvSpPr txBox="1"/>
          <p:nvPr/>
        </p:nvSpPr>
        <p:spPr>
          <a:xfrm>
            <a:off x="0" y="461665"/>
            <a:ext cx="12101804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dirty="0">
                <a:effectLst/>
                <a:latin typeface="Consolas" panose="020B0609020204030204" pitchFamily="49" charset="0"/>
              </a:rPr>
              <a:t>Assign object detection proposals to ground-truth targets. Produces proposal</a:t>
            </a:r>
          </a:p>
          <a:p>
            <a:r>
              <a:rPr lang="en-US" sz="1400" b="0" dirty="0">
                <a:effectLst/>
                <a:latin typeface="Consolas" panose="020B0609020204030204" pitchFamily="49" charset="0"/>
              </a:rPr>
              <a:t>classification labels and bounding-box regression targets.</a:t>
            </a:r>
          </a:p>
          <a:p>
            <a:r>
              <a:rPr lang="en-US" sz="1400" b="0" dirty="0">
                <a:effectLst/>
                <a:latin typeface="Consolas" panose="020B0609020204030204" pitchFamily="49" charset="0"/>
              </a:rPr>
              <a:t>Parameters</a:t>
            </a:r>
          </a:p>
          <a:p>
            <a:r>
              <a:rPr lang="en-US" sz="1400" b="0" dirty="0">
                <a:effectLst/>
                <a:latin typeface="Consolas" panose="020B0609020204030204" pitchFamily="49" charset="0"/>
              </a:rPr>
              <a:t>----------</a:t>
            </a:r>
          </a:p>
          <a:p>
            <a:r>
              <a:rPr lang="en-US" sz="1400" b="0" dirty="0" err="1">
                <a:effectLst/>
                <a:latin typeface="Consolas" panose="020B0609020204030204" pitchFamily="49" charset="0"/>
              </a:rPr>
              <a:t>rpn_rois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:  (1 x H x W x A, 5) [0, x1, y1, x2, y2]</a:t>
            </a:r>
          </a:p>
          <a:p>
            <a:r>
              <a:rPr lang="en-US" sz="1400" b="0" dirty="0" err="1">
                <a:effectLst/>
                <a:latin typeface="Consolas" panose="020B0609020204030204" pitchFamily="49" charset="0"/>
              </a:rPr>
              <a:t>gt_boxes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: (G, 5) [x1 ,y1 ,x2, y2, class] int</a:t>
            </a:r>
          </a:p>
          <a:p>
            <a:r>
              <a:rPr lang="en-US" sz="1400" b="0" dirty="0" err="1">
                <a:effectLst/>
                <a:latin typeface="Consolas" panose="020B0609020204030204" pitchFamily="49" charset="0"/>
              </a:rPr>
              <a:t>gt_ishard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: (G, 1) {0 | 1} 1 indicates hard</a:t>
            </a:r>
          </a:p>
          <a:p>
            <a:r>
              <a:rPr lang="en-US" sz="1400" b="0" dirty="0" err="1">
                <a:effectLst/>
                <a:latin typeface="Consolas" panose="020B0609020204030204" pitchFamily="49" charset="0"/>
              </a:rPr>
              <a:t>dontcare_areas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: (D, 4) [ x1, y1, x2, y2]</a:t>
            </a:r>
          </a:p>
          <a:p>
            <a:r>
              <a:rPr lang="en-US" sz="1400" b="0" dirty="0">
                <a:effectLst/>
                <a:latin typeface="Consolas" panose="020B0609020204030204" pitchFamily="49" charset="0"/>
              </a:rPr>
              <a:t>_</a:t>
            </a:r>
            <a:r>
              <a:rPr lang="en-US" sz="1400" b="0" dirty="0" err="1">
                <a:effectLst/>
                <a:latin typeface="Consolas" panose="020B0609020204030204" pitchFamily="49" charset="0"/>
              </a:rPr>
              <a:t>num_classes</a:t>
            </a:r>
            <a:endParaRPr lang="en-US" sz="1400" b="0" dirty="0"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effectLst/>
                <a:latin typeface="Consolas" panose="020B0609020204030204" pitchFamily="49" charset="0"/>
              </a:rPr>
              <a:t>----------</a:t>
            </a:r>
          </a:p>
          <a:p>
            <a:r>
              <a:rPr lang="en-US" sz="1400" b="0" dirty="0">
                <a:effectLst/>
                <a:latin typeface="Consolas" panose="020B0609020204030204" pitchFamily="49" charset="0"/>
              </a:rPr>
              <a:t>Returns</a:t>
            </a:r>
          </a:p>
          <a:p>
            <a:r>
              <a:rPr lang="en-US" sz="1400" b="0" dirty="0">
                <a:effectLst/>
                <a:latin typeface="Consolas" panose="020B0609020204030204" pitchFamily="49" charset="0"/>
              </a:rPr>
              <a:t>----------</a:t>
            </a:r>
          </a:p>
          <a:p>
            <a:r>
              <a:rPr lang="en-US" sz="1400" b="0" dirty="0">
                <a:effectLst/>
                <a:latin typeface="Consolas" panose="020B0609020204030204" pitchFamily="49" charset="0"/>
              </a:rPr>
              <a:t>rois: (1 x H x W x A, 5) [0, x1, y1, x2, y2]</a:t>
            </a:r>
          </a:p>
          <a:p>
            <a:r>
              <a:rPr lang="en-US" sz="1400" b="0" dirty="0">
                <a:effectLst/>
                <a:latin typeface="Consolas" panose="020B0609020204030204" pitchFamily="49" charset="0"/>
              </a:rPr>
              <a:t>labels: (1 x H x W x A, 1) {0,1,...,_num_classes-1}</a:t>
            </a:r>
          </a:p>
          <a:p>
            <a:r>
              <a:rPr lang="en-US" sz="1400" b="0" dirty="0" err="1">
                <a:effectLst/>
                <a:latin typeface="Consolas" panose="020B0609020204030204" pitchFamily="49" charset="0"/>
              </a:rPr>
              <a:t>bbox_targets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: (1 x H x W x A, K x4) [dx1, dy1, dx2, dy2]</a:t>
            </a:r>
          </a:p>
          <a:p>
            <a:r>
              <a:rPr lang="en-US" sz="1400" b="0" dirty="0" err="1">
                <a:effectLst/>
                <a:latin typeface="Consolas" panose="020B0609020204030204" pitchFamily="49" charset="0"/>
              </a:rPr>
              <a:t>bbox_inside_weights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: (1 x H x W x A, Kx4) 0, 1 masks for the computing loss</a:t>
            </a:r>
          </a:p>
          <a:p>
            <a:r>
              <a:rPr lang="en-US" sz="1400" b="0" dirty="0" err="1">
                <a:effectLst/>
                <a:latin typeface="Consolas" panose="020B0609020204030204" pitchFamily="49" charset="0"/>
              </a:rPr>
              <a:t>bbox_outside_weights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: (1 x H x W x A, Kx4) 0, 1 masks for the computing loss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DA053A-61F3-D74A-DA56-79914B4EC952}"/>
              </a:ext>
            </a:extLst>
          </p:cNvPr>
          <p:cNvSpPr txBox="1"/>
          <p:nvPr/>
        </p:nvSpPr>
        <p:spPr>
          <a:xfrm>
            <a:off x="0" y="0"/>
            <a:ext cx="30791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proposal_target_layer</a:t>
            </a:r>
            <a:endParaRPr lang="en-US" sz="2400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E884D79-4161-92F6-753D-F183DC53F4FF}"/>
              </a:ext>
            </a:extLst>
          </p:cNvPr>
          <p:cNvSpPr txBox="1"/>
          <p:nvPr/>
        </p:nvSpPr>
        <p:spPr>
          <a:xfrm>
            <a:off x="2017292" y="4756400"/>
            <a:ext cx="129695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200" b="1" dirty="0" err="1"/>
              <a:t>rpn_rois</a:t>
            </a:r>
            <a:endParaRPr lang="es-ES" sz="1200" b="1" dirty="0"/>
          </a:p>
          <a:p>
            <a:pPr algn="ctr"/>
            <a:r>
              <a:rPr lang="es-ES" sz="1200" b="1" dirty="0"/>
              <a:t>(1xHxWxA, 5)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A4777C9-9F72-9FDB-32E0-782F9B60B4E7}"/>
              </a:ext>
            </a:extLst>
          </p:cNvPr>
          <p:cNvSpPr txBox="1"/>
          <p:nvPr/>
        </p:nvSpPr>
        <p:spPr>
          <a:xfrm>
            <a:off x="2017292" y="5289548"/>
            <a:ext cx="129695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200" b="1" dirty="0" err="1"/>
              <a:t>gt_boxes</a:t>
            </a:r>
            <a:endParaRPr lang="es-ES" sz="1200" b="1" dirty="0"/>
          </a:p>
          <a:p>
            <a:pPr algn="ctr"/>
            <a:r>
              <a:rPr lang="es-ES" sz="1200" b="1" dirty="0"/>
              <a:t>(G, 5) 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726C2DA-CB87-E7FF-C2A9-6EEFFC7003A7}"/>
              </a:ext>
            </a:extLst>
          </p:cNvPr>
          <p:cNvSpPr txBox="1"/>
          <p:nvPr/>
        </p:nvSpPr>
        <p:spPr>
          <a:xfrm>
            <a:off x="5624344" y="5496389"/>
            <a:ext cx="129377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200" b="1" dirty="0"/>
              <a:t>rois</a:t>
            </a:r>
          </a:p>
          <a:p>
            <a:pPr algn="ctr"/>
            <a:r>
              <a:rPr lang="pt-BR" sz="1200" b="1" dirty="0"/>
              <a:t>(1xHxWxA, 5) </a:t>
            </a:r>
            <a:endParaRPr lang="es-ES" sz="1200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7C1EA68-67FF-1CE6-A1C9-2CF662F33299}"/>
              </a:ext>
            </a:extLst>
          </p:cNvPr>
          <p:cNvSpPr txBox="1"/>
          <p:nvPr/>
        </p:nvSpPr>
        <p:spPr>
          <a:xfrm>
            <a:off x="5643006" y="5056525"/>
            <a:ext cx="129377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200" b="1" dirty="0" err="1">
                <a:highlight>
                  <a:srgbClr val="FFFF00"/>
                </a:highlight>
              </a:rPr>
              <a:t>labels</a:t>
            </a:r>
            <a:endParaRPr lang="es-ES" sz="1200" b="1" dirty="0">
              <a:highlight>
                <a:srgbClr val="FFFF00"/>
              </a:highlight>
            </a:endParaRPr>
          </a:p>
          <a:p>
            <a:pPr algn="ctr"/>
            <a:r>
              <a:rPr lang="es-ES" sz="1200" b="1" dirty="0">
                <a:highlight>
                  <a:srgbClr val="FFFF00"/>
                </a:highlight>
              </a:rPr>
              <a:t>(1xHxWxA, 1)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AD41E5B-B50A-CB14-B7F5-D25F634F17A1}"/>
              </a:ext>
            </a:extLst>
          </p:cNvPr>
          <p:cNvSpPr txBox="1"/>
          <p:nvPr/>
        </p:nvSpPr>
        <p:spPr>
          <a:xfrm>
            <a:off x="5623177" y="4608764"/>
            <a:ext cx="147928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200" b="1" dirty="0" err="1">
                <a:highlight>
                  <a:srgbClr val="FFFF00"/>
                </a:highlight>
              </a:rPr>
              <a:t>bbox_targets</a:t>
            </a:r>
            <a:endParaRPr lang="es-ES" sz="1200" b="1" dirty="0">
              <a:highlight>
                <a:srgbClr val="FFFF00"/>
              </a:highlight>
            </a:endParaRPr>
          </a:p>
          <a:p>
            <a:pPr algn="ctr"/>
            <a:r>
              <a:rPr lang="es-ES" sz="1200" b="1" dirty="0">
                <a:highlight>
                  <a:srgbClr val="FFFF00"/>
                </a:highlight>
              </a:rPr>
              <a:t>(1xHxWxA, Kx4)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4F5234F-AC62-7EBF-02E6-6A6661076720}"/>
              </a:ext>
            </a:extLst>
          </p:cNvPr>
          <p:cNvSpPr/>
          <p:nvPr/>
        </p:nvSpPr>
        <p:spPr>
          <a:xfrm>
            <a:off x="3540130" y="5022057"/>
            <a:ext cx="1880955" cy="5232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proposal_target_layer</a:t>
            </a:r>
            <a:endParaRPr lang="en-US" sz="14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DB16B1A9-5990-7A16-F579-C63992F5A654}"/>
              </a:ext>
            </a:extLst>
          </p:cNvPr>
          <p:cNvCxnSpPr>
            <a:cxnSpLocks/>
            <a:stCxn id="40" idx="3"/>
            <a:endCxn id="45" idx="1"/>
          </p:cNvCxnSpPr>
          <p:nvPr/>
        </p:nvCxnSpPr>
        <p:spPr>
          <a:xfrm>
            <a:off x="3314243" y="4987233"/>
            <a:ext cx="225887" cy="29643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12B1C9FA-135B-5F31-BDF3-CEBC9B8986C1}"/>
              </a:ext>
            </a:extLst>
          </p:cNvPr>
          <p:cNvCxnSpPr>
            <a:cxnSpLocks/>
            <a:stCxn id="41" idx="3"/>
            <a:endCxn id="45" idx="1"/>
          </p:cNvCxnSpPr>
          <p:nvPr/>
        </p:nvCxnSpPr>
        <p:spPr>
          <a:xfrm flipV="1">
            <a:off x="3314243" y="5283667"/>
            <a:ext cx="225887" cy="23671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C43B7DAF-2A7A-434B-9F98-07108BFBE198}"/>
              </a:ext>
            </a:extLst>
          </p:cNvPr>
          <p:cNvCxnSpPr>
            <a:cxnSpLocks/>
            <a:stCxn id="45" idx="3"/>
            <a:endCxn id="42" idx="1"/>
          </p:cNvCxnSpPr>
          <p:nvPr/>
        </p:nvCxnSpPr>
        <p:spPr>
          <a:xfrm>
            <a:off x="5421085" y="5283667"/>
            <a:ext cx="203259" cy="44355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19D6E0F7-A8EB-6F0C-3756-AEEF349AC2D6}"/>
              </a:ext>
            </a:extLst>
          </p:cNvPr>
          <p:cNvCxnSpPr>
            <a:cxnSpLocks/>
            <a:stCxn id="45" idx="3"/>
            <a:endCxn id="43" idx="1"/>
          </p:cNvCxnSpPr>
          <p:nvPr/>
        </p:nvCxnSpPr>
        <p:spPr>
          <a:xfrm>
            <a:off x="5421085" y="5283667"/>
            <a:ext cx="221921" cy="369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6EAD17D7-2F85-529F-3AFB-276623E192D4}"/>
              </a:ext>
            </a:extLst>
          </p:cNvPr>
          <p:cNvCxnSpPr>
            <a:cxnSpLocks/>
            <a:stCxn id="45" idx="3"/>
            <a:endCxn id="44" idx="1"/>
          </p:cNvCxnSpPr>
          <p:nvPr/>
        </p:nvCxnSpPr>
        <p:spPr>
          <a:xfrm flipV="1">
            <a:off x="5421085" y="4839597"/>
            <a:ext cx="202092" cy="44407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62930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7">
            <a:extLst>
              <a:ext uri="{FF2B5EF4-FFF2-40B4-BE49-F238E27FC236}">
                <a16:creationId xmlns:a16="http://schemas.microsoft.com/office/drawing/2014/main" id="{B66FFF27-7A8B-5BD9-FDDD-2B760DC7B193}"/>
              </a:ext>
            </a:extLst>
          </p:cNvPr>
          <p:cNvSpPr/>
          <p:nvPr/>
        </p:nvSpPr>
        <p:spPr>
          <a:xfrm>
            <a:off x="205274" y="2519265"/>
            <a:ext cx="5307342" cy="4217434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DA053A-61F3-D74A-DA56-79914B4EC952}"/>
              </a:ext>
            </a:extLst>
          </p:cNvPr>
          <p:cNvSpPr txBox="1"/>
          <p:nvPr/>
        </p:nvSpPr>
        <p:spPr>
          <a:xfrm>
            <a:off x="0" y="0"/>
            <a:ext cx="30791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RoIPool</a:t>
            </a:r>
            <a:endParaRPr lang="en-US" sz="24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A12347B-1DA2-709A-46A6-FB048C7015D0}"/>
              </a:ext>
            </a:extLst>
          </p:cNvPr>
          <p:cNvSpPr txBox="1"/>
          <p:nvPr/>
        </p:nvSpPr>
        <p:spPr>
          <a:xfrm>
            <a:off x="205274" y="569168"/>
            <a:ext cx="373307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features = (B, C, H, W)</a:t>
            </a:r>
          </a:p>
          <a:p>
            <a:r>
              <a:rPr lang="en-US" dirty="0"/>
              <a:t>rois = (R, …)</a:t>
            </a:r>
          </a:p>
          <a:p>
            <a:r>
              <a:rPr lang="en-US" dirty="0"/>
              <a:t>outputs = (R, C, </a:t>
            </a:r>
            <a:r>
              <a:rPr lang="en-US" dirty="0" err="1"/>
              <a:t>Pooled_H</a:t>
            </a:r>
            <a:r>
              <a:rPr lang="en-US" dirty="0"/>
              <a:t>, </a:t>
            </a:r>
            <a:r>
              <a:rPr lang="en-US" dirty="0" err="1"/>
              <a:t>Pooled_W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For I, </a:t>
            </a:r>
            <a:r>
              <a:rPr lang="en-US" dirty="0" err="1"/>
              <a:t>roi</a:t>
            </a:r>
            <a:r>
              <a:rPr lang="en-US" dirty="0"/>
              <a:t> in enumerate(rois):</a:t>
            </a:r>
          </a:p>
          <a:p>
            <a:endParaRPr lang="en-US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F4F2A927-4E03-1F9F-8BC2-B8BE9EEACB11}"/>
              </a:ext>
            </a:extLst>
          </p:cNvPr>
          <p:cNvGrpSpPr/>
          <p:nvPr/>
        </p:nvGrpSpPr>
        <p:grpSpPr>
          <a:xfrm>
            <a:off x="6934432" y="333232"/>
            <a:ext cx="4993251" cy="4994096"/>
            <a:chOff x="6225303" y="865082"/>
            <a:chExt cx="4993251" cy="4994096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4B4AC811-D86B-74E8-C8D9-CA17D8DBAEF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25303" y="865082"/>
              <a:ext cx="1248524" cy="124852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FE52CCE-87FF-720F-CA71-F0A3E0EAEA0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76936" y="865082"/>
              <a:ext cx="1248524" cy="124852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7FB7C64-DB4C-962E-609C-DE7B02D011D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25303" y="2113606"/>
              <a:ext cx="1248524" cy="124852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E2F7E5F-89F6-5DD9-8291-C0A0B4E93EE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76936" y="2113606"/>
              <a:ext cx="1248524" cy="124852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B9B79F3-7ECE-14B9-302F-579BAA69145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27728" y="865082"/>
              <a:ext cx="1248524" cy="124852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4E30047-A2EA-E43E-7448-4766E84BE14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970030" y="865082"/>
              <a:ext cx="1248524" cy="124852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F23E88D-4F2B-638C-5978-2AAACCAAA1C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27728" y="2113606"/>
              <a:ext cx="1248524" cy="124852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6184ADD-6188-5CDD-2C6B-E6B7D10F4F9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970030" y="2113606"/>
              <a:ext cx="1248524" cy="124852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43C7B2E-76FF-61F7-EA08-4A6974F8F0D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25303" y="3362130"/>
              <a:ext cx="1248524" cy="124852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D73124F-D834-2771-3AE5-8E945DA0793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76936" y="3362130"/>
              <a:ext cx="1248524" cy="124852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24D020D-1FD1-2190-3383-BDB44E3A1C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25303" y="4610654"/>
              <a:ext cx="1248524" cy="124852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81903ED-C359-FCF3-39D5-7E817FBFEC7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76936" y="4610654"/>
              <a:ext cx="1248524" cy="124852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A54DC33-3884-7C4D-1498-B64E9735994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27728" y="3362130"/>
              <a:ext cx="1248524" cy="124852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09DC89A-8A70-6EA8-A4F2-9C826EE7532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970030" y="3362130"/>
              <a:ext cx="1248524" cy="124852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5F072C6-237F-B93E-4910-806305B5FF7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27728" y="4610654"/>
              <a:ext cx="1248524" cy="124852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C2D31A0-9885-0802-DBD6-1F4270CBF2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970030" y="4610654"/>
              <a:ext cx="1248524" cy="124852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36BF20A-340E-66E5-8EDC-DE0DACE49C75}"/>
              </a:ext>
            </a:extLst>
          </p:cNvPr>
          <p:cNvCxnSpPr>
            <a:cxnSpLocks/>
          </p:cNvCxnSpPr>
          <p:nvPr/>
        </p:nvCxnSpPr>
        <p:spPr>
          <a:xfrm>
            <a:off x="6913990" y="5663676"/>
            <a:ext cx="5013693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D7C472D-19B3-EB85-80DE-8E9E80F895BE}"/>
              </a:ext>
            </a:extLst>
          </p:cNvPr>
          <p:cNvCxnSpPr>
            <a:cxnSpLocks/>
          </p:cNvCxnSpPr>
          <p:nvPr/>
        </p:nvCxnSpPr>
        <p:spPr>
          <a:xfrm>
            <a:off x="6578088" y="333232"/>
            <a:ext cx="0" cy="4994096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9D30867B-7127-279E-676F-C86EBD98181A}"/>
              </a:ext>
            </a:extLst>
          </p:cNvPr>
          <p:cNvSpPr txBox="1"/>
          <p:nvPr/>
        </p:nvSpPr>
        <p:spPr>
          <a:xfrm>
            <a:off x="5570371" y="957494"/>
            <a:ext cx="146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Pooled_H</a:t>
            </a:r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30E3546-487D-5987-0935-878D1833F1E0}"/>
              </a:ext>
            </a:extLst>
          </p:cNvPr>
          <p:cNvSpPr txBox="1"/>
          <p:nvPr/>
        </p:nvSpPr>
        <p:spPr>
          <a:xfrm>
            <a:off x="8964502" y="5740659"/>
            <a:ext cx="146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Pooled_W</a:t>
            </a:r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70E7635-C0AE-1F2A-AD0E-27DEC61FB154}"/>
              </a:ext>
            </a:extLst>
          </p:cNvPr>
          <p:cNvSpPr txBox="1"/>
          <p:nvPr/>
        </p:nvSpPr>
        <p:spPr>
          <a:xfrm>
            <a:off x="279023" y="4257508"/>
            <a:ext cx="829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ROI_H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27CFC00-AFD4-43D8-D57E-9AB297714C03}"/>
              </a:ext>
            </a:extLst>
          </p:cNvPr>
          <p:cNvSpPr txBox="1"/>
          <p:nvPr/>
        </p:nvSpPr>
        <p:spPr>
          <a:xfrm>
            <a:off x="1960310" y="6288832"/>
            <a:ext cx="1118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ROI_W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8013ED50-6B91-1B34-B34C-BF1B2CBD792F}"/>
              </a:ext>
            </a:extLst>
          </p:cNvPr>
          <p:cNvGrpSpPr/>
          <p:nvPr/>
        </p:nvGrpSpPr>
        <p:grpSpPr>
          <a:xfrm>
            <a:off x="1287180" y="2808514"/>
            <a:ext cx="2379751" cy="3229806"/>
            <a:chOff x="6225303" y="865082"/>
            <a:chExt cx="4993251" cy="4994096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CA5348E1-6E7B-F8DF-26AC-92FAD36183F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25303" y="865082"/>
              <a:ext cx="1248524" cy="124852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1A243222-B21C-C47C-FE7B-86082E54EAE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76936" y="865082"/>
              <a:ext cx="1248524" cy="124852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E23E00D-7AF0-B426-89E5-4E96B1185F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25303" y="2113606"/>
              <a:ext cx="1248524" cy="124852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02E9FF40-5D22-9F92-05BD-BEB4D02A53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76936" y="2113606"/>
              <a:ext cx="1248524" cy="124852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AA46063A-DB85-2D4F-6231-170E2355C1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27728" y="865082"/>
              <a:ext cx="1248524" cy="124852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036639FF-FBF8-EA59-238B-2E25B7AF02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970030" y="865082"/>
              <a:ext cx="1248524" cy="124852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3B776D03-24AF-2A36-675F-E937C1437ED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27728" y="2113606"/>
              <a:ext cx="1248524" cy="124852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F3947043-6447-A9E7-DC7D-BA737DF4C5F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970030" y="2113606"/>
              <a:ext cx="1248524" cy="124852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E0C64F8F-91D7-A6ED-18AD-39A7F2F1FDE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25303" y="3362130"/>
              <a:ext cx="1248524" cy="124852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B9D5A347-7AD7-4742-0EBD-AD551FA5977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76936" y="3362130"/>
              <a:ext cx="1248524" cy="124852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0693A859-5053-D721-6D63-D1ADD64A25C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25303" y="4610654"/>
              <a:ext cx="1248524" cy="124852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10AA411C-F116-B72D-547A-91D2098DF0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76936" y="4610654"/>
              <a:ext cx="1248524" cy="124852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7CC3CCDC-2549-3CEB-3BAC-96308D2ED9D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27728" y="3362130"/>
              <a:ext cx="1248524" cy="124852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2E966942-EC30-EEEB-3BA6-DD67DD34EC2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970030" y="3362130"/>
              <a:ext cx="1248524" cy="124852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AC4E7F2F-C014-2985-A2D4-2C31A9116D5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27728" y="4610654"/>
              <a:ext cx="1248524" cy="124852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BBA24658-9273-1454-721E-66F022B9A64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970030" y="4610654"/>
              <a:ext cx="1248524" cy="124852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EC1989F5-B9FA-743B-0E48-CBE470FDF27E}"/>
              </a:ext>
            </a:extLst>
          </p:cNvPr>
          <p:cNvSpPr txBox="1"/>
          <p:nvPr/>
        </p:nvSpPr>
        <p:spPr>
          <a:xfrm>
            <a:off x="4301846" y="6301272"/>
            <a:ext cx="1118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image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30D49779-25DB-2CAB-C96C-61C1E00B1B8F}"/>
              </a:ext>
            </a:extLst>
          </p:cNvPr>
          <p:cNvCxnSpPr/>
          <p:nvPr/>
        </p:nvCxnSpPr>
        <p:spPr>
          <a:xfrm flipV="1">
            <a:off x="1584699" y="957494"/>
            <a:ext cx="5973995" cy="2254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04A5A19E-0F97-9BA8-429B-D174DC27793D}"/>
              </a:ext>
            </a:extLst>
          </p:cNvPr>
          <p:cNvSpPr txBox="1"/>
          <p:nvPr/>
        </p:nvSpPr>
        <p:spPr>
          <a:xfrm>
            <a:off x="4571696" y="1815482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MAX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93254E4B-5C5B-2B5E-EE44-3517ECBF0FFE}"/>
              </a:ext>
            </a:extLst>
          </p:cNvPr>
          <p:cNvCxnSpPr>
            <a:cxnSpLocks/>
          </p:cNvCxnSpPr>
          <p:nvPr/>
        </p:nvCxnSpPr>
        <p:spPr>
          <a:xfrm flipV="1">
            <a:off x="2238561" y="986671"/>
            <a:ext cx="6571766" cy="2225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6EF7AF98-C1EE-F861-AA37-073C7669163A}"/>
              </a:ext>
            </a:extLst>
          </p:cNvPr>
          <p:cNvSpPr txBox="1"/>
          <p:nvPr/>
        </p:nvSpPr>
        <p:spPr>
          <a:xfrm>
            <a:off x="5439120" y="1893887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MAX</a:t>
            </a:r>
          </a:p>
        </p:txBody>
      </p:sp>
    </p:spTree>
    <p:extLst>
      <p:ext uri="{BB962C8B-B14F-4D97-AF65-F5344CB8AC3E}">
        <p14:creationId xmlns:p14="http://schemas.microsoft.com/office/powerpoint/2010/main" val="16671484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4DA053A-61F3-D74A-DA56-79914B4EC952}"/>
              </a:ext>
            </a:extLst>
          </p:cNvPr>
          <p:cNvSpPr txBox="1"/>
          <p:nvPr/>
        </p:nvSpPr>
        <p:spPr>
          <a:xfrm>
            <a:off x="4556449" y="3198167"/>
            <a:ext cx="30791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Helping functions</a:t>
            </a:r>
          </a:p>
        </p:txBody>
      </p:sp>
    </p:spTree>
    <p:extLst>
      <p:ext uri="{BB962C8B-B14F-4D97-AF65-F5344CB8AC3E}">
        <p14:creationId xmlns:p14="http://schemas.microsoft.com/office/powerpoint/2010/main" val="27931744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FB6AB81-F992-C65D-8AF0-2CEA000FE9E8}"/>
              </a:ext>
            </a:extLst>
          </p:cNvPr>
          <p:cNvSpPr txBox="1"/>
          <p:nvPr/>
        </p:nvSpPr>
        <p:spPr>
          <a:xfrm>
            <a:off x="0" y="0"/>
            <a:ext cx="30791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bbox_transform</a:t>
            </a:r>
            <a:endParaRPr lang="en-US" sz="24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C747BD-10AC-8A6B-D862-388891204BC3}"/>
              </a:ext>
            </a:extLst>
          </p:cNvPr>
          <p:cNvSpPr txBox="1"/>
          <p:nvPr/>
        </p:nvSpPr>
        <p:spPr>
          <a:xfrm>
            <a:off x="6998" y="461665"/>
            <a:ext cx="614420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computes the distance from ground-truth boxes to the given boxes, normed by their size</a:t>
            </a:r>
          </a:p>
          <a:p>
            <a:r>
              <a:rPr lang="en-US" dirty="0"/>
              <a:t>    :param </a:t>
            </a:r>
            <a:r>
              <a:rPr lang="en-US" dirty="0" err="1"/>
              <a:t>ex_rois</a:t>
            </a:r>
            <a:r>
              <a:rPr lang="en-US" dirty="0"/>
              <a:t>: n * 4 </a:t>
            </a:r>
            <a:r>
              <a:rPr lang="en-US" dirty="0" err="1"/>
              <a:t>numpy</a:t>
            </a:r>
            <a:r>
              <a:rPr lang="en-US" dirty="0"/>
              <a:t> array, given boxes</a:t>
            </a:r>
          </a:p>
          <a:p>
            <a:r>
              <a:rPr lang="en-US" dirty="0"/>
              <a:t>    :param </a:t>
            </a:r>
            <a:r>
              <a:rPr lang="en-US" dirty="0" err="1"/>
              <a:t>gt_rois</a:t>
            </a:r>
            <a:r>
              <a:rPr lang="en-US" dirty="0"/>
              <a:t>: n * 4 </a:t>
            </a:r>
            <a:r>
              <a:rPr lang="en-US" dirty="0" err="1"/>
              <a:t>numpy</a:t>
            </a:r>
            <a:r>
              <a:rPr lang="en-US" dirty="0"/>
              <a:t> array, ground-truth boxes</a:t>
            </a:r>
          </a:p>
          <a:p>
            <a:r>
              <a:rPr lang="en-US" dirty="0"/>
              <a:t>    :return: deltas: n * 4 </a:t>
            </a:r>
            <a:r>
              <a:rPr lang="en-US" dirty="0" err="1"/>
              <a:t>numpy</a:t>
            </a:r>
            <a:r>
              <a:rPr lang="en-US" dirty="0"/>
              <a:t> array, ground-truth boxes</a:t>
            </a:r>
          </a:p>
        </p:txBody>
      </p:sp>
    </p:spTree>
    <p:extLst>
      <p:ext uri="{BB962C8B-B14F-4D97-AF65-F5344CB8AC3E}">
        <p14:creationId xmlns:p14="http://schemas.microsoft.com/office/powerpoint/2010/main" val="14991751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F2B125F-E13A-3057-2CE8-55B9AF440494}"/>
              </a:ext>
            </a:extLst>
          </p:cNvPr>
          <p:cNvSpPr txBox="1"/>
          <p:nvPr/>
        </p:nvSpPr>
        <p:spPr>
          <a:xfrm>
            <a:off x="0" y="0"/>
            <a:ext cx="30791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generate_anchors</a:t>
            </a:r>
            <a:endParaRPr lang="en-US" sz="24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2CD27E-D513-528B-7F5B-44A74B66FF0A}"/>
              </a:ext>
            </a:extLst>
          </p:cNvPr>
          <p:cNvSpPr>
            <a:spLocks noChangeAspect="1"/>
          </p:cNvSpPr>
          <p:nvPr/>
        </p:nvSpPr>
        <p:spPr>
          <a:xfrm>
            <a:off x="4517768" y="859580"/>
            <a:ext cx="1671540" cy="167154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C2C7B2D-B316-1806-891E-51EC6BE7D112}"/>
              </a:ext>
            </a:extLst>
          </p:cNvPr>
          <p:cNvSpPr>
            <a:spLocks noChangeAspect="1"/>
          </p:cNvSpPr>
          <p:nvPr/>
        </p:nvSpPr>
        <p:spPr>
          <a:xfrm>
            <a:off x="4787967" y="509487"/>
            <a:ext cx="1131142" cy="237172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BEDB89-BA66-52E7-128A-2AC55C7859E1}"/>
              </a:ext>
            </a:extLst>
          </p:cNvPr>
          <p:cNvSpPr>
            <a:spLocks noChangeAspect="1"/>
          </p:cNvSpPr>
          <p:nvPr/>
        </p:nvSpPr>
        <p:spPr>
          <a:xfrm>
            <a:off x="538867" y="859581"/>
            <a:ext cx="1671540" cy="167154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3255EA1-1E80-B7A9-C407-D885661B807B}"/>
              </a:ext>
            </a:extLst>
          </p:cNvPr>
          <p:cNvCxnSpPr/>
          <p:nvPr/>
        </p:nvCxnSpPr>
        <p:spPr>
          <a:xfrm>
            <a:off x="2412569" y="859580"/>
            <a:ext cx="0" cy="167154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32F338F-F65B-7AB2-9E6A-5BF64DF51275}"/>
              </a:ext>
            </a:extLst>
          </p:cNvPr>
          <p:cNvCxnSpPr>
            <a:cxnSpLocks/>
          </p:cNvCxnSpPr>
          <p:nvPr/>
        </p:nvCxnSpPr>
        <p:spPr>
          <a:xfrm>
            <a:off x="538867" y="2747474"/>
            <a:ext cx="1671540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0771723-83BC-66E4-B38F-37F2C952DE8F}"/>
              </a:ext>
            </a:extLst>
          </p:cNvPr>
          <p:cNvSpPr txBox="1"/>
          <p:nvPr/>
        </p:nvSpPr>
        <p:spPr>
          <a:xfrm>
            <a:off x="404444" y="2751169"/>
            <a:ext cx="1963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 = </a:t>
            </a:r>
            <a:r>
              <a:rPr lang="en-US" dirty="0" err="1"/>
              <a:t>base_size</a:t>
            </a:r>
            <a:r>
              <a:rPr lang="en-US" dirty="0"/>
              <a:t> = 16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6789F5F-E58F-1D48-2128-9110D442C11D}"/>
              </a:ext>
            </a:extLst>
          </p:cNvPr>
          <p:cNvSpPr txBox="1"/>
          <p:nvPr/>
        </p:nvSpPr>
        <p:spPr>
          <a:xfrm>
            <a:off x="2392404" y="1401341"/>
            <a:ext cx="14474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 = </a:t>
            </a:r>
            <a:r>
              <a:rPr lang="en-US" dirty="0" err="1"/>
              <a:t>base_size</a:t>
            </a:r>
            <a:endParaRPr lang="en-US" dirty="0"/>
          </a:p>
          <a:p>
            <a:r>
              <a:rPr lang="en-US" dirty="0"/>
              <a:t>= 16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DF9F0BC-BFCF-C539-91DA-365EE0973C57}"/>
              </a:ext>
            </a:extLst>
          </p:cNvPr>
          <p:cNvCxnSpPr>
            <a:cxnSpLocks/>
          </p:cNvCxnSpPr>
          <p:nvPr/>
        </p:nvCxnSpPr>
        <p:spPr>
          <a:xfrm>
            <a:off x="6082611" y="509487"/>
            <a:ext cx="0" cy="2371725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06A7ACD-D248-2F19-2E57-8BA64B46D234}"/>
              </a:ext>
            </a:extLst>
          </p:cNvPr>
          <p:cNvCxnSpPr>
            <a:cxnSpLocks/>
          </p:cNvCxnSpPr>
          <p:nvPr/>
        </p:nvCxnSpPr>
        <p:spPr>
          <a:xfrm>
            <a:off x="4787967" y="3056357"/>
            <a:ext cx="1131142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7DB99248-0F17-F578-58BC-79610224B3CA}"/>
              </a:ext>
            </a:extLst>
          </p:cNvPr>
          <p:cNvSpPr>
            <a:spLocks noChangeAspect="1"/>
          </p:cNvSpPr>
          <p:nvPr/>
        </p:nvSpPr>
        <p:spPr>
          <a:xfrm>
            <a:off x="8509596" y="877660"/>
            <a:ext cx="1671540" cy="167154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9D2615B-4802-E36B-BE32-FC5378A12E49}"/>
              </a:ext>
            </a:extLst>
          </p:cNvPr>
          <p:cNvSpPr>
            <a:spLocks noChangeAspect="1"/>
          </p:cNvSpPr>
          <p:nvPr/>
        </p:nvSpPr>
        <p:spPr>
          <a:xfrm>
            <a:off x="8779795" y="527567"/>
            <a:ext cx="1131142" cy="237172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53D8ACA-9AE2-3289-CADF-1F51756AC2B3}"/>
              </a:ext>
            </a:extLst>
          </p:cNvPr>
          <p:cNvSpPr>
            <a:spLocks noChangeAspect="1"/>
          </p:cNvSpPr>
          <p:nvPr/>
        </p:nvSpPr>
        <p:spPr>
          <a:xfrm rot="5400000">
            <a:off x="8779794" y="527567"/>
            <a:ext cx="1131142" cy="237172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9EE85DC-6555-73A2-3BAB-1821B00FDDE8}"/>
              </a:ext>
            </a:extLst>
          </p:cNvPr>
          <p:cNvSpPr txBox="1"/>
          <p:nvPr/>
        </p:nvSpPr>
        <p:spPr>
          <a:xfrm>
            <a:off x="6249493" y="1129778"/>
            <a:ext cx="12983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base_size</a:t>
            </a:r>
            <a:endParaRPr lang="en-US" dirty="0"/>
          </a:p>
          <a:p>
            <a:r>
              <a:rPr lang="en-US" dirty="0"/>
              <a:t>* sqrt(ratio)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89F875B-08C5-DCD1-EC54-5E1645A62916}"/>
              </a:ext>
            </a:extLst>
          </p:cNvPr>
          <p:cNvSpPr txBox="1"/>
          <p:nvPr/>
        </p:nvSpPr>
        <p:spPr>
          <a:xfrm>
            <a:off x="4284311" y="3056357"/>
            <a:ext cx="2275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base_size</a:t>
            </a:r>
            <a:r>
              <a:rPr lang="en-US" dirty="0"/>
              <a:t> / sqrt(ratio)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38A85A4-F234-1B4A-BB5D-9E76C8EC8AAB}"/>
              </a:ext>
            </a:extLst>
          </p:cNvPr>
          <p:cNvSpPr txBox="1"/>
          <p:nvPr/>
        </p:nvSpPr>
        <p:spPr>
          <a:xfrm>
            <a:off x="4743912" y="1401341"/>
            <a:ext cx="1167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Same area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EB1F9C2-0736-258D-3147-98753A0F0366}"/>
              </a:ext>
            </a:extLst>
          </p:cNvPr>
          <p:cNvSpPr>
            <a:spLocks noChangeAspect="1"/>
          </p:cNvSpPr>
          <p:nvPr/>
        </p:nvSpPr>
        <p:spPr>
          <a:xfrm>
            <a:off x="362484" y="3698424"/>
            <a:ext cx="2034073" cy="254023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A4D0EF4-FCEE-AF87-E5E0-09F7543FB580}"/>
              </a:ext>
            </a:extLst>
          </p:cNvPr>
          <p:cNvCxnSpPr>
            <a:cxnSpLocks/>
          </p:cNvCxnSpPr>
          <p:nvPr/>
        </p:nvCxnSpPr>
        <p:spPr>
          <a:xfrm>
            <a:off x="2552064" y="3698424"/>
            <a:ext cx="0" cy="2540234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B36FB7B-4630-3613-D3B7-8859F6DB9331}"/>
              </a:ext>
            </a:extLst>
          </p:cNvPr>
          <p:cNvCxnSpPr>
            <a:cxnSpLocks/>
          </p:cNvCxnSpPr>
          <p:nvPr/>
        </p:nvCxnSpPr>
        <p:spPr>
          <a:xfrm>
            <a:off x="362484" y="6399026"/>
            <a:ext cx="2034073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1BA41DDF-160C-1BD5-11A1-E132E117FDFB}"/>
              </a:ext>
            </a:extLst>
          </p:cNvPr>
          <p:cNvSpPr txBox="1"/>
          <p:nvPr/>
        </p:nvSpPr>
        <p:spPr>
          <a:xfrm>
            <a:off x="857006" y="6413246"/>
            <a:ext cx="1075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 * scale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5BE7910-8394-4B49-70FB-6A552620DDB1}"/>
              </a:ext>
            </a:extLst>
          </p:cNvPr>
          <p:cNvSpPr txBox="1"/>
          <p:nvPr/>
        </p:nvSpPr>
        <p:spPr>
          <a:xfrm>
            <a:off x="2559891" y="4820248"/>
            <a:ext cx="2537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 * scale (=8, 16, and 32)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D316868-1D1A-0E70-8FA3-2DB11B4717C5}"/>
              </a:ext>
            </a:extLst>
          </p:cNvPr>
          <p:cNvSpPr txBox="1"/>
          <p:nvPr/>
        </p:nvSpPr>
        <p:spPr>
          <a:xfrm>
            <a:off x="6898644" y="3361012"/>
            <a:ext cx="4770841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 err="1"/>
              <a:t>base_size</a:t>
            </a:r>
            <a:r>
              <a:rPr lang="fr-FR" dirty="0"/>
              <a:t> = 16</a:t>
            </a:r>
          </a:p>
          <a:p>
            <a:r>
              <a:rPr lang="fr-FR" dirty="0"/>
              <a:t>ratios = [0.5, 1, 2]</a:t>
            </a:r>
          </a:p>
          <a:p>
            <a:r>
              <a:rPr lang="fr-FR" dirty="0" err="1"/>
              <a:t>scales</a:t>
            </a:r>
            <a:r>
              <a:rPr lang="fr-FR" dirty="0"/>
              <a:t> = 2**</a:t>
            </a:r>
            <a:r>
              <a:rPr lang="fr-FR" dirty="0" err="1"/>
              <a:t>np.arange</a:t>
            </a:r>
            <a:r>
              <a:rPr lang="fr-FR" dirty="0"/>
              <a:t>(3, 6)</a:t>
            </a:r>
            <a:endParaRPr lang="en-US" dirty="0"/>
          </a:p>
          <a:p>
            <a:r>
              <a:rPr lang="en-US" dirty="0"/>
              <a:t>#array([[ -83.,  -39.,  100.,   56.],</a:t>
            </a:r>
          </a:p>
          <a:p>
            <a:r>
              <a:rPr lang="en-US" dirty="0"/>
              <a:t>#       [-175.,  -87.,  192.,  104.],</a:t>
            </a:r>
          </a:p>
          <a:p>
            <a:r>
              <a:rPr lang="en-US" dirty="0"/>
              <a:t>#       [-359., -183.,  376.,  200.],</a:t>
            </a:r>
          </a:p>
          <a:p>
            <a:r>
              <a:rPr lang="en-US" dirty="0"/>
              <a:t>#       [ -55.,  -55.,   72.,   72.],</a:t>
            </a:r>
          </a:p>
          <a:p>
            <a:r>
              <a:rPr lang="en-US" dirty="0"/>
              <a:t>#       [-119., -119.,  136.,  136.],</a:t>
            </a:r>
          </a:p>
          <a:p>
            <a:r>
              <a:rPr lang="en-US" dirty="0"/>
              <a:t>#       [-247., -247.,  264.,  264.],</a:t>
            </a:r>
          </a:p>
          <a:p>
            <a:r>
              <a:rPr lang="en-US" dirty="0"/>
              <a:t>#       [ -35.,  -79.,   52.,   96.],</a:t>
            </a:r>
          </a:p>
          <a:p>
            <a:r>
              <a:rPr lang="en-US" dirty="0"/>
              <a:t>#       [ -79., -167.,   96.,  184.],</a:t>
            </a:r>
          </a:p>
          <a:p>
            <a:r>
              <a:rPr lang="en-US" dirty="0"/>
              <a:t>#       [-167., -343.,  184.,  360.]])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4C8B0E8-F1DE-B26C-B971-075EFDF9C751}"/>
              </a:ext>
            </a:extLst>
          </p:cNvPr>
          <p:cNvSpPr>
            <a:spLocks noChangeAspect="1"/>
          </p:cNvSpPr>
          <p:nvPr/>
        </p:nvSpPr>
        <p:spPr>
          <a:xfrm>
            <a:off x="992932" y="4491852"/>
            <a:ext cx="763410" cy="95337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EA8095B-DEFE-DE8A-410A-9129B991CBA2}"/>
              </a:ext>
            </a:extLst>
          </p:cNvPr>
          <p:cNvCxnSpPr>
            <a:cxnSpLocks/>
          </p:cNvCxnSpPr>
          <p:nvPr/>
        </p:nvCxnSpPr>
        <p:spPr>
          <a:xfrm flipV="1">
            <a:off x="538867" y="877660"/>
            <a:ext cx="1671540" cy="165287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7F3417E-4C6B-AF2B-DB93-8D64048F34F4}"/>
              </a:ext>
            </a:extLst>
          </p:cNvPr>
          <p:cNvCxnSpPr>
            <a:cxnSpLocks/>
          </p:cNvCxnSpPr>
          <p:nvPr/>
        </p:nvCxnSpPr>
        <p:spPr>
          <a:xfrm>
            <a:off x="538867" y="858998"/>
            <a:ext cx="1671540" cy="167154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184CD429-C246-FB03-2124-4FDB18CDBFEF}"/>
              </a:ext>
            </a:extLst>
          </p:cNvPr>
          <p:cNvSpPr txBox="1"/>
          <p:nvPr/>
        </p:nvSpPr>
        <p:spPr>
          <a:xfrm>
            <a:off x="992932" y="1586007"/>
            <a:ext cx="835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(cx, cy)</a:t>
            </a:r>
          </a:p>
        </p:txBody>
      </p:sp>
    </p:spTree>
    <p:extLst>
      <p:ext uri="{BB962C8B-B14F-4D97-AF65-F5344CB8AC3E}">
        <p14:creationId xmlns:p14="http://schemas.microsoft.com/office/powerpoint/2010/main" val="40570086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256E17D-1D18-72DA-A807-4E1EAD130441}"/>
              </a:ext>
            </a:extLst>
          </p:cNvPr>
          <p:cNvSpPr txBox="1"/>
          <p:nvPr/>
        </p:nvSpPr>
        <p:spPr>
          <a:xfrm>
            <a:off x="0" y="0"/>
            <a:ext cx="30791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bbox_overlaps</a:t>
            </a:r>
            <a:endParaRPr lang="en-US" sz="24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C1BFA0-3F28-A52D-9817-F40C157CD5DE}"/>
              </a:ext>
            </a:extLst>
          </p:cNvPr>
          <p:cNvSpPr txBox="1"/>
          <p:nvPr/>
        </p:nvSpPr>
        <p:spPr>
          <a:xfrm>
            <a:off x="0" y="643727"/>
            <a:ext cx="654775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Parameters</a:t>
            </a:r>
          </a:p>
          <a:p>
            <a:r>
              <a:rPr lang="en-US" dirty="0"/>
              <a:t>----------</a:t>
            </a:r>
          </a:p>
          <a:p>
            <a:r>
              <a:rPr lang="en-US" dirty="0"/>
              <a:t>boxes: (N, 4) </a:t>
            </a:r>
            <a:r>
              <a:rPr lang="en-US" dirty="0" err="1"/>
              <a:t>ndarray</a:t>
            </a:r>
            <a:r>
              <a:rPr lang="en-US" dirty="0"/>
              <a:t> of float</a:t>
            </a:r>
          </a:p>
          <a:p>
            <a:r>
              <a:rPr lang="en-US" dirty="0" err="1"/>
              <a:t>query_boxes</a:t>
            </a:r>
            <a:r>
              <a:rPr lang="en-US" dirty="0"/>
              <a:t>: (K, 4) </a:t>
            </a:r>
            <a:r>
              <a:rPr lang="en-US" dirty="0" err="1"/>
              <a:t>ndarray</a:t>
            </a:r>
            <a:r>
              <a:rPr lang="en-US" dirty="0"/>
              <a:t> of float</a:t>
            </a:r>
          </a:p>
          <a:p>
            <a:endParaRPr lang="en-US" dirty="0"/>
          </a:p>
          <a:p>
            <a:r>
              <a:rPr lang="en-US" dirty="0"/>
              <a:t>Returns</a:t>
            </a:r>
          </a:p>
          <a:p>
            <a:r>
              <a:rPr lang="en-US" dirty="0"/>
              <a:t>-------</a:t>
            </a:r>
          </a:p>
          <a:p>
            <a:r>
              <a:rPr lang="en-US" dirty="0"/>
              <a:t>overlaps: (N, K) </a:t>
            </a:r>
            <a:r>
              <a:rPr lang="en-US" dirty="0" err="1"/>
              <a:t>ndarray</a:t>
            </a:r>
            <a:r>
              <a:rPr lang="en-US" dirty="0"/>
              <a:t> of overlap between boxes and </a:t>
            </a:r>
            <a:r>
              <a:rPr lang="en-US" dirty="0" err="1"/>
              <a:t>query_boxes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D19776-2A6E-1254-F3EF-2C11CEE28FE7}"/>
              </a:ext>
            </a:extLst>
          </p:cNvPr>
          <p:cNvSpPr txBox="1"/>
          <p:nvPr/>
        </p:nvSpPr>
        <p:spPr>
          <a:xfrm>
            <a:off x="0" y="3362131"/>
            <a:ext cx="30791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bbox_intersections</a:t>
            </a:r>
            <a:endParaRPr lang="en-US" sz="24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824881-49D7-432D-D5E6-2A37164E65C7}"/>
              </a:ext>
            </a:extLst>
          </p:cNvPr>
          <p:cNvSpPr txBox="1"/>
          <p:nvPr/>
        </p:nvSpPr>
        <p:spPr>
          <a:xfrm>
            <a:off x="0" y="3972723"/>
            <a:ext cx="6746033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For each query box compute the intersection ratio covered by boxes</a:t>
            </a:r>
          </a:p>
          <a:p>
            <a:r>
              <a:rPr lang="en-US" dirty="0"/>
              <a:t>----------</a:t>
            </a:r>
          </a:p>
          <a:p>
            <a:r>
              <a:rPr lang="en-US" dirty="0"/>
              <a:t>Parameters</a:t>
            </a:r>
          </a:p>
          <a:p>
            <a:r>
              <a:rPr lang="en-US" dirty="0"/>
              <a:t>----------</a:t>
            </a:r>
          </a:p>
          <a:p>
            <a:r>
              <a:rPr lang="en-US" dirty="0"/>
              <a:t>boxes: (N, 4) </a:t>
            </a:r>
            <a:r>
              <a:rPr lang="en-US" dirty="0" err="1"/>
              <a:t>ndarray</a:t>
            </a:r>
            <a:r>
              <a:rPr lang="en-US" dirty="0"/>
              <a:t> of float</a:t>
            </a:r>
          </a:p>
          <a:p>
            <a:r>
              <a:rPr lang="en-US" dirty="0" err="1"/>
              <a:t>query_boxes</a:t>
            </a:r>
            <a:r>
              <a:rPr lang="en-US" dirty="0"/>
              <a:t>: (K, 4) </a:t>
            </a:r>
            <a:r>
              <a:rPr lang="en-US" dirty="0" err="1"/>
              <a:t>ndarray</a:t>
            </a:r>
            <a:r>
              <a:rPr lang="en-US" dirty="0"/>
              <a:t> of float</a:t>
            </a:r>
          </a:p>
          <a:p>
            <a:endParaRPr lang="en-US" dirty="0"/>
          </a:p>
          <a:p>
            <a:r>
              <a:rPr lang="en-US" dirty="0"/>
              <a:t>Returns</a:t>
            </a:r>
          </a:p>
          <a:p>
            <a:r>
              <a:rPr lang="en-US" dirty="0"/>
              <a:t>-------</a:t>
            </a:r>
          </a:p>
          <a:p>
            <a:r>
              <a:rPr lang="en-US" dirty="0"/>
              <a:t>overlaps: (N, K) </a:t>
            </a:r>
            <a:r>
              <a:rPr lang="en-US" dirty="0" err="1"/>
              <a:t>ndarray</a:t>
            </a:r>
            <a:r>
              <a:rPr lang="en-US" dirty="0"/>
              <a:t> of </a:t>
            </a:r>
            <a:r>
              <a:rPr lang="en-US" dirty="0" err="1"/>
              <a:t>intersec</a:t>
            </a:r>
            <a:r>
              <a:rPr lang="en-US" dirty="0"/>
              <a:t> between boxes and </a:t>
            </a:r>
            <a:r>
              <a:rPr lang="en-US" dirty="0" err="1"/>
              <a:t>query_boxes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604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8D01B03-2FFE-AF64-8DD3-DEF4854AD7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1003" y="36730"/>
            <a:ext cx="3091911" cy="6745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3149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4DA053A-61F3-D74A-DA56-79914B4EC952}"/>
              </a:ext>
            </a:extLst>
          </p:cNvPr>
          <p:cNvSpPr txBox="1"/>
          <p:nvPr/>
        </p:nvSpPr>
        <p:spPr>
          <a:xfrm>
            <a:off x="4556449" y="3198167"/>
            <a:ext cx="30791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Back Up 2</a:t>
            </a:r>
          </a:p>
        </p:txBody>
      </p:sp>
    </p:spTree>
    <p:extLst>
      <p:ext uri="{BB962C8B-B14F-4D97-AF65-F5344CB8AC3E}">
        <p14:creationId xmlns:p14="http://schemas.microsoft.com/office/powerpoint/2010/main" val="27383053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3867B01-F538-7DC3-C0F1-67BABB2E11E1}"/>
              </a:ext>
            </a:extLst>
          </p:cNvPr>
          <p:cNvSpPr/>
          <p:nvPr/>
        </p:nvSpPr>
        <p:spPr>
          <a:xfrm>
            <a:off x="1918995" y="2216020"/>
            <a:ext cx="1116563" cy="998376"/>
          </a:xfrm>
          <a:prstGeom prst="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 w="0"/>
            <a:bevelB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5D78E01-3359-C687-4F6D-642F33277576}"/>
              </a:ext>
            </a:extLst>
          </p:cNvPr>
          <p:cNvSpPr/>
          <p:nvPr/>
        </p:nvSpPr>
        <p:spPr>
          <a:xfrm>
            <a:off x="2071395" y="2368420"/>
            <a:ext cx="1116563" cy="998376"/>
          </a:xfrm>
          <a:prstGeom prst="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 w="0"/>
            <a:bevelB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54B6348-C45A-B42B-987F-CE7944E49634}"/>
              </a:ext>
            </a:extLst>
          </p:cNvPr>
          <p:cNvSpPr/>
          <p:nvPr/>
        </p:nvSpPr>
        <p:spPr>
          <a:xfrm>
            <a:off x="2223795" y="2520820"/>
            <a:ext cx="1116563" cy="998376"/>
          </a:xfrm>
          <a:prstGeom prst="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 w="0"/>
            <a:bevelB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F0B1E8F-55CC-F029-440D-C98118601D84}"/>
              </a:ext>
            </a:extLst>
          </p:cNvPr>
          <p:cNvSpPr/>
          <p:nvPr/>
        </p:nvSpPr>
        <p:spPr>
          <a:xfrm>
            <a:off x="2376195" y="2673220"/>
            <a:ext cx="1116563" cy="998376"/>
          </a:xfrm>
          <a:prstGeom prst="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 w="0"/>
            <a:bevelB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F094AE7-0420-D8B6-3378-15C2CCA09EA3}"/>
              </a:ext>
            </a:extLst>
          </p:cNvPr>
          <p:cNvSpPr/>
          <p:nvPr/>
        </p:nvSpPr>
        <p:spPr>
          <a:xfrm>
            <a:off x="2528595" y="2825620"/>
            <a:ext cx="1116563" cy="998376"/>
          </a:xfrm>
          <a:prstGeom prst="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 w="0"/>
            <a:bevelB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8470E9-F38E-3C64-26BB-85060C1C13E0}"/>
              </a:ext>
            </a:extLst>
          </p:cNvPr>
          <p:cNvSpPr txBox="1"/>
          <p:nvPr/>
        </p:nvSpPr>
        <p:spPr>
          <a:xfrm>
            <a:off x="2450845" y="3976396"/>
            <a:ext cx="1436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features</a:t>
            </a:r>
          </a:p>
          <a:p>
            <a:r>
              <a:rPr lang="en-US" dirty="0"/>
              <a:t>(n x n x 512)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5B3E3E7-70C0-5430-3ADD-462BAF907965}"/>
              </a:ext>
            </a:extLst>
          </p:cNvPr>
          <p:cNvSpPr/>
          <p:nvPr/>
        </p:nvSpPr>
        <p:spPr>
          <a:xfrm>
            <a:off x="3956185" y="2219128"/>
            <a:ext cx="1116563" cy="998376"/>
          </a:xfrm>
          <a:prstGeom prst="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 w="0"/>
            <a:bevelB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0822E4E-3BCA-906E-93C0-21ABCD9B9E13}"/>
              </a:ext>
            </a:extLst>
          </p:cNvPr>
          <p:cNvSpPr/>
          <p:nvPr/>
        </p:nvSpPr>
        <p:spPr>
          <a:xfrm>
            <a:off x="4108585" y="2371528"/>
            <a:ext cx="1116563" cy="998376"/>
          </a:xfrm>
          <a:prstGeom prst="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 w="0"/>
            <a:bevelB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67B2CF1-1DBF-FCE8-6D73-321315D16CED}"/>
              </a:ext>
            </a:extLst>
          </p:cNvPr>
          <p:cNvSpPr/>
          <p:nvPr/>
        </p:nvSpPr>
        <p:spPr>
          <a:xfrm>
            <a:off x="4260985" y="2523928"/>
            <a:ext cx="1116563" cy="998376"/>
          </a:xfrm>
          <a:prstGeom prst="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 w="0"/>
            <a:bevelB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13AFF3D-3FA9-B57A-0280-09BC23237206}"/>
              </a:ext>
            </a:extLst>
          </p:cNvPr>
          <p:cNvSpPr/>
          <p:nvPr/>
        </p:nvSpPr>
        <p:spPr>
          <a:xfrm>
            <a:off x="4413385" y="2676328"/>
            <a:ext cx="1116563" cy="998376"/>
          </a:xfrm>
          <a:prstGeom prst="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 w="0"/>
            <a:bevelB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AF3DE35-39B7-CF7B-DC9B-6ACCD9D4F0E3}"/>
              </a:ext>
            </a:extLst>
          </p:cNvPr>
          <p:cNvSpPr/>
          <p:nvPr/>
        </p:nvSpPr>
        <p:spPr>
          <a:xfrm>
            <a:off x="4565785" y="2828728"/>
            <a:ext cx="1116563" cy="998376"/>
          </a:xfrm>
          <a:prstGeom prst="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 w="0"/>
            <a:bevelB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9DE52FD-94A2-5E1A-F609-D57958883DF4}"/>
              </a:ext>
            </a:extLst>
          </p:cNvPr>
          <p:cNvSpPr txBox="1"/>
          <p:nvPr/>
        </p:nvSpPr>
        <p:spPr>
          <a:xfrm>
            <a:off x="4245433" y="3979504"/>
            <a:ext cx="1436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rpn_conv1</a:t>
            </a:r>
          </a:p>
          <a:p>
            <a:r>
              <a:rPr lang="en-US" dirty="0"/>
              <a:t>(n x n x 512)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72E00EB-351F-7CE1-7EFD-1F241664D086}"/>
              </a:ext>
            </a:extLst>
          </p:cNvPr>
          <p:cNvSpPr/>
          <p:nvPr/>
        </p:nvSpPr>
        <p:spPr>
          <a:xfrm>
            <a:off x="6077340" y="710677"/>
            <a:ext cx="1021754" cy="998376"/>
          </a:xfrm>
          <a:prstGeom prst="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 w="0"/>
            <a:bevelB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463C39C-BE34-6A6D-E909-8ACDC59F3312}"/>
              </a:ext>
            </a:extLst>
          </p:cNvPr>
          <p:cNvSpPr/>
          <p:nvPr/>
        </p:nvSpPr>
        <p:spPr>
          <a:xfrm>
            <a:off x="6229740" y="863077"/>
            <a:ext cx="1021754" cy="998376"/>
          </a:xfrm>
          <a:prstGeom prst="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 w="0"/>
            <a:bevelB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FFEAC17-4E22-3E11-C01F-7A823D750A53}"/>
              </a:ext>
            </a:extLst>
          </p:cNvPr>
          <p:cNvSpPr/>
          <p:nvPr/>
        </p:nvSpPr>
        <p:spPr>
          <a:xfrm>
            <a:off x="6382140" y="1015477"/>
            <a:ext cx="1021754" cy="998376"/>
          </a:xfrm>
          <a:prstGeom prst="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 w="0"/>
            <a:bevelB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0DE464F-893B-21E9-5909-F0FEF665AA6C}"/>
              </a:ext>
            </a:extLst>
          </p:cNvPr>
          <p:cNvSpPr/>
          <p:nvPr/>
        </p:nvSpPr>
        <p:spPr>
          <a:xfrm>
            <a:off x="6534540" y="1167877"/>
            <a:ext cx="1021754" cy="998376"/>
          </a:xfrm>
          <a:prstGeom prst="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 w="0"/>
            <a:bevelB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AD356C4-6BA9-8EEA-379A-C1833734AD60}"/>
              </a:ext>
            </a:extLst>
          </p:cNvPr>
          <p:cNvSpPr/>
          <p:nvPr/>
        </p:nvSpPr>
        <p:spPr>
          <a:xfrm>
            <a:off x="6686940" y="1320277"/>
            <a:ext cx="1021754" cy="998376"/>
          </a:xfrm>
          <a:prstGeom prst="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 w="0"/>
            <a:bevelB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F86EB60-4BEE-70A6-ED78-C43ED737BEC3}"/>
              </a:ext>
            </a:extLst>
          </p:cNvPr>
          <p:cNvSpPr txBox="1"/>
          <p:nvPr/>
        </p:nvSpPr>
        <p:spPr>
          <a:xfrm>
            <a:off x="6388412" y="2306029"/>
            <a:ext cx="24647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rpn_cls_score</a:t>
            </a:r>
            <a:endParaRPr lang="en-US" dirty="0"/>
          </a:p>
          <a:p>
            <a:r>
              <a:rPr lang="en-US" dirty="0" err="1"/>
              <a:t>rpn_cls_prob_reshape</a:t>
            </a:r>
            <a:endParaRPr lang="en-US" dirty="0"/>
          </a:p>
          <a:p>
            <a:r>
              <a:rPr lang="en-US" dirty="0"/>
              <a:t>(n x n x (AS x 3 x 2))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95B3D4A-B3F7-A044-66F9-A676D934D81E}"/>
              </a:ext>
            </a:extLst>
          </p:cNvPr>
          <p:cNvSpPr/>
          <p:nvPr/>
        </p:nvSpPr>
        <p:spPr>
          <a:xfrm>
            <a:off x="6357258" y="3565848"/>
            <a:ext cx="1021754" cy="998376"/>
          </a:xfrm>
          <a:prstGeom prst="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 w="0"/>
            <a:bevelB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50DE73D-E605-2700-2975-157DA8FE5B09}"/>
              </a:ext>
            </a:extLst>
          </p:cNvPr>
          <p:cNvSpPr/>
          <p:nvPr/>
        </p:nvSpPr>
        <p:spPr>
          <a:xfrm>
            <a:off x="6509658" y="3718248"/>
            <a:ext cx="1021754" cy="998376"/>
          </a:xfrm>
          <a:prstGeom prst="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 w="0"/>
            <a:bevelB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DC87957-7C4F-3C1C-4E9F-F570EEE7DB0A}"/>
              </a:ext>
            </a:extLst>
          </p:cNvPr>
          <p:cNvSpPr/>
          <p:nvPr/>
        </p:nvSpPr>
        <p:spPr>
          <a:xfrm>
            <a:off x="6662058" y="3870648"/>
            <a:ext cx="1021754" cy="998376"/>
          </a:xfrm>
          <a:prstGeom prst="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 w="0"/>
            <a:bevelB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095528A-342D-ACA6-82AD-945FCC81E52C}"/>
              </a:ext>
            </a:extLst>
          </p:cNvPr>
          <p:cNvSpPr/>
          <p:nvPr/>
        </p:nvSpPr>
        <p:spPr>
          <a:xfrm>
            <a:off x="6814458" y="4023048"/>
            <a:ext cx="1021754" cy="998376"/>
          </a:xfrm>
          <a:prstGeom prst="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 w="0"/>
            <a:bevelB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20BD2DB-A77D-1291-868D-01608B65D5F4}"/>
              </a:ext>
            </a:extLst>
          </p:cNvPr>
          <p:cNvSpPr/>
          <p:nvPr/>
        </p:nvSpPr>
        <p:spPr>
          <a:xfrm>
            <a:off x="6966858" y="4175448"/>
            <a:ext cx="1021754" cy="998376"/>
          </a:xfrm>
          <a:prstGeom prst="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 w="0"/>
            <a:bevelB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475D830-8517-6F63-5911-3B910F710C9F}"/>
              </a:ext>
            </a:extLst>
          </p:cNvPr>
          <p:cNvSpPr/>
          <p:nvPr/>
        </p:nvSpPr>
        <p:spPr>
          <a:xfrm>
            <a:off x="174163" y="2523928"/>
            <a:ext cx="1116563" cy="998376"/>
          </a:xfrm>
          <a:prstGeom prst="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 w="0"/>
            <a:bevelB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1F9582D-4E30-CB58-6B59-4837EE523072}"/>
              </a:ext>
            </a:extLst>
          </p:cNvPr>
          <p:cNvSpPr/>
          <p:nvPr/>
        </p:nvSpPr>
        <p:spPr>
          <a:xfrm>
            <a:off x="326563" y="2676328"/>
            <a:ext cx="1116563" cy="998376"/>
          </a:xfrm>
          <a:prstGeom prst="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 w="0"/>
            <a:bevelB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035C321-0510-6E87-98F9-E942132EF8EE}"/>
              </a:ext>
            </a:extLst>
          </p:cNvPr>
          <p:cNvSpPr/>
          <p:nvPr/>
        </p:nvSpPr>
        <p:spPr>
          <a:xfrm>
            <a:off x="478963" y="2828728"/>
            <a:ext cx="1116563" cy="998376"/>
          </a:xfrm>
          <a:prstGeom prst="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 w="0"/>
            <a:bevelB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E697EC9-E6AC-1D2F-E060-FA06BAFAB0B5}"/>
              </a:ext>
            </a:extLst>
          </p:cNvPr>
          <p:cNvSpPr txBox="1"/>
          <p:nvPr/>
        </p:nvSpPr>
        <p:spPr>
          <a:xfrm>
            <a:off x="379440" y="3976396"/>
            <a:ext cx="1436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</a:t>
            </a:r>
          </a:p>
          <a:p>
            <a:r>
              <a:rPr lang="en-US" dirty="0"/>
              <a:t>(h x w x 3)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AF7009A-30E6-3A66-DDE8-ABCE1900E402}"/>
              </a:ext>
            </a:extLst>
          </p:cNvPr>
          <p:cNvSpPr txBox="1"/>
          <p:nvPr/>
        </p:nvSpPr>
        <p:spPr>
          <a:xfrm>
            <a:off x="1551989" y="1102954"/>
            <a:ext cx="1436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VGG16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F191686-6E54-EAB4-048F-A725BFC45E12}"/>
              </a:ext>
            </a:extLst>
          </p:cNvPr>
          <p:cNvSpPr txBox="1"/>
          <p:nvPr/>
        </p:nvSpPr>
        <p:spPr>
          <a:xfrm>
            <a:off x="3377685" y="1102954"/>
            <a:ext cx="1436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Conv2D </a:t>
            </a:r>
          </a:p>
          <a:p>
            <a:r>
              <a:rPr lang="en-US" dirty="0">
                <a:solidFill>
                  <a:srgbClr val="0000FF"/>
                </a:solidFill>
              </a:rPr>
              <a:t>(3 x 3, conv1)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F22D29A-39C7-BC18-DB74-1A99388C6B7B}"/>
              </a:ext>
            </a:extLst>
          </p:cNvPr>
          <p:cNvSpPr txBox="1"/>
          <p:nvPr/>
        </p:nvSpPr>
        <p:spPr>
          <a:xfrm>
            <a:off x="6382140" y="5225155"/>
            <a:ext cx="20154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rpn_bbox_pred</a:t>
            </a:r>
            <a:endParaRPr lang="en-US" dirty="0"/>
          </a:p>
          <a:p>
            <a:r>
              <a:rPr lang="en-US" dirty="0"/>
              <a:t>(n x n x (AS x 3 x 4))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F25668B-A702-1FA9-6DCB-B7326AD4B7DD}"/>
              </a:ext>
            </a:extLst>
          </p:cNvPr>
          <p:cNvSpPr txBox="1"/>
          <p:nvPr/>
        </p:nvSpPr>
        <p:spPr>
          <a:xfrm>
            <a:off x="5047870" y="1102953"/>
            <a:ext cx="19780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Conv2D </a:t>
            </a:r>
          </a:p>
          <a:p>
            <a:r>
              <a:rPr lang="en-US" dirty="0">
                <a:solidFill>
                  <a:srgbClr val="0000FF"/>
                </a:solidFill>
              </a:rPr>
              <a:t>(1 x 1, </a:t>
            </a:r>
            <a:r>
              <a:rPr lang="en-US" dirty="0" err="1">
                <a:solidFill>
                  <a:srgbClr val="0000FF"/>
                </a:solidFill>
              </a:rPr>
              <a:t>score_conv</a:t>
            </a:r>
            <a:r>
              <a:rPr lang="en-US" dirty="0">
                <a:solidFill>
                  <a:srgbClr val="0000FF"/>
                </a:solidFill>
              </a:rPr>
              <a:t>)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74AB238-EE36-5FDF-7A22-96E74C552EAC}"/>
              </a:ext>
            </a:extLst>
          </p:cNvPr>
          <p:cNvSpPr txBox="1"/>
          <p:nvPr/>
        </p:nvSpPr>
        <p:spPr>
          <a:xfrm>
            <a:off x="5292013" y="3409670"/>
            <a:ext cx="19780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Conv2D </a:t>
            </a:r>
          </a:p>
          <a:p>
            <a:r>
              <a:rPr lang="en-US" dirty="0">
                <a:solidFill>
                  <a:srgbClr val="0000FF"/>
                </a:solidFill>
              </a:rPr>
              <a:t>(1 x 1, </a:t>
            </a:r>
            <a:r>
              <a:rPr lang="en-US" dirty="0" err="1">
                <a:solidFill>
                  <a:srgbClr val="0000FF"/>
                </a:solidFill>
              </a:rPr>
              <a:t>bbox_conv</a:t>
            </a:r>
            <a:r>
              <a:rPr lang="en-US" dirty="0">
                <a:solidFill>
                  <a:srgbClr val="0000FF"/>
                </a:solidFill>
              </a:rPr>
              <a:t>)</a:t>
            </a:r>
          </a:p>
        </p:txBody>
      </p: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83CFFBE6-C6FA-47E3-A974-DCF71B195EC6}"/>
              </a:ext>
            </a:extLst>
          </p:cNvPr>
          <p:cNvCxnSpPr>
            <a:cxnSpLocks/>
            <a:stCxn id="38" idx="3"/>
            <a:endCxn id="16" idx="1"/>
          </p:cNvCxnSpPr>
          <p:nvPr/>
        </p:nvCxnSpPr>
        <p:spPr>
          <a:xfrm flipV="1">
            <a:off x="1595526" y="3324808"/>
            <a:ext cx="933069" cy="310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CB136B3A-F2CC-B2CD-067F-F80B67392A63}"/>
              </a:ext>
            </a:extLst>
          </p:cNvPr>
          <p:cNvCxnSpPr>
            <a:cxnSpLocks/>
            <a:stCxn id="16" idx="3"/>
            <a:endCxn id="22" idx="1"/>
          </p:cNvCxnSpPr>
          <p:nvPr/>
        </p:nvCxnSpPr>
        <p:spPr>
          <a:xfrm>
            <a:off x="3645158" y="3324808"/>
            <a:ext cx="920627" cy="310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7F5D2B40-7C12-90D1-6242-6559A1E02643}"/>
              </a:ext>
            </a:extLst>
          </p:cNvPr>
          <p:cNvCxnSpPr>
            <a:cxnSpLocks/>
            <a:stCxn id="22" idx="3"/>
            <a:endCxn id="28" idx="1"/>
          </p:cNvCxnSpPr>
          <p:nvPr/>
        </p:nvCxnSpPr>
        <p:spPr>
          <a:xfrm flipV="1">
            <a:off x="5682348" y="1819465"/>
            <a:ext cx="1004592" cy="150845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8539B088-E8EC-D27A-A405-1FCF8C786C23}"/>
              </a:ext>
            </a:extLst>
          </p:cNvPr>
          <p:cNvCxnSpPr>
            <a:cxnSpLocks/>
            <a:stCxn id="22" idx="3"/>
            <a:endCxn id="34" idx="1"/>
          </p:cNvCxnSpPr>
          <p:nvPr/>
        </p:nvCxnSpPr>
        <p:spPr>
          <a:xfrm>
            <a:off x="5682348" y="3327916"/>
            <a:ext cx="1284510" cy="134672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88432BDE-9169-6F62-2700-997C5C2755E2}"/>
              </a:ext>
            </a:extLst>
          </p:cNvPr>
          <p:cNvSpPr/>
          <p:nvPr/>
        </p:nvSpPr>
        <p:spPr>
          <a:xfrm>
            <a:off x="9165776" y="363889"/>
            <a:ext cx="1021754" cy="998376"/>
          </a:xfrm>
          <a:prstGeom prst="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 w="0"/>
            <a:bevelB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456F370-3491-78A3-7E11-E1072CC8B09D}"/>
              </a:ext>
            </a:extLst>
          </p:cNvPr>
          <p:cNvSpPr txBox="1"/>
          <p:nvPr/>
        </p:nvSpPr>
        <p:spPr>
          <a:xfrm>
            <a:off x="6393790" y="2307588"/>
            <a:ext cx="24647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rpn_cls_score</a:t>
            </a:r>
            <a:endParaRPr lang="en-US" dirty="0"/>
          </a:p>
          <a:p>
            <a:r>
              <a:rPr lang="en-US" dirty="0" err="1"/>
              <a:t>rpn_cls_prob_reshape</a:t>
            </a:r>
            <a:endParaRPr lang="en-US" dirty="0"/>
          </a:p>
          <a:p>
            <a:r>
              <a:rPr lang="en-US" dirty="0"/>
              <a:t>(n x n x (AS x 3 x 2))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47EB5BF-F1BA-05E1-280F-D9C9F61103C5}"/>
              </a:ext>
            </a:extLst>
          </p:cNvPr>
          <p:cNvSpPr txBox="1"/>
          <p:nvPr/>
        </p:nvSpPr>
        <p:spPr>
          <a:xfrm>
            <a:off x="11078653" y="572336"/>
            <a:ext cx="1101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rois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0F49D7F-3F19-484F-4A58-061E27B3CD45}"/>
              </a:ext>
            </a:extLst>
          </p:cNvPr>
          <p:cNvSpPr txBox="1"/>
          <p:nvPr/>
        </p:nvSpPr>
        <p:spPr>
          <a:xfrm>
            <a:off x="5046336" y="1102953"/>
            <a:ext cx="19780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Conv2D </a:t>
            </a:r>
          </a:p>
          <a:p>
            <a:r>
              <a:rPr lang="en-US" dirty="0">
                <a:solidFill>
                  <a:srgbClr val="0000FF"/>
                </a:solidFill>
              </a:rPr>
              <a:t>(1 x 1, </a:t>
            </a:r>
            <a:r>
              <a:rPr lang="en-US" dirty="0" err="1">
                <a:solidFill>
                  <a:srgbClr val="0000FF"/>
                </a:solidFill>
              </a:rPr>
              <a:t>score_conv</a:t>
            </a:r>
            <a:r>
              <a:rPr lang="en-US" dirty="0">
                <a:solidFill>
                  <a:srgbClr val="0000FF"/>
                </a:solidFill>
              </a:rPr>
              <a:t>)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5558269-D1EC-AC9A-B350-C9305D675BC8}"/>
              </a:ext>
            </a:extLst>
          </p:cNvPr>
          <p:cNvSpPr txBox="1"/>
          <p:nvPr/>
        </p:nvSpPr>
        <p:spPr>
          <a:xfrm>
            <a:off x="8480006" y="1935138"/>
            <a:ext cx="2464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0000FF"/>
                </a:solidFill>
              </a:rPr>
              <a:t>proposal_layer</a:t>
            </a:r>
            <a:endParaRPr lang="en-US" b="1" dirty="0">
              <a:solidFill>
                <a:srgbClr val="0000FF"/>
              </a:solidFill>
            </a:endParaRPr>
          </a:p>
        </p:txBody>
      </p:sp>
      <p:cxnSp>
        <p:nvCxnSpPr>
          <p:cNvPr id="79" name="Connector: Elbow 78">
            <a:extLst>
              <a:ext uri="{FF2B5EF4-FFF2-40B4-BE49-F238E27FC236}">
                <a16:creationId xmlns:a16="http://schemas.microsoft.com/office/drawing/2014/main" id="{20DFA357-68FF-84CA-E78F-0C134FA6819D}"/>
              </a:ext>
            </a:extLst>
          </p:cNvPr>
          <p:cNvCxnSpPr>
            <a:cxnSpLocks/>
            <a:stCxn id="28" idx="3"/>
            <a:endCxn id="72" idx="1"/>
          </p:cNvCxnSpPr>
          <p:nvPr/>
        </p:nvCxnSpPr>
        <p:spPr>
          <a:xfrm flipV="1">
            <a:off x="7708694" y="863077"/>
            <a:ext cx="1457082" cy="95638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53D527B5-3480-E281-74DA-46BDE6A91D46}"/>
              </a:ext>
            </a:extLst>
          </p:cNvPr>
          <p:cNvCxnSpPr>
            <a:cxnSpLocks/>
            <a:stCxn id="34" idx="3"/>
            <a:endCxn id="72" idx="1"/>
          </p:cNvCxnSpPr>
          <p:nvPr/>
        </p:nvCxnSpPr>
        <p:spPr>
          <a:xfrm flipV="1">
            <a:off x="7988612" y="863077"/>
            <a:ext cx="1177164" cy="381155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AC8D744E-289D-26EA-1D85-710821F2805D}"/>
              </a:ext>
            </a:extLst>
          </p:cNvPr>
          <p:cNvSpPr/>
          <p:nvPr/>
        </p:nvSpPr>
        <p:spPr>
          <a:xfrm>
            <a:off x="9749323" y="4867468"/>
            <a:ext cx="1021754" cy="99837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 w="0"/>
            <a:bevelB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309D0971-CD27-FD31-A939-196394AE6850}"/>
              </a:ext>
            </a:extLst>
          </p:cNvPr>
          <p:cNvCxnSpPr>
            <a:cxnSpLocks/>
            <a:stCxn id="28" idx="3"/>
            <a:endCxn id="87" idx="1"/>
          </p:cNvCxnSpPr>
          <p:nvPr/>
        </p:nvCxnSpPr>
        <p:spPr>
          <a:xfrm>
            <a:off x="7708694" y="1819465"/>
            <a:ext cx="2040629" cy="3547191"/>
          </a:xfrm>
          <a:prstGeom prst="bentConnector3">
            <a:avLst>
              <a:gd name="adj1" fmla="val 7103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A28CC36A-02E2-C2A0-F434-77878A4D85CA}"/>
              </a:ext>
            </a:extLst>
          </p:cNvPr>
          <p:cNvSpPr txBox="1"/>
          <p:nvPr/>
        </p:nvSpPr>
        <p:spPr>
          <a:xfrm>
            <a:off x="7983888" y="4897312"/>
            <a:ext cx="2464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0000FF"/>
                </a:solidFill>
              </a:rPr>
              <a:t>anchor_target_layer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B1EEBBDD-BF2F-1475-336D-0B6C3853D0D1}"/>
              </a:ext>
            </a:extLst>
          </p:cNvPr>
          <p:cNvSpPr txBox="1"/>
          <p:nvPr/>
        </p:nvSpPr>
        <p:spPr>
          <a:xfrm>
            <a:off x="9624555" y="5916332"/>
            <a:ext cx="12712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rpn_data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E4FFCF5D-B965-3A0A-5FE9-C6B0977EE999}"/>
              </a:ext>
            </a:extLst>
          </p:cNvPr>
          <p:cNvSpPr/>
          <p:nvPr/>
        </p:nvSpPr>
        <p:spPr>
          <a:xfrm>
            <a:off x="11075877" y="4867468"/>
            <a:ext cx="1021754" cy="99837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 w="0"/>
            <a:bevelB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056CD8BF-6405-BF44-3B4A-F4B7144E6340}"/>
              </a:ext>
            </a:extLst>
          </p:cNvPr>
          <p:cNvSpPr txBox="1"/>
          <p:nvPr/>
        </p:nvSpPr>
        <p:spPr>
          <a:xfrm>
            <a:off x="11075877" y="5916332"/>
            <a:ext cx="12712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loss</a:t>
            </a:r>
          </a:p>
        </p:txBody>
      </p:sp>
      <p:cxnSp>
        <p:nvCxnSpPr>
          <p:cNvPr id="109" name="Connector: Elbow 108">
            <a:extLst>
              <a:ext uri="{FF2B5EF4-FFF2-40B4-BE49-F238E27FC236}">
                <a16:creationId xmlns:a16="http://schemas.microsoft.com/office/drawing/2014/main" id="{53003673-74C4-6D0D-789A-53112F14E248}"/>
              </a:ext>
            </a:extLst>
          </p:cNvPr>
          <p:cNvCxnSpPr>
            <a:cxnSpLocks/>
            <a:stCxn id="87" idx="3"/>
            <a:endCxn id="106" idx="1"/>
          </p:cNvCxnSpPr>
          <p:nvPr/>
        </p:nvCxnSpPr>
        <p:spPr>
          <a:xfrm>
            <a:off x="10771077" y="5366656"/>
            <a:ext cx="304800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ctor: Elbow 111">
            <a:extLst>
              <a:ext uri="{FF2B5EF4-FFF2-40B4-BE49-F238E27FC236}">
                <a16:creationId xmlns:a16="http://schemas.microsoft.com/office/drawing/2014/main" id="{E4F0BF97-4699-D682-FABD-3AA35A89DF1E}"/>
              </a:ext>
            </a:extLst>
          </p:cNvPr>
          <p:cNvCxnSpPr>
            <a:cxnSpLocks/>
            <a:stCxn id="34" idx="3"/>
            <a:endCxn id="106" idx="0"/>
          </p:cNvCxnSpPr>
          <p:nvPr/>
        </p:nvCxnSpPr>
        <p:spPr>
          <a:xfrm>
            <a:off x="7988612" y="4674636"/>
            <a:ext cx="3598142" cy="19283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BCB3A142-330A-176D-1108-07DFDB267201}"/>
              </a:ext>
            </a:extLst>
          </p:cNvPr>
          <p:cNvSpPr txBox="1"/>
          <p:nvPr/>
        </p:nvSpPr>
        <p:spPr>
          <a:xfrm>
            <a:off x="10383479" y="4962240"/>
            <a:ext cx="1232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0000FF"/>
                </a:solidFill>
              </a:rPr>
              <a:t>Build_loss</a:t>
            </a:r>
            <a:endParaRPr lang="en-US" b="1" dirty="0">
              <a:solidFill>
                <a:srgbClr val="0000FF"/>
              </a:solidFill>
            </a:endParaRPr>
          </a:p>
        </p:txBody>
      </p:sp>
      <p:cxnSp>
        <p:nvCxnSpPr>
          <p:cNvPr id="126" name="Connector: Elbow 125">
            <a:extLst>
              <a:ext uri="{FF2B5EF4-FFF2-40B4-BE49-F238E27FC236}">
                <a16:creationId xmlns:a16="http://schemas.microsoft.com/office/drawing/2014/main" id="{D107CF9C-3D0F-0A3E-0003-0C66FDA11544}"/>
              </a:ext>
            </a:extLst>
          </p:cNvPr>
          <p:cNvCxnSpPr>
            <a:cxnSpLocks/>
            <a:stCxn id="28" idx="3"/>
            <a:endCxn id="106" idx="0"/>
          </p:cNvCxnSpPr>
          <p:nvPr/>
        </p:nvCxnSpPr>
        <p:spPr>
          <a:xfrm>
            <a:off x="7708694" y="1819465"/>
            <a:ext cx="3878060" cy="304800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5865EA84-8106-8AD3-F54D-1B047C26F927}"/>
              </a:ext>
            </a:extLst>
          </p:cNvPr>
          <p:cNvSpPr txBox="1"/>
          <p:nvPr/>
        </p:nvSpPr>
        <p:spPr>
          <a:xfrm>
            <a:off x="0" y="0"/>
            <a:ext cx="30791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RPN</a:t>
            </a:r>
          </a:p>
        </p:txBody>
      </p:sp>
    </p:spTree>
    <p:extLst>
      <p:ext uri="{BB962C8B-B14F-4D97-AF65-F5344CB8AC3E}">
        <p14:creationId xmlns:p14="http://schemas.microsoft.com/office/powerpoint/2010/main" val="36162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g">
            <a:extLst>
              <a:ext uri="{FF2B5EF4-FFF2-40B4-BE49-F238E27FC236}">
                <a16:creationId xmlns:a16="http://schemas.microsoft.com/office/drawing/2014/main" id="{26A8F42F-77CC-5C8E-6E84-103A3A4BF53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96" t="57007"/>
          <a:stretch/>
        </p:blipFill>
        <p:spPr bwMode="auto">
          <a:xfrm>
            <a:off x="3741839" y="0"/>
            <a:ext cx="609087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img">
            <a:extLst>
              <a:ext uri="{FF2B5EF4-FFF2-40B4-BE49-F238E27FC236}">
                <a16:creationId xmlns:a16="http://schemas.microsoft.com/office/drawing/2014/main" id="{B6B285F8-B7F0-478F-A724-B46983EDEF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910"/>
          <a:stretch/>
        </p:blipFill>
        <p:spPr bwMode="auto">
          <a:xfrm>
            <a:off x="860760" y="0"/>
            <a:ext cx="454396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331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591B209-63E4-7385-994A-337812B2F344}"/>
              </a:ext>
            </a:extLst>
          </p:cNvPr>
          <p:cNvSpPr/>
          <p:nvPr/>
        </p:nvSpPr>
        <p:spPr>
          <a:xfrm>
            <a:off x="728419" y="1054629"/>
            <a:ext cx="1449091" cy="106163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extractor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94577E8-A8E2-8A92-2433-F2B9BF08510F}"/>
              </a:ext>
            </a:extLst>
          </p:cNvPr>
          <p:cNvSpPr/>
          <p:nvPr/>
        </p:nvSpPr>
        <p:spPr>
          <a:xfrm>
            <a:off x="736169" y="2743200"/>
            <a:ext cx="1449091" cy="106163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rpn</a:t>
            </a:r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7424DFA-C1B3-BE02-2CE7-E1C8F65D3026}"/>
              </a:ext>
            </a:extLst>
          </p:cNvPr>
          <p:cNvSpPr/>
          <p:nvPr/>
        </p:nvSpPr>
        <p:spPr>
          <a:xfrm>
            <a:off x="736168" y="4391930"/>
            <a:ext cx="1449091" cy="106163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DD8266CE-925E-F789-9417-0494642C2CFA}"/>
              </a:ext>
            </a:extLst>
          </p:cNvPr>
          <p:cNvCxnSpPr>
            <a:cxnSpLocks/>
            <a:stCxn id="4" idx="1"/>
            <a:endCxn id="5" idx="0"/>
          </p:cNvCxnSpPr>
          <p:nvPr/>
        </p:nvCxnSpPr>
        <p:spPr>
          <a:xfrm rot="10800000" flipH="1" flipV="1">
            <a:off x="728419" y="1585446"/>
            <a:ext cx="732296" cy="1157754"/>
          </a:xfrm>
          <a:prstGeom prst="bentConnector4">
            <a:avLst>
              <a:gd name="adj1" fmla="val -31217"/>
              <a:gd name="adj2" fmla="val 7292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D067DD4E-B340-CB9B-CCF1-3B38EB59E7B5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rot="5400000">
            <a:off x="1167167" y="4098382"/>
            <a:ext cx="587096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EC39908-97B1-B6E4-B7FB-3B889655EE7A}"/>
              </a:ext>
            </a:extLst>
          </p:cNvPr>
          <p:cNvSpPr txBox="1"/>
          <p:nvPr/>
        </p:nvSpPr>
        <p:spPr>
          <a:xfrm>
            <a:off x="1460713" y="2243183"/>
            <a:ext cx="185786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features # (N, C, H, W)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B98B823-95D2-7E8C-4CBE-316F9101891B}"/>
              </a:ext>
            </a:extLst>
          </p:cNvPr>
          <p:cNvSpPr txBox="1"/>
          <p:nvPr/>
        </p:nvSpPr>
        <p:spPr>
          <a:xfrm>
            <a:off x="1582115" y="3916999"/>
            <a:ext cx="288914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rois # (K, 4), </a:t>
            </a:r>
            <a:r>
              <a:rPr lang="pt-BR" sz="1400" dirty="0"/>
              <a:t>K &lt;= N*H*W*A</a:t>
            </a:r>
            <a:endParaRPr lang="en-US" sz="1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7B1FDF0-7130-4D98-FD7A-3C30515E3AAE}"/>
              </a:ext>
            </a:extLst>
          </p:cNvPr>
          <p:cNvSpPr txBox="1"/>
          <p:nvPr/>
        </p:nvSpPr>
        <p:spPr>
          <a:xfrm>
            <a:off x="1582115" y="5493405"/>
            <a:ext cx="25223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 err="1"/>
              <a:t>roi_cls_locs</a:t>
            </a:r>
            <a:r>
              <a:rPr lang="en-US" sz="1400" dirty="0"/>
              <a:t> # (K, </a:t>
            </a:r>
            <a:r>
              <a:rPr lang="en-US" sz="1400" dirty="0" err="1"/>
              <a:t>n_class</a:t>
            </a:r>
            <a:r>
              <a:rPr lang="en-US" sz="1400" dirty="0"/>
              <a:t>*4)</a:t>
            </a:r>
          </a:p>
          <a:p>
            <a:r>
              <a:rPr lang="en-US" sz="1400" dirty="0" err="1"/>
              <a:t>roi_scores</a:t>
            </a:r>
            <a:r>
              <a:rPr lang="en-US" sz="1400" dirty="0"/>
              <a:t> # (K, </a:t>
            </a:r>
            <a:r>
              <a:rPr lang="en-US" sz="1400" dirty="0" err="1"/>
              <a:t>n_class</a:t>
            </a:r>
            <a:r>
              <a:rPr lang="en-US" sz="1400" dirty="0"/>
              <a:t>)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848AE73-E5E7-1402-56C3-B04745970A22}"/>
              </a:ext>
            </a:extLst>
          </p:cNvPr>
          <p:cNvSpPr/>
          <p:nvPr/>
        </p:nvSpPr>
        <p:spPr>
          <a:xfrm>
            <a:off x="1204992" y="87430"/>
            <a:ext cx="495946" cy="51551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7E2A0CA-A638-DE3E-D4D5-462072764BD5}"/>
              </a:ext>
            </a:extLst>
          </p:cNvPr>
          <p:cNvSpPr/>
          <p:nvPr/>
        </p:nvSpPr>
        <p:spPr>
          <a:xfrm>
            <a:off x="1212740" y="6040660"/>
            <a:ext cx="495946" cy="51551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44BF8682-6F47-99E0-912E-1AFD5F85E13E}"/>
              </a:ext>
            </a:extLst>
          </p:cNvPr>
          <p:cNvCxnSpPr>
            <a:cxnSpLocks/>
            <a:stCxn id="6" idx="2"/>
            <a:endCxn id="24" idx="0"/>
          </p:cNvCxnSpPr>
          <p:nvPr/>
        </p:nvCxnSpPr>
        <p:spPr>
          <a:xfrm rot="5400000">
            <a:off x="1167166" y="5747112"/>
            <a:ext cx="587096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9CAB38DA-9EC4-DA75-3295-F1C57D1F712E}"/>
              </a:ext>
            </a:extLst>
          </p:cNvPr>
          <p:cNvCxnSpPr>
            <a:cxnSpLocks/>
            <a:stCxn id="23" idx="4"/>
            <a:endCxn id="4" idx="0"/>
          </p:cNvCxnSpPr>
          <p:nvPr/>
        </p:nvCxnSpPr>
        <p:spPr>
          <a:xfrm rot="5400000">
            <a:off x="1227124" y="828787"/>
            <a:ext cx="451683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2FE43168-7ADE-1F93-645A-9FB4CB72B04C}"/>
              </a:ext>
            </a:extLst>
          </p:cNvPr>
          <p:cNvSpPr txBox="1"/>
          <p:nvPr/>
        </p:nvSpPr>
        <p:spPr>
          <a:xfrm>
            <a:off x="1565968" y="613278"/>
            <a:ext cx="238608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 err="1"/>
              <a:t>imgs</a:t>
            </a:r>
            <a:r>
              <a:rPr lang="en-US" sz="1400" dirty="0"/>
              <a:t> # (N, 3, IMG_H, IMG_W)</a:t>
            </a:r>
          </a:p>
        </p:txBody>
      </p: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905EBB72-0DE5-7529-CF08-AB6A39E6A304}"/>
              </a:ext>
            </a:extLst>
          </p:cNvPr>
          <p:cNvCxnSpPr>
            <a:cxnSpLocks/>
            <a:stCxn id="4" idx="1"/>
            <a:endCxn id="6" idx="1"/>
          </p:cNvCxnSpPr>
          <p:nvPr/>
        </p:nvCxnSpPr>
        <p:spPr>
          <a:xfrm rot="10800000" flipH="1" flipV="1">
            <a:off x="728418" y="1585445"/>
            <a:ext cx="7749" cy="3337301"/>
          </a:xfrm>
          <a:prstGeom prst="bentConnector3">
            <a:avLst>
              <a:gd name="adj1" fmla="val -295005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DA736ECA-F283-D26B-B782-FAC02B330E23}"/>
              </a:ext>
            </a:extLst>
          </p:cNvPr>
          <p:cNvSpPr txBox="1"/>
          <p:nvPr/>
        </p:nvSpPr>
        <p:spPr>
          <a:xfrm>
            <a:off x="3206856" y="2641849"/>
            <a:ext cx="8985144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 </a:t>
            </a:r>
            <a:r>
              <a:rPr lang="en-US" sz="1100" dirty="0" err="1"/>
              <a:t>img_size</a:t>
            </a:r>
            <a:r>
              <a:rPr lang="en-US" sz="1100" dirty="0"/>
              <a:t> = </a:t>
            </a:r>
            <a:r>
              <a:rPr lang="en-US" sz="1100" dirty="0" err="1"/>
              <a:t>imgs.shape</a:t>
            </a:r>
            <a:r>
              <a:rPr lang="en-US" sz="1100" dirty="0"/>
              <a:t>[2:]</a:t>
            </a:r>
          </a:p>
          <a:p>
            <a:endParaRPr lang="en-US" sz="1100" dirty="0"/>
          </a:p>
          <a:p>
            <a:r>
              <a:rPr lang="en-US" sz="1100" dirty="0"/>
              <a:t>features = </a:t>
            </a:r>
            <a:r>
              <a:rPr lang="en-US" sz="1100" dirty="0" err="1"/>
              <a:t>self.extractor</a:t>
            </a:r>
            <a:r>
              <a:rPr lang="en-US" sz="1100" dirty="0"/>
              <a:t>(</a:t>
            </a:r>
            <a:r>
              <a:rPr lang="en-US" sz="1100" dirty="0" err="1"/>
              <a:t>imgs</a:t>
            </a:r>
            <a:r>
              <a:rPr lang="en-US" sz="1100" dirty="0"/>
              <a:t>) # (N, C, H, W)</a:t>
            </a:r>
          </a:p>
          <a:p>
            <a:r>
              <a:rPr lang="en-US" sz="1100" dirty="0" err="1"/>
              <a:t>rpn_locs</a:t>
            </a:r>
            <a:r>
              <a:rPr lang="en-US" sz="1100" dirty="0"/>
              <a:t>, </a:t>
            </a:r>
            <a:r>
              <a:rPr lang="en-US" sz="1100" dirty="0" err="1"/>
              <a:t>rpn_scores</a:t>
            </a:r>
            <a:r>
              <a:rPr lang="en-US" sz="1100" dirty="0"/>
              <a:t>, rois, </a:t>
            </a:r>
            <a:r>
              <a:rPr lang="en-US" sz="1100" dirty="0" err="1"/>
              <a:t>roi_indices</a:t>
            </a:r>
            <a:r>
              <a:rPr lang="en-US" sz="1100" dirty="0"/>
              <a:t>, anchor = </a:t>
            </a:r>
            <a:r>
              <a:rPr lang="en-US" sz="1100" dirty="0" err="1"/>
              <a:t>self.rpn</a:t>
            </a:r>
            <a:r>
              <a:rPr lang="en-US" sz="1100" dirty="0"/>
              <a:t>(features, </a:t>
            </a:r>
            <a:r>
              <a:rPr lang="en-US" sz="1100" dirty="0" err="1"/>
              <a:t>img_size</a:t>
            </a:r>
            <a:r>
              <a:rPr lang="en-US" sz="1100" dirty="0"/>
              <a:t>, scale) # (N, H*W*A, 4), (N, H*W*A, 2), (K, 4), (K,), (A*H*W, 4) # K &lt;= N*H*W*A</a:t>
            </a:r>
          </a:p>
          <a:p>
            <a:r>
              <a:rPr lang="en-US" sz="1100" dirty="0" err="1"/>
              <a:t>roi_cls_locs</a:t>
            </a:r>
            <a:r>
              <a:rPr lang="en-US" sz="1100" dirty="0"/>
              <a:t>, </a:t>
            </a:r>
            <a:r>
              <a:rPr lang="en-US" sz="1100" dirty="0" err="1"/>
              <a:t>roi_scores</a:t>
            </a:r>
            <a:r>
              <a:rPr lang="en-US" sz="1100" dirty="0"/>
              <a:t> = </a:t>
            </a:r>
            <a:r>
              <a:rPr lang="en-US" sz="1100" dirty="0" err="1"/>
              <a:t>self.head</a:t>
            </a:r>
            <a:r>
              <a:rPr lang="en-US" sz="1100" dirty="0"/>
              <a:t>(features, rois, </a:t>
            </a:r>
            <a:r>
              <a:rPr lang="en-US" sz="1100" dirty="0" err="1"/>
              <a:t>roi_indices</a:t>
            </a:r>
            <a:r>
              <a:rPr lang="en-US" sz="1100" dirty="0"/>
              <a:t>) # (K, </a:t>
            </a:r>
            <a:r>
              <a:rPr lang="en-US" sz="1100" dirty="0" err="1"/>
              <a:t>n_class</a:t>
            </a:r>
            <a:r>
              <a:rPr lang="en-US" sz="1100" dirty="0"/>
              <a:t>*4), (K, </a:t>
            </a:r>
            <a:r>
              <a:rPr lang="en-US" sz="1100" dirty="0" err="1"/>
              <a:t>n_class</a:t>
            </a:r>
            <a:r>
              <a:rPr lang="en-US" sz="1100" dirty="0"/>
              <a:t>)</a:t>
            </a:r>
          </a:p>
          <a:p>
            <a:r>
              <a:rPr lang="en-US" sz="1100" dirty="0"/>
              <a:t>return </a:t>
            </a:r>
            <a:r>
              <a:rPr lang="en-US" sz="1100" dirty="0" err="1"/>
              <a:t>roi_cls_locs</a:t>
            </a:r>
            <a:r>
              <a:rPr lang="en-US" sz="1100" dirty="0"/>
              <a:t>, </a:t>
            </a:r>
            <a:r>
              <a:rPr lang="en-US" sz="1100" dirty="0" err="1"/>
              <a:t>roi_scores</a:t>
            </a:r>
            <a:r>
              <a:rPr lang="en-US" sz="1100" dirty="0"/>
              <a:t>, rois, </a:t>
            </a:r>
            <a:r>
              <a:rPr lang="en-US" sz="1100" dirty="0" err="1"/>
              <a:t>roi_indices</a:t>
            </a:r>
            <a:r>
              <a:rPr lang="en-US" sz="1100" dirty="0"/>
              <a:t> # (K, </a:t>
            </a:r>
            <a:r>
              <a:rPr lang="en-US" sz="1100" dirty="0" err="1"/>
              <a:t>n_class</a:t>
            </a:r>
            <a:r>
              <a:rPr lang="en-US" sz="1100" dirty="0"/>
              <a:t>*4), (K, </a:t>
            </a:r>
            <a:r>
              <a:rPr lang="en-US" sz="1100" dirty="0" err="1"/>
              <a:t>n_class</a:t>
            </a:r>
            <a:r>
              <a:rPr lang="en-US" sz="1100" dirty="0"/>
              <a:t>), (K, 4), (K,)</a:t>
            </a:r>
          </a:p>
        </p:txBody>
      </p:sp>
    </p:spTree>
    <p:extLst>
      <p:ext uri="{BB962C8B-B14F-4D97-AF65-F5344CB8AC3E}">
        <p14:creationId xmlns:p14="http://schemas.microsoft.com/office/powerpoint/2010/main" val="3559560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5C15A11-9967-7A49-6407-06C74D257681}"/>
              </a:ext>
            </a:extLst>
          </p:cNvPr>
          <p:cNvSpPr txBox="1"/>
          <p:nvPr/>
        </p:nvSpPr>
        <p:spPr>
          <a:xfrm>
            <a:off x="0" y="0"/>
            <a:ext cx="40774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_</a:t>
            </a:r>
            <a:r>
              <a:rPr lang="en-US" sz="2400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calc_ious</a:t>
            </a:r>
            <a:endParaRPr lang="en-US" sz="24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</p:txBody>
      </p:sp>
      <p:graphicFrame>
        <p:nvGraphicFramePr>
          <p:cNvPr id="15" name="Table 15">
            <a:extLst>
              <a:ext uri="{FF2B5EF4-FFF2-40B4-BE49-F238E27FC236}">
                <a16:creationId xmlns:a16="http://schemas.microsoft.com/office/drawing/2014/main" id="{B48428A3-E6F0-3093-D9D9-941E011053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5429899"/>
              </p:ext>
            </p:extLst>
          </p:nvPr>
        </p:nvGraphicFramePr>
        <p:xfrm>
          <a:off x="4787614" y="3437054"/>
          <a:ext cx="346352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5881">
                  <a:extLst>
                    <a:ext uri="{9D8B030D-6E8A-4147-A177-3AD203B41FA5}">
                      <a16:colId xmlns:a16="http://schemas.microsoft.com/office/drawing/2014/main" val="3097631911"/>
                    </a:ext>
                  </a:extLst>
                </a:gridCol>
                <a:gridCol w="865881">
                  <a:extLst>
                    <a:ext uri="{9D8B030D-6E8A-4147-A177-3AD203B41FA5}">
                      <a16:colId xmlns:a16="http://schemas.microsoft.com/office/drawing/2014/main" val="2051742048"/>
                    </a:ext>
                  </a:extLst>
                </a:gridCol>
                <a:gridCol w="865881">
                  <a:extLst>
                    <a:ext uri="{9D8B030D-6E8A-4147-A177-3AD203B41FA5}">
                      <a16:colId xmlns:a16="http://schemas.microsoft.com/office/drawing/2014/main" val="3342371889"/>
                    </a:ext>
                  </a:extLst>
                </a:gridCol>
                <a:gridCol w="865881">
                  <a:extLst>
                    <a:ext uri="{9D8B030D-6E8A-4147-A177-3AD203B41FA5}">
                      <a16:colId xmlns:a16="http://schemas.microsoft.com/office/drawing/2014/main" val="7193541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2471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8610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6041991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C3219F62-6A41-5C29-9FCF-CA7AC41392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7205909"/>
              </p:ext>
            </p:extLst>
          </p:nvPr>
        </p:nvGraphicFramePr>
        <p:xfrm>
          <a:off x="3472931" y="3437054"/>
          <a:ext cx="86588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5881">
                  <a:extLst>
                    <a:ext uri="{9D8B030D-6E8A-4147-A177-3AD203B41FA5}">
                      <a16:colId xmlns:a16="http://schemas.microsoft.com/office/drawing/2014/main" val="23708039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5278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9989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3116459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2EDAC05F-EF4C-7A3C-FA43-AE3550D53F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0275841"/>
              </p:ext>
            </p:extLst>
          </p:nvPr>
        </p:nvGraphicFramePr>
        <p:xfrm>
          <a:off x="2300384" y="3437054"/>
          <a:ext cx="86588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5881">
                  <a:extLst>
                    <a:ext uri="{9D8B030D-6E8A-4147-A177-3AD203B41FA5}">
                      <a16:colId xmlns:a16="http://schemas.microsoft.com/office/drawing/2014/main" val="23708039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5278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9989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3116459"/>
                  </a:ext>
                </a:extLst>
              </a:tr>
            </a:tbl>
          </a:graphicData>
        </a:graphic>
      </p:graphicFrame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4534B3BF-33C7-C253-BF2A-E829C2BF70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4489072"/>
              </p:ext>
            </p:extLst>
          </p:nvPr>
        </p:nvGraphicFramePr>
        <p:xfrm>
          <a:off x="4787614" y="2855654"/>
          <a:ext cx="34635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5881">
                  <a:extLst>
                    <a:ext uri="{9D8B030D-6E8A-4147-A177-3AD203B41FA5}">
                      <a16:colId xmlns:a16="http://schemas.microsoft.com/office/drawing/2014/main" val="1031262217"/>
                    </a:ext>
                  </a:extLst>
                </a:gridCol>
                <a:gridCol w="865881">
                  <a:extLst>
                    <a:ext uri="{9D8B030D-6E8A-4147-A177-3AD203B41FA5}">
                      <a16:colId xmlns:a16="http://schemas.microsoft.com/office/drawing/2014/main" val="2832759009"/>
                    </a:ext>
                  </a:extLst>
                </a:gridCol>
                <a:gridCol w="865881">
                  <a:extLst>
                    <a:ext uri="{9D8B030D-6E8A-4147-A177-3AD203B41FA5}">
                      <a16:colId xmlns:a16="http://schemas.microsoft.com/office/drawing/2014/main" val="203175901"/>
                    </a:ext>
                  </a:extLst>
                </a:gridCol>
                <a:gridCol w="865881">
                  <a:extLst>
                    <a:ext uri="{9D8B030D-6E8A-4147-A177-3AD203B41FA5}">
                      <a16:colId xmlns:a16="http://schemas.microsoft.com/office/drawing/2014/main" val="14530408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8515169"/>
                  </a:ext>
                </a:extLst>
              </a:tr>
            </a:tbl>
          </a:graphicData>
        </a:graphic>
      </p:graphicFrame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DCE63F7E-3B3F-3A97-1737-605F316517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9684308"/>
              </p:ext>
            </p:extLst>
          </p:nvPr>
        </p:nvGraphicFramePr>
        <p:xfrm>
          <a:off x="4787614" y="2367938"/>
          <a:ext cx="34635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5881">
                  <a:extLst>
                    <a:ext uri="{9D8B030D-6E8A-4147-A177-3AD203B41FA5}">
                      <a16:colId xmlns:a16="http://schemas.microsoft.com/office/drawing/2014/main" val="1031262217"/>
                    </a:ext>
                  </a:extLst>
                </a:gridCol>
                <a:gridCol w="865881">
                  <a:extLst>
                    <a:ext uri="{9D8B030D-6E8A-4147-A177-3AD203B41FA5}">
                      <a16:colId xmlns:a16="http://schemas.microsoft.com/office/drawing/2014/main" val="2832759009"/>
                    </a:ext>
                  </a:extLst>
                </a:gridCol>
                <a:gridCol w="865881">
                  <a:extLst>
                    <a:ext uri="{9D8B030D-6E8A-4147-A177-3AD203B41FA5}">
                      <a16:colId xmlns:a16="http://schemas.microsoft.com/office/drawing/2014/main" val="203175901"/>
                    </a:ext>
                  </a:extLst>
                </a:gridCol>
                <a:gridCol w="865881">
                  <a:extLst>
                    <a:ext uri="{9D8B030D-6E8A-4147-A177-3AD203B41FA5}">
                      <a16:colId xmlns:a16="http://schemas.microsoft.com/office/drawing/2014/main" val="14530408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8515169"/>
                  </a:ext>
                </a:extLst>
              </a:tr>
            </a:tbl>
          </a:graphicData>
        </a:graphic>
      </p:graphicFrame>
      <p:sp>
        <p:nvSpPr>
          <p:cNvPr id="38" name="TextBox 37">
            <a:extLst>
              <a:ext uri="{FF2B5EF4-FFF2-40B4-BE49-F238E27FC236}">
                <a16:creationId xmlns:a16="http://schemas.microsoft.com/office/drawing/2014/main" id="{2B07DA53-DA91-CD19-4F19-6CD6D138C80F}"/>
              </a:ext>
            </a:extLst>
          </p:cNvPr>
          <p:cNvSpPr txBox="1"/>
          <p:nvPr/>
        </p:nvSpPr>
        <p:spPr>
          <a:xfrm>
            <a:off x="5152518" y="4575468"/>
            <a:ext cx="31759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ious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(= anchor</a:t>
            </a:r>
            <a:r>
              <a:rPr lang="en-US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 x 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bbox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E7B3C04-5DE9-8C42-7BA3-2D781E7D41CD}"/>
              </a:ext>
            </a:extLst>
          </p:cNvPr>
          <p:cNvSpPr txBox="1"/>
          <p:nvPr/>
        </p:nvSpPr>
        <p:spPr>
          <a:xfrm>
            <a:off x="3176761" y="4549574"/>
            <a:ext cx="19757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argmax_ious</a:t>
            </a:r>
            <a:endParaRPr lang="en-US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465137D-6F5D-4632-DD7D-66FA040C2D11}"/>
              </a:ext>
            </a:extLst>
          </p:cNvPr>
          <p:cNvSpPr txBox="1"/>
          <p:nvPr/>
        </p:nvSpPr>
        <p:spPr>
          <a:xfrm>
            <a:off x="1646853" y="4549574"/>
            <a:ext cx="16305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max_ious</a:t>
            </a:r>
            <a:endParaRPr lang="en-US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C5A626C-BD8E-D3C2-625B-D78DF6CB5696}"/>
              </a:ext>
            </a:extLst>
          </p:cNvPr>
          <p:cNvSpPr txBox="1"/>
          <p:nvPr/>
        </p:nvSpPr>
        <p:spPr>
          <a:xfrm>
            <a:off x="8251758" y="2855654"/>
            <a:ext cx="21530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gt_argmax_ious</a:t>
            </a:r>
            <a:endParaRPr lang="en-US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6599EAE-C9BE-0FF5-ECD8-F093DB9F356B}"/>
              </a:ext>
            </a:extLst>
          </p:cNvPr>
          <p:cNvSpPr txBox="1"/>
          <p:nvPr/>
        </p:nvSpPr>
        <p:spPr>
          <a:xfrm>
            <a:off x="8251757" y="2367938"/>
            <a:ext cx="18357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gt_max_overlaps</a:t>
            </a:r>
            <a:r>
              <a:rPr lang="en-US" dirty="0"/>
              <a:t> 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3B6520F-EA76-DC5E-E985-35EAFEA02361}"/>
              </a:ext>
            </a:extLst>
          </p:cNvPr>
          <p:cNvSpPr txBox="1"/>
          <p:nvPr/>
        </p:nvSpPr>
        <p:spPr>
          <a:xfrm>
            <a:off x="1904882" y="3807207"/>
            <a:ext cx="2926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A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199330C-D411-3D7B-F62C-65F7DF08E439}"/>
              </a:ext>
            </a:extLst>
          </p:cNvPr>
          <p:cNvSpPr txBox="1"/>
          <p:nvPr/>
        </p:nvSpPr>
        <p:spPr>
          <a:xfrm>
            <a:off x="6368024" y="1963236"/>
            <a:ext cx="5852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EEDE96-1C2A-B8CA-B2EE-201FF30A1DF5}"/>
              </a:ext>
            </a:extLst>
          </p:cNvPr>
          <p:cNvSpPr txBox="1"/>
          <p:nvPr/>
        </p:nvSpPr>
        <p:spPr>
          <a:xfrm>
            <a:off x="1646853" y="1315616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C5044B-08B0-A029-FC3D-9B6CF88407FE}"/>
              </a:ext>
            </a:extLst>
          </p:cNvPr>
          <p:cNvSpPr txBox="1"/>
          <p:nvPr/>
        </p:nvSpPr>
        <p:spPr>
          <a:xfrm>
            <a:off x="1887078" y="2057983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684F8B-95B5-77B5-AC84-649765A201B9}"/>
              </a:ext>
            </a:extLst>
          </p:cNvPr>
          <p:cNvSpPr txBox="1"/>
          <p:nvPr/>
        </p:nvSpPr>
        <p:spPr>
          <a:xfrm>
            <a:off x="5453509" y="276999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B1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ACDCC0-3480-6121-B3D9-39766742E7B7}"/>
              </a:ext>
            </a:extLst>
          </p:cNvPr>
          <p:cNvSpPr txBox="1"/>
          <p:nvPr/>
        </p:nvSpPr>
        <p:spPr>
          <a:xfrm>
            <a:off x="4164639" y="1330514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1E862F2-DA92-0556-2FA4-12D233215855}"/>
              </a:ext>
            </a:extLst>
          </p:cNvPr>
          <p:cNvSpPr txBox="1"/>
          <p:nvPr/>
        </p:nvSpPr>
        <p:spPr>
          <a:xfrm>
            <a:off x="3479151" y="202465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B3</a:t>
            </a:r>
          </a:p>
        </p:txBody>
      </p:sp>
    </p:spTree>
    <p:extLst>
      <p:ext uri="{BB962C8B-B14F-4D97-AF65-F5344CB8AC3E}">
        <p14:creationId xmlns:p14="http://schemas.microsoft.com/office/powerpoint/2010/main" val="3244921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4DA053A-61F3-D74A-DA56-79914B4EC952}"/>
              </a:ext>
            </a:extLst>
          </p:cNvPr>
          <p:cNvSpPr txBox="1"/>
          <p:nvPr/>
        </p:nvSpPr>
        <p:spPr>
          <a:xfrm>
            <a:off x="4556449" y="3198167"/>
            <a:ext cx="30791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Helping functions</a:t>
            </a:r>
          </a:p>
        </p:txBody>
      </p:sp>
    </p:spTree>
    <p:extLst>
      <p:ext uri="{BB962C8B-B14F-4D97-AF65-F5344CB8AC3E}">
        <p14:creationId xmlns:p14="http://schemas.microsoft.com/office/powerpoint/2010/main" val="2601457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A228E8CE-A834-351E-0E5B-45A9BF8FE2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875" y="1057275"/>
            <a:ext cx="8096250" cy="474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7C6F7D8-DF13-BC05-D03E-C9F0AD4EBD57}"/>
              </a:ext>
            </a:extLst>
          </p:cNvPr>
          <p:cNvSpPr txBox="1"/>
          <p:nvPr/>
        </p:nvSpPr>
        <p:spPr>
          <a:xfrm>
            <a:off x="0" y="0"/>
            <a:ext cx="30791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VGG16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07E2E1-24EB-956E-8210-123C41D419D9}"/>
              </a:ext>
            </a:extLst>
          </p:cNvPr>
          <p:cNvSpPr txBox="1"/>
          <p:nvPr/>
        </p:nvSpPr>
        <p:spPr>
          <a:xfrm>
            <a:off x="6018246" y="297805"/>
            <a:ext cx="51756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https://datagen.tech/guides/computer-vision/vgg16/</a:t>
            </a:r>
            <a:endParaRPr lang="en-US" dirty="0"/>
          </a:p>
          <a:p>
            <a:r>
              <a:rPr lang="en-US" dirty="0">
                <a:hlinkClick r:id="rId4"/>
              </a:rPr>
              <a:t>https://www.geeksforgeeks.org/vgg-16-cnn-model/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579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Box 129">
            <a:extLst>
              <a:ext uri="{FF2B5EF4-FFF2-40B4-BE49-F238E27FC236}">
                <a16:creationId xmlns:a16="http://schemas.microsoft.com/office/drawing/2014/main" id="{5865EA84-8106-8AD3-F54D-1B047C26F927}"/>
              </a:ext>
            </a:extLst>
          </p:cNvPr>
          <p:cNvSpPr txBox="1"/>
          <p:nvPr/>
        </p:nvSpPr>
        <p:spPr>
          <a:xfrm>
            <a:off x="0" y="0"/>
            <a:ext cx="30791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RPN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E8D0B3-C2C2-F66E-EBBE-49BF5CB9A406}"/>
              </a:ext>
            </a:extLst>
          </p:cNvPr>
          <p:cNvSpPr txBox="1"/>
          <p:nvPr/>
        </p:nvSpPr>
        <p:spPr>
          <a:xfrm>
            <a:off x="445879" y="463425"/>
            <a:ext cx="88952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200" b="1" dirty="0"/>
              <a:t>image</a:t>
            </a:r>
          </a:p>
          <a:p>
            <a:pPr algn="ctr"/>
            <a:r>
              <a:rPr lang="pt-BR" sz="1200" b="1" dirty="0"/>
              <a:t>(B, 3, h, w)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C272B7-8325-B052-36B6-E5899A7535CC}"/>
              </a:ext>
            </a:extLst>
          </p:cNvPr>
          <p:cNvSpPr txBox="1"/>
          <p:nvPr/>
        </p:nvSpPr>
        <p:spPr>
          <a:xfrm>
            <a:off x="70243" y="1880116"/>
            <a:ext cx="171190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200" b="1" dirty="0">
                <a:solidFill>
                  <a:srgbClr val="0000FF"/>
                </a:solidFill>
              </a:rPr>
              <a:t>features</a:t>
            </a:r>
          </a:p>
          <a:p>
            <a:pPr algn="ctr"/>
            <a:r>
              <a:rPr lang="pt-BR" sz="1200" b="1" dirty="0">
                <a:solidFill>
                  <a:srgbClr val="0000FF"/>
                </a:solidFill>
              </a:rPr>
              <a:t>(B, 512, H=14, W=14)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9F4FBE0-CF6D-298B-C92C-AA4A53CA8CF8}"/>
              </a:ext>
            </a:extLst>
          </p:cNvPr>
          <p:cNvSpPr/>
          <p:nvPr/>
        </p:nvSpPr>
        <p:spPr>
          <a:xfrm>
            <a:off x="445882" y="1155923"/>
            <a:ext cx="889519" cy="5232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VGG16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DDFB6F90-6838-0D86-84C2-6579E22DD2DF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 rot="16200000" flipH="1">
            <a:off x="775225" y="1040505"/>
            <a:ext cx="230833" cy="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9B13FD3C-17AE-08D9-6F27-B6BA16EBBA6B}"/>
              </a:ext>
            </a:extLst>
          </p:cNvPr>
          <p:cNvCxnSpPr>
            <a:cxnSpLocks/>
            <a:stCxn id="7" idx="2"/>
            <a:endCxn id="6" idx="0"/>
          </p:cNvCxnSpPr>
          <p:nvPr/>
        </p:nvCxnSpPr>
        <p:spPr>
          <a:xfrm rot="16200000" flipH="1">
            <a:off x="807932" y="1761852"/>
            <a:ext cx="200973" cy="3555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E80B82CB-8B9A-61E8-7A4B-618A3CC47DC5}"/>
              </a:ext>
            </a:extLst>
          </p:cNvPr>
          <p:cNvSpPr/>
          <p:nvPr/>
        </p:nvSpPr>
        <p:spPr>
          <a:xfrm>
            <a:off x="445882" y="2594968"/>
            <a:ext cx="889519" cy="7220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b="1" dirty="0">
                <a:solidFill>
                  <a:schemeClr val="bg1"/>
                </a:solidFill>
              </a:rPr>
              <a:t>Conv2D </a:t>
            </a:r>
          </a:p>
          <a:p>
            <a:pPr algn="ctr"/>
            <a:r>
              <a:rPr lang="it-IT" sz="1400" b="1" dirty="0">
                <a:solidFill>
                  <a:schemeClr val="bg1"/>
                </a:solidFill>
              </a:rPr>
              <a:t>(3 x 3)</a:t>
            </a:r>
          </a:p>
          <a:p>
            <a:pPr algn="ctr"/>
            <a:r>
              <a:rPr lang="it-IT" sz="1400" b="1" dirty="0">
                <a:solidFill>
                  <a:schemeClr val="bg1"/>
                </a:solidFill>
              </a:rPr>
              <a:t>conv1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89C94D3-F170-6F7D-4524-A5CD92770C35}"/>
              </a:ext>
            </a:extLst>
          </p:cNvPr>
          <p:cNvSpPr txBox="1"/>
          <p:nvPr/>
        </p:nvSpPr>
        <p:spPr>
          <a:xfrm>
            <a:off x="333108" y="3523725"/>
            <a:ext cx="112165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200" b="1" dirty="0"/>
              <a:t>rpn_conv1</a:t>
            </a:r>
          </a:p>
          <a:p>
            <a:pPr algn="ctr"/>
            <a:r>
              <a:rPr lang="pt-BR" sz="1200" b="1" dirty="0"/>
              <a:t>(B, 512, H, W)</a:t>
            </a:r>
          </a:p>
        </p:txBody>
      </p: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1C996E7A-0462-96B1-9B54-AB38C94A9C5D}"/>
              </a:ext>
            </a:extLst>
          </p:cNvPr>
          <p:cNvCxnSpPr>
            <a:cxnSpLocks/>
            <a:stCxn id="42" idx="2"/>
            <a:endCxn id="44" idx="0"/>
          </p:cNvCxnSpPr>
          <p:nvPr/>
        </p:nvCxnSpPr>
        <p:spPr>
          <a:xfrm rot="16200000" flipH="1">
            <a:off x="788945" y="3418733"/>
            <a:ext cx="206688" cy="329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020384A5-F4F0-D461-657A-8F8FE1797305}"/>
              </a:ext>
            </a:extLst>
          </p:cNvPr>
          <p:cNvCxnSpPr>
            <a:cxnSpLocks/>
            <a:stCxn id="6" idx="2"/>
            <a:endCxn id="42" idx="0"/>
          </p:cNvCxnSpPr>
          <p:nvPr/>
        </p:nvCxnSpPr>
        <p:spPr>
          <a:xfrm rot="5400000">
            <a:off x="781826" y="2450598"/>
            <a:ext cx="253187" cy="3555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DB182A0C-463C-619D-169B-A4B4FA6BA30C}"/>
              </a:ext>
            </a:extLst>
          </p:cNvPr>
          <p:cNvSpPr/>
          <p:nvPr/>
        </p:nvSpPr>
        <p:spPr>
          <a:xfrm>
            <a:off x="445880" y="4194548"/>
            <a:ext cx="1121658" cy="7220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b="1" dirty="0">
                <a:solidFill>
                  <a:schemeClr val="bg1"/>
                </a:solidFill>
              </a:rPr>
              <a:t>Conv2D </a:t>
            </a:r>
          </a:p>
          <a:p>
            <a:pPr algn="ctr"/>
            <a:r>
              <a:rPr lang="it-IT" sz="1400" b="1" dirty="0">
                <a:solidFill>
                  <a:schemeClr val="bg1"/>
                </a:solidFill>
              </a:rPr>
              <a:t>(1 x 1)</a:t>
            </a:r>
          </a:p>
          <a:p>
            <a:pPr algn="ctr"/>
            <a:r>
              <a:rPr lang="it-IT" sz="1400" b="1" dirty="0">
                <a:solidFill>
                  <a:schemeClr val="bg1"/>
                </a:solidFill>
              </a:rPr>
              <a:t>score_conv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7C9FCF59-2D79-9051-B941-92DFB6638BCC}"/>
              </a:ext>
            </a:extLst>
          </p:cNvPr>
          <p:cNvSpPr/>
          <p:nvPr/>
        </p:nvSpPr>
        <p:spPr>
          <a:xfrm>
            <a:off x="445880" y="5263041"/>
            <a:ext cx="1121658" cy="7220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b="1" dirty="0">
                <a:solidFill>
                  <a:schemeClr val="bg1"/>
                </a:solidFill>
              </a:rPr>
              <a:t>Conv2D </a:t>
            </a:r>
          </a:p>
          <a:p>
            <a:pPr algn="ctr"/>
            <a:r>
              <a:rPr lang="it-IT" sz="1400" b="1" dirty="0">
                <a:solidFill>
                  <a:schemeClr val="bg1"/>
                </a:solidFill>
              </a:rPr>
              <a:t>(1 x 1)</a:t>
            </a:r>
          </a:p>
          <a:p>
            <a:pPr algn="ctr"/>
            <a:r>
              <a:rPr lang="it-IT" sz="1400" b="1" dirty="0">
                <a:solidFill>
                  <a:schemeClr val="bg1"/>
                </a:solidFill>
              </a:rPr>
              <a:t>bbox_conv</a:t>
            </a:r>
          </a:p>
        </p:txBody>
      </p: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81FC1BB4-4F9D-2EA1-71B5-8222DCFA145F}"/>
              </a:ext>
            </a:extLst>
          </p:cNvPr>
          <p:cNvCxnSpPr>
            <a:cxnSpLocks/>
            <a:stCxn id="44" idx="1"/>
            <a:endCxn id="67" idx="1"/>
          </p:cNvCxnSpPr>
          <p:nvPr/>
        </p:nvCxnSpPr>
        <p:spPr>
          <a:xfrm rot="10800000" flipH="1" flipV="1">
            <a:off x="333108" y="3754557"/>
            <a:ext cx="112772" cy="801025"/>
          </a:xfrm>
          <a:prstGeom prst="bentConnector3">
            <a:avLst>
              <a:gd name="adj1" fmla="val -20271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6399510B-F062-6D9B-0865-76D704B434B4}"/>
              </a:ext>
            </a:extLst>
          </p:cNvPr>
          <p:cNvCxnSpPr>
            <a:cxnSpLocks/>
            <a:stCxn id="44" idx="1"/>
            <a:endCxn id="68" idx="1"/>
          </p:cNvCxnSpPr>
          <p:nvPr/>
        </p:nvCxnSpPr>
        <p:spPr>
          <a:xfrm rot="10800000" flipH="1" flipV="1">
            <a:off x="333108" y="3754558"/>
            <a:ext cx="112772" cy="1869518"/>
          </a:xfrm>
          <a:prstGeom prst="bentConnector3">
            <a:avLst>
              <a:gd name="adj1" fmla="val -20271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31D62FA6-0A50-72E4-0EC0-44B31EED48C0}"/>
              </a:ext>
            </a:extLst>
          </p:cNvPr>
          <p:cNvSpPr txBox="1"/>
          <p:nvPr/>
        </p:nvSpPr>
        <p:spPr>
          <a:xfrm>
            <a:off x="2206732" y="2281934"/>
            <a:ext cx="13433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200" b="1" dirty="0"/>
              <a:t>rpn_cls_score</a:t>
            </a:r>
          </a:p>
          <a:p>
            <a:pPr algn="ctr"/>
            <a:r>
              <a:rPr lang="pt-BR" sz="1200" b="1" dirty="0"/>
              <a:t>(B, Sx3x2, H, W)</a:t>
            </a:r>
          </a:p>
        </p:txBody>
      </p: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8F6B2184-1C96-B77A-C33A-2CCADC76B54E}"/>
              </a:ext>
            </a:extLst>
          </p:cNvPr>
          <p:cNvCxnSpPr>
            <a:cxnSpLocks/>
            <a:stCxn id="67" idx="3"/>
            <a:endCxn id="81" idx="1"/>
          </p:cNvCxnSpPr>
          <p:nvPr/>
        </p:nvCxnSpPr>
        <p:spPr>
          <a:xfrm flipV="1">
            <a:off x="1567538" y="2512767"/>
            <a:ext cx="639194" cy="204281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564ACF6C-48F5-0F09-CE54-E72A00959347}"/>
              </a:ext>
            </a:extLst>
          </p:cNvPr>
          <p:cNvSpPr txBox="1"/>
          <p:nvPr/>
        </p:nvSpPr>
        <p:spPr>
          <a:xfrm>
            <a:off x="2048111" y="5592151"/>
            <a:ext cx="15812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200" b="1" dirty="0"/>
              <a:t>rpn_bbox_pred</a:t>
            </a:r>
          </a:p>
          <a:p>
            <a:pPr algn="ctr"/>
            <a:r>
              <a:rPr lang="pt-BR" sz="1200" b="1"/>
              <a:t>(B, Sx3x4</a:t>
            </a:r>
            <a:r>
              <a:rPr lang="pt-BR" sz="1200" b="1" dirty="0"/>
              <a:t>, H, W)</a:t>
            </a:r>
          </a:p>
        </p:txBody>
      </p: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AA966C5A-D073-C317-EF92-213A59D047F5}"/>
              </a:ext>
            </a:extLst>
          </p:cNvPr>
          <p:cNvCxnSpPr>
            <a:cxnSpLocks/>
            <a:stCxn id="68" idx="3"/>
            <a:endCxn id="89" idx="1"/>
          </p:cNvCxnSpPr>
          <p:nvPr/>
        </p:nvCxnSpPr>
        <p:spPr>
          <a:xfrm>
            <a:off x="1567538" y="5624076"/>
            <a:ext cx="480573" cy="19890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>
            <a:extLst>
              <a:ext uri="{FF2B5EF4-FFF2-40B4-BE49-F238E27FC236}">
                <a16:creationId xmlns:a16="http://schemas.microsoft.com/office/drawing/2014/main" id="{5CD7BA1A-C266-0A96-6B94-6E0D4CB705CC}"/>
              </a:ext>
            </a:extLst>
          </p:cNvPr>
          <p:cNvSpPr/>
          <p:nvPr/>
        </p:nvSpPr>
        <p:spPr>
          <a:xfrm>
            <a:off x="9756970" y="5576190"/>
            <a:ext cx="1734983" cy="477626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b="1" dirty="0">
                <a:solidFill>
                  <a:schemeClr val="bg1"/>
                </a:solidFill>
              </a:rPr>
              <a:t>build_loss:</a:t>
            </a:r>
          </a:p>
          <a:p>
            <a:pPr algn="ctr"/>
            <a:r>
              <a:rPr lang="it-IT" sz="1400" b="1" dirty="0">
                <a:solidFill>
                  <a:schemeClr val="bg1"/>
                </a:solidFill>
              </a:rPr>
              <a:t>cross_entropy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F396E57A-CE57-E735-5EFF-0F6768B8A147}"/>
              </a:ext>
            </a:extLst>
          </p:cNvPr>
          <p:cNvSpPr txBox="1"/>
          <p:nvPr/>
        </p:nvSpPr>
        <p:spPr>
          <a:xfrm>
            <a:off x="4055669" y="4738025"/>
            <a:ext cx="16550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200" b="1" dirty="0" err="1">
                <a:solidFill>
                  <a:srgbClr val="FF0000"/>
                </a:solidFill>
              </a:rPr>
              <a:t>rpn_cls_prob_reshape</a:t>
            </a:r>
            <a:endParaRPr lang="es-ES" sz="1200" b="1" dirty="0">
              <a:solidFill>
                <a:srgbClr val="FF0000"/>
              </a:solidFill>
            </a:endParaRPr>
          </a:p>
          <a:p>
            <a:pPr algn="ctr"/>
            <a:r>
              <a:rPr lang="es-ES" sz="1200" b="1" dirty="0">
                <a:solidFill>
                  <a:srgbClr val="FF0000"/>
                </a:solidFill>
              </a:rPr>
              <a:t>(1 , H , W , Ax2) 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A2D0337E-87DB-929B-BD14-188232F36EB2}"/>
              </a:ext>
            </a:extLst>
          </p:cNvPr>
          <p:cNvSpPr txBox="1"/>
          <p:nvPr/>
        </p:nvSpPr>
        <p:spPr>
          <a:xfrm>
            <a:off x="4404458" y="5271173"/>
            <a:ext cx="129695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200" b="1" dirty="0">
                <a:solidFill>
                  <a:srgbClr val="FF0000"/>
                </a:solidFill>
              </a:rPr>
              <a:t>rpn_bbox_pred</a:t>
            </a:r>
          </a:p>
          <a:p>
            <a:pPr algn="ctr"/>
            <a:r>
              <a:rPr lang="pt-BR" sz="1200" b="1" dirty="0">
                <a:solidFill>
                  <a:srgbClr val="FF0000"/>
                </a:solidFill>
              </a:rPr>
              <a:t>(1 , H , W , Ax4)</a:t>
            </a:r>
            <a:endParaRPr lang="es-ES" sz="1200" b="1" dirty="0">
              <a:solidFill>
                <a:srgbClr val="FF0000"/>
              </a:solidFill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6E585A03-775A-E6BF-8BE7-EACA871CE4EF}"/>
              </a:ext>
            </a:extLst>
          </p:cNvPr>
          <p:cNvSpPr txBox="1"/>
          <p:nvPr/>
        </p:nvSpPr>
        <p:spPr>
          <a:xfrm>
            <a:off x="8216788" y="5030147"/>
            <a:ext cx="129377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200" b="1" dirty="0">
                <a:solidFill>
                  <a:srgbClr val="0000FF"/>
                </a:solidFill>
              </a:rPr>
              <a:t>rpn_rois</a:t>
            </a:r>
          </a:p>
          <a:p>
            <a:pPr algn="ctr"/>
            <a:r>
              <a:rPr lang="pt-BR" sz="1200" b="1" dirty="0">
                <a:solidFill>
                  <a:srgbClr val="0000FF"/>
                </a:solidFill>
              </a:rPr>
              <a:t>(1xHxWxA, 5) </a:t>
            </a:r>
            <a:endParaRPr lang="es-ES" sz="1200" b="1" dirty="0">
              <a:solidFill>
                <a:srgbClr val="0000FF"/>
              </a:solidFill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96D34CB4-AD78-DF6A-9EE4-989F9631E9B9}"/>
              </a:ext>
            </a:extLst>
          </p:cNvPr>
          <p:cNvSpPr/>
          <p:nvPr/>
        </p:nvSpPr>
        <p:spPr>
          <a:xfrm>
            <a:off x="6096000" y="5001431"/>
            <a:ext cx="1880955" cy="52322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chemeClr val="bg1"/>
                </a:solidFill>
              </a:rPr>
              <a:t>proposal_layer</a:t>
            </a:r>
            <a:endParaRPr lang="en-US" sz="1400" b="1" dirty="0">
              <a:solidFill>
                <a:schemeClr val="bg1"/>
              </a:solidFill>
            </a:endParaRPr>
          </a:p>
          <a:p>
            <a:pPr algn="ctr"/>
            <a:r>
              <a:rPr lang="en-US" sz="1400" b="1" dirty="0">
                <a:solidFill>
                  <a:schemeClr val="bg1"/>
                </a:solidFill>
              </a:rPr>
              <a:t>(NMS)</a:t>
            </a:r>
          </a:p>
        </p:txBody>
      </p:sp>
      <p:cxnSp>
        <p:nvCxnSpPr>
          <p:cNvPr id="102" name="Connector: Elbow 101">
            <a:extLst>
              <a:ext uri="{FF2B5EF4-FFF2-40B4-BE49-F238E27FC236}">
                <a16:creationId xmlns:a16="http://schemas.microsoft.com/office/drawing/2014/main" id="{41957052-B975-3799-3890-8CC9429AC1C7}"/>
              </a:ext>
            </a:extLst>
          </p:cNvPr>
          <p:cNvCxnSpPr>
            <a:cxnSpLocks/>
            <a:stCxn id="96" idx="3"/>
            <a:endCxn id="100" idx="1"/>
          </p:cNvCxnSpPr>
          <p:nvPr/>
        </p:nvCxnSpPr>
        <p:spPr>
          <a:xfrm>
            <a:off x="5710737" y="4968858"/>
            <a:ext cx="385263" cy="29418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F67493B1-9CA7-DFF3-9F65-1EB0AAFE51BE}"/>
              </a:ext>
            </a:extLst>
          </p:cNvPr>
          <p:cNvCxnSpPr>
            <a:cxnSpLocks/>
            <a:stCxn id="98" idx="3"/>
            <a:endCxn id="100" idx="1"/>
          </p:cNvCxnSpPr>
          <p:nvPr/>
        </p:nvCxnSpPr>
        <p:spPr>
          <a:xfrm flipV="1">
            <a:off x="5701409" y="5263041"/>
            <a:ext cx="394591" cy="23896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or: Elbow 103">
            <a:extLst>
              <a:ext uri="{FF2B5EF4-FFF2-40B4-BE49-F238E27FC236}">
                <a16:creationId xmlns:a16="http://schemas.microsoft.com/office/drawing/2014/main" id="{45C9DB5A-5017-4235-2306-A76BA2415CE3}"/>
              </a:ext>
            </a:extLst>
          </p:cNvPr>
          <p:cNvCxnSpPr>
            <a:cxnSpLocks/>
            <a:stCxn id="100" idx="3"/>
            <a:endCxn id="99" idx="1"/>
          </p:cNvCxnSpPr>
          <p:nvPr/>
        </p:nvCxnSpPr>
        <p:spPr>
          <a:xfrm flipV="1">
            <a:off x="7976955" y="5260980"/>
            <a:ext cx="239833" cy="206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D640529C-C28D-92D4-16FA-A2FB949851F8}"/>
              </a:ext>
            </a:extLst>
          </p:cNvPr>
          <p:cNvSpPr txBox="1"/>
          <p:nvPr/>
        </p:nvSpPr>
        <p:spPr>
          <a:xfrm>
            <a:off x="5410155" y="838921"/>
            <a:ext cx="129695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b="1" dirty="0" err="1">
                <a:highlight>
                  <a:srgbClr val="808080"/>
                </a:highlight>
              </a:rPr>
              <a:t>rpn_cls_score</a:t>
            </a:r>
            <a:endParaRPr lang="en-US" sz="1200" b="1" dirty="0">
              <a:highlight>
                <a:srgbClr val="808080"/>
              </a:highlight>
            </a:endParaRPr>
          </a:p>
          <a:p>
            <a:pPr algn="ctr"/>
            <a:r>
              <a:rPr lang="en-US" sz="1200" b="1" dirty="0">
                <a:highlight>
                  <a:srgbClr val="808080"/>
                </a:highlight>
              </a:rPr>
              <a:t>(1, Ax2, H, W)</a:t>
            </a:r>
            <a:endParaRPr lang="es-ES" sz="1200" b="1" dirty="0">
              <a:highlight>
                <a:srgbClr val="808080"/>
              </a:highlight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16CA32FF-3CDD-51A6-4D24-8A002556099D}"/>
              </a:ext>
            </a:extLst>
          </p:cNvPr>
          <p:cNvSpPr txBox="1"/>
          <p:nvPr/>
        </p:nvSpPr>
        <p:spPr>
          <a:xfrm>
            <a:off x="5410155" y="1372069"/>
            <a:ext cx="129695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200" b="1" dirty="0" err="1"/>
              <a:t>gt_boxes</a:t>
            </a:r>
            <a:endParaRPr lang="es-ES" sz="1200" b="1" dirty="0"/>
          </a:p>
          <a:p>
            <a:pPr algn="ctr"/>
            <a:r>
              <a:rPr lang="es-ES" sz="1200" b="1" dirty="0"/>
              <a:t>(G, 5) 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6B6FAD73-60BF-EF7A-FDC3-080ADD2D64FF}"/>
              </a:ext>
            </a:extLst>
          </p:cNvPr>
          <p:cNvSpPr txBox="1"/>
          <p:nvPr/>
        </p:nvSpPr>
        <p:spPr>
          <a:xfrm>
            <a:off x="8984255" y="1519993"/>
            <a:ext cx="129377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200" b="1" dirty="0"/>
              <a:t>rpn_labels </a:t>
            </a:r>
          </a:p>
          <a:p>
            <a:pPr algn="ctr"/>
            <a:r>
              <a:rPr lang="pt-BR" sz="1200" b="1" dirty="0"/>
              <a:t>(1, 1, HxA, W)</a:t>
            </a:r>
            <a:endParaRPr lang="es-ES" sz="1200" b="1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DEBB5CC0-7557-1877-CE12-692140C82B76}"/>
              </a:ext>
            </a:extLst>
          </p:cNvPr>
          <p:cNvSpPr txBox="1"/>
          <p:nvPr/>
        </p:nvSpPr>
        <p:spPr>
          <a:xfrm>
            <a:off x="8991785" y="852829"/>
            <a:ext cx="145946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200" b="1" dirty="0" err="1"/>
              <a:t>rpn_bbox_targets</a:t>
            </a:r>
            <a:endParaRPr lang="es-ES" sz="1200" b="1" dirty="0"/>
          </a:p>
          <a:p>
            <a:pPr algn="ctr"/>
            <a:r>
              <a:rPr lang="es-ES" sz="1200" b="1" dirty="0"/>
              <a:t>(1, 4xA, H, W)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D2DDA024-CDA0-CEBB-0C4E-CA2B9A9E8AC5}"/>
              </a:ext>
            </a:extLst>
          </p:cNvPr>
          <p:cNvSpPr/>
          <p:nvPr/>
        </p:nvSpPr>
        <p:spPr>
          <a:xfrm>
            <a:off x="6932993" y="1104578"/>
            <a:ext cx="1880955" cy="52322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chemeClr val="bg1"/>
                </a:solidFill>
              </a:rPr>
              <a:t>anchor_target_layer</a:t>
            </a:r>
            <a:endParaRPr lang="en-US" sz="1400" b="1" dirty="0">
              <a:solidFill>
                <a:schemeClr val="bg1"/>
              </a:solidFill>
            </a:endParaRPr>
          </a:p>
        </p:txBody>
      </p:sp>
      <p:cxnSp>
        <p:nvCxnSpPr>
          <p:cNvPr id="122" name="Connector: Elbow 121">
            <a:extLst>
              <a:ext uri="{FF2B5EF4-FFF2-40B4-BE49-F238E27FC236}">
                <a16:creationId xmlns:a16="http://schemas.microsoft.com/office/drawing/2014/main" id="{AB6DF1C4-0597-6083-B917-560D74C06466}"/>
              </a:ext>
            </a:extLst>
          </p:cNvPr>
          <p:cNvCxnSpPr>
            <a:cxnSpLocks/>
            <a:stCxn id="117" idx="3"/>
            <a:endCxn id="121" idx="1"/>
          </p:cNvCxnSpPr>
          <p:nvPr/>
        </p:nvCxnSpPr>
        <p:spPr>
          <a:xfrm>
            <a:off x="6707106" y="1069754"/>
            <a:ext cx="225887" cy="296434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or: Elbow 122">
            <a:extLst>
              <a:ext uri="{FF2B5EF4-FFF2-40B4-BE49-F238E27FC236}">
                <a16:creationId xmlns:a16="http://schemas.microsoft.com/office/drawing/2014/main" id="{14752800-1AA0-0A5E-EC7E-B4C16E5D4B5A}"/>
              </a:ext>
            </a:extLst>
          </p:cNvPr>
          <p:cNvCxnSpPr>
            <a:cxnSpLocks/>
            <a:stCxn id="118" idx="3"/>
            <a:endCxn id="121" idx="1"/>
          </p:cNvCxnSpPr>
          <p:nvPr/>
        </p:nvCxnSpPr>
        <p:spPr>
          <a:xfrm flipV="1">
            <a:off x="6707106" y="1366188"/>
            <a:ext cx="225887" cy="236714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or: Elbow 123">
            <a:extLst>
              <a:ext uri="{FF2B5EF4-FFF2-40B4-BE49-F238E27FC236}">
                <a16:creationId xmlns:a16="http://schemas.microsoft.com/office/drawing/2014/main" id="{11B14D35-1A3D-0822-CE5D-E3A38D49AAAD}"/>
              </a:ext>
            </a:extLst>
          </p:cNvPr>
          <p:cNvCxnSpPr>
            <a:cxnSpLocks/>
            <a:stCxn id="121" idx="3"/>
            <a:endCxn id="119" idx="1"/>
          </p:cNvCxnSpPr>
          <p:nvPr/>
        </p:nvCxnSpPr>
        <p:spPr>
          <a:xfrm>
            <a:off x="8813948" y="1366188"/>
            <a:ext cx="170307" cy="384638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5F5BE438-B74D-B634-75DB-2038E352DEBE}"/>
              </a:ext>
            </a:extLst>
          </p:cNvPr>
          <p:cNvCxnSpPr>
            <a:cxnSpLocks/>
            <a:stCxn id="121" idx="3"/>
            <a:endCxn id="120" idx="1"/>
          </p:cNvCxnSpPr>
          <p:nvPr/>
        </p:nvCxnSpPr>
        <p:spPr>
          <a:xfrm flipV="1">
            <a:off x="8813948" y="1083662"/>
            <a:ext cx="177837" cy="282526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AAE2E79A-1F07-24CF-21AC-A47DAE25152F}"/>
              </a:ext>
            </a:extLst>
          </p:cNvPr>
          <p:cNvSpPr txBox="1"/>
          <p:nvPr/>
        </p:nvSpPr>
        <p:spPr>
          <a:xfrm>
            <a:off x="2048959" y="3073899"/>
            <a:ext cx="16550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200" b="1" dirty="0">
                <a:solidFill>
                  <a:srgbClr val="FF0000"/>
                </a:solidFill>
              </a:rPr>
              <a:t>rpn_cls_score_reshape</a:t>
            </a:r>
          </a:p>
          <a:p>
            <a:pPr algn="ctr"/>
            <a:r>
              <a:rPr lang="pt-BR" sz="1200" b="1" dirty="0">
                <a:solidFill>
                  <a:srgbClr val="FF0000"/>
                </a:solidFill>
              </a:rPr>
              <a:t>(B, 2, Sx3xH, W)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764FBBF6-05AA-E2E7-E7C9-0D99796BC88F}"/>
              </a:ext>
            </a:extLst>
          </p:cNvPr>
          <p:cNvSpPr txBox="1"/>
          <p:nvPr/>
        </p:nvSpPr>
        <p:spPr>
          <a:xfrm>
            <a:off x="2048112" y="3713949"/>
            <a:ext cx="16550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200" b="1" dirty="0">
                <a:solidFill>
                  <a:srgbClr val="FF0000"/>
                </a:solidFill>
              </a:rPr>
              <a:t>rpn_cls_prob</a:t>
            </a:r>
          </a:p>
          <a:p>
            <a:pPr algn="ctr"/>
            <a:r>
              <a:rPr lang="pt-BR" sz="1200" b="1" dirty="0">
                <a:solidFill>
                  <a:srgbClr val="FF0000"/>
                </a:solidFill>
              </a:rPr>
              <a:t>(B, 2, Sx3xH, W)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65C5AB47-0E80-21AF-0009-CB058343DEDD}"/>
              </a:ext>
            </a:extLst>
          </p:cNvPr>
          <p:cNvSpPr txBox="1"/>
          <p:nvPr/>
        </p:nvSpPr>
        <p:spPr>
          <a:xfrm>
            <a:off x="2051507" y="4537524"/>
            <a:ext cx="16550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200" b="1" dirty="0"/>
              <a:t>rpn_cls_prob_reshape</a:t>
            </a:r>
          </a:p>
          <a:p>
            <a:pPr algn="ctr"/>
            <a:r>
              <a:rPr lang="pt-BR" sz="1200" b="1" dirty="0"/>
              <a:t>(B, Sx3x2, H, W)</a:t>
            </a:r>
          </a:p>
        </p:txBody>
      </p:sp>
      <p:cxnSp>
        <p:nvCxnSpPr>
          <p:cNvPr id="141" name="Connector: Elbow 140">
            <a:extLst>
              <a:ext uri="{FF2B5EF4-FFF2-40B4-BE49-F238E27FC236}">
                <a16:creationId xmlns:a16="http://schemas.microsoft.com/office/drawing/2014/main" id="{E4D5D2B8-1807-EA7C-40C9-4E3206221C09}"/>
              </a:ext>
            </a:extLst>
          </p:cNvPr>
          <p:cNvCxnSpPr>
            <a:cxnSpLocks/>
            <a:stCxn id="81" idx="2"/>
            <a:endCxn id="137" idx="0"/>
          </p:cNvCxnSpPr>
          <p:nvPr/>
        </p:nvCxnSpPr>
        <p:spPr>
          <a:xfrm rot="5400000">
            <a:off x="2712305" y="2907788"/>
            <a:ext cx="330300" cy="192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ctor: Elbow 143">
            <a:extLst>
              <a:ext uri="{FF2B5EF4-FFF2-40B4-BE49-F238E27FC236}">
                <a16:creationId xmlns:a16="http://schemas.microsoft.com/office/drawing/2014/main" id="{FC857B76-B10D-881D-71FD-34319D5A721F}"/>
              </a:ext>
            </a:extLst>
          </p:cNvPr>
          <p:cNvCxnSpPr>
            <a:cxnSpLocks/>
            <a:stCxn id="137" idx="2"/>
            <a:endCxn id="138" idx="0"/>
          </p:cNvCxnSpPr>
          <p:nvPr/>
        </p:nvCxnSpPr>
        <p:spPr>
          <a:xfrm rot="5400000">
            <a:off x="2786878" y="3624333"/>
            <a:ext cx="178385" cy="84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nector: Elbow 146">
            <a:extLst>
              <a:ext uri="{FF2B5EF4-FFF2-40B4-BE49-F238E27FC236}">
                <a16:creationId xmlns:a16="http://schemas.microsoft.com/office/drawing/2014/main" id="{79CCBCD1-7328-0A07-1E83-A5F3CA8E2C33}"/>
              </a:ext>
            </a:extLst>
          </p:cNvPr>
          <p:cNvCxnSpPr>
            <a:cxnSpLocks/>
            <a:stCxn id="138" idx="2"/>
            <a:endCxn id="139" idx="0"/>
          </p:cNvCxnSpPr>
          <p:nvPr/>
        </p:nvCxnSpPr>
        <p:spPr>
          <a:xfrm rot="16200000" flipH="1">
            <a:off x="2696388" y="4354871"/>
            <a:ext cx="361910" cy="339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Connector: Elbow 163">
            <a:extLst>
              <a:ext uri="{FF2B5EF4-FFF2-40B4-BE49-F238E27FC236}">
                <a16:creationId xmlns:a16="http://schemas.microsoft.com/office/drawing/2014/main" id="{C06E5BEF-A9E2-0573-5110-2FEDF6D25B0F}"/>
              </a:ext>
            </a:extLst>
          </p:cNvPr>
          <p:cNvCxnSpPr>
            <a:cxnSpLocks/>
            <a:stCxn id="139" idx="3"/>
            <a:endCxn id="96" idx="1"/>
          </p:cNvCxnSpPr>
          <p:nvPr/>
        </p:nvCxnSpPr>
        <p:spPr>
          <a:xfrm>
            <a:off x="3706575" y="4768357"/>
            <a:ext cx="349094" cy="20050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onnector: Elbow 166">
            <a:extLst>
              <a:ext uri="{FF2B5EF4-FFF2-40B4-BE49-F238E27FC236}">
                <a16:creationId xmlns:a16="http://schemas.microsoft.com/office/drawing/2014/main" id="{DBAAF0AA-7FA8-EA13-8C74-7D4507477FD6}"/>
              </a:ext>
            </a:extLst>
          </p:cNvPr>
          <p:cNvCxnSpPr>
            <a:cxnSpLocks/>
            <a:stCxn id="89" idx="3"/>
            <a:endCxn id="98" idx="1"/>
          </p:cNvCxnSpPr>
          <p:nvPr/>
        </p:nvCxnSpPr>
        <p:spPr>
          <a:xfrm flipV="1">
            <a:off x="3629380" y="5502006"/>
            <a:ext cx="775078" cy="32097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Connector: Elbow 175">
            <a:extLst>
              <a:ext uri="{FF2B5EF4-FFF2-40B4-BE49-F238E27FC236}">
                <a16:creationId xmlns:a16="http://schemas.microsoft.com/office/drawing/2014/main" id="{9DE5626E-4223-0BCD-EBEB-95B01BC98673}"/>
              </a:ext>
            </a:extLst>
          </p:cNvPr>
          <p:cNvCxnSpPr>
            <a:cxnSpLocks/>
            <a:stCxn id="81" idx="3"/>
            <a:endCxn id="117" idx="1"/>
          </p:cNvCxnSpPr>
          <p:nvPr/>
        </p:nvCxnSpPr>
        <p:spPr>
          <a:xfrm flipV="1">
            <a:off x="3550100" y="1069754"/>
            <a:ext cx="1860055" cy="1443013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Connector: Elbow 178">
            <a:extLst>
              <a:ext uri="{FF2B5EF4-FFF2-40B4-BE49-F238E27FC236}">
                <a16:creationId xmlns:a16="http://schemas.microsoft.com/office/drawing/2014/main" id="{0CE2CD88-A73F-D768-9BF1-61702195C134}"/>
              </a:ext>
            </a:extLst>
          </p:cNvPr>
          <p:cNvCxnSpPr>
            <a:cxnSpLocks/>
            <a:stCxn id="137" idx="3"/>
            <a:endCxn id="95" idx="0"/>
          </p:cNvCxnSpPr>
          <p:nvPr/>
        </p:nvCxnSpPr>
        <p:spPr>
          <a:xfrm>
            <a:off x="3704027" y="3304732"/>
            <a:ext cx="6920435" cy="2271458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Connector: Elbow 181">
            <a:extLst>
              <a:ext uri="{FF2B5EF4-FFF2-40B4-BE49-F238E27FC236}">
                <a16:creationId xmlns:a16="http://schemas.microsoft.com/office/drawing/2014/main" id="{5CB4FE9D-00AD-3A88-CC97-7B1E5EC5A995}"/>
              </a:ext>
            </a:extLst>
          </p:cNvPr>
          <p:cNvCxnSpPr>
            <a:cxnSpLocks/>
            <a:stCxn id="89" idx="3"/>
            <a:endCxn id="2" idx="1"/>
          </p:cNvCxnSpPr>
          <p:nvPr/>
        </p:nvCxnSpPr>
        <p:spPr>
          <a:xfrm>
            <a:off x="3629380" y="5822984"/>
            <a:ext cx="6135064" cy="553339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Connector: Elbow 184">
            <a:extLst>
              <a:ext uri="{FF2B5EF4-FFF2-40B4-BE49-F238E27FC236}">
                <a16:creationId xmlns:a16="http://schemas.microsoft.com/office/drawing/2014/main" id="{6DD13C04-E093-59F6-1861-3154BA273FDF}"/>
              </a:ext>
            </a:extLst>
          </p:cNvPr>
          <p:cNvCxnSpPr>
            <a:cxnSpLocks/>
            <a:stCxn id="119" idx="3"/>
            <a:endCxn id="95" idx="0"/>
          </p:cNvCxnSpPr>
          <p:nvPr/>
        </p:nvCxnSpPr>
        <p:spPr>
          <a:xfrm>
            <a:off x="10278028" y="1750826"/>
            <a:ext cx="346434" cy="3825364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Connector: Elbow 187">
            <a:extLst>
              <a:ext uri="{FF2B5EF4-FFF2-40B4-BE49-F238E27FC236}">
                <a16:creationId xmlns:a16="http://schemas.microsoft.com/office/drawing/2014/main" id="{67936E1A-08B9-96EE-2ED9-909C3CFF3DAE}"/>
              </a:ext>
            </a:extLst>
          </p:cNvPr>
          <p:cNvCxnSpPr>
            <a:cxnSpLocks/>
            <a:stCxn id="120" idx="3"/>
            <a:endCxn id="2" idx="3"/>
          </p:cNvCxnSpPr>
          <p:nvPr/>
        </p:nvCxnSpPr>
        <p:spPr>
          <a:xfrm>
            <a:off x="10451245" y="1083662"/>
            <a:ext cx="1048182" cy="5292661"/>
          </a:xfrm>
          <a:prstGeom prst="bentConnector3">
            <a:avLst>
              <a:gd name="adj1" fmla="val 121809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480F8217-8A28-FF58-2F0A-FCBFEADE9420}"/>
              </a:ext>
            </a:extLst>
          </p:cNvPr>
          <p:cNvSpPr/>
          <p:nvPr/>
        </p:nvSpPr>
        <p:spPr>
          <a:xfrm>
            <a:off x="9764444" y="6137510"/>
            <a:ext cx="1734983" cy="477626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b="1" dirty="0">
                <a:solidFill>
                  <a:schemeClr val="bg1"/>
                </a:solidFill>
              </a:rPr>
              <a:t>build_loss:</a:t>
            </a:r>
          </a:p>
          <a:p>
            <a:pPr algn="ctr"/>
            <a:r>
              <a:rPr lang="it-IT" sz="1400" b="1" dirty="0">
                <a:solidFill>
                  <a:schemeClr val="bg1"/>
                </a:solidFill>
              </a:rPr>
              <a:t>smooth_l1_loss</a:t>
            </a:r>
          </a:p>
        </p:txBody>
      </p:sp>
    </p:spTree>
    <p:extLst>
      <p:ext uri="{BB962C8B-B14F-4D97-AF65-F5344CB8AC3E}">
        <p14:creationId xmlns:p14="http://schemas.microsoft.com/office/powerpoint/2010/main" val="7569177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CC8B946-023F-806E-8D56-3FE905C03C59}"/>
              </a:ext>
            </a:extLst>
          </p:cNvPr>
          <p:cNvSpPr txBox="1"/>
          <p:nvPr/>
        </p:nvSpPr>
        <p:spPr>
          <a:xfrm>
            <a:off x="0" y="597160"/>
            <a:ext cx="1210180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dirty="0">
                <a:effectLst/>
                <a:latin typeface="Consolas" panose="020B0609020204030204" pitchFamily="49" charset="0"/>
              </a:rPr>
              <a:t>Assign anchors to ground-truth targets. Produces anchor classification</a:t>
            </a:r>
          </a:p>
          <a:p>
            <a:r>
              <a:rPr lang="en-US" sz="1400" b="0" dirty="0">
                <a:effectLst/>
                <a:latin typeface="Consolas" panose="020B0609020204030204" pitchFamily="49" charset="0"/>
              </a:rPr>
              <a:t>labels and bounding-box regression targets.</a:t>
            </a:r>
          </a:p>
          <a:p>
            <a:r>
              <a:rPr lang="en-US" sz="1400" b="0" dirty="0">
                <a:effectLst/>
                <a:latin typeface="Consolas" panose="020B0609020204030204" pitchFamily="49" charset="0"/>
              </a:rPr>
              <a:t>Parameters</a:t>
            </a:r>
          </a:p>
          <a:p>
            <a:r>
              <a:rPr lang="en-US" sz="1400" b="0" dirty="0">
                <a:effectLst/>
                <a:latin typeface="Consolas" panose="020B0609020204030204" pitchFamily="49" charset="0"/>
              </a:rPr>
              <a:t>----------</a:t>
            </a:r>
          </a:p>
          <a:p>
            <a:r>
              <a:rPr lang="en-US" sz="1400" b="1" dirty="0" err="1">
                <a:effectLst/>
                <a:latin typeface="Consolas" panose="020B0609020204030204" pitchFamily="49" charset="0"/>
              </a:rPr>
              <a:t>rpn_cls_score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: for </a:t>
            </a:r>
            <a:r>
              <a:rPr lang="en-US" sz="1400" b="0" dirty="0" err="1">
                <a:effectLst/>
                <a:latin typeface="Consolas" panose="020B0609020204030204" pitchFamily="49" charset="0"/>
              </a:rPr>
              <a:t>pytorch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 (1, Ax2, H, W) </a:t>
            </a:r>
            <a:r>
              <a:rPr lang="en-US" sz="1400" b="0" dirty="0" err="1">
                <a:effectLst/>
                <a:latin typeface="Consolas" panose="020B0609020204030204" pitchFamily="49" charset="0"/>
              </a:rPr>
              <a:t>bg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/</a:t>
            </a:r>
            <a:r>
              <a:rPr lang="en-US" sz="1400" b="0" dirty="0" err="1">
                <a:effectLst/>
                <a:latin typeface="Consolas" panose="020B0609020204030204" pitchFamily="49" charset="0"/>
              </a:rPr>
              <a:t>fg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 scores of previous conv layer</a:t>
            </a:r>
          </a:p>
          <a:p>
            <a:r>
              <a:rPr lang="en-US" sz="1400" b="1" dirty="0" err="1">
                <a:effectLst/>
                <a:latin typeface="Consolas" panose="020B0609020204030204" pitchFamily="49" charset="0"/>
              </a:rPr>
              <a:t>gt_boxes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: (G, 5) </a:t>
            </a:r>
            <a:r>
              <a:rPr lang="en-US" sz="1400" b="0" dirty="0" err="1">
                <a:effectLst/>
                <a:latin typeface="Consolas" panose="020B0609020204030204" pitchFamily="49" charset="0"/>
              </a:rPr>
              <a:t>vstack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 of [x1, y1, x2, y2, class]</a:t>
            </a:r>
          </a:p>
          <a:p>
            <a:r>
              <a:rPr lang="en-US" sz="1400" b="0" dirty="0" err="1">
                <a:effectLst/>
                <a:latin typeface="Consolas" panose="020B0609020204030204" pitchFamily="49" charset="0"/>
              </a:rPr>
              <a:t>gt_ishard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: (G, 1), 1 or 0 indicates difficult or not</a:t>
            </a:r>
          </a:p>
          <a:p>
            <a:r>
              <a:rPr lang="en-US" sz="1400" b="0" dirty="0" err="1">
                <a:effectLst/>
                <a:latin typeface="Consolas" panose="020B0609020204030204" pitchFamily="49" charset="0"/>
              </a:rPr>
              <a:t>dontcare_areas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: (D, 4), some areas may contains small </a:t>
            </a:r>
            <a:r>
              <a:rPr lang="en-US" sz="1400" b="0" dirty="0" err="1">
                <a:effectLst/>
                <a:latin typeface="Consolas" panose="020B0609020204030204" pitchFamily="49" charset="0"/>
              </a:rPr>
              <a:t>objs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 but no labelling. D may be 0</a:t>
            </a:r>
          </a:p>
          <a:p>
            <a:r>
              <a:rPr lang="en-US" sz="1400" b="1" dirty="0" err="1">
                <a:effectLst/>
                <a:latin typeface="Consolas" panose="020B0609020204030204" pitchFamily="49" charset="0"/>
              </a:rPr>
              <a:t>im_info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: a list of [</a:t>
            </a:r>
            <a:r>
              <a:rPr lang="en-US" sz="1400" b="0" dirty="0" err="1">
                <a:effectLst/>
                <a:latin typeface="Consolas" panose="020B0609020204030204" pitchFamily="49" charset="0"/>
              </a:rPr>
              <a:t>image_height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 err="1">
                <a:effectLst/>
                <a:latin typeface="Consolas" panose="020B0609020204030204" pitchFamily="49" charset="0"/>
              </a:rPr>
              <a:t>image_width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 err="1">
                <a:effectLst/>
                <a:latin typeface="Consolas" panose="020B0609020204030204" pitchFamily="49" charset="0"/>
              </a:rPr>
              <a:t>scale_ratios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400" b="0" dirty="0">
                <a:effectLst/>
                <a:latin typeface="Consolas" panose="020B0609020204030204" pitchFamily="49" charset="0"/>
              </a:rPr>
              <a:t>_</a:t>
            </a:r>
            <a:r>
              <a:rPr lang="en-US" sz="1400" b="0" dirty="0" err="1">
                <a:effectLst/>
                <a:latin typeface="Consolas" panose="020B0609020204030204" pitchFamily="49" charset="0"/>
              </a:rPr>
              <a:t>feat_stride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: the </a:t>
            </a:r>
            <a:r>
              <a:rPr lang="en-US" sz="1400" b="0" dirty="0" err="1">
                <a:effectLst/>
                <a:latin typeface="Consolas" panose="020B0609020204030204" pitchFamily="49" charset="0"/>
              </a:rPr>
              <a:t>downsampling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 ratio of feature map to the original input image</a:t>
            </a:r>
          </a:p>
          <a:p>
            <a:r>
              <a:rPr lang="en-US" sz="1400" b="0" dirty="0" err="1">
                <a:effectLst/>
                <a:latin typeface="Consolas" panose="020B0609020204030204" pitchFamily="49" charset="0"/>
              </a:rPr>
              <a:t>anchor_scales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: the scales to the </a:t>
            </a:r>
            <a:r>
              <a:rPr lang="en-US" sz="1400" b="0" dirty="0" err="1">
                <a:effectLst/>
                <a:latin typeface="Consolas" panose="020B0609020204030204" pitchFamily="49" charset="0"/>
              </a:rPr>
              <a:t>basic_anchor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 (basic anchor is [16, 16])</a:t>
            </a:r>
          </a:p>
          <a:p>
            <a:r>
              <a:rPr lang="en-US" sz="1400" b="0" dirty="0">
                <a:effectLst/>
                <a:latin typeface="Consolas" panose="020B0609020204030204" pitchFamily="49" charset="0"/>
              </a:rPr>
              <a:t>----------</a:t>
            </a:r>
          </a:p>
          <a:p>
            <a:r>
              <a:rPr lang="en-US" sz="1400" b="0" dirty="0">
                <a:effectLst/>
                <a:latin typeface="Consolas" panose="020B0609020204030204" pitchFamily="49" charset="0"/>
              </a:rPr>
              <a:t>Returns</a:t>
            </a:r>
          </a:p>
          <a:p>
            <a:r>
              <a:rPr lang="en-US" sz="1400" b="0" dirty="0">
                <a:effectLst/>
                <a:latin typeface="Consolas" panose="020B0609020204030204" pitchFamily="49" charset="0"/>
              </a:rPr>
              <a:t>----------</a:t>
            </a:r>
          </a:p>
          <a:p>
            <a:r>
              <a:rPr lang="en-US" sz="1400" b="1" dirty="0" err="1">
                <a:effectLst/>
                <a:latin typeface="Consolas" panose="020B0609020204030204" pitchFamily="49" charset="0"/>
              </a:rPr>
              <a:t>rpn_labels</a:t>
            </a:r>
            <a:r>
              <a:rPr lang="en-US" sz="1400" dirty="0">
                <a:effectLst/>
                <a:latin typeface="Consolas" panose="020B0609020204030204" pitchFamily="49" charset="0"/>
              </a:rPr>
              <a:t> : (1, 1, </a:t>
            </a:r>
            <a:r>
              <a:rPr lang="en-US" sz="1400" dirty="0" err="1">
                <a:effectLst/>
                <a:latin typeface="Consolas" panose="020B0609020204030204" pitchFamily="49" charset="0"/>
              </a:rPr>
              <a:t>HxA</a:t>
            </a:r>
            <a:r>
              <a:rPr lang="en-US" sz="1400" dirty="0">
                <a:effectLst/>
                <a:latin typeface="Consolas" panose="020B0609020204030204" pitchFamily="49" charset="0"/>
              </a:rPr>
              <a:t>, W), for each anchor, 0 denotes </a:t>
            </a:r>
            <a:r>
              <a:rPr lang="en-US" sz="1400" dirty="0" err="1">
                <a:effectLst/>
                <a:latin typeface="Consolas" panose="020B0609020204030204" pitchFamily="49" charset="0"/>
              </a:rPr>
              <a:t>bg</a:t>
            </a:r>
            <a:r>
              <a:rPr lang="en-US" sz="1400" dirty="0">
                <a:effectLst/>
                <a:latin typeface="Consolas" panose="020B0609020204030204" pitchFamily="49" charset="0"/>
              </a:rPr>
              <a:t>, 1 </a:t>
            </a:r>
            <a:r>
              <a:rPr lang="en-US" sz="1400" dirty="0" err="1">
                <a:effectLst/>
                <a:latin typeface="Consolas" panose="020B0609020204030204" pitchFamily="49" charset="0"/>
              </a:rPr>
              <a:t>fg</a:t>
            </a:r>
            <a:r>
              <a:rPr lang="en-US" sz="1400" dirty="0">
                <a:effectLst/>
                <a:latin typeface="Consolas" panose="020B0609020204030204" pitchFamily="49" charset="0"/>
              </a:rPr>
              <a:t>, -1 </a:t>
            </a:r>
            <a:r>
              <a:rPr lang="en-US" sz="1400" dirty="0" err="1">
                <a:effectLst/>
                <a:latin typeface="Consolas" panose="020B0609020204030204" pitchFamily="49" charset="0"/>
              </a:rPr>
              <a:t>dontcare</a:t>
            </a:r>
            <a:endParaRPr lang="en-US" sz="1400" dirty="0">
              <a:effectLst/>
              <a:latin typeface="Consolas" panose="020B0609020204030204" pitchFamily="49" charset="0"/>
            </a:endParaRPr>
          </a:p>
          <a:p>
            <a:r>
              <a:rPr lang="en-US" sz="1400" b="1" dirty="0" err="1">
                <a:effectLst/>
                <a:latin typeface="Consolas" panose="020B0609020204030204" pitchFamily="49" charset="0"/>
              </a:rPr>
              <a:t>rpn_bbox_targets</a:t>
            </a:r>
            <a:r>
              <a:rPr lang="en-US" sz="1400" dirty="0">
                <a:effectLst/>
                <a:latin typeface="Consolas" panose="020B0609020204030204" pitchFamily="49" charset="0"/>
              </a:rPr>
              <a:t>: (1, 4xA, H, W), distances of the anchors to the </a:t>
            </a:r>
            <a:r>
              <a:rPr lang="en-US" sz="1400" dirty="0" err="1">
                <a:effectLst/>
                <a:latin typeface="Consolas" panose="020B0609020204030204" pitchFamily="49" charset="0"/>
              </a:rPr>
              <a:t>gt_boxes</a:t>
            </a:r>
            <a:r>
              <a:rPr lang="en-US" sz="1400" dirty="0">
                <a:effectLst/>
                <a:latin typeface="Consolas" panose="020B0609020204030204" pitchFamily="49" charset="0"/>
              </a:rPr>
              <a:t>(may contains some transform)</a:t>
            </a:r>
          </a:p>
          <a:p>
            <a:r>
              <a:rPr lang="en-US" sz="1400" dirty="0">
                <a:effectLst/>
                <a:latin typeface="Consolas" panose="020B0609020204030204" pitchFamily="49" charset="0"/>
              </a:rPr>
              <a:t>                        that are the regression objectives</a:t>
            </a:r>
          </a:p>
          <a:p>
            <a:r>
              <a:rPr lang="en-US" sz="1400" dirty="0" err="1">
                <a:effectLst/>
                <a:latin typeface="Consolas" panose="020B0609020204030204" pitchFamily="49" charset="0"/>
              </a:rPr>
              <a:t>rpn_bbox_inside_weights</a:t>
            </a:r>
            <a:r>
              <a:rPr lang="en-US" sz="1400" dirty="0">
                <a:effectLst/>
                <a:latin typeface="Consolas" panose="020B0609020204030204" pitchFamily="49" charset="0"/>
              </a:rPr>
              <a:t>: (1, 4xA, H, W) weights of each boxes, mainly accepts hyper param in </a:t>
            </a:r>
            <a:r>
              <a:rPr lang="en-US" sz="1400" dirty="0" err="1">
                <a:effectLst/>
                <a:latin typeface="Consolas" panose="020B0609020204030204" pitchFamily="49" charset="0"/>
              </a:rPr>
              <a:t>cfg</a:t>
            </a:r>
            <a:endParaRPr lang="en-US" sz="1400" dirty="0">
              <a:effectLst/>
              <a:latin typeface="Consolas" panose="020B0609020204030204" pitchFamily="49" charset="0"/>
            </a:endParaRPr>
          </a:p>
          <a:p>
            <a:r>
              <a:rPr lang="en-US" sz="1400" dirty="0" err="1">
                <a:effectLst/>
                <a:latin typeface="Consolas" panose="020B0609020204030204" pitchFamily="49" charset="0"/>
              </a:rPr>
              <a:t>rpn_bbox_outside_weights</a:t>
            </a:r>
            <a:r>
              <a:rPr lang="en-US" sz="1400" dirty="0">
                <a:effectLst/>
                <a:latin typeface="Consolas" panose="020B0609020204030204" pitchFamily="49" charset="0"/>
              </a:rPr>
              <a:t>: (1, 4xA, H, W) used to balance the </a:t>
            </a:r>
            <a:r>
              <a:rPr lang="en-US" sz="1400" dirty="0" err="1">
                <a:effectLst/>
                <a:latin typeface="Consolas" panose="020B0609020204030204" pitchFamily="49" charset="0"/>
              </a:rPr>
              <a:t>fg</a:t>
            </a:r>
            <a:r>
              <a:rPr lang="en-US" sz="1400" dirty="0">
                <a:effectLst/>
                <a:latin typeface="Consolas" panose="020B0609020204030204" pitchFamily="49" charset="0"/>
              </a:rPr>
              <a:t>/</a:t>
            </a:r>
            <a:r>
              <a:rPr lang="en-US" sz="1400" dirty="0" err="1">
                <a:effectLst/>
                <a:latin typeface="Consolas" panose="020B0609020204030204" pitchFamily="49" charset="0"/>
              </a:rPr>
              <a:t>bg</a:t>
            </a:r>
            <a:r>
              <a:rPr lang="en-US" sz="1400" dirty="0"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400" dirty="0" err="1">
                <a:effectLst/>
                <a:latin typeface="Consolas" panose="020B0609020204030204" pitchFamily="49" charset="0"/>
              </a:rPr>
              <a:t>beacuse</a:t>
            </a:r>
            <a:r>
              <a:rPr lang="en-US" sz="1400" dirty="0">
                <a:effectLst/>
                <a:latin typeface="Consolas" panose="020B0609020204030204" pitchFamily="49" charset="0"/>
              </a:rPr>
              <a:t> the numbers of </a:t>
            </a:r>
            <a:r>
              <a:rPr lang="en-US" sz="1400" dirty="0" err="1">
                <a:effectLst/>
                <a:latin typeface="Consolas" panose="020B0609020204030204" pitchFamily="49" charset="0"/>
              </a:rPr>
              <a:t>bgs</a:t>
            </a:r>
            <a:r>
              <a:rPr lang="en-US" sz="1400" dirty="0">
                <a:effectLst/>
                <a:latin typeface="Consolas" panose="020B0609020204030204" pitchFamily="49" charset="0"/>
              </a:rPr>
              <a:t> and </a:t>
            </a:r>
            <a:r>
              <a:rPr lang="en-US" sz="1400" dirty="0" err="1">
                <a:effectLst/>
                <a:latin typeface="Consolas" panose="020B0609020204030204" pitchFamily="49" charset="0"/>
              </a:rPr>
              <a:t>fgs</a:t>
            </a:r>
            <a:r>
              <a:rPr lang="en-US" sz="1400" dirty="0">
                <a:effectLst/>
                <a:latin typeface="Consolas" panose="020B0609020204030204" pitchFamily="49" charset="0"/>
              </a:rPr>
              <a:t> mays </a:t>
            </a:r>
            <a:r>
              <a:rPr lang="en-US" sz="1400" dirty="0" err="1">
                <a:effectLst/>
                <a:latin typeface="Consolas" panose="020B0609020204030204" pitchFamily="49" charset="0"/>
              </a:rPr>
              <a:t>significiantly</a:t>
            </a:r>
            <a:r>
              <a:rPr lang="en-US" sz="1400" dirty="0">
                <a:effectLst/>
                <a:latin typeface="Consolas" panose="020B0609020204030204" pitchFamily="49" charset="0"/>
              </a:rPr>
              <a:t> different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DA053A-61F3-D74A-DA56-79914B4EC952}"/>
              </a:ext>
            </a:extLst>
          </p:cNvPr>
          <p:cNvSpPr txBox="1"/>
          <p:nvPr/>
        </p:nvSpPr>
        <p:spPr>
          <a:xfrm>
            <a:off x="0" y="0"/>
            <a:ext cx="30791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anchor_target_layer</a:t>
            </a:r>
            <a:endParaRPr lang="en-US" sz="24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7F750AC-22C7-4C01-7E27-7ED6C14EAFC4}"/>
              </a:ext>
            </a:extLst>
          </p:cNvPr>
          <p:cNvSpPr txBox="1"/>
          <p:nvPr/>
        </p:nvSpPr>
        <p:spPr>
          <a:xfrm>
            <a:off x="2903700" y="5471963"/>
            <a:ext cx="129695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b="1" dirty="0" err="1">
                <a:highlight>
                  <a:srgbClr val="808080"/>
                </a:highlight>
              </a:rPr>
              <a:t>rpn_cls_score</a:t>
            </a:r>
            <a:endParaRPr lang="en-US" sz="1200" b="1" dirty="0">
              <a:highlight>
                <a:srgbClr val="808080"/>
              </a:highlight>
            </a:endParaRPr>
          </a:p>
          <a:p>
            <a:pPr algn="ctr"/>
            <a:r>
              <a:rPr lang="en-US" sz="1200" b="1" dirty="0">
                <a:highlight>
                  <a:srgbClr val="808080"/>
                </a:highlight>
              </a:rPr>
              <a:t>(1, Ax2, H, W)</a:t>
            </a:r>
            <a:endParaRPr lang="es-ES" sz="1200" b="1" dirty="0">
              <a:highlight>
                <a:srgbClr val="808080"/>
              </a:highligh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97445B-BB0F-F40D-33A8-90E15A8EA4BB}"/>
              </a:ext>
            </a:extLst>
          </p:cNvPr>
          <p:cNvSpPr txBox="1"/>
          <p:nvPr/>
        </p:nvSpPr>
        <p:spPr>
          <a:xfrm>
            <a:off x="2903700" y="6005111"/>
            <a:ext cx="129695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200" b="1" dirty="0" err="1"/>
              <a:t>gt_boxes</a:t>
            </a:r>
            <a:endParaRPr lang="es-ES" sz="1200" b="1" dirty="0"/>
          </a:p>
          <a:p>
            <a:pPr algn="ctr"/>
            <a:r>
              <a:rPr lang="es-ES" sz="1200" b="1" dirty="0"/>
              <a:t>(G, 5)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4F50D4-2D7D-7A55-0D57-6D7EDBE37612}"/>
              </a:ext>
            </a:extLst>
          </p:cNvPr>
          <p:cNvSpPr txBox="1"/>
          <p:nvPr/>
        </p:nvSpPr>
        <p:spPr>
          <a:xfrm>
            <a:off x="6529414" y="6117587"/>
            <a:ext cx="129377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200" b="1" dirty="0"/>
              <a:t>rpn_labels </a:t>
            </a:r>
          </a:p>
          <a:p>
            <a:pPr algn="ctr"/>
            <a:r>
              <a:rPr lang="pt-BR" sz="1200" b="1" dirty="0"/>
              <a:t>(1, 1, HxA, W)</a:t>
            </a:r>
            <a:endParaRPr lang="es-ES" sz="12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2C408A-6940-42A2-BF95-6953E49C0B36}"/>
              </a:ext>
            </a:extLst>
          </p:cNvPr>
          <p:cNvSpPr txBox="1"/>
          <p:nvPr/>
        </p:nvSpPr>
        <p:spPr>
          <a:xfrm>
            <a:off x="6531891" y="5426119"/>
            <a:ext cx="145946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200" b="1" dirty="0" err="1"/>
              <a:t>rpn_bbox_targets</a:t>
            </a:r>
            <a:endParaRPr lang="es-ES" sz="1200" b="1" dirty="0"/>
          </a:p>
          <a:p>
            <a:pPr algn="ctr"/>
            <a:r>
              <a:rPr lang="es-ES" sz="1200" b="1" dirty="0"/>
              <a:t>(1, 4xA, H, W)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4DA304E-0040-A933-EF11-14444DCE4264}"/>
              </a:ext>
            </a:extLst>
          </p:cNvPr>
          <p:cNvSpPr/>
          <p:nvPr/>
        </p:nvSpPr>
        <p:spPr>
          <a:xfrm>
            <a:off x="4426538" y="5737620"/>
            <a:ext cx="1880955" cy="5232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chemeClr val="bg1"/>
                </a:solidFill>
              </a:rPr>
              <a:t>anchor_target_layer</a:t>
            </a:r>
            <a:endParaRPr lang="en-US" sz="1400" b="1" dirty="0">
              <a:solidFill>
                <a:schemeClr val="bg1"/>
              </a:solidFill>
            </a:endParaRP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F1422A55-21F4-9831-361E-21D324B20A1F}"/>
              </a:ext>
            </a:extLst>
          </p:cNvPr>
          <p:cNvCxnSpPr>
            <a:cxnSpLocks/>
            <a:stCxn id="2" idx="3"/>
            <a:endCxn id="9" idx="1"/>
          </p:cNvCxnSpPr>
          <p:nvPr/>
        </p:nvCxnSpPr>
        <p:spPr>
          <a:xfrm>
            <a:off x="4200651" y="5702796"/>
            <a:ext cx="225887" cy="29643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C36B9185-1C6F-5DF5-A30A-167F7E893D17}"/>
              </a:ext>
            </a:extLst>
          </p:cNvPr>
          <p:cNvCxnSpPr>
            <a:cxnSpLocks/>
            <a:stCxn id="3" idx="3"/>
            <a:endCxn id="9" idx="1"/>
          </p:cNvCxnSpPr>
          <p:nvPr/>
        </p:nvCxnSpPr>
        <p:spPr>
          <a:xfrm flipV="1">
            <a:off x="4200651" y="5999230"/>
            <a:ext cx="225887" cy="23671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8720E62C-A5BF-D20C-F566-0E8209F2D80E}"/>
              </a:ext>
            </a:extLst>
          </p:cNvPr>
          <p:cNvCxnSpPr>
            <a:cxnSpLocks/>
            <a:stCxn id="9" idx="3"/>
            <a:endCxn id="4" idx="1"/>
          </p:cNvCxnSpPr>
          <p:nvPr/>
        </p:nvCxnSpPr>
        <p:spPr>
          <a:xfrm>
            <a:off x="6307493" y="5999230"/>
            <a:ext cx="221921" cy="34919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417DEC41-BC40-34CF-F46F-FE71C1A1FBD1}"/>
              </a:ext>
            </a:extLst>
          </p:cNvPr>
          <p:cNvCxnSpPr>
            <a:cxnSpLocks/>
            <a:stCxn id="9" idx="3"/>
            <a:endCxn id="5" idx="1"/>
          </p:cNvCxnSpPr>
          <p:nvPr/>
        </p:nvCxnSpPr>
        <p:spPr>
          <a:xfrm flipV="1">
            <a:off x="6307493" y="5656952"/>
            <a:ext cx="224398" cy="34227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59481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4473</TotalTime>
  <Words>2903</Words>
  <Application>Microsoft Office PowerPoint</Application>
  <PresentationFormat>Widescreen</PresentationFormat>
  <Paragraphs>482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Bomsoo Kim</dc:creator>
  <cp:lastModifiedBy>Bomsoo Kim</cp:lastModifiedBy>
  <cp:revision>346</cp:revision>
  <dcterms:created xsi:type="dcterms:W3CDTF">2023-09-24T02:55:23Z</dcterms:created>
  <dcterms:modified xsi:type="dcterms:W3CDTF">2024-12-17T03:22:36Z</dcterms:modified>
</cp:coreProperties>
</file>