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BFCD4-4755-48CE-84C1-D9794E770E0E}" v="13" dt="2021-06-08T02:47:34.806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6-13T14:06:13.996" v="1140" actId="478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3CEBFCD4-4755-48CE-84C1-D9794E770E0E}" dt="2021-06-08T03:02:02.678" v="1138" actId="313"/>
        <pc:sldMkLst>
          <pc:docMk/>
          <pc:sldMk cId="2854580649" sldId="257"/>
        </pc:sldMkLst>
        <pc:spChg chg="mod">
          <ac:chgData name="Li Lixiang" userId="6104bbfcb56aea79" providerId="LiveId" clId="{3CEBFCD4-4755-48CE-84C1-D9794E770E0E}" dt="2021-06-08T02:47:41.165" v="772" actId="20577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6-08T03:02:02.678" v="1138" actId="313"/>
          <ac:spMkLst>
            <pc:docMk/>
            <pc:sldMk cId="2854580649" sldId="257"/>
            <ac:spMk id="3" creationId="{7060439F-2729-478E-B95F-230482B50AA1}"/>
          </ac:spMkLst>
        </pc:spChg>
        <pc:picChg chg="add mod">
          <ac:chgData name="Li Lixiang" userId="6104bbfcb56aea79" providerId="LiveId" clId="{3CEBFCD4-4755-48CE-84C1-D9794E770E0E}" dt="2021-06-08T03:01:29.555" v="1134" actId="1076"/>
          <ac:picMkLst>
            <pc:docMk/>
            <pc:sldMk cId="2854580649" sldId="257"/>
            <ac:picMk id="5" creationId="{64A8B620-9078-4C3D-BF1E-FB27B3B7D821}"/>
          </ac:picMkLst>
        </pc:picChg>
        <pc:picChg chg="add mod">
          <ac:chgData name="Li Lixiang" userId="6104bbfcb56aea79" providerId="LiveId" clId="{3CEBFCD4-4755-48CE-84C1-D9794E770E0E}" dt="2021-06-08T03:01:31.467" v="1135" actId="1076"/>
          <ac:picMkLst>
            <pc:docMk/>
            <pc:sldMk cId="2854580649" sldId="257"/>
            <ac:picMk id="7" creationId="{FE53CD10-B736-4502-885E-F393B47A7028}"/>
          </ac:picMkLst>
        </pc:picChg>
        <pc:picChg chg="add mod">
          <ac:chgData name="Li Lixiang" userId="6104bbfcb56aea79" providerId="LiveId" clId="{3CEBFCD4-4755-48CE-84C1-D9794E770E0E}" dt="2021-06-08T03:01:34.752" v="1136" actId="1076"/>
          <ac:picMkLst>
            <pc:docMk/>
            <pc:sldMk cId="2854580649" sldId="257"/>
            <ac:picMk id="9" creationId="{23D26A50-C15B-4C7D-A8F8-85F4ABA5BA92}"/>
          </ac:picMkLst>
        </pc:picChg>
        <pc:picChg chg="add mod">
          <ac:chgData name="Li Lixiang" userId="6104bbfcb56aea79" providerId="LiveId" clId="{3CEBFCD4-4755-48CE-84C1-D9794E770E0E}" dt="2021-06-08T03:01:36.577" v="1137" actId="1076"/>
          <ac:picMkLst>
            <pc:docMk/>
            <pc:sldMk cId="2854580649" sldId="257"/>
            <ac:picMk id="11" creationId="{EFFA0DF4-BDA9-4DFF-BBE9-E92705AFD02D}"/>
          </ac:picMkLst>
        </pc:pic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del">
        <pc:chgData name="Li Lixiang" userId="6104bbfcb56aea79" providerId="LiveId" clId="{3CEBFCD4-4755-48CE-84C1-D9794E770E0E}" dt="2021-05-31T09:02:33.350" v="732" actId="47"/>
        <pc:sldMkLst>
          <pc:docMk/>
          <pc:sldMk cId="521383145" sldId="267"/>
        </pc:sldMkLst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addSp delSp modSp mod">
        <pc:chgData name="Li Lixiang" userId="6104bbfcb56aea79" providerId="LiveId" clId="{3CEBFCD4-4755-48CE-84C1-D9794E770E0E}" dt="2021-06-13T14:06:13.996" v="1140" actId="478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  <pc:inkChg chg="add del">
          <ac:chgData name="Li Lixiang" userId="6104bbfcb56aea79" providerId="LiveId" clId="{3CEBFCD4-4755-48CE-84C1-D9794E770E0E}" dt="2021-06-13T14:06:13.996" v="1140" actId="478"/>
          <ac:inkMkLst>
            <pc:docMk/>
            <pc:sldMk cId="3585909810" sldId="283"/>
            <ac:inkMk id="4" creationId="{329C6CAF-F3CA-4C18-B2A4-A0A7A1B386B3}"/>
          </ac:inkMkLst>
        </pc:inkChg>
      </pc:sldChg>
      <pc:sldChg chg="addSp delSp modSp new del mod setBg">
        <pc:chgData name="Li Lixiang" userId="6104bbfcb56aea79" providerId="LiveId" clId="{3CEBFCD4-4755-48CE-84C1-D9794E770E0E}" dt="2021-06-07T08:14:32.776" v="749" actId="47"/>
        <pc:sldMkLst>
          <pc:docMk/>
          <pc:sldMk cId="1764713965" sldId="284"/>
        </pc:sldMkLst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2" creationId="{0888FDF9-C250-4D3C-BEB1-449ACA12EF24}"/>
          </ac:spMkLst>
        </pc:spChg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3" creationId="{6A04D52C-5CAF-45E1-9647-E8FBCF83431A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2" creationId="{DF4972D9-F510-4C84-8BDA-31BAECC2329C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4" creationId="{D8E2D96C-A214-42D7-8C0F-E4CCBD8C39CD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6" creationId="{17C746F4-1536-4E83-B247-DD6BBE09CDF6}"/>
          </ac:spMkLst>
        </pc:spChg>
        <pc:graphicFrameChg chg="add del mod">
          <ac:chgData name="Li Lixiang" userId="6104bbfcb56aea79" providerId="LiveId" clId="{3CEBFCD4-4755-48CE-84C1-D9794E770E0E}" dt="2021-06-07T08:13:44.403" v="742"/>
          <ac:graphicFrameMkLst>
            <pc:docMk/>
            <pc:sldMk cId="1764713965" sldId="284"/>
            <ac:graphicFrameMk id="4" creationId="{DAEE49E6-D077-41FA-8795-529DD5835B44}"/>
          </ac:graphicFrameMkLst>
        </pc:graphicFrameChg>
        <pc:graphicFrameChg chg="add del mod">
          <ac:chgData name="Li Lixiang" userId="6104bbfcb56aea79" providerId="LiveId" clId="{3CEBFCD4-4755-48CE-84C1-D9794E770E0E}" dt="2021-06-07T08:14:23.380" v="745" actId="478"/>
          <ac:graphicFrameMkLst>
            <pc:docMk/>
            <pc:sldMk cId="1764713965" sldId="284"/>
            <ac:graphicFrameMk id="5" creationId="{63BC8FB7-851D-4903-98B5-903A7E7DA053}"/>
          </ac:graphicFrameMkLst>
        </pc:graphicFrameChg>
        <pc:picChg chg="add">
          <ac:chgData name="Li Lixiang" userId="6104bbfcb56aea79" providerId="LiveId" clId="{3CEBFCD4-4755-48CE-84C1-D9794E770E0E}" dt="2021-06-07T08:13:48.690" v="744" actId="26606"/>
          <ac:picMkLst>
            <pc:docMk/>
            <pc:sldMk cId="1764713965" sldId="284"/>
            <ac:picMk id="10" creationId="{5C819037-A607-4A7B-ADF1-B04516199C89}"/>
          </ac:picMkLst>
        </pc:picChg>
      </pc:sldChg>
      <pc:sldChg chg="addSp modSp add del mod ord setBg">
        <pc:chgData name="Li Lixiang" userId="6104bbfcb56aea79" providerId="LiveId" clId="{3CEBFCD4-4755-48CE-84C1-D9794E770E0E}" dt="2021-05-31T09:02:31.981" v="731" actId="47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  <pc:sldChg chg="addSp delSp modSp new mod">
        <pc:chgData name="Li Lixiang" userId="6104bbfcb56aea79" providerId="LiveId" clId="{3CEBFCD4-4755-48CE-84C1-D9794E770E0E}" dt="2021-06-07T08:14:42.243" v="751" actId="1076"/>
        <pc:sldMkLst>
          <pc:docMk/>
          <pc:sldMk cId="878993897" sldId="285"/>
        </pc:sldMkLst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2" creationId="{6078988D-4E7C-491E-A308-42EAE5D28F4A}"/>
          </ac:spMkLst>
        </pc:spChg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3" creationId="{C2D7B659-E6A3-429E-843F-43E9C6FD09E5}"/>
          </ac:spMkLst>
        </pc:spChg>
        <pc:picChg chg="add mod">
          <ac:chgData name="Li Lixiang" userId="6104bbfcb56aea79" providerId="LiveId" clId="{3CEBFCD4-4755-48CE-84C1-D9794E770E0E}" dt="2021-06-07T08:14:42.243" v="751" actId="1076"/>
          <ac:picMkLst>
            <pc:docMk/>
            <pc:sldMk cId="878993897" sldId="285"/>
            <ac:picMk id="5" creationId="{3934A3E5-D242-4185-B094-C393E5BA9C4A}"/>
          </ac:picMkLst>
        </pc:picChg>
      </pc:sldChg>
      <pc:sldChg chg="add">
        <pc:chgData name="Li Lixiang" userId="6104bbfcb56aea79" providerId="LiveId" clId="{3CEBFCD4-4755-48CE-84C1-D9794E770E0E}" dt="2021-06-08T02:47:34.802" v="752"/>
        <pc:sldMkLst>
          <pc:docMk/>
          <pc:sldMk cId="1724983077" sldId="286"/>
        </pc:sldMkLst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 0 0,'0'2'255'0'0,"0"1"107"0"0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3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 0 0,'0'0'1800'0'0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8:03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60 0 0,'36'1'396'0'0,"-22"0"-230"0"0,-1-1-1 0 0,1 0 0 0 0,-1 0 0 0 0,1-2 0 0 0,17-3 0 0 0,-7-1-589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1 – basic data type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4650614"/>
          </a:xfrm>
        </p:spPr>
        <p:txBody>
          <a:bodyPr anchor="t">
            <a:normAutofit lnSpcReduction="10000"/>
          </a:bodyPr>
          <a:lstStyle/>
          <a:p>
            <a:r>
              <a:rPr lang="en-MY" sz="2000" dirty="0"/>
              <a:t>Arithmetic operators</a:t>
            </a:r>
          </a:p>
          <a:p>
            <a:pPr lvl="1"/>
            <a:r>
              <a:rPr lang="en-MY" sz="1800" dirty="0"/>
              <a:t>+,    -,    *,   /,    %,    //</a:t>
            </a:r>
            <a:r>
              <a:rPr lang="en-US" sz="1800" dirty="0"/>
              <a:t>,    **</a:t>
            </a:r>
            <a:endParaRPr lang="en-MY" sz="1800" dirty="0"/>
          </a:p>
          <a:p>
            <a:pPr lvl="1"/>
            <a:endParaRPr lang="en-MY" sz="1800" dirty="0"/>
          </a:p>
          <a:p>
            <a:r>
              <a:rPr lang="en-MY" sz="2000" dirty="0"/>
              <a:t>Implicit conversion</a:t>
            </a:r>
          </a:p>
          <a:p>
            <a:pPr lvl="1"/>
            <a:r>
              <a:rPr lang="en-MY" sz="1800" dirty="0"/>
              <a:t>when one operand is float, the other one if is integer or bool will be converted to float</a:t>
            </a:r>
          </a:p>
          <a:p>
            <a:pPr lvl="1"/>
            <a:r>
              <a:rPr lang="en-MY" sz="1800" dirty="0"/>
              <a:t>when one operand is integer, the other on if is bool will be converted to integer</a:t>
            </a:r>
          </a:p>
          <a:p>
            <a:pPr lvl="1"/>
            <a:r>
              <a:rPr lang="en-MY" sz="1800" dirty="0"/>
              <a:t>True be converted to 1 or 1.0 </a:t>
            </a:r>
          </a:p>
          <a:p>
            <a:pPr lvl="1"/>
            <a:r>
              <a:rPr lang="en-MY" sz="1800" dirty="0"/>
              <a:t>False be converted to 0 or 0.0</a:t>
            </a:r>
          </a:p>
          <a:p>
            <a:pPr lvl="1"/>
            <a:r>
              <a:rPr lang="en-MY" sz="1800" dirty="0"/>
              <a:t>two bool operands will be converted to integer</a:t>
            </a:r>
          </a:p>
          <a:p>
            <a:pPr lvl="1"/>
            <a:r>
              <a:rPr lang="en-MY" sz="1800" dirty="0"/>
              <a:t>‘/’ will convert both operands to float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133D4F-8FBE-43FA-9653-201D05D6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4" y="894139"/>
            <a:ext cx="5366735" cy="5651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14:cNvPr>
              <p14:cNvContentPartPr/>
              <p14:nvPr/>
            </p14:nvContentPartPr>
            <p14:xfrm>
              <a:off x="2950473" y="2648908"/>
              <a:ext cx="57240" cy="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473" y="2639908"/>
                <a:ext cx="748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84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196917" cy="2650067"/>
          </a:xfrm>
        </p:spPr>
        <p:txBody>
          <a:bodyPr anchor="t">
            <a:normAutofit/>
          </a:bodyPr>
          <a:lstStyle/>
          <a:p>
            <a:r>
              <a:rPr lang="en-MY" sz="2400" dirty="0"/>
              <a:t>explicit data type conversion function</a:t>
            </a:r>
          </a:p>
          <a:p>
            <a:pPr lvl="1"/>
            <a:r>
              <a:rPr lang="en-MY" sz="2000" dirty="0"/>
              <a:t>bool()</a:t>
            </a:r>
          </a:p>
          <a:p>
            <a:pPr lvl="1"/>
            <a:r>
              <a:rPr lang="en-MY" sz="2000" dirty="0"/>
              <a:t>int()</a:t>
            </a:r>
          </a:p>
          <a:p>
            <a:pPr lvl="1"/>
            <a:r>
              <a:rPr lang="en-MY" sz="2000" dirty="0"/>
              <a:t>float()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6CBBD-2224-44BE-A13C-7C4CCFC4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11" y="1842860"/>
            <a:ext cx="5426177" cy="4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3765242"/>
          </a:xfrm>
        </p:spPr>
        <p:txBody>
          <a:bodyPr anchor="t">
            <a:normAutofit/>
          </a:bodyPr>
          <a:lstStyle/>
          <a:p>
            <a:pPr lvl="1"/>
            <a:r>
              <a:rPr lang="en-MY" sz="2000" dirty="0"/>
              <a:t>==,    !=,    &gt;,    &lt;,    &lt;=,    &gt;=</a:t>
            </a:r>
          </a:p>
          <a:p>
            <a:pPr lvl="1"/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CA0F9-CBBC-468B-B0F3-BDBB0670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24" y="1134532"/>
            <a:ext cx="437310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3765242"/>
          </a:xfrm>
        </p:spPr>
        <p:txBody>
          <a:bodyPr anchor="t">
            <a:normAutofit/>
          </a:bodyPr>
          <a:lstStyle/>
          <a:p>
            <a:r>
              <a:rPr lang="en-MY" sz="2200" dirty="0">
                <a:solidFill>
                  <a:srgbClr val="FFC000"/>
                </a:solidFill>
              </a:rPr>
              <a:t>and</a:t>
            </a:r>
            <a:r>
              <a:rPr lang="en-MY" sz="2200" dirty="0"/>
              <a:t> --- both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or</a:t>
            </a:r>
            <a:r>
              <a:rPr lang="en-MY" sz="2200" dirty="0"/>
              <a:t> --- at least one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not</a:t>
            </a:r>
            <a:r>
              <a:rPr lang="en-MY" sz="2200" dirty="0"/>
              <a:t>  ---  take the reverse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89C3E-9775-4BDD-8938-D15BE1A1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23" y="1991295"/>
            <a:ext cx="2964640" cy="18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4A3E5-D242-4185-B094-C393E5BA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39" y="201030"/>
            <a:ext cx="6907161" cy="64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What is programming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9224816" cy="4040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Programming: Instructing computer to do work and solve targeted problem</a:t>
            </a:r>
            <a:endParaRPr lang="en-MY" dirty="0"/>
          </a:p>
          <a:p>
            <a:r>
              <a:rPr lang="en-MY" sz="2000" dirty="0"/>
              <a:t>Programming language: an artificially created language use to instruct computer</a:t>
            </a:r>
          </a:p>
          <a:p>
            <a:pPr lvl="1"/>
            <a:r>
              <a:rPr lang="en-MY" sz="2000" dirty="0"/>
              <a:t>Machine code</a:t>
            </a:r>
          </a:p>
          <a:p>
            <a:pPr lvl="1"/>
            <a:r>
              <a:rPr lang="en-MY" sz="2000" dirty="0"/>
              <a:t>Assemble code</a:t>
            </a:r>
          </a:p>
          <a:p>
            <a:pPr lvl="1"/>
            <a:r>
              <a:rPr lang="en-MY" sz="2000" dirty="0"/>
              <a:t>High-level programming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B620-9078-4C3D-BF1E-FB27B3B7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167005"/>
            <a:ext cx="2181529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3CD10-B736-4502-885E-F393B47A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10" y="4168953"/>
            <a:ext cx="3229426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26A50-C15B-4C7D-A8F8-85F4ABA5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586" y="4068448"/>
            <a:ext cx="2029108" cy="120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A0DF4-BDA9-4DFF-BBE9-E92705AFD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586" y="5695980"/>
            <a:ext cx="2267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11103744" cy="47545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Download and install Python on your computer</a:t>
            </a:r>
          </a:p>
          <a:p>
            <a:pPr lvl="1"/>
            <a:r>
              <a:rPr lang="en-MY" sz="2400" dirty="0">
                <a:hlinkClick r:id="rId2"/>
              </a:rPr>
              <a:t>http://www.python.org</a:t>
            </a:r>
            <a:r>
              <a:rPr lang="en-MY" sz="2400" dirty="0"/>
              <a:t>, downloads</a:t>
            </a:r>
          </a:p>
          <a:p>
            <a:r>
              <a:rPr lang="en-MY" sz="2800" dirty="0"/>
              <a:t>Using IDLE</a:t>
            </a:r>
          </a:p>
          <a:p>
            <a:pPr lvl="1"/>
            <a:r>
              <a:rPr lang="en-MY" sz="2400" dirty="0"/>
              <a:t>File -&gt; New File, in a new window type your first Python code and save the file</a:t>
            </a:r>
          </a:p>
          <a:p>
            <a:pPr lvl="1"/>
            <a:r>
              <a:rPr lang="en-MY" sz="2400" dirty="0"/>
              <a:t>Run -&gt; Run Module or simply press “F5”, to run your first Python program.</a:t>
            </a:r>
          </a:p>
          <a:p>
            <a:pPr lvl="1"/>
            <a:r>
              <a:rPr lang="en-MY" sz="2400" dirty="0"/>
              <a:t>Check the result from IDLE shell window.</a:t>
            </a:r>
          </a:p>
          <a:p>
            <a:r>
              <a:rPr lang="en-MY" sz="2800" dirty="0"/>
              <a:t>Try see some errors</a:t>
            </a:r>
          </a:p>
          <a:p>
            <a:pPr lvl="1"/>
            <a:r>
              <a:rPr lang="en-MY" sz="2400" dirty="0"/>
              <a:t>Change your code, see what happen is missing one “ ) ”, or missing one “ ’ ”. Try run it and see.</a:t>
            </a:r>
          </a:p>
          <a:p>
            <a:pPr lvl="1"/>
            <a:r>
              <a:rPr lang="en-MY" sz="2400" dirty="0"/>
              <a:t>Change print to “</a:t>
            </a:r>
            <a:r>
              <a:rPr lang="en-MY" sz="2400" dirty="0" err="1"/>
              <a:t>pront</a:t>
            </a:r>
            <a:r>
              <a:rPr lang="en-MY" sz="2400" dirty="0"/>
              <a:t>”, “Print”, something else, try run it and see</a:t>
            </a:r>
          </a:p>
        </p:txBody>
      </p:sp>
    </p:spTree>
    <p:extLst>
      <p:ext uri="{BB962C8B-B14F-4D97-AF65-F5344CB8AC3E}">
        <p14:creationId xmlns:p14="http://schemas.microsoft.com/office/powerpoint/2010/main" val="17249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C182B-5EA9-4486-903D-98A3A796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" y="2266788"/>
            <a:ext cx="3411101" cy="1576342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E1D9C96F-2B76-43B0-9290-9D4846AE1203}"/>
              </a:ext>
            </a:extLst>
          </p:cNvPr>
          <p:cNvSpPr/>
          <p:nvPr/>
        </p:nvSpPr>
        <p:spPr>
          <a:xfrm>
            <a:off x="5155094" y="159641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395"/>
              <a:gd name="adj6" fmla="val -12346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4F1093A6-9CD0-4695-87C5-1EB70F254480}"/>
              </a:ext>
            </a:extLst>
          </p:cNvPr>
          <p:cNvSpPr/>
          <p:nvPr/>
        </p:nvSpPr>
        <p:spPr>
          <a:xfrm>
            <a:off x="5155094" y="2266788"/>
            <a:ext cx="3193776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08"/>
              <a:gd name="adj6" fmla="val -777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Hello world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 (the shell window when using IDLE)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9EB21B98-1F68-4AB5-B459-4EE770CAE88F}"/>
              </a:ext>
            </a:extLst>
          </p:cNvPr>
          <p:cNvSpPr/>
          <p:nvPr/>
        </p:nvSpPr>
        <p:spPr>
          <a:xfrm>
            <a:off x="5155094" y="3271149"/>
            <a:ext cx="3193776" cy="571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55"/>
              <a:gd name="adj6" fmla="val -4867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and welcome to Python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2EBDE9F2-FCF9-4295-BC53-4599B14FE980}"/>
              </a:ext>
            </a:extLst>
          </p:cNvPr>
          <p:cNvSpPr/>
          <p:nvPr/>
        </p:nvSpPr>
        <p:spPr>
          <a:xfrm>
            <a:off x="5155094" y="3922644"/>
            <a:ext cx="3193776" cy="7818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6510"/>
              <a:gd name="adj6" fmla="val -36638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Print </a:t>
            </a:r>
            <a:r>
              <a:rPr lang="en-US" dirty="0">
                <a:solidFill>
                  <a:srgbClr val="FFFF00"/>
                </a:solidFill>
              </a:rPr>
              <a:t>What’s your name? </a:t>
            </a:r>
            <a:r>
              <a:rPr lang="en-US" dirty="0"/>
              <a:t>and wait for user key in one string, Enter to end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BAA5347-9146-4C1C-8E04-9903CE5BDCDB}"/>
              </a:ext>
            </a:extLst>
          </p:cNvPr>
          <p:cNvSpPr/>
          <p:nvPr/>
        </p:nvSpPr>
        <p:spPr>
          <a:xfrm>
            <a:off x="3955772" y="4975594"/>
            <a:ext cx="34111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8971"/>
              <a:gd name="adj6" fmla="val -3393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0000"/>
                </a:solidFill>
              </a:rPr>
              <a:t>combines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Hello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the string user just entered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80759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 sz="2800" dirty="0"/>
              <a:t>How Python code looks like</a:t>
            </a:r>
          </a:p>
          <a:p>
            <a:pPr lvl="1"/>
            <a:r>
              <a:rPr lang="en-MY" sz="2400" dirty="0"/>
              <a:t>Understand code blocks.</a:t>
            </a:r>
          </a:p>
          <a:p>
            <a:pPr lvl="1"/>
            <a:r>
              <a:rPr lang="en-MY" sz="2400" dirty="0"/>
              <a:t>Indentation matters.</a:t>
            </a:r>
          </a:p>
          <a:p>
            <a:pPr lvl="1"/>
            <a:r>
              <a:rPr lang="en-MY" sz="2400" dirty="0"/>
              <a:t>Understand the flow in execution of the code.</a:t>
            </a:r>
          </a:p>
        </p:txBody>
      </p:sp>
      <p:pic>
        <p:nvPicPr>
          <p:cNvPr id="1026" name="Picture 2" descr="Blocks">
            <a:extLst>
              <a:ext uri="{FF2B5EF4-FFF2-40B4-BE49-F238E27FC236}">
                <a16:creationId xmlns:a16="http://schemas.microsoft.com/office/drawing/2014/main" id="{A13C832C-19D2-4561-A14A-27B3DF18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19" y="3033183"/>
            <a:ext cx="30765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14:cNvPr>
              <p14:cNvContentPartPr/>
              <p14:nvPr/>
            </p14:nvContentPartPr>
            <p14:xfrm>
              <a:off x="804873" y="3810628"/>
              <a:ext cx="36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873" y="3801628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14:cNvPr>
              <p14:cNvContentPartPr/>
              <p14:nvPr/>
            </p14:nvContentPartPr>
            <p14:xfrm>
              <a:off x="383673" y="36619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73" y="36529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9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0954D1-5C82-49BA-A547-573C1491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7" y="2373503"/>
            <a:ext cx="2693048" cy="1628653"/>
          </a:xfrm>
          <a:prstGeom prst="rect">
            <a:avLst/>
          </a:prstGeom>
        </p:spPr>
      </p:pic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E14B9430-5886-4F66-88EF-41DA0E9620B0}"/>
              </a:ext>
            </a:extLst>
          </p:cNvPr>
          <p:cNvSpPr/>
          <p:nvPr/>
        </p:nvSpPr>
        <p:spPr>
          <a:xfrm>
            <a:off x="5155094" y="163550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8"/>
              <a:gd name="adj6" fmla="val -12043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1224AC94-4A78-48EC-BC06-43914DD3CEAE}"/>
              </a:ext>
            </a:extLst>
          </p:cNvPr>
          <p:cNvSpPr/>
          <p:nvPr/>
        </p:nvSpPr>
        <p:spPr>
          <a:xfrm>
            <a:off x="5152571" y="2158321"/>
            <a:ext cx="6560492" cy="933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055"/>
              <a:gd name="adj6" fmla="val -3930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range(30) – produce a range of integer, which is from 0 to 29 </a:t>
            </a:r>
          </a:p>
          <a:p>
            <a:r>
              <a:rPr lang="en-MY" dirty="0"/>
              <a:t>in – membership operator</a:t>
            </a:r>
          </a:p>
          <a:p>
            <a:r>
              <a:rPr lang="en-MY" dirty="0"/>
              <a:t>for – loop each one in the list, execute next indented code block</a:t>
            </a: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BBC39589-C0CE-4839-BA41-433E62D95BD5}"/>
              </a:ext>
            </a:extLst>
          </p:cNvPr>
          <p:cNvSpPr/>
          <p:nvPr/>
        </p:nvSpPr>
        <p:spPr>
          <a:xfrm>
            <a:off x="5155093" y="3184225"/>
            <a:ext cx="6572531" cy="9233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662"/>
              <a:gd name="adj6" fmla="val -38565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% - modulus operator, result is remainder</a:t>
            </a:r>
          </a:p>
          <a:p>
            <a:r>
              <a:rPr lang="en-US" dirty="0"/>
              <a:t>== - comparison operator, if equal gives True</a:t>
            </a:r>
          </a:p>
          <a:p>
            <a:r>
              <a:rPr lang="en-US" dirty="0"/>
              <a:t>if – conditional statement, execute next indented block when True</a:t>
            </a:r>
            <a:endParaRPr lang="en-MY" dirty="0"/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F17BDF4-A730-4916-BDC0-BB44CA05C9FB}"/>
              </a:ext>
            </a:extLst>
          </p:cNvPr>
          <p:cNvSpPr/>
          <p:nvPr/>
        </p:nvSpPr>
        <p:spPr>
          <a:xfrm>
            <a:off x="5155093" y="4199997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724"/>
              <a:gd name="adj6" fmla="val -518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else – conditional statement branch, execute next indented block when False</a:t>
            </a:r>
            <a:endParaRPr lang="en-MY" dirty="0"/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C840A9C9-F7F3-4CEE-8ECC-61F4750F7D66}"/>
              </a:ext>
            </a:extLst>
          </p:cNvPr>
          <p:cNvSpPr/>
          <p:nvPr/>
        </p:nvSpPr>
        <p:spPr>
          <a:xfrm>
            <a:off x="4267472" y="5157182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335"/>
              <a:gd name="adj6" fmla="val -2973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Try this line of code with different indent </a:t>
            </a:r>
            <a:r>
              <a:rPr lang="en-US" dirty="0"/>
              <a:t>and see the result.</a:t>
            </a:r>
            <a:endParaRPr lang="en-MY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36CBF0-7AEC-4D5F-8A6D-ED6CC656802F}"/>
              </a:ext>
            </a:extLst>
          </p:cNvPr>
          <p:cNvSpPr/>
          <p:nvPr/>
        </p:nvSpPr>
        <p:spPr>
          <a:xfrm>
            <a:off x="1654629" y="6183086"/>
            <a:ext cx="9289141" cy="608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and conditional statement, end with </a:t>
            </a:r>
            <a:r>
              <a:rPr lang="en-US" dirty="0">
                <a:solidFill>
                  <a:srgbClr val="FFFF00"/>
                </a:solidFill>
              </a:rPr>
              <a:t>colon :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9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553"/>
            <a:ext cx="10131425" cy="1456267"/>
          </a:xfrm>
        </p:spPr>
        <p:txBody>
          <a:bodyPr/>
          <a:lstStyle/>
          <a:p>
            <a:r>
              <a:rPr lang="en-US" dirty="0"/>
              <a:t>variables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8820"/>
            <a:ext cx="6061228" cy="5125045"/>
          </a:xfrm>
        </p:spPr>
        <p:txBody>
          <a:bodyPr anchor="t">
            <a:normAutofit/>
          </a:bodyPr>
          <a:lstStyle/>
          <a:p>
            <a:r>
              <a:rPr lang="en-MY" sz="2000" dirty="0"/>
              <a:t>A variable has a name. the name is an identifier, must in accord with the naming rules:</a:t>
            </a:r>
          </a:p>
          <a:p>
            <a:pPr lvl="1"/>
            <a:r>
              <a:rPr lang="en-MY" sz="1800" dirty="0"/>
              <a:t>Can use letters and numbers</a:t>
            </a:r>
          </a:p>
          <a:p>
            <a:pPr lvl="1"/>
            <a:r>
              <a:rPr lang="en-MY" sz="1800" dirty="0"/>
              <a:t>Can use underscore ‘_’</a:t>
            </a:r>
          </a:p>
          <a:p>
            <a:pPr lvl="1"/>
            <a:r>
              <a:rPr lang="en-MY" sz="1800" dirty="0"/>
              <a:t>First one cannot be numbers, can be letters, or ‘_’</a:t>
            </a:r>
          </a:p>
          <a:p>
            <a:pPr lvl="1"/>
            <a:r>
              <a:rPr lang="en-MY" sz="1800" dirty="0"/>
              <a:t>Do not use keywords and build in function names as your identifiers</a:t>
            </a:r>
          </a:p>
          <a:p>
            <a:r>
              <a:rPr lang="en-MY" sz="2000" dirty="0"/>
              <a:t>A variable can be assigned a value using assignment operator ‘=‘:</a:t>
            </a:r>
          </a:p>
          <a:p>
            <a:pPr lvl="1"/>
            <a:r>
              <a:rPr lang="en-MY" sz="1800" dirty="0"/>
              <a:t>It is not math ‘=‘. It is assignment, assign the right value to the left variable</a:t>
            </a:r>
          </a:p>
          <a:p>
            <a:pPr lvl="1"/>
            <a:r>
              <a:rPr lang="en-US" altLang="zh-CN" sz="1800" dirty="0" err="1">
                <a:solidFill>
                  <a:srgbClr val="FFFF00"/>
                </a:solidFill>
              </a:rPr>
              <a:t>i</a:t>
            </a:r>
            <a:r>
              <a:rPr lang="en-US" altLang="zh-CN" sz="1800" dirty="0">
                <a:solidFill>
                  <a:srgbClr val="FFFF00"/>
                </a:solidFill>
              </a:rPr>
              <a:t> = i+1, is valid</a:t>
            </a:r>
            <a:r>
              <a:rPr lang="en-US" altLang="zh-CN" sz="1800" dirty="0"/>
              <a:t>. Can short 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+=1, same effect.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del </a:t>
            </a:r>
            <a:r>
              <a:rPr lang="en-US" sz="2000" dirty="0"/>
              <a:t>statement delete the specified variable</a:t>
            </a:r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579E6D-609C-4AEE-B118-EAEBC40B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13" y="906720"/>
            <a:ext cx="2114848" cy="990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409AB1-02EE-4014-8404-40CE3FDCD729}"/>
              </a:ext>
            </a:extLst>
          </p:cNvPr>
          <p:cNvSpPr txBox="1"/>
          <p:nvPr/>
        </p:nvSpPr>
        <p:spPr>
          <a:xfrm flipH="1">
            <a:off x="6556251" y="2305615"/>
            <a:ext cx="4949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rgbClr val="FFFF00"/>
                </a:solidFill>
              </a:rPr>
              <a:t>Which is valid </a:t>
            </a:r>
            <a:r>
              <a:rPr lang="en-MY" sz="2800" b="1" dirty="0">
                <a:solidFill>
                  <a:srgbClr val="FFFF00"/>
                </a:solidFill>
              </a:rPr>
              <a:t>identifier</a:t>
            </a:r>
            <a:r>
              <a:rPr lang="en-MY" sz="2800" dirty="0">
                <a:solidFill>
                  <a:srgbClr val="FFFF00"/>
                </a:solidFill>
              </a:rPr>
              <a:t>?</a:t>
            </a:r>
          </a:p>
          <a:p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      _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sys_val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_Time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M23           8tick             $cost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#middle     print                if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True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user_name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total_price</a:t>
            </a:r>
            <a:endParaRPr lang="en-MY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7856"/>
            <a:ext cx="10131425" cy="1456267"/>
          </a:xfrm>
        </p:spPr>
        <p:txBody>
          <a:bodyPr/>
          <a:lstStyle/>
          <a:p>
            <a:r>
              <a:rPr lang="en-US" dirty="0"/>
              <a:t>Data Types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2" y="1405221"/>
            <a:ext cx="8577469" cy="3649133"/>
          </a:xfrm>
        </p:spPr>
        <p:txBody>
          <a:bodyPr anchor="t">
            <a:normAutofit/>
          </a:bodyPr>
          <a:lstStyle/>
          <a:p>
            <a:r>
              <a:rPr lang="en-MY" sz="2400" dirty="0"/>
              <a:t>Unlike many other programming language, Python does not give variables types.</a:t>
            </a:r>
          </a:p>
          <a:p>
            <a:r>
              <a:rPr lang="en-MY" sz="2400" dirty="0"/>
              <a:t>In Python, types are for value (or data). After a variable is assigned a value, the variable will have that data type.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ECD892-FE33-49F6-A41D-72B18FB1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43" y="3428999"/>
            <a:ext cx="2774369" cy="2971533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4327E57A-852D-4800-A0B9-EF3394A82FA2}"/>
              </a:ext>
            </a:extLst>
          </p:cNvPr>
          <p:cNvSpPr/>
          <p:nvPr/>
        </p:nvSpPr>
        <p:spPr>
          <a:xfrm>
            <a:off x="4499112" y="315305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869"/>
              <a:gd name="adj6" fmla="val -53103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created, and assigned value 12, which is an integer number. Thus is with type &lt;int&gt;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65FA58DA-9E97-492F-AECF-E0BE521112DB}"/>
              </a:ext>
            </a:extLst>
          </p:cNvPr>
          <p:cNvSpPr/>
          <p:nvPr/>
        </p:nvSpPr>
        <p:spPr>
          <a:xfrm>
            <a:off x="5214220" y="496661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45"/>
              <a:gd name="adj6" fmla="val -7132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changed with new assignment. Thus now it is with type &lt;str&gt;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0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577469" cy="3649133"/>
          </a:xfrm>
        </p:spPr>
        <p:txBody>
          <a:bodyPr anchor="t">
            <a:normAutofit lnSpcReduction="10000"/>
          </a:bodyPr>
          <a:lstStyle/>
          <a:p>
            <a:r>
              <a:rPr lang="en-MY" sz="2800" dirty="0"/>
              <a:t>int</a:t>
            </a:r>
          </a:p>
          <a:p>
            <a:r>
              <a:rPr lang="en-MY" sz="2800" dirty="0"/>
              <a:t>float</a:t>
            </a:r>
          </a:p>
          <a:p>
            <a:r>
              <a:rPr lang="en-MY" sz="2800" dirty="0"/>
              <a:t>bool</a:t>
            </a:r>
          </a:p>
          <a:p>
            <a:r>
              <a:rPr lang="en-MY" sz="2800" dirty="0"/>
              <a:t>str</a:t>
            </a:r>
          </a:p>
          <a:p>
            <a:r>
              <a:rPr lang="en-MY" sz="2800" dirty="0"/>
              <a:t>tuple</a:t>
            </a:r>
          </a:p>
          <a:p>
            <a:r>
              <a:rPr lang="en-MY" sz="2800" dirty="0"/>
              <a:t>list</a:t>
            </a:r>
          </a:p>
          <a:p>
            <a:r>
              <a:rPr lang="en-MY" sz="2800" dirty="0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2000F-53E2-438E-8C43-2193A8F9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13" y="184182"/>
            <a:ext cx="4689044" cy="64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9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1270</TotalTime>
  <Words>681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Python programming</vt:lpstr>
      <vt:lpstr>What is programming</vt:lpstr>
      <vt:lpstr>starting</vt:lpstr>
      <vt:lpstr>starting</vt:lpstr>
      <vt:lpstr>code blocks</vt:lpstr>
      <vt:lpstr>code blocks</vt:lpstr>
      <vt:lpstr>variables</vt:lpstr>
      <vt:lpstr>Data Types</vt:lpstr>
      <vt:lpstr>Data Types</vt:lpstr>
      <vt:lpstr>Operators</vt:lpstr>
      <vt:lpstr>explicit Type conversion</vt:lpstr>
      <vt:lpstr>Comparison operator</vt:lpstr>
      <vt:lpstr>boolean operator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2021-06-13T14:06:33Z</dcterms:modified>
</cp:coreProperties>
</file>