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94AC5E-9995-4BFF-96CB-395A32E61047}">
  <a:tblStyle styleId="{FF94AC5E-9995-4BFF-96CB-395A32E610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8"/>
  </p:normalViewPr>
  <p:slideViewPr>
    <p:cSldViewPr snapToGrid="0">
      <p:cViewPr varScale="1">
        <p:scale>
          <a:sx n="156" d="100"/>
          <a:sy n="156"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e0949f893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e0949f893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e0949f8937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e0949f893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e0949f893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e0949f893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fa78f77bc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fa78f77bc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fa78f77bc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fa78f77b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fa78f77bc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fa78f77bc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0949f893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0949f89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e0949f8937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e0949f893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eb04e93cc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eb04e93cc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fa78f77bc9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fa78f77bc9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949f893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949f893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0949f893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0949f893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a78f77bc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a78f77b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fa78f77bc9_0_5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fa78f77bc9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allery.intage.co.jp/newpla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allery.intage.co.jp/newplan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a:t>A社の携帯電話契約の</a:t>
            </a:r>
            <a:endParaRPr/>
          </a:p>
          <a:p>
            <a:pPr marL="0" lvl="0" indent="0" algn="ctr" rtl="0">
              <a:spcBef>
                <a:spcPts val="0"/>
              </a:spcBef>
              <a:spcAft>
                <a:spcPts val="0"/>
              </a:spcAft>
              <a:buNone/>
            </a:pPr>
            <a:r>
              <a:rPr lang="ja"/>
              <a:t>解約率を減少させる事業案</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ja" dirty="0"/>
              <a:t>東京大学 グローバル消費者インテリジェンス寄附講座</a:t>
            </a:r>
            <a:endParaRPr lang="en-US" altLang="ja"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考察</a:t>
            </a:r>
            <a:endParaRPr/>
          </a:p>
        </p:txBody>
      </p:sp>
      <p:sp>
        <p:nvSpPr>
          <p:cNvPr id="141" name="Google Shape;141;p22"/>
          <p:cNvSpPr txBox="1">
            <a:spLocks noGrp="1"/>
          </p:cNvSpPr>
          <p:nvPr>
            <p:ph type="body" idx="1"/>
          </p:nvPr>
        </p:nvSpPr>
        <p:spPr>
          <a:xfrm>
            <a:off x="311700" y="572700"/>
            <a:ext cx="8520600" cy="457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　解約者の利用時間は短い上に減少傾向にある</a:t>
            </a:r>
            <a:endParaRPr/>
          </a:p>
          <a:p>
            <a:pPr marL="0" lvl="0" indent="0" algn="l" rtl="0">
              <a:spcBef>
                <a:spcPts val="1200"/>
              </a:spcBef>
              <a:spcAft>
                <a:spcPts val="0"/>
              </a:spcAft>
              <a:buNone/>
            </a:pPr>
            <a:r>
              <a:rPr lang="ja"/>
              <a:t>→利用時間が短い顧客は低料金のプランを好む</a:t>
            </a:r>
            <a:endParaRPr/>
          </a:p>
          <a:p>
            <a:pPr marL="0" lvl="0" indent="0" algn="l" rtl="0">
              <a:spcBef>
                <a:spcPts val="1200"/>
              </a:spcBef>
              <a:spcAft>
                <a:spcPts val="0"/>
              </a:spcAft>
              <a:buClr>
                <a:schemeClr val="dk1"/>
              </a:buClr>
              <a:buSzPts val="1100"/>
              <a:buFont typeface="Arial"/>
              <a:buNone/>
            </a:pPr>
            <a:r>
              <a:rPr lang="ja"/>
              <a:t>→通常料金のみで使用できる時間が短いため、超過利用時間が長くなりやすい</a:t>
            </a:r>
            <a:endParaRPr/>
          </a:p>
          <a:p>
            <a:pPr marL="0" lvl="0" indent="0" algn="l" rtl="0">
              <a:spcBef>
                <a:spcPts val="1200"/>
              </a:spcBef>
              <a:spcAft>
                <a:spcPts val="0"/>
              </a:spcAft>
              <a:buClr>
                <a:schemeClr val="dk1"/>
              </a:buClr>
              <a:buSzPts val="1100"/>
              <a:buFont typeface="Arial"/>
              <a:buNone/>
            </a:pPr>
            <a:r>
              <a:rPr lang="ja"/>
              <a:t>→超過利用料金が高くかかるため、利用時間の割には支払料金が高くなる</a:t>
            </a:r>
            <a:endParaRPr/>
          </a:p>
          <a:p>
            <a:pPr marL="0" lvl="0" indent="0" algn="l" rtl="0">
              <a:spcBef>
                <a:spcPts val="1200"/>
              </a:spcBef>
              <a:spcAft>
                <a:spcPts val="0"/>
              </a:spcAft>
              <a:buClr>
                <a:schemeClr val="dk1"/>
              </a:buClr>
              <a:buSzPts val="1100"/>
              <a:buFont typeface="Arial"/>
              <a:buNone/>
            </a:pPr>
            <a:r>
              <a:rPr lang="ja"/>
              <a:t>→A社を解約して、他社の低料金プランに変更する</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None/>
            </a:pPr>
            <a:r>
              <a:rPr lang="ja"/>
              <a:t>　利用時間が低い顧客のために適切な低料金プランを用意する</a:t>
            </a:r>
            <a:endParaRPr/>
          </a:p>
          <a:p>
            <a:pPr marL="0" lvl="0" indent="0" algn="l" rtl="0">
              <a:spcBef>
                <a:spcPts val="1200"/>
              </a:spcBef>
              <a:spcAft>
                <a:spcPts val="0"/>
              </a:spcAft>
              <a:buNone/>
            </a:pPr>
            <a:r>
              <a:rPr lang="ja"/>
              <a:t>→多くの顧客の解約を防ぐことができる</a:t>
            </a:r>
            <a:endParaRPr/>
          </a:p>
          <a:p>
            <a:pPr marL="0" lvl="0" indent="0" algn="l" rtl="0">
              <a:spcBef>
                <a:spcPts val="1200"/>
              </a:spcBef>
              <a:spcAft>
                <a:spcPts val="1200"/>
              </a:spcAft>
              <a:buNone/>
            </a:pPr>
            <a:r>
              <a:rPr lang="ja"/>
              <a:t>→顧客1人当たりの収益額は減少するが顧客の増加により総収益額は上昇する</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事業提案</a:t>
            </a:r>
            <a:endParaRPr/>
          </a:p>
        </p:txBody>
      </p:sp>
      <p:sp>
        <p:nvSpPr>
          <p:cNvPr id="147" name="Google Shape;147;p23"/>
          <p:cNvSpPr txBox="1">
            <a:spLocks noGrp="1"/>
          </p:cNvSpPr>
          <p:nvPr>
            <p:ph type="body" idx="1"/>
          </p:nvPr>
        </p:nvSpPr>
        <p:spPr>
          <a:xfrm>
            <a:off x="311700" y="572700"/>
            <a:ext cx="8520600" cy="457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sz="1400"/>
              <a:t>携帯電話の利用(通話)料金に関して、全顧客に以下の単純な仮定を行います。</a:t>
            </a:r>
            <a:endParaRPr sz="1400"/>
          </a:p>
          <a:p>
            <a:pPr marL="0" lvl="0" indent="0" algn="l" rtl="0">
              <a:spcBef>
                <a:spcPts val="1200"/>
              </a:spcBef>
              <a:spcAft>
                <a:spcPts val="0"/>
              </a:spcAft>
              <a:buClr>
                <a:schemeClr val="dk1"/>
              </a:buClr>
              <a:buSzPts val="1100"/>
              <a:buFont typeface="Arial"/>
              <a:buNone/>
            </a:pPr>
            <a:r>
              <a:rPr lang="ja" sz="1400"/>
              <a:t>月次総支払料金 ＝ </a:t>
            </a:r>
            <a:r>
              <a:rPr lang="ja" sz="1400" b="1"/>
              <a:t>毎月の基本料金</a:t>
            </a:r>
            <a:r>
              <a:rPr lang="ja" sz="1400"/>
              <a:t> ＋ 超過利用料金</a:t>
            </a:r>
            <a:endParaRPr sz="1400"/>
          </a:p>
          <a:p>
            <a:pPr marL="0" lvl="0" indent="0" algn="l" rtl="0">
              <a:spcBef>
                <a:spcPts val="1200"/>
              </a:spcBef>
              <a:spcAft>
                <a:spcPts val="0"/>
              </a:spcAft>
              <a:buClr>
                <a:schemeClr val="dk1"/>
              </a:buClr>
              <a:buSzPts val="1100"/>
              <a:buFont typeface="Arial"/>
              <a:buNone/>
            </a:pPr>
            <a:r>
              <a:rPr lang="ja" sz="1400"/>
              <a:t>超過利用総料金/超過利用時間＝</a:t>
            </a:r>
            <a:r>
              <a:rPr lang="ja" sz="1400" b="1"/>
              <a:t>1分当たりの超過利用料金</a:t>
            </a:r>
            <a:endParaRPr sz="1400" b="1"/>
          </a:p>
          <a:p>
            <a:pPr marL="0" lvl="0" indent="0" algn="l" rtl="0">
              <a:spcBef>
                <a:spcPts val="1200"/>
              </a:spcBef>
              <a:spcAft>
                <a:spcPts val="0"/>
              </a:spcAft>
              <a:buNone/>
            </a:pPr>
            <a:r>
              <a:rPr lang="ja" sz="1400"/>
              <a:t>毎月の利用時間 ＝ </a:t>
            </a:r>
            <a:r>
              <a:rPr lang="ja" sz="1400" b="1"/>
              <a:t>基本料金で利用できる時間</a:t>
            </a:r>
            <a:r>
              <a:rPr lang="ja" sz="1400"/>
              <a:t> ＋ 超過利用時間</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ja"/>
              <a:t>毎月の基本料金、1分当たりの超過利用料金、基本料金で利用できる時間について、それぞれの中央値を料金プランの基準に設定します。</a:t>
            </a:r>
            <a:endParaRPr/>
          </a:p>
          <a:p>
            <a:pPr marL="0" lvl="0" indent="0" algn="l" rtl="0">
              <a:spcBef>
                <a:spcPts val="1200"/>
              </a:spcBef>
              <a:spcAft>
                <a:spcPts val="0"/>
              </a:spcAft>
              <a:buClr>
                <a:schemeClr val="dk1"/>
              </a:buClr>
              <a:buSzPts val="1100"/>
              <a:buFont typeface="Arial"/>
              <a:buNone/>
            </a:pPr>
            <a:endParaRPr sz="1400"/>
          </a:p>
          <a:p>
            <a:pPr marL="0" lvl="0" indent="0" algn="l" rtl="0">
              <a:spcBef>
                <a:spcPts val="1200"/>
              </a:spcBef>
              <a:spcAft>
                <a:spcPts val="1200"/>
              </a:spcAft>
              <a:buClr>
                <a:schemeClr val="dk1"/>
              </a:buClr>
              <a:buSzPts val="1100"/>
              <a:buFont typeface="Arial"/>
              <a:buNone/>
            </a:pPr>
            <a:endParaRPr/>
          </a:p>
        </p:txBody>
      </p:sp>
      <p:graphicFrame>
        <p:nvGraphicFramePr>
          <p:cNvPr id="148" name="Google Shape;148;p23"/>
          <p:cNvGraphicFramePr/>
          <p:nvPr/>
        </p:nvGraphicFramePr>
        <p:xfrm>
          <a:off x="490825" y="3390450"/>
          <a:ext cx="3000000" cy="3000000"/>
        </p:xfrm>
        <a:graphic>
          <a:graphicData uri="http://schemas.openxmlformats.org/drawingml/2006/table">
            <a:tbl>
              <a:tblPr>
                <a:noFill/>
                <a:tableStyleId>{FF94AC5E-9995-4BFF-96CB-395A32E61047}</a:tableStyleId>
              </a:tblPr>
              <a:tblGrid>
                <a:gridCol w="906925">
                  <a:extLst>
                    <a:ext uri="{9D8B030D-6E8A-4147-A177-3AD203B41FA5}">
                      <a16:colId xmlns:a16="http://schemas.microsoft.com/office/drawing/2014/main" val="20000"/>
                    </a:ext>
                  </a:extLst>
                </a:gridCol>
                <a:gridCol w="906925">
                  <a:extLst>
                    <a:ext uri="{9D8B030D-6E8A-4147-A177-3AD203B41FA5}">
                      <a16:colId xmlns:a16="http://schemas.microsoft.com/office/drawing/2014/main" val="20001"/>
                    </a:ext>
                  </a:extLst>
                </a:gridCol>
                <a:gridCol w="906925">
                  <a:extLst>
                    <a:ext uri="{9D8B030D-6E8A-4147-A177-3AD203B41FA5}">
                      <a16:colId xmlns:a16="http://schemas.microsoft.com/office/drawing/2014/main" val="20002"/>
                    </a:ext>
                  </a:extLst>
                </a:gridCol>
                <a:gridCol w="906925">
                  <a:extLst>
                    <a:ext uri="{9D8B030D-6E8A-4147-A177-3AD203B41FA5}">
                      <a16:colId xmlns:a16="http://schemas.microsoft.com/office/drawing/2014/main" val="20003"/>
                    </a:ext>
                  </a:extLst>
                </a:gridCol>
                <a:gridCol w="906925">
                  <a:extLst>
                    <a:ext uri="{9D8B030D-6E8A-4147-A177-3AD203B41FA5}">
                      <a16:colId xmlns:a16="http://schemas.microsoft.com/office/drawing/2014/main" val="20004"/>
                    </a:ext>
                  </a:extLst>
                </a:gridCol>
                <a:gridCol w="906925">
                  <a:extLst>
                    <a:ext uri="{9D8B030D-6E8A-4147-A177-3AD203B41FA5}">
                      <a16:colId xmlns:a16="http://schemas.microsoft.com/office/drawing/2014/main" val="20005"/>
                    </a:ext>
                  </a:extLst>
                </a:gridCol>
                <a:gridCol w="906925">
                  <a:extLst>
                    <a:ext uri="{9D8B030D-6E8A-4147-A177-3AD203B41FA5}">
                      <a16:colId xmlns:a16="http://schemas.microsoft.com/office/drawing/2014/main" val="20006"/>
                    </a:ext>
                  </a:extLst>
                </a:gridCol>
                <a:gridCol w="906925">
                  <a:extLst>
                    <a:ext uri="{9D8B030D-6E8A-4147-A177-3AD203B41FA5}">
                      <a16:colId xmlns:a16="http://schemas.microsoft.com/office/drawing/2014/main" val="20007"/>
                    </a:ext>
                  </a:extLst>
                </a:gridCol>
                <a:gridCol w="906925">
                  <a:extLst>
                    <a:ext uri="{9D8B030D-6E8A-4147-A177-3AD203B41FA5}">
                      <a16:colId xmlns:a16="http://schemas.microsoft.com/office/drawing/2014/main" val="20008"/>
                    </a:ext>
                  </a:extLst>
                </a:gridCol>
              </a:tblGrid>
              <a:tr h="363550">
                <a:tc>
                  <a:txBody>
                    <a:bodyPr/>
                    <a:lstStyle/>
                    <a:p>
                      <a:pPr marL="0" lvl="0" indent="0" algn="l" rtl="0">
                        <a:spcBef>
                          <a:spcPts val="0"/>
                        </a:spcBef>
                        <a:spcAft>
                          <a:spcPts val="0"/>
                        </a:spcAft>
                        <a:buNone/>
                      </a:pPr>
                      <a:r>
                        <a:rPr lang="ja" sz="900"/>
                        <a:t>特徴量名</a:t>
                      </a:r>
                      <a:endParaRPr sz="900"/>
                    </a:p>
                  </a:txBody>
                  <a:tcPr marL="91425" marR="91425" marT="91425" marB="91425"/>
                </a:tc>
                <a:tc>
                  <a:txBody>
                    <a:bodyPr/>
                    <a:lstStyle/>
                    <a:p>
                      <a:pPr marL="0" lvl="0" indent="0" algn="l" rtl="0">
                        <a:spcBef>
                          <a:spcPts val="0"/>
                        </a:spcBef>
                        <a:spcAft>
                          <a:spcPts val="0"/>
                        </a:spcAft>
                        <a:buNone/>
                      </a:pPr>
                      <a:r>
                        <a:rPr lang="ja" sz="900"/>
                        <a:t>顧客数</a:t>
                      </a:r>
                      <a:endParaRPr sz="900"/>
                    </a:p>
                  </a:txBody>
                  <a:tcPr marL="91425" marR="91425" marT="91425" marB="91425"/>
                </a:tc>
                <a:tc>
                  <a:txBody>
                    <a:bodyPr/>
                    <a:lstStyle/>
                    <a:p>
                      <a:pPr marL="0" lvl="0" indent="0" algn="l" rtl="0">
                        <a:spcBef>
                          <a:spcPts val="0"/>
                        </a:spcBef>
                        <a:spcAft>
                          <a:spcPts val="0"/>
                        </a:spcAft>
                        <a:buNone/>
                      </a:pPr>
                      <a:r>
                        <a:rPr lang="ja" sz="900"/>
                        <a:t>平均値</a:t>
                      </a:r>
                      <a:endParaRPr sz="900"/>
                    </a:p>
                  </a:txBody>
                  <a:tcPr marL="91425" marR="91425" marT="91425" marB="91425"/>
                </a:tc>
                <a:tc>
                  <a:txBody>
                    <a:bodyPr/>
                    <a:lstStyle/>
                    <a:p>
                      <a:pPr marL="0" lvl="0" indent="0" algn="l" rtl="0">
                        <a:spcBef>
                          <a:spcPts val="0"/>
                        </a:spcBef>
                        <a:spcAft>
                          <a:spcPts val="0"/>
                        </a:spcAft>
                        <a:buNone/>
                      </a:pPr>
                      <a:r>
                        <a:rPr lang="ja" sz="900"/>
                        <a:t>標準偏差</a:t>
                      </a:r>
                      <a:endParaRPr sz="900"/>
                    </a:p>
                  </a:txBody>
                  <a:tcPr marL="91425" marR="91425" marT="91425" marB="91425"/>
                </a:tc>
                <a:tc>
                  <a:txBody>
                    <a:bodyPr/>
                    <a:lstStyle/>
                    <a:p>
                      <a:pPr marL="0" lvl="0" indent="0" algn="l" rtl="0">
                        <a:spcBef>
                          <a:spcPts val="0"/>
                        </a:spcBef>
                        <a:spcAft>
                          <a:spcPts val="0"/>
                        </a:spcAft>
                        <a:buNone/>
                      </a:pPr>
                      <a:r>
                        <a:rPr lang="ja" sz="900"/>
                        <a:t>最小値</a:t>
                      </a:r>
                      <a:endParaRPr sz="900"/>
                    </a:p>
                  </a:txBody>
                  <a:tcPr marL="91425" marR="91425" marT="91425" marB="91425"/>
                </a:tc>
                <a:tc>
                  <a:txBody>
                    <a:bodyPr/>
                    <a:lstStyle/>
                    <a:p>
                      <a:pPr marL="0" lvl="0" indent="0" algn="l" rtl="0">
                        <a:spcBef>
                          <a:spcPts val="0"/>
                        </a:spcBef>
                        <a:spcAft>
                          <a:spcPts val="0"/>
                        </a:spcAft>
                        <a:buNone/>
                      </a:pPr>
                      <a:r>
                        <a:rPr lang="ja" sz="900"/>
                        <a:t>第二四分位数</a:t>
                      </a:r>
                      <a:endParaRPr sz="900"/>
                    </a:p>
                  </a:txBody>
                  <a:tcPr marL="91425" marR="91425" marT="91425" marB="91425"/>
                </a:tc>
                <a:tc>
                  <a:txBody>
                    <a:bodyPr/>
                    <a:lstStyle/>
                    <a:p>
                      <a:pPr marL="0" lvl="0" indent="0" algn="l" rtl="0">
                        <a:spcBef>
                          <a:spcPts val="0"/>
                        </a:spcBef>
                        <a:spcAft>
                          <a:spcPts val="0"/>
                        </a:spcAft>
                        <a:buNone/>
                      </a:pPr>
                      <a:r>
                        <a:rPr lang="ja" sz="900"/>
                        <a:t>中央値</a:t>
                      </a:r>
                      <a:endParaRPr sz="900"/>
                    </a:p>
                  </a:txBody>
                  <a:tcPr marL="91425" marR="91425" marT="91425" marB="91425"/>
                </a:tc>
                <a:tc>
                  <a:txBody>
                    <a:bodyPr/>
                    <a:lstStyle/>
                    <a:p>
                      <a:pPr marL="0" lvl="0" indent="0" algn="l" rtl="0">
                        <a:spcBef>
                          <a:spcPts val="0"/>
                        </a:spcBef>
                        <a:spcAft>
                          <a:spcPts val="0"/>
                        </a:spcAft>
                        <a:buNone/>
                      </a:pPr>
                      <a:r>
                        <a:rPr lang="ja" sz="900"/>
                        <a:t>第三四分位数</a:t>
                      </a:r>
                      <a:endParaRPr sz="900"/>
                    </a:p>
                  </a:txBody>
                  <a:tcPr marL="91425" marR="91425" marT="91425" marB="91425"/>
                </a:tc>
                <a:tc>
                  <a:txBody>
                    <a:bodyPr/>
                    <a:lstStyle/>
                    <a:p>
                      <a:pPr marL="0" lvl="0" indent="0" algn="l" rtl="0">
                        <a:spcBef>
                          <a:spcPts val="0"/>
                        </a:spcBef>
                        <a:spcAft>
                          <a:spcPts val="0"/>
                        </a:spcAft>
                        <a:buNone/>
                      </a:pPr>
                      <a:r>
                        <a:rPr lang="ja" sz="900"/>
                        <a:t>最大値</a:t>
                      </a:r>
                      <a:endParaRPr sz="900"/>
                    </a:p>
                  </a:txBody>
                  <a:tcPr marL="91425" marR="91425" marT="91425" marB="91425"/>
                </a:tc>
                <a:extLst>
                  <a:ext uri="{0D108BD9-81ED-4DB2-BD59-A6C34878D82A}">
                    <a16:rowId xmlns:a16="http://schemas.microsoft.com/office/drawing/2014/main" val="10000"/>
                  </a:ext>
                </a:extLst>
              </a:tr>
              <a:tr h="332525">
                <a:tc>
                  <a:txBody>
                    <a:bodyPr/>
                    <a:lstStyle/>
                    <a:p>
                      <a:pPr marL="0" lvl="0" indent="0" algn="l" rtl="0">
                        <a:spcBef>
                          <a:spcPts val="0"/>
                        </a:spcBef>
                        <a:spcAft>
                          <a:spcPts val="0"/>
                        </a:spcAft>
                        <a:buNone/>
                      </a:pPr>
                      <a:r>
                        <a:rPr lang="ja" sz="900"/>
                        <a:t>基本料金</a:t>
                      </a:r>
                      <a:endParaRPr sz="900"/>
                    </a:p>
                  </a:txBody>
                  <a:tcPr marL="91425" marR="91425" marT="91425" marB="91425"/>
                </a:tc>
                <a:tc>
                  <a:txBody>
                    <a:bodyPr/>
                    <a:lstStyle/>
                    <a:p>
                      <a:pPr marL="0" lvl="0" indent="0" algn="l" rtl="0">
                        <a:spcBef>
                          <a:spcPts val="0"/>
                        </a:spcBef>
                        <a:spcAft>
                          <a:spcPts val="0"/>
                        </a:spcAft>
                        <a:buNone/>
                      </a:pPr>
                      <a:r>
                        <a:rPr lang="ja" sz="900"/>
                        <a:t>100000</a:t>
                      </a:r>
                      <a:endParaRPr sz="900"/>
                    </a:p>
                  </a:txBody>
                  <a:tcPr marL="91425" marR="91425" marT="91425" marB="91425"/>
                </a:tc>
                <a:tc>
                  <a:txBody>
                    <a:bodyPr/>
                    <a:lstStyle/>
                    <a:p>
                      <a:pPr marL="0" lvl="0" indent="0" algn="l" rtl="0">
                        <a:spcBef>
                          <a:spcPts val="0"/>
                        </a:spcBef>
                        <a:spcAft>
                          <a:spcPts val="0"/>
                        </a:spcAft>
                        <a:buNone/>
                      </a:pPr>
                      <a:r>
                        <a:rPr lang="ja" sz="900"/>
                        <a:t>45</a:t>
                      </a:r>
                      <a:endParaRPr sz="900"/>
                    </a:p>
                  </a:txBody>
                  <a:tcPr marL="91425" marR="91425" marT="91425" marB="91425"/>
                </a:tc>
                <a:tc>
                  <a:txBody>
                    <a:bodyPr/>
                    <a:lstStyle/>
                    <a:p>
                      <a:pPr marL="0" lvl="0" indent="0" algn="l" rtl="0">
                        <a:spcBef>
                          <a:spcPts val="0"/>
                        </a:spcBef>
                        <a:spcAft>
                          <a:spcPts val="0"/>
                        </a:spcAft>
                        <a:buNone/>
                      </a:pPr>
                      <a:r>
                        <a:rPr lang="ja" sz="900"/>
                        <a:t>29</a:t>
                      </a:r>
                      <a:endParaRPr sz="900"/>
                    </a:p>
                  </a:txBody>
                  <a:tcPr marL="91425" marR="91425" marT="91425" marB="91425"/>
                </a:tc>
                <a:tc>
                  <a:txBody>
                    <a:bodyPr/>
                    <a:lstStyle/>
                    <a:p>
                      <a:pPr marL="0" lvl="0" indent="0" algn="l" rtl="0">
                        <a:spcBef>
                          <a:spcPts val="0"/>
                        </a:spcBef>
                        <a:spcAft>
                          <a:spcPts val="0"/>
                        </a:spcAft>
                        <a:buNone/>
                      </a:pPr>
                      <a:r>
                        <a:rPr lang="ja" sz="900"/>
                        <a:t>-101</a:t>
                      </a:r>
                      <a:endParaRPr sz="900"/>
                    </a:p>
                  </a:txBody>
                  <a:tcPr marL="91425" marR="91425" marT="91425" marB="91425"/>
                </a:tc>
                <a:tc>
                  <a:txBody>
                    <a:bodyPr/>
                    <a:lstStyle/>
                    <a:p>
                      <a:pPr marL="0" lvl="0" indent="0" algn="l" rtl="0">
                        <a:spcBef>
                          <a:spcPts val="0"/>
                        </a:spcBef>
                        <a:spcAft>
                          <a:spcPts val="0"/>
                        </a:spcAft>
                        <a:buNone/>
                      </a:pPr>
                      <a:r>
                        <a:rPr lang="ja" sz="900"/>
                        <a:t>30</a:t>
                      </a:r>
                      <a:endParaRPr sz="900"/>
                    </a:p>
                  </a:txBody>
                  <a:tcPr marL="91425" marR="91425" marT="91425" marB="91425"/>
                </a:tc>
                <a:tc>
                  <a:txBody>
                    <a:bodyPr/>
                    <a:lstStyle/>
                    <a:p>
                      <a:pPr marL="0" lvl="0" indent="0" algn="l" rtl="0">
                        <a:spcBef>
                          <a:spcPts val="0"/>
                        </a:spcBef>
                        <a:spcAft>
                          <a:spcPts val="0"/>
                        </a:spcAft>
                        <a:buNone/>
                      </a:pPr>
                      <a:r>
                        <a:rPr lang="ja" sz="900"/>
                        <a:t>38</a:t>
                      </a:r>
                      <a:endParaRPr sz="900"/>
                    </a:p>
                  </a:txBody>
                  <a:tcPr marL="91425" marR="91425" marT="91425" marB="91425"/>
                </a:tc>
                <a:tc>
                  <a:txBody>
                    <a:bodyPr/>
                    <a:lstStyle/>
                    <a:p>
                      <a:pPr marL="0" lvl="0" indent="0" algn="l" rtl="0">
                        <a:spcBef>
                          <a:spcPts val="0"/>
                        </a:spcBef>
                        <a:spcAft>
                          <a:spcPts val="0"/>
                        </a:spcAft>
                        <a:buNone/>
                      </a:pPr>
                      <a:r>
                        <a:rPr lang="ja" sz="900"/>
                        <a:t>53</a:t>
                      </a:r>
                      <a:endParaRPr sz="900"/>
                    </a:p>
                  </a:txBody>
                  <a:tcPr marL="91425" marR="91425" marT="91425" marB="91425"/>
                </a:tc>
                <a:tc>
                  <a:txBody>
                    <a:bodyPr/>
                    <a:lstStyle/>
                    <a:p>
                      <a:pPr marL="0" lvl="0" indent="0" algn="l" rtl="0">
                        <a:spcBef>
                          <a:spcPts val="0"/>
                        </a:spcBef>
                        <a:spcAft>
                          <a:spcPts val="0"/>
                        </a:spcAft>
                        <a:buNone/>
                      </a:pPr>
                      <a:r>
                        <a:rPr lang="ja" sz="900"/>
                        <a:t>3814</a:t>
                      </a:r>
                      <a:endParaRPr sz="900"/>
                    </a:p>
                  </a:txBody>
                  <a:tcPr marL="91425" marR="91425" marT="91425" marB="91425"/>
                </a:tc>
                <a:extLst>
                  <a:ext uri="{0D108BD9-81ED-4DB2-BD59-A6C34878D82A}">
                    <a16:rowId xmlns:a16="http://schemas.microsoft.com/office/drawing/2014/main" val="10001"/>
                  </a:ext>
                </a:extLst>
              </a:tr>
              <a:tr h="332525">
                <a:tc>
                  <a:txBody>
                    <a:bodyPr/>
                    <a:lstStyle/>
                    <a:p>
                      <a:pPr marL="0" lvl="0" indent="0" algn="l" rtl="0">
                        <a:spcBef>
                          <a:spcPts val="0"/>
                        </a:spcBef>
                        <a:spcAft>
                          <a:spcPts val="0"/>
                        </a:spcAft>
                        <a:buNone/>
                      </a:pPr>
                      <a:r>
                        <a:rPr lang="ja" sz="900"/>
                        <a:t>超過料金</a:t>
                      </a:r>
                      <a:endParaRPr sz="900"/>
                    </a:p>
                  </a:txBody>
                  <a:tcPr marL="91425" marR="91425" marT="91425" marB="91425"/>
                </a:tc>
                <a:tc>
                  <a:txBody>
                    <a:bodyPr/>
                    <a:lstStyle/>
                    <a:p>
                      <a:pPr marL="0" lvl="0" indent="0" algn="l" rtl="0">
                        <a:spcBef>
                          <a:spcPts val="0"/>
                        </a:spcBef>
                        <a:spcAft>
                          <a:spcPts val="0"/>
                        </a:spcAft>
                        <a:buNone/>
                      </a:pPr>
                      <a:r>
                        <a:rPr lang="ja" sz="900"/>
                        <a:t>57397</a:t>
                      </a:r>
                      <a:endParaRPr sz="900"/>
                    </a:p>
                  </a:txBody>
                  <a:tcPr marL="91425" marR="91425" marT="91425" marB="91425"/>
                </a:tc>
                <a:tc>
                  <a:txBody>
                    <a:bodyPr/>
                    <a:lstStyle/>
                    <a:p>
                      <a:pPr marL="0" lvl="0" indent="0" algn="l" rtl="0">
                        <a:spcBef>
                          <a:spcPts val="0"/>
                        </a:spcBef>
                        <a:spcAft>
                          <a:spcPts val="0"/>
                        </a:spcAft>
                        <a:buNone/>
                      </a:pPr>
                      <a:r>
                        <a:rPr lang="ja" sz="900"/>
                        <a:t>0.35</a:t>
                      </a:r>
                      <a:endParaRPr sz="900"/>
                    </a:p>
                  </a:txBody>
                  <a:tcPr marL="91425" marR="91425" marT="91425" marB="91425"/>
                </a:tc>
                <a:tc>
                  <a:txBody>
                    <a:bodyPr/>
                    <a:lstStyle/>
                    <a:p>
                      <a:pPr marL="0" lvl="0" indent="0" algn="l" rtl="0">
                        <a:spcBef>
                          <a:spcPts val="0"/>
                        </a:spcBef>
                        <a:spcAft>
                          <a:spcPts val="0"/>
                        </a:spcAft>
                        <a:buNone/>
                      </a:pPr>
                      <a:r>
                        <a:rPr lang="ja" sz="900"/>
                        <a:t>0.19</a:t>
                      </a:r>
                      <a:endParaRPr sz="900"/>
                    </a:p>
                  </a:txBody>
                  <a:tcPr marL="91425" marR="91425" marT="91425" marB="91425"/>
                </a:tc>
                <a:tc>
                  <a:txBody>
                    <a:bodyPr/>
                    <a:lstStyle/>
                    <a:p>
                      <a:pPr marL="0" lvl="0" indent="0" algn="l" rtl="0">
                        <a:spcBef>
                          <a:spcPts val="0"/>
                        </a:spcBef>
                        <a:spcAft>
                          <a:spcPts val="0"/>
                        </a:spcAft>
                        <a:buNone/>
                      </a:pPr>
                      <a:r>
                        <a:rPr lang="ja" sz="900"/>
                        <a:t>0</a:t>
                      </a:r>
                      <a:endParaRPr sz="900"/>
                    </a:p>
                  </a:txBody>
                  <a:tcPr marL="91425" marR="91425" marT="91425" marB="91425"/>
                </a:tc>
                <a:tc>
                  <a:txBody>
                    <a:bodyPr/>
                    <a:lstStyle/>
                    <a:p>
                      <a:pPr marL="0" lvl="0" indent="0" algn="l" rtl="0">
                        <a:spcBef>
                          <a:spcPts val="0"/>
                        </a:spcBef>
                        <a:spcAft>
                          <a:spcPts val="0"/>
                        </a:spcAft>
                        <a:buNone/>
                      </a:pPr>
                      <a:r>
                        <a:rPr lang="ja" sz="900"/>
                        <a:t>0.3</a:t>
                      </a:r>
                      <a:endParaRPr sz="900"/>
                    </a:p>
                  </a:txBody>
                  <a:tcPr marL="91425" marR="91425" marT="91425" marB="91425"/>
                </a:tc>
                <a:tc>
                  <a:txBody>
                    <a:bodyPr/>
                    <a:lstStyle/>
                    <a:p>
                      <a:pPr marL="0" lvl="0" indent="0" algn="l" rtl="0">
                        <a:spcBef>
                          <a:spcPts val="0"/>
                        </a:spcBef>
                        <a:spcAft>
                          <a:spcPts val="0"/>
                        </a:spcAft>
                        <a:buNone/>
                      </a:pPr>
                      <a:r>
                        <a:rPr lang="ja" sz="900"/>
                        <a:t>0.35</a:t>
                      </a:r>
                      <a:endParaRPr sz="900"/>
                    </a:p>
                  </a:txBody>
                  <a:tcPr marL="91425" marR="91425" marT="91425" marB="91425"/>
                </a:tc>
                <a:tc>
                  <a:txBody>
                    <a:bodyPr/>
                    <a:lstStyle/>
                    <a:p>
                      <a:pPr marL="0" lvl="0" indent="0" algn="l" rtl="0">
                        <a:spcBef>
                          <a:spcPts val="0"/>
                        </a:spcBef>
                        <a:spcAft>
                          <a:spcPts val="0"/>
                        </a:spcAft>
                        <a:buNone/>
                      </a:pPr>
                      <a:r>
                        <a:rPr lang="ja" sz="900"/>
                        <a:t>0.39</a:t>
                      </a:r>
                      <a:endParaRPr sz="900"/>
                    </a:p>
                  </a:txBody>
                  <a:tcPr marL="91425" marR="91425" marT="91425" marB="91425"/>
                </a:tc>
                <a:tc>
                  <a:txBody>
                    <a:bodyPr/>
                    <a:lstStyle/>
                    <a:p>
                      <a:pPr marL="0" lvl="0" indent="0" algn="l" rtl="0">
                        <a:spcBef>
                          <a:spcPts val="0"/>
                        </a:spcBef>
                        <a:spcAft>
                          <a:spcPts val="0"/>
                        </a:spcAft>
                        <a:buNone/>
                      </a:pPr>
                      <a:r>
                        <a:rPr lang="ja" sz="900"/>
                        <a:t>39.9</a:t>
                      </a:r>
                      <a:endParaRPr sz="900"/>
                    </a:p>
                  </a:txBody>
                  <a:tcPr marL="91425" marR="91425" marT="91425" marB="91425"/>
                </a:tc>
                <a:extLst>
                  <a:ext uri="{0D108BD9-81ED-4DB2-BD59-A6C34878D82A}">
                    <a16:rowId xmlns:a16="http://schemas.microsoft.com/office/drawing/2014/main" val="10002"/>
                  </a:ext>
                </a:extLst>
              </a:tr>
              <a:tr h="332525">
                <a:tc>
                  <a:txBody>
                    <a:bodyPr/>
                    <a:lstStyle/>
                    <a:p>
                      <a:pPr marL="0" lvl="0" indent="0" algn="l" rtl="0">
                        <a:spcBef>
                          <a:spcPts val="0"/>
                        </a:spcBef>
                        <a:spcAft>
                          <a:spcPts val="0"/>
                        </a:spcAft>
                        <a:buNone/>
                      </a:pPr>
                      <a:r>
                        <a:rPr lang="ja" sz="900"/>
                        <a:t>基本時間</a:t>
                      </a:r>
                      <a:endParaRPr sz="900"/>
                    </a:p>
                  </a:txBody>
                  <a:tcPr marL="91425" marR="91425" marT="91425" marB="91425"/>
                </a:tc>
                <a:tc>
                  <a:txBody>
                    <a:bodyPr/>
                    <a:lstStyle/>
                    <a:p>
                      <a:pPr marL="0" lvl="0" indent="0" algn="l" rtl="0">
                        <a:spcBef>
                          <a:spcPts val="0"/>
                        </a:spcBef>
                        <a:spcAft>
                          <a:spcPts val="0"/>
                        </a:spcAft>
                        <a:buNone/>
                      </a:pPr>
                      <a:r>
                        <a:rPr lang="ja" sz="900"/>
                        <a:t>100000</a:t>
                      </a:r>
                      <a:endParaRPr sz="900"/>
                    </a:p>
                  </a:txBody>
                  <a:tcPr marL="91425" marR="91425" marT="91425" marB="91425"/>
                </a:tc>
                <a:tc>
                  <a:txBody>
                    <a:bodyPr/>
                    <a:lstStyle/>
                    <a:p>
                      <a:pPr marL="0" lvl="0" indent="0" algn="l" rtl="0">
                        <a:spcBef>
                          <a:spcPts val="0"/>
                        </a:spcBef>
                        <a:spcAft>
                          <a:spcPts val="0"/>
                        </a:spcAft>
                        <a:buNone/>
                      </a:pPr>
                      <a:r>
                        <a:rPr lang="ja" sz="900"/>
                        <a:t>472</a:t>
                      </a:r>
                      <a:endParaRPr sz="900"/>
                    </a:p>
                  </a:txBody>
                  <a:tcPr marL="91425" marR="91425" marT="91425" marB="91425"/>
                </a:tc>
                <a:tc>
                  <a:txBody>
                    <a:bodyPr/>
                    <a:lstStyle/>
                    <a:p>
                      <a:pPr marL="0" lvl="0" indent="0" algn="l" rtl="0">
                        <a:spcBef>
                          <a:spcPts val="0"/>
                        </a:spcBef>
                        <a:spcAft>
                          <a:spcPts val="0"/>
                        </a:spcAft>
                        <a:buNone/>
                      </a:pPr>
                      <a:r>
                        <a:rPr lang="ja" sz="900"/>
                        <a:t>475</a:t>
                      </a:r>
                      <a:endParaRPr sz="900"/>
                    </a:p>
                  </a:txBody>
                  <a:tcPr marL="91425" marR="91425" marT="91425" marB="91425"/>
                </a:tc>
                <a:tc>
                  <a:txBody>
                    <a:bodyPr/>
                    <a:lstStyle/>
                    <a:p>
                      <a:pPr marL="0" lvl="0" indent="0" algn="l" rtl="0">
                        <a:spcBef>
                          <a:spcPts val="0"/>
                        </a:spcBef>
                        <a:spcAft>
                          <a:spcPts val="0"/>
                        </a:spcAft>
                        <a:buNone/>
                      </a:pPr>
                      <a:r>
                        <a:rPr lang="ja" sz="900"/>
                        <a:t>0</a:t>
                      </a:r>
                      <a:endParaRPr sz="900"/>
                    </a:p>
                  </a:txBody>
                  <a:tcPr marL="91425" marR="91425" marT="91425" marB="91425"/>
                </a:tc>
                <a:tc>
                  <a:txBody>
                    <a:bodyPr/>
                    <a:lstStyle/>
                    <a:p>
                      <a:pPr marL="0" lvl="0" indent="0" algn="l" rtl="0">
                        <a:spcBef>
                          <a:spcPts val="0"/>
                        </a:spcBef>
                        <a:spcAft>
                          <a:spcPts val="0"/>
                        </a:spcAft>
                        <a:buNone/>
                      </a:pPr>
                      <a:r>
                        <a:rPr lang="ja" sz="900"/>
                        <a:t>142</a:t>
                      </a:r>
                      <a:endParaRPr sz="900"/>
                    </a:p>
                  </a:txBody>
                  <a:tcPr marL="91425" marR="91425" marT="91425" marB="91425"/>
                </a:tc>
                <a:tc>
                  <a:txBody>
                    <a:bodyPr/>
                    <a:lstStyle/>
                    <a:p>
                      <a:pPr marL="0" lvl="0" indent="0" algn="l" rtl="0">
                        <a:spcBef>
                          <a:spcPts val="0"/>
                        </a:spcBef>
                        <a:spcAft>
                          <a:spcPts val="0"/>
                        </a:spcAft>
                        <a:buNone/>
                      </a:pPr>
                      <a:r>
                        <a:rPr lang="ja" sz="900"/>
                        <a:t>331</a:t>
                      </a:r>
                      <a:endParaRPr sz="900"/>
                    </a:p>
                  </a:txBody>
                  <a:tcPr marL="91425" marR="91425" marT="91425" marB="91425"/>
                </a:tc>
                <a:tc>
                  <a:txBody>
                    <a:bodyPr/>
                    <a:lstStyle/>
                    <a:p>
                      <a:pPr marL="0" lvl="0" indent="0" algn="l" rtl="0">
                        <a:spcBef>
                          <a:spcPts val="0"/>
                        </a:spcBef>
                        <a:spcAft>
                          <a:spcPts val="0"/>
                        </a:spcAft>
                        <a:buNone/>
                      </a:pPr>
                      <a:r>
                        <a:rPr lang="ja" sz="900"/>
                        <a:t>644</a:t>
                      </a:r>
                      <a:endParaRPr sz="900"/>
                    </a:p>
                  </a:txBody>
                  <a:tcPr marL="91425" marR="91425" marT="91425" marB="91425"/>
                </a:tc>
                <a:tc>
                  <a:txBody>
                    <a:bodyPr/>
                    <a:lstStyle/>
                    <a:p>
                      <a:pPr marL="0" lvl="0" indent="0" algn="l" rtl="0">
                        <a:spcBef>
                          <a:spcPts val="0"/>
                        </a:spcBef>
                        <a:spcAft>
                          <a:spcPts val="0"/>
                        </a:spcAft>
                        <a:buNone/>
                      </a:pPr>
                      <a:r>
                        <a:rPr lang="ja" sz="900"/>
                        <a:t>12124</a:t>
                      </a:r>
                      <a:endParaRPr sz="9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事業提案</a:t>
            </a:r>
            <a:endParaRPr/>
          </a:p>
        </p:txBody>
      </p:sp>
      <p:sp>
        <p:nvSpPr>
          <p:cNvPr id="154" name="Google Shape;154;p24"/>
          <p:cNvSpPr txBox="1">
            <a:spLocks noGrp="1"/>
          </p:cNvSpPr>
          <p:nvPr>
            <p:ph type="body" idx="1"/>
          </p:nvPr>
        </p:nvSpPr>
        <p:spPr>
          <a:xfrm>
            <a:off x="311700" y="601000"/>
            <a:ext cx="8520600" cy="457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a:t>現在のプランの料金設定：</a:t>
            </a:r>
            <a:endParaRPr/>
          </a:p>
          <a:p>
            <a:pPr marL="0" lvl="0" indent="0" algn="l" rtl="0">
              <a:spcBef>
                <a:spcPts val="1200"/>
              </a:spcBef>
              <a:spcAft>
                <a:spcPts val="0"/>
              </a:spcAft>
              <a:buClr>
                <a:schemeClr val="dk1"/>
              </a:buClr>
              <a:buSzPts val="1100"/>
              <a:buFont typeface="Arial"/>
              <a:buNone/>
            </a:pPr>
            <a:r>
              <a:rPr lang="ja"/>
              <a:t>利用時間にかかわらず毎月支払う必要がある基本料金は38ドルになります</a:t>
            </a:r>
            <a:endParaRPr/>
          </a:p>
          <a:p>
            <a:pPr marL="0" lvl="0" indent="0" algn="l" rtl="0">
              <a:spcBef>
                <a:spcPts val="1200"/>
              </a:spcBef>
              <a:spcAft>
                <a:spcPts val="0"/>
              </a:spcAft>
              <a:buClr>
                <a:schemeClr val="dk1"/>
              </a:buClr>
              <a:buSzPts val="1100"/>
              <a:buFont typeface="Arial"/>
              <a:buNone/>
            </a:pPr>
            <a:r>
              <a:rPr lang="ja"/>
              <a:t>330分を過ぎて利用するとそれ以降は1分につき0.35ドルの超過料金が発生します</a:t>
            </a:r>
            <a:endParaRPr/>
          </a:p>
          <a:p>
            <a:pPr marL="0" lvl="0" indent="0" algn="l" rtl="0">
              <a:spcBef>
                <a:spcPts val="1200"/>
              </a:spcBef>
              <a:spcAft>
                <a:spcPts val="0"/>
              </a:spcAft>
              <a:buClr>
                <a:schemeClr val="dk1"/>
              </a:buClr>
              <a:buSzPts val="1100"/>
              <a:buFont typeface="Arial"/>
              <a:buNone/>
            </a:pPr>
            <a:endParaRPr sz="1300"/>
          </a:p>
          <a:p>
            <a:pPr marL="0" lvl="0" indent="0" algn="l" rtl="0">
              <a:spcBef>
                <a:spcPts val="1200"/>
              </a:spcBef>
              <a:spcAft>
                <a:spcPts val="0"/>
              </a:spcAft>
              <a:buClr>
                <a:schemeClr val="dk1"/>
              </a:buClr>
              <a:buSzPts val="1100"/>
              <a:buFont typeface="Arial"/>
              <a:buNone/>
            </a:pPr>
            <a:r>
              <a:rPr lang="ja"/>
              <a:t>新しいプランの料金設定：</a:t>
            </a:r>
            <a:endParaRPr/>
          </a:p>
          <a:p>
            <a:pPr marL="0" lvl="0" indent="0" algn="l" rtl="0">
              <a:spcBef>
                <a:spcPts val="1200"/>
              </a:spcBef>
              <a:spcAft>
                <a:spcPts val="0"/>
              </a:spcAft>
              <a:buClr>
                <a:schemeClr val="dk1"/>
              </a:buClr>
              <a:buSzPts val="1100"/>
              <a:buFont typeface="Arial"/>
              <a:buNone/>
            </a:pPr>
            <a:r>
              <a:rPr lang="ja"/>
              <a:t>毎月の基本料金は35ドルになります</a:t>
            </a:r>
            <a:endParaRPr/>
          </a:p>
          <a:p>
            <a:pPr marL="0" lvl="0" indent="0" algn="l" rtl="0">
              <a:spcBef>
                <a:spcPts val="1200"/>
              </a:spcBef>
              <a:spcAft>
                <a:spcPts val="0"/>
              </a:spcAft>
              <a:buClr>
                <a:schemeClr val="dk1"/>
              </a:buClr>
              <a:buSzPts val="1100"/>
              <a:buFont typeface="Arial"/>
              <a:buNone/>
            </a:pPr>
            <a:r>
              <a:rPr lang="ja"/>
              <a:t>330分を過ぎて利用するとそれ以降は1分につき0.2ドルの超過料金が発生します</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r>
              <a:rPr lang="ja" sz="1400"/>
              <a:t>顧客によって基本料金や超過料金、基本利用時間は異なりますが、各項目の中央値を掲載しています。</a:t>
            </a:r>
            <a:endParaRPr sz="1300"/>
          </a:p>
          <a:p>
            <a:pPr marL="0" lvl="0" indent="0" algn="l" rtl="0">
              <a:spcBef>
                <a:spcPts val="1200"/>
              </a:spcBef>
              <a:spcAft>
                <a:spcPts val="1200"/>
              </a:spcAft>
              <a:buClr>
                <a:schemeClr val="dk1"/>
              </a:buClr>
              <a:buSzPts val="1100"/>
              <a:buFont typeface="Arial"/>
              <a:buNone/>
            </a:pPr>
            <a:r>
              <a:rPr lang="ja" sz="1400"/>
              <a:t>新しいプランで契約すると、基本料金が3ドル、超過料金が0.15ドルだけ減少すると考えます。</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事業提案</a:t>
            </a:r>
            <a:endParaRPr/>
          </a:p>
        </p:txBody>
      </p:sp>
      <p:sp>
        <p:nvSpPr>
          <p:cNvPr id="160" name="Google Shape;160;p25"/>
          <p:cNvSpPr txBox="1">
            <a:spLocks noGrp="1"/>
          </p:cNvSpPr>
          <p:nvPr>
            <p:ph type="body" idx="1"/>
          </p:nvPr>
        </p:nvSpPr>
        <p:spPr>
          <a:xfrm>
            <a:off x="311700" y="572700"/>
            <a:ext cx="8520600" cy="4570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ct val="61111"/>
              <a:buFont typeface="Arial"/>
              <a:buNone/>
            </a:pPr>
            <a:r>
              <a:rPr lang="ja"/>
              <a:t>現在のプランによる収益見込み：</a:t>
            </a:r>
            <a:endParaRPr/>
          </a:p>
          <a:p>
            <a:pPr marL="0" lvl="0" indent="0" algn="l" rtl="0">
              <a:spcBef>
                <a:spcPts val="1200"/>
              </a:spcBef>
              <a:spcAft>
                <a:spcPts val="0"/>
              </a:spcAft>
              <a:buClr>
                <a:schemeClr val="dk1"/>
              </a:buClr>
              <a:buSzPct val="61111"/>
              <a:buFont typeface="Arial"/>
              <a:buNone/>
            </a:pPr>
            <a:r>
              <a:rPr lang="ja"/>
              <a:t>仮に10万人がプランに契約していると総収益は5871998ドルになります</a:t>
            </a:r>
            <a:endParaRPr/>
          </a:p>
          <a:p>
            <a:pPr marL="0" lvl="0" indent="0" algn="l" rtl="0">
              <a:spcBef>
                <a:spcPts val="1200"/>
              </a:spcBef>
              <a:spcAft>
                <a:spcPts val="0"/>
              </a:spcAft>
              <a:buClr>
                <a:schemeClr val="dk1"/>
              </a:buClr>
              <a:buSzPct val="61111"/>
              <a:buFont typeface="Arial"/>
              <a:buNone/>
            </a:pPr>
            <a:r>
              <a:rPr lang="ja"/>
              <a:t>平均的な顧客1人から58.7ドルだけの収益を得ることができると仮定します</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ja"/>
              <a:t>新しいプランによる収益見込み：</a:t>
            </a:r>
            <a:endParaRPr/>
          </a:p>
          <a:p>
            <a:pPr marL="0" lvl="0" indent="0" algn="l" rtl="0">
              <a:spcBef>
                <a:spcPts val="1200"/>
              </a:spcBef>
              <a:spcAft>
                <a:spcPts val="0"/>
              </a:spcAft>
              <a:buClr>
                <a:schemeClr val="dk1"/>
              </a:buClr>
              <a:buSzPct val="61111"/>
              <a:buFont typeface="Arial"/>
              <a:buNone/>
            </a:pPr>
            <a:r>
              <a:rPr lang="ja"/>
              <a:t>10万人の総収益は3272326ドルになります</a:t>
            </a:r>
            <a:endParaRPr/>
          </a:p>
          <a:p>
            <a:pPr marL="0" lvl="0" indent="0" algn="l" rtl="0">
              <a:spcBef>
                <a:spcPts val="1200"/>
              </a:spcBef>
              <a:spcAft>
                <a:spcPts val="0"/>
              </a:spcAft>
              <a:buClr>
                <a:schemeClr val="dk1"/>
              </a:buClr>
              <a:buSzPct val="61111"/>
              <a:buFont typeface="Arial"/>
              <a:buNone/>
            </a:pPr>
            <a:r>
              <a:rPr lang="ja"/>
              <a:t>平均的な顧客1人から32.7ドルだけの収益を得ることができると仮定します</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ja"/>
              <a:t>8つの特徴量を用いて、現在と新しいプランの解約率をそれぞれ予測します。</a:t>
            </a:r>
            <a:endParaRPr/>
          </a:p>
          <a:p>
            <a:pPr marL="0" lvl="0" indent="0" algn="l" rtl="0">
              <a:spcBef>
                <a:spcPts val="1200"/>
              </a:spcBef>
              <a:spcAft>
                <a:spcPts val="0"/>
              </a:spcAft>
              <a:buClr>
                <a:schemeClr val="dk1"/>
              </a:buClr>
              <a:buSzPct val="61111"/>
              <a:buFont typeface="Arial"/>
              <a:buNone/>
            </a:pPr>
            <a:r>
              <a:rPr lang="ja"/>
              <a:t>低料金プランを導入するときの特徴量は：</a:t>
            </a:r>
            <a:endParaRPr/>
          </a:p>
          <a:p>
            <a:pPr marL="0" lvl="0" indent="0" algn="l" rtl="0">
              <a:spcBef>
                <a:spcPts val="1200"/>
              </a:spcBef>
              <a:spcAft>
                <a:spcPts val="0"/>
              </a:spcAft>
              <a:buClr>
                <a:schemeClr val="dk1"/>
              </a:buClr>
              <a:buSzPct val="61111"/>
              <a:buFont typeface="Arial"/>
              <a:buNone/>
            </a:pPr>
            <a:r>
              <a:rPr lang="ja"/>
              <a:t>・月次総支払料金、月次平均収益額、超過利用による平均収益額が減少します</a:t>
            </a:r>
            <a:endParaRPr/>
          </a:p>
          <a:p>
            <a:pPr marL="0" lvl="0" indent="0" algn="l" rtl="0">
              <a:spcBef>
                <a:spcPts val="1200"/>
              </a:spcBef>
              <a:spcAft>
                <a:spcPts val="1200"/>
              </a:spcAft>
              <a:buClr>
                <a:schemeClr val="dk1"/>
              </a:buClr>
              <a:buSzPct val="61111"/>
              <a:buFont typeface="Arial"/>
              <a:buNone/>
            </a:pPr>
            <a:r>
              <a:rPr lang="ja"/>
              <a:t>・それ以外の5つの特徴量については、現在のプランと同じだと仮定します</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効果の定量評価</a:t>
            </a:r>
            <a:endParaRPr/>
          </a:p>
        </p:txBody>
      </p:sp>
      <p:sp>
        <p:nvSpPr>
          <p:cNvPr id="166" name="Google Shape;166;p26"/>
          <p:cNvSpPr txBox="1">
            <a:spLocks noGrp="1"/>
          </p:cNvSpPr>
          <p:nvPr>
            <p:ph type="body" idx="1"/>
          </p:nvPr>
        </p:nvSpPr>
        <p:spPr>
          <a:xfrm>
            <a:off x="311700" y="572700"/>
            <a:ext cx="8520600" cy="457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a:t>基本料金が3ドル、1分当たり超過利用料金が0.15ドルだけ減少するとき...</a:t>
            </a:r>
            <a:endParaRPr/>
          </a:p>
          <a:p>
            <a:pPr marL="0" lvl="0" indent="0" algn="l" rtl="0">
              <a:spcBef>
                <a:spcPts val="1200"/>
              </a:spcBef>
              <a:spcAft>
                <a:spcPts val="0"/>
              </a:spcAft>
              <a:buNone/>
            </a:pPr>
            <a:r>
              <a:rPr lang="ja"/>
              <a:t>→LightGBWの予測によると解約率は47.7%から1.2%にまで減少します</a:t>
            </a:r>
            <a:endParaRPr/>
          </a:p>
          <a:p>
            <a:pPr marL="0" lvl="0" indent="0" algn="l" rtl="0">
              <a:spcBef>
                <a:spcPts val="1200"/>
              </a:spcBef>
              <a:spcAft>
                <a:spcPts val="0"/>
              </a:spcAft>
              <a:buNone/>
            </a:pPr>
            <a:r>
              <a:rPr lang="ja" sz="1500"/>
              <a:t>10万件のデータを、学習データ7万件、テストデータ3万件に分割しました</a:t>
            </a:r>
            <a:endParaRPr sz="1500"/>
          </a:p>
          <a:p>
            <a:pPr marL="0" lvl="0" indent="0" algn="l" rtl="0">
              <a:spcBef>
                <a:spcPts val="1200"/>
              </a:spcBef>
              <a:spcAft>
                <a:spcPts val="0"/>
              </a:spcAft>
              <a:buNone/>
            </a:pPr>
            <a:r>
              <a:rPr lang="ja" sz="1500"/>
              <a:t>予測精度は0.656（0～1の値を取り、1に近いほど予測精度が高いことを意味します）</a:t>
            </a:r>
            <a:endParaRPr sz="1500"/>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67" name="Google Shape;167;p26"/>
          <p:cNvPicPr preferRelativeResize="0"/>
          <p:nvPr/>
        </p:nvPicPr>
        <p:blipFill>
          <a:blip r:embed="rId3">
            <a:alphaModFix/>
          </a:blip>
          <a:stretch>
            <a:fillRect/>
          </a:stretch>
        </p:blipFill>
        <p:spPr>
          <a:xfrm>
            <a:off x="928275" y="2205726"/>
            <a:ext cx="2937800" cy="2937774"/>
          </a:xfrm>
          <a:prstGeom prst="rect">
            <a:avLst/>
          </a:prstGeom>
          <a:noFill/>
          <a:ln>
            <a:noFill/>
          </a:ln>
        </p:spPr>
      </p:pic>
      <p:pic>
        <p:nvPicPr>
          <p:cNvPr id="168" name="Google Shape;168;p26"/>
          <p:cNvPicPr preferRelativeResize="0"/>
          <p:nvPr/>
        </p:nvPicPr>
        <p:blipFill>
          <a:blip r:embed="rId4">
            <a:alphaModFix/>
          </a:blip>
          <a:stretch>
            <a:fillRect/>
          </a:stretch>
        </p:blipFill>
        <p:spPr>
          <a:xfrm>
            <a:off x="5139196" y="2205696"/>
            <a:ext cx="2937800" cy="2937800"/>
          </a:xfrm>
          <a:prstGeom prst="rect">
            <a:avLst/>
          </a:prstGeom>
          <a:noFill/>
          <a:ln>
            <a:noFill/>
          </a:ln>
        </p:spPr>
      </p:pic>
      <p:sp>
        <p:nvSpPr>
          <p:cNvPr id="169" name="Google Shape;169;p26"/>
          <p:cNvSpPr txBox="1"/>
          <p:nvPr/>
        </p:nvSpPr>
        <p:spPr>
          <a:xfrm>
            <a:off x="1606375" y="2864125"/>
            <a:ext cx="183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非解約者:</a:t>
            </a:r>
            <a:endParaRPr>
              <a:solidFill>
                <a:schemeClr val="lt1"/>
              </a:solidFill>
            </a:endParaRPr>
          </a:p>
          <a:p>
            <a:pPr marL="0" lvl="0" indent="0" algn="l" rtl="0">
              <a:spcBef>
                <a:spcPts val="0"/>
              </a:spcBef>
              <a:spcAft>
                <a:spcPts val="0"/>
              </a:spcAft>
              <a:buNone/>
            </a:pPr>
            <a:r>
              <a:rPr lang="ja">
                <a:solidFill>
                  <a:schemeClr val="lt1"/>
                </a:solidFill>
              </a:rPr>
              <a:t>15701人（52.3%）</a:t>
            </a:r>
            <a:endParaRPr>
              <a:solidFill>
                <a:schemeClr val="lt1"/>
              </a:solidFill>
            </a:endParaRPr>
          </a:p>
        </p:txBody>
      </p:sp>
      <p:sp>
        <p:nvSpPr>
          <p:cNvPr id="170" name="Google Shape;170;p26"/>
          <p:cNvSpPr txBox="1"/>
          <p:nvPr/>
        </p:nvSpPr>
        <p:spPr>
          <a:xfrm>
            <a:off x="1675750" y="4023625"/>
            <a:ext cx="183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解約者:</a:t>
            </a:r>
            <a:endParaRPr>
              <a:solidFill>
                <a:schemeClr val="lt1"/>
              </a:solidFill>
            </a:endParaRPr>
          </a:p>
          <a:p>
            <a:pPr marL="0" lvl="0" indent="0" algn="l" rtl="0">
              <a:spcBef>
                <a:spcPts val="0"/>
              </a:spcBef>
              <a:spcAft>
                <a:spcPts val="0"/>
              </a:spcAft>
              <a:buNone/>
            </a:pPr>
            <a:r>
              <a:rPr lang="ja">
                <a:solidFill>
                  <a:schemeClr val="lt1"/>
                </a:solidFill>
              </a:rPr>
              <a:t>14299人（47.7%）</a:t>
            </a:r>
            <a:endParaRPr>
              <a:solidFill>
                <a:schemeClr val="lt1"/>
              </a:solidFill>
            </a:endParaRPr>
          </a:p>
        </p:txBody>
      </p:sp>
      <p:sp>
        <p:nvSpPr>
          <p:cNvPr id="171" name="Google Shape;171;p26"/>
          <p:cNvSpPr txBox="1"/>
          <p:nvPr/>
        </p:nvSpPr>
        <p:spPr>
          <a:xfrm>
            <a:off x="5857025" y="2864125"/>
            <a:ext cx="1893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非解約者:</a:t>
            </a:r>
            <a:endParaRPr>
              <a:solidFill>
                <a:schemeClr val="lt1"/>
              </a:solidFill>
            </a:endParaRPr>
          </a:p>
          <a:p>
            <a:pPr marL="0" lvl="0" indent="0" algn="l" rtl="0">
              <a:spcBef>
                <a:spcPts val="0"/>
              </a:spcBef>
              <a:spcAft>
                <a:spcPts val="0"/>
              </a:spcAft>
              <a:buNone/>
            </a:pPr>
            <a:r>
              <a:rPr lang="ja">
                <a:solidFill>
                  <a:schemeClr val="lt1"/>
                </a:solidFill>
              </a:rPr>
              <a:t>29667人（98.8%）</a:t>
            </a:r>
            <a:endParaRPr>
              <a:solidFill>
                <a:schemeClr val="lt1"/>
              </a:solidFill>
            </a:endParaRPr>
          </a:p>
        </p:txBody>
      </p:sp>
      <p:sp>
        <p:nvSpPr>
          <p:cNvPr id="172" name="Google Shape;172;p26"/>
          <p:cNvSpPr txBox="1"/>
          <p:nvPr/>
        </p:nvSpPr>
        <p:spPr>
          <a:xfrm>
            <a:off x="7611000" y="4023625"/>
            <a:ext cx="1533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解約者:</a:t>
            </a:r>
            <a:endParaRPr/>
          </a:p>
          <a:p>
            <a:pPr marL="0" lvl="0" indent="0" algn="l" rtl="0">
              <a:spcBef>
                <a:spcPts val="0"/>
              </a:spcBef>
              <a:spcAft>
                <a:spcPts val="0"/>
              </a:spcAft>
              <a:buNone/>
            </a:pPr>
            <a:r>
              <a:rPr lang="ja"/>
              <a:t>333人（1.2%）</a:t>
            </a:r>
            <a:endParaRPr/>
          </a:p>
        </p:txBody>
      </p:sp>
      <p:cxnSp>
        <p:nvCxnSpPr>
          <p:cNvPr id="173" name="Google Shape;173;p26"/>
          <p:cNvCxnSpPr/>
          <p:nvPr/>
        </p:nvCxnSpPr>
        <p:spPr>
          <a:xfrm>
            <a:off x="7710300" y="3716400"/>
            <a:ext cx="168600" cy="297300"/>
          </a:xfrm>
          <a:prstGeom prst="straightConnector1">
            <a:avLst/>
          </a:prstGeom>
          <a:noFill/>
          <a:ln w="9525" cap="flat" cmpd="sng">
            <a:solidFill>
              <a:schemeClr val="dk2"/>
            </a:solidFill>
            <a:prstDash val="solid"/>
            <a:round/>
            <a:headEnd type="none" w="med" len="med"/>
            <a:tailEnd type="none" w="med" len="med"/>
          </a:ln>
        </p:spPr>
      </p:cxnSp>
      <p:sp>
        <p:nvSpPr>
          <p:cNvPr id="174" name="Google Shape;174;p26"/>
          <p:cNvSpPr/>
          <p:nvPr/>
        </p:nvSpPr>
        <p:spPr>
          <a:xfrm>
            <a:off x="4111200" y="3366800"/>
            <a:ext cx="921600" cy="615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効果の定量評価</a:t>
            </a:r>
            <a:endParaRPr/>
          </a:p>
        </p:txBody>
      </p:sp>
      <p:sp>
        <p:nvSpPr>
          <p:cNvPr id="180" name="Google Shape;180;p27"/>
          <p:cNvSpPr txBox="1">
            <a:spLocks noGrp="1"/>
          </p:cNvSpPr>
          <p:nvPr>
            <p:ph type="body" idx="1"/>
          </p:nvPr>
        </p:nvSpPr>
        <p:spPr>
          <a:xfrm>
            <a:off x="311700" y="572700"/>
            <a:ext cx="8520600" cy="457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a:t>現在のプランから得られる収益額は：</a:t>
            </a:r>
            <a:endParaRPr/>
          </a:p>
          <a:p>
            <a:pPr marL="0" lvl="0" indent="0" algn="l" rtl="0">
              <a:spcBef>
                <a:spcPts val="1200"/>
              </a:spcBef>
              <a:spcAft>
                <a:spcPts val="0"/>
              </a:spcAft>
              <a:buClr>
                <a:schemeClr val="dk1"/>
              </a:buClr>
              <a:buSzPts val="1100"/>
              <a:buFont typeface="Arial"/>
              <a:buNone/>
            </a:pPr>
            <a:r>
              <a:rPr lang="ja"/>
              <a:t>　58.7ドル（平均的な顧客1人からの収益額）× 15701人（解約者の予測人数）</a:t>
            </a:r>
            <a:endParaRPr/>
          </a:p>
          <a:p>
            <a:pPr marL="0" lvl="0" indent="0" algn="l" rtl="0">
              <a:spcBef>
                <a:spcPts val="1200"/>
              </a:spcBef>
              <a:spcAft>
                <a:spcPts val="0"/>
              </a:spcAft>
              <a:buClr>
                <a:schemeClr val="dk1"/>
              </a:buClr>
              <a:buSzPts val="1100"/>
              <a:buFont typeface="Arial"/>
              <a:buNone/>
            </a:pPr>
            <a:r>
              <a:rPr lang="ja"/>
              <a:t>　＝ 921648ドル</a:t>
            </a:r>
            <a:endParaRPr/>
          </a:p>
          <a:p>
            <a:pPr marL="0" lvl="0" indent="0" algn="l" rtl="0">
              <a:spcBef>
                <a:spcPts val="1200"/>
              </a:spcBef>
              <a:spcAft>
                <a:spcPts val="0"/>
              </a:spcAft>
              <a:buNone/>
            </a:pPr>
            <a:r>
              <a:rPr lang="ja"/>
              <a:t>新料金プランから得られる収益額は：</a:t>
            </a:r>
            <a:endParaRPr/>
          </a:p>
          <a:p>
            <a:pPr marL="0" lvl="0" indent="0" algn="l" rtl="0">
              <a:spcBef>
                <a:spcPts val="1200"/>
              </a:spcBef>
              <a:spcAft>
                <a:spcPts val="0"/>
              </a:spcAft>
              <a:buNone/>
            </a:pPr>
            <a:r>
              <a:rPr lang="ja"/>
              <a:t>　32.7ドル（平均的な顧客1人からの収益額）× 29667人（解約者の予測人数）</a:t>
            </a:r>
            <a:endParaRPr/>
          </a:p>
          <a:p>
            <a:pPr marL="0" lvl="0" indent="0" algn="l" rtl="0">
              <a:spcBef>
                <a:spcPts val="1200"/>
              </a:spcBef>
              <a:spcAft>
                <a:spcPts val="0"/>
              </a:spcAft>
              <a:buNone/>
            </a:pPr>
            <a:r>
              <a:rPr lang="ja"/>
              <a:t>　＝ 970110ドル</a:t>
            </a:r>
            <a:endParaRPr/>
          </a:p>
          <a:p>
            <a:pPr marL="0" lvl="0" indent="0" algn="l" rtl="0">
              <a:spcBef>
                <a:spcPts val="1200"/>
              </a:spcBef>
              <a:spcAft>
                <a:spcPts val="0"/>
              </a:spcAft>
              <a:buNone/>
            </a:pPr>
            <a:r>
              <a:rPr lang="ja"/>
              <a:t>新料金プランを導入することによる純利益は：</a:t>
            </a:r>
            <a:endParaRPr/>
          </a:p>
          <a:p>
            <a:pPr marL="0" lvl="0" indent="0" algn="l" rtl="0">
              <a:spcBef>
                <a:spcPts val="1200"/>
              </a:spcBef>
              <a:spcAft>
                <a:spcPts val="0"/>
              </a:spcAft>
              <a:buNone/>
            </a:pPr>
            <a:r>
              <a:rPr lang="ja"/>
              <a:t>　（現在のプランの収益額）ー（新料金プランの収益額）＝ 48462ドル</a:t>
            </a:r>
            <a:endParaRPr/>
          </a:p>
          <a:p>
            <a:pPr marL="0" lvl="0" indent="0" algn="l" rtl="0">
              <a:spcBef>
                <a:spcPts val="1200"/>
              </a:spcBef>
              <a:spcAft>
                <a:spcPts val="1200"/>
              </a:spcAft>
              <a:buNone/>
            </a:pPr>
            <a:r>
              <a:rPr lang="ja"/>
              <a:t>したがって、提案した低料金プランは毎月の収益額の増加に繋がるといえます。</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電気通信市場の現状</a:t>
            </a:r>
            <a:endParaRPr/>
          </a:p>
        </p:txBody>
      </p:sp>
      <p:sp>
        <p:nvSpPr>
          <p:cNvPr id="61" name="Google Shape;61;p14"/>
          <p:cNvSpPr txBox="1">
            <a:spLocks noGrp="1"/>
          </p:cNvSpPr>
          <p:nvPr>
            <p:ph type="body" idx="1"/>
          </p:nvPr>
        </p:nvSpPr>
        <p:spPr>
          <a:xfrm>
            <a:off x="198100" y="572700"/>
            <a:ext cx="8634000" cy="4570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ja"/>
              <a:t>40～50%のスマホユーザーが、他に検討しているプランがあると回答しています。</a:t>
            </a:r>
            <a:endParaRPr/>
          </a:p>
          <a:p>
            <a:pPr marL="0" lvl="0" indent="0" algn="l" rtl="0">
              <a:spcBef>
                <a:spcPts val="1200"/>
              </a:spcBef>
              <a:spcAft>
                <a:spcPts val="0"/>
              </a:spcAft>
              <a:buNone/>
            </a:pPr>
            <a:r>
              <a:rPr lang="ja"/>
              <a:t>その中で70%のユーザーが、支払い料金を安くすることを望んでいます。</a:t>
            </a:r>
            <a:endParaRPr/>
          </a:p>
          <a:p>
            <a:pPr marL="0" lvl="0" indent="0" algn="l" rtl="0">
              <a:spcBef>
                <a:spcPts val="1200"/>
              </a:spcBef>
              <a:spcAft>
                <a:spcPts val="0"/>
              </a:spcAft>
              <a:buNone/>
            </a:pPr>
            <a:r>
              <a:rPr lang="ja"/>
              <a:t>携帯会社とプランは多様化しており、良質なサービスによる顧客の確保が重要だといえます。</a:t>
            </a:r>
            <a:endParaRPr/>
          </a:p>
          <a:p>
            <a:pPr marL="0" lvl="0" indent="0" algn="l" rtl="0">
              <a:spcBef>
                <a:spcPts val="1200"/>
              </a:spcBef>
              <a:spcAft>
                <a:spcPts val="0"/>
              </a:spcAft>
              <a:buNone/>
            </a:pPr>
            <a:endParaRPr/>
          </a:p>
          <a:p>
            <a:pPr marL="0" lvl="0" indent="0" algn="l" rtl="0">
              <a:spcBef>
                <a:spcPts val="1200"/>
              </a:spcBef>
              <a:spcAft>
                <a:spcPts val="0"/>
              </a:spcAft>
              <a:buNone/>
            </a:pPr>
            <a:r>
              <a:rPr lang="ja" sz="1200"/>
              <a:t>引用サイト：インテージ「知るギャラリー」 2021年7月12日、2021年7月19日公開記事</a:t>
            </a:r>
            <a:endParaRPr sz="1200"/>
          </a:p>
          <a:p>
            <a:pPr marL="0" lvl="0" indent="0" algn="l" rtl="0">
              <a:spcBef>
                <a:spcPts val="1200"/>
              </a:spcBef>
              <a:spcAft>
                <a:spcPts val="0"/>
              </a:spcAft>
              <a:buNone/>
            </a:pPr>
            <a:r>
              <a:rPr lang="ja" sz="1200"/>
              <a:t>通信大手キャリアの低価格新プラン開始 早々にプランを切り替えたユーザーとは？</a:t>
            </a:r>
            <a:r>
              <a:rPr lang="ja" sz="1100" u="sng">
                <a:solidFill>
                  <a:schemeClr val="accent5"/>
                </a:solidFill>
                <a:hlinkClick r:id="rId3">
                  <a:extLst>
                    <a:ext uri="{A12FA001-AC4F-418D-AE19-62706E023703}">
                      <ahyp:hlinkClr xmlns:ahyp="http://schemas.microsoft.com/office/drawing/2018/hyperlinkcolor" val="tx"/>
                    </a:ext>
                  </a:extLst>
                </a:hlinkClick>
              </a:rPr>
              <a:t>https://gallery.intage.co.jp/newplan/</a:t>
            </a:r>
            <a:endParaRPr sz="1100"/>
          </a:p>
          <a:p>
            <a:pPr marL="0" lvl="0" indent="0" algn="l" rtl="0">
              <a:spcBef>
                <a:spcPts val="1200"/>
              </a:spcBef>
              <a:spcAft>
                <a:spcPts val="1200"/>
              </a:spcAft>
              <a:buNone/>
            </a:pPr>
            <a:r>
              <a:rPr lang="ja" sz="1200"/>
              <a:t>通信大手キャリアの低価格新プラン開始 契約見直しの影響は？ </a:t>
            </a:r>
            <a:r>
              <a:rPr lang="ja" sz="1200" u="sng">
                <a:solidFill>
                  <a:schemeClr val="hlink"/>
                </a:solidFill>
                <a:hlinkClick r:id="rId4"/>
              </a:rPr>
              <a:t>https://gallery.intage.co.jp/newplan2/</a:t>
            </a:r>
            <a:endParaRPr sz="1400"/>
          </a:p>
        </p:txBody>
      </p:sp>
      <p:pic>
        <p:nvPicPr>
          <p:cNvPr id="62" name="Google Shape;62;p14"/>
          <p:cNvPicPr preferRelativeResize="0"/>
          <p:nvPr/>
        </p:nvPicPr>
        <p:blipFill>
          <a:blip r:embed="rId5">
            <a:alphaModFix/>
          </a:blip>
          <a:stretch>
            <a:fillRect/>
          </a:stretch>
        </p:blipFill>
        <p:spPr>
          <a:xfrm>
            <a:off x="0" y="572700"/>
            <a:ext cx="3967524" cy="1535650"/>
          </a:xfrm>
          <a:prstGeom prst="rect">
            <a:avLst/>
          </a:prstGeom>
          <a:noFill/>
          <a:ln>
            <a:noFill/>
          </a:ln>
        </p:spPr>
      </p:pic>
      <p:pic>
        <p:nvPicPr>
          <p:cNvPr id="63" name="Google Shape;63;p14"/>
          <p:cNvPicPr preferRelativeResize="0"/>
          <p:nvPr/>
        </p:nvPicPr>
        <p:blipFill>
          <a:blip r:embed="rId6">
            <a:alphaModFix/>
          </a:blip>
          <a:stretch>
            <a:fillRect/>
          </a:stretch>
        </p:blipFill>
        <p:spPr>
          <a:xfrm>
            <a:off x="4016900" y="0"/>
            <a:ext cx="5127098" cy="2978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問題設定</a:t>
            </a:r>
            <a:endParaRPr/>
          </a:p>
        </p:txBody>
      </p:sp>
      <p:sp>
        <p:nvSpPr>
          <p:cNvPr id="69" name="Google Shape;69;p15"/>
          <p:cNvSpPr txBox="1">
            <a:spLocks noGrp="1"/>
          </p:cNvSpPr>
          <p:nvPr>
            <p:ph type="body" idx="1"/>
          </p:nvPr>
        </p:nvSpPr>
        <p:spPr>
          <a:xfrm>
            <a:off x="311700" y="572700"/>
            <a:ext cx="8520600" cy="457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今回の事業提案では、A社はアメリカの電気通信会社として、日本の市場への進出を目指しているという状況を設定します。市場は現在の日本を仮定していますが、詳細については以下になります。</a:t>
            </a:r>
            <a:endParaRPr/>
          </a:p>
          <a:p>
            <a:pPr marL="0" lvl="0" indent="0" algn="l" rtl="0">
              <a:spcBef>
                <a:spcPts val="1200"/>
              </a:spcBef>
              <a:spcAft>
                <a:spcPts val="0"/>
              </a:spcAft>
              <a:buNone/>
            </a:pPr>
            <a:endParaRPr/>
          </a:p>
          <a:p>
            <a:pPr marL="0" lvl="0" indent="0" algn="l" rtl="0">
              <a:spcBef>
                <a:spcPts val="1200"/>
              </a:spcBef>
              <a:spcAft>
                <a:spcPts val="0"/>
              </a:spcAft>
              <a:buNone/>
            </a:pPr>
            <a:r>
              <a:rPr lang="ja"/>
              <a:t>対象とする市場：日本の電気通信業界</a:t>
            </a:r>
            <a:endParaRPr/>
          </a:p>
          <a:p>
            <a:pPr marL="0" lvl="0" indent="0" algn="l" rtl="0">
              <a:spcBef>
                <a:spcPts val="1200"/>
              </a:spcBef>
              <a:spcAft>
                <a:spcPts val="0"/>
              </a:spcAft>
              <a:buNone/>
            </a:pPr>
            <a:r>
              <a:rPr lang="ja"/>
              <a:t>顧客：日本の一般的な顧客と同じ（所得、年齢、家庭環境、携帯電話の利用...）</a:t>
            </a:r>
            <a:endParaRPr/>
          </a:p>
          <a:p>
            <a:pPr marL="0" lvl="0" indent="0" algn="l" rtl="0">
              <a:spcBef>
                <a:spcPts val="1200"/>
              </a:spcBef>
              <a:spcAft>
                <a:spcPts val="0"/>
              </a:spcAft>
              <a:buNone/>
            </a:pPr>
            <a:r>
              <a:rPr lang="ja"/>
              <a:t>A社のシェア率・契約台数・契約者数：中小企業の規模を想定</a:t>
            </a:r>
            <a:endParaRPr/>
          </a:p>
          <a:p>
            <a:pPr marL="0" lvl="0" indent="0" algn="l" rtl="0">
              <a:spcBef>
                <a:spcPts val="1200"/>
              </a:spcBef>
              <a:spcAft>
                <a:spcPts val="0"/>
              </a:spcAft>
              <a:buNone/>
            </a:pPr>
            <a:endParaRPr/>
          </a:p>
          <a:p>
            <a:pPr marL="0" lvl="0" indent="0" algn="l" rtl="0">
              <a:spcBef>
                <a:spcPts val="1200"/>
              </a:spcBef>
              <a:spcAft>
                <a:spcPts val="1200"/>
              </a:spcAft>
              <a:buNone/>
            </a:pPr>
            <a:r>
              <a:rPr lang="ja"/>
              <a:t>地域の名称を見ると、提供いただいたデータはアメリカで観測されたと考えられますが、この情報を日本の電気通信市場にも適用できることを仮定しています。</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データの紹介</a:t>
            </a:r>
            <a:endParaRPr/>
          </a:p>
        </p:txBody>
      </p:sp>
      <p:sp>
        <p:nvSpPr>
          <p:cNvPr id="75" name="Google Shape;75;p16"/>
          <p:cNvSpPr txBox="1">
            <a:spLocks noGrp="1"/>
          </p:cNvSpPr>
          <p:nvPr>
            <p:ph type="body" idx="1"/>
          </p:nvPr>
        </p:nvSpPr>
        <p:spPr>
          <a:xfrm>
            <a:off x="311700" y="572700"/>
            <a:ext cx="8520600" cy="4570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ja"/>
              <a:t>提供いただいたRecordのデータより、使用した特徴量は以下のように解釈しました。</a:t>
            </a:r>
            <a:endParaRPr/>
          </a:p>
          <a:p>
            <a:pPr marL="0" lvl="0" indent="0" algn="l" rtl="0">
              <a:spcBef>
                <a:spcPts val="1200"/>
              </a:spcBef>
              <a:spcAft>
                <a:spcPts val="0"/>
              </a:spcAft>
              <a:buNone/>
            </a:pPr>
            <a:endParaRPr/>
          </a:p>
          <a:p>
            <a:pPr marL="0" lvl="0" indent="0" algn="l" rtl="0">
              <a:spcBef>
                <a:spcPts val="1200"/>
              </a:spcBef>
              <a:spcAft>
                <a:spcPts val="0"/>
              </a:spcAft>
              <a:buNone/>
            </a:pPr>
            <a:r>
              <a:rPr lang="ja"/>
              <a:t>churn: 携帯電話の契約を解約したのかを表す二値変数(1は解約,0は非解約)</a:t>
            </a:r>
            <a:endParaRPr/>
          </a:p>
          <a:p>
            <a:pPr marL="0" lvl="0" indent="0" algn="l" rtl="0">
              <a:spcBef>
                <a:spcPts val="1200"/>
              </a:spcBef>
              <a:spcAft>
                <a:spcPts val="0"/>
              </a:spcAft>
              <a:buNone/>
            </a:pPr>
            <a:r>
              <a:rPr lang="ja"/>
              <a:t>mou_Mean: 月次平均利用時間(分)</a:t>
            </a:r>
            <a:endParaRPr/>
          </a:p>
          <a:p>
            <a:pPr marL="0" lvl="0" indent="0" algn="l" rtl="0">
              <a:spcBef>
                <a:spcPts val="1200"/>
              </a:spcBef>
              <a:spcAft>
                <a:spcPts val="0"/>
              </a:spcAft>
              <a:buNone/>
            </a:pPr>
            <a:r>
              <a:rPr lang="ja"/>
              <a:t>change_mou: 過去3か月と比較した月次平均利用時間の変化率</a:t>
            </a:r>
            <a:endParaRPr/>
          </a:p>
          <a:p>
            <a:pPr marL="0" lvl="0" indent="0" algn="l" rtl="0">
              <a:spcBef>
                <a:spcPts val="1200"/>
              </a:spcBef>
              <a:spcAft>
                <a:spcPts val="0"/>
              </a:spcAft>
              <a:buNone/>
            </a:pPr>
            <a:r>
              <a:rPr lang="ja"/>
              <a:t>totmrc_Mean: 月次平均総支払料金(ドル)</a:t>
            </a:r>
            <a:endParaRPr/>
          </a:p>
          <a:p>
            <a:pPr marL="0" lvl="0" indent="0" algn="l" rtl="0">
              <a:spcBef>
                <a:spcPts val="1200"/>
              </a:spcBef>
              <a:spcAft>
                <a:spcPts val="0"/>
              </a:spcAft>
              <a:buNone/>
            </a:pPr>
            <a:r>
              <a:rPr lang="ja"/>
              <a:t>rev_Mean: 月次平均収益額(ドル)</a:t>
            </a:r>
            <a:endParaRPr/>
          </a:p>
          <a:p>
            <a:pPr marL="0" lvl="0" indent="0" algn="l" rtl="0">
              <a:spcBef>
                <a:spcPts val="1200"/>
              </a:spcBef>
              <a:spcAft>
                <a:spcPts val="0"/>
              </a:spcAft>
              <a:buNone/>
            </a:pPr>
            <a:r>
              <a:rPr lang="ja"/>
              <a:t>change_rev: 過去3か月と比較した月次平均収益額の変化率</a:t>
            </a:r>
            <a:endParaRPr/>
          </a:p>
          <a:p>
            <a:pPr marL="0" lvl="0" indent="0" algn="l" rtl="0">
              <a:spcBef>
                <a:spcPts val="1200"/>
              </a:spcBef>
              <a:spcAft>
                <a:spcPts val="0"/>
              </a:spcAft>
              <a:buNone/>
            </a:pPr>
            <a:r>
              <a:rPr lang="ja"/>
              <a:t>ovrmou_Mean: 超過利用時間(分)</a:t>
            </a:r>
            <a:endParaRPr/>
          </a:p>
          <a:p>
            <a:pPr marL="0" lvl="0" indent="0" algn="l" rtl="0">
              <a:spcBef>
                <a:spcPts val="1200"/>
              </a:spcBef>
              <a:spcAft>
                <a:spcPts val="0"/>
              </a:spcAft>
              <a:buNone/>
            </a:pPr>
            <a:r>
              <a:rPr lang="ja"/>
              <a:t>ovrrev_Mean: 超過利用による平均収益額(ドル)</a:t>
            </a:r>
            <a:endParaRPr/>
          </a:p>
          <a:p>
            <a:pPr marL="0" lvl="0" indent="0" algn="l" rtl="0">
              <a:spcBef>
                <a:spcPts val="1200"/>
              </a:spcBef>
              <a:spcAft>
                <a:spcPts val="0"/>
              </a:spcAft>
              <a:buNone/>
            </a:pPr>
            <a:r>
              <a:rPr lang="ja"/>
              <a:t>months: サービス利用期間(月)</a:t>
            </a:r>
            <a:endParaRPr/>
          </a:p>
          <a:p>
            <a:pPr marL="0" lvl="0" indent="0" algn="l" rtl="0">
              <a:spcBef>
                <a:spcPts val="1200"/>
              </a:spcBef>
              <a:spcAft>
                <a:spcPts val="1200"/>
              </a:spcAft>
              <a:buClr>
                <a:schemeClr val="dk1"/>
              </a:buClr>
              <a:buSzPct val="68750"/>
              <a:buFont typeface="Arial"/>
              <a:buNone/>
            </a:pPr>
            <a:r>
              <a:rPr lang="ja" sz="1600"/>
              <a:t>RecordとClientには共通の識別番号が存在せず、もし両方を結合して使用できれば様々な知見を得られると思います。そうしたデータの管理を今後お願いいたします。</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226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ja"/>
              <a:t>データの可視化</a:t>
            </a:r>
            <a:endParaRPr/>
          </a:p>
        </p:txBody>
      </p:sp>
      <p:sp>
        <p:nvSpPr>
          <p:cNvPr id="81" name="Google Shape;81;p17"/>
          <p:cNvSpPr txBox="1">
            <a:spLocks noGrp="1"/>
          </p:cNvSpPr>
          <p:nvPr>
            <p:ph type="body" idx="1"/>
          </p:nvPr>
        </p:nvSpPr>
        <p:spPr>
          <a:xfrm>
            <a:off x="311700" y="572700"/>
            <a:ext cx="4260300" cy="457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800"/>
          </a:p>
          <a:p>
            <a:pPr marL="0" lvl="0" indent="0" algn="l" rtl="0">
              <a:spcBef>
                <a:spcPts val="1200"/>
              </a:spcBef>
              <a:spcAft>
                <a:spcPts val="0"/>
              </a:spcAft>
              <a:buClr>
                <a:schemeClr val="dk1"/>
              </a:buClr>
              <a:buSzPts val="1100"/>
              <a:buFont typeface="Arial"/>
              <a:buNone/>
            </a:pPr>
            <a:r>
              <a:rPr lang="ja" sz="1800"/>
              <a:t>10万人の利用履歴のデータより、解約者数と非解約者数の人数を調査しました。</a:t>
            </a:r>
            <a:endParaRPr sz="1800"/>
          </a:p>
          <a:p>
            <a:pPr marL="0" lvl="0" indent="0" algn="l" rtl="0">
              <a:spcBef>
                <a:spcPts val="1200"/>
              </a:spcBef>
              <a:spcAft>
                <a:spcPts val="0"/>
              </a:spcAft>
              <a:buClr>
                <a:schemeClr val="dk1"/>
              </a:buClr>
              <a:buSzPts val="1100"/>
              <a:buFont typeface="Arial"/>
              <a:buNone/>
            </a:pPr>
            <a:r>
              <a:rPr lang="ja" sz="1800"/>
              <a:t>携帯電話の非解約者数が50438人、解約者数が49562人となりました。</a:t>
            </a:r>
            <a:endParaRPr sz="1800"/>
          </a:p>
          <a:p>
            <a:pPr marL="0" lvl="0" indent="0" algn="l" rtl="0">
              <a:spcBef>
                <a:spcPts val="1200"/>
              </a:spcBef>
              <a:spcAft>
                <a:spcPts val="0"/>
              </a:spcAft>
              <a:buNone/>
            </a:pPr>
            <a:r>
              <a:rPr lang="ja" sz="1800"/>
              <a:t>解約率が49.6%と非常に高いことが分かりました。</a:t>
            </a:r>
            <a:endParaRPr sz="1800"/>
          </a:p>
          <a:p>
            <a:pPr marL="0" lvl="0" indent="0" algn="l" rtl="0">
              <a:spcBef>
                <a:spcPts val="1200"/>
              </a:spcBef>
              <a:spcAft>
                <a:spcPts val="0"/>
              </a:spcAft>
              <a:buNone/>
            </a:pPr>
            <a:endParaRPr sz="1800"/>
          </a:p>
          <a:p>
            <a:pPr marL="0" lvl="0" indent="0" algn="l" rtl="0">
              <a:spcBef>
                <a:spcPts val="1200"/>
              </a:spcBef>
              <a:spcAft>
                <a:spcPts val="1200"/>
              </a:spcAft>
              <a:buClr>
                <a:schemeClr val="dk1"/>
              </a:buClr>
              <a:buSzPts val="1100"/>
              <a:buFont typeface="Arial"/>
              <a:buNone/>
            </a:pPr>
            <a:r>
              <a:rPr lang="ja" sz="1800"/>
              <a:t>そこで今回は、解約数を減少させるための事業提案をさせていただきます。</a:t>
            </a:r>
            <a:endParaRPr sz="2100"/>
          </a:p>
        </p:txBody>
      </p:sp>
      <p:sp>
        <p:nvSpPr>
          <p:cNvPr id="82" name="Google Shape;82;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3" name="Google Shape;83;p17"/>
          <p:cNvPicPr preferRelativeResize="0"/>
          <p:nvPr/>
        </p:nvPicPr>
        <p:blipFill>
          <a:blip r:embed="rId3">
            <a:alphaModFix/>
          </a:blip>
          <a:stretch>
            <a:fillRect/>
          </a:stretch>
        </p:blipFill>
        <p:spPr>
          <a:xfrm>
            <a:off x="4693975" y="482938"/>
            <a:ext cx="4276725" cy="4276725"/>
          </a:xfrm>
          <a:prstGeom prst="rect">
            <a:avLst/>
          </a:prstGeom>
          <a:noFill/>
          <a:ln>
            <a:noFill/>
          </a:ln>
        </p:spPr>
      </p:pic>
      <p:sp>
        <p:nvSpPr>
          <p:cNvPr id="84" name="Google Shape;84;p17"/>
          <p:cNvSpPr txBox="1"/>
          <p:nvPr/>
        </p:nvSpPr>
        <p:spPr>
          <a:xfrm>
            <a:off x="5965350" y="1575775"/>
            <a:ext cx="1834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非解約者:</a:t>
            </a:r>
            <a:endParaRPr>
              <a:solidFill>
                <a:schemeClr val="lt1"/>
              </a:solidFill>
            </a:endParaRPr>
          </a:p>
          <a:p>
            <a:pPr marL="0" lvl="0" indent="0" algn="l" rtl="0">
              <a:spcBef>
                <a:spcPts val="0"/>
              </a:spcBef>
              <a:spcAft>
                <a:spcPts val="0"/>
              </a:spcAft>
              <a:buNone/>
            </a:pPr>
            <a:r>
              <a:rPr lang="ja">
                <a:solidFill>
                  <a:schemeClr val="lt1"/>
                </a:solidFill>
              </a:rPr>
              <a:t>50438人（50.4%）</a:t>
            </a:r>
            <a:endParaRPr>
              <a:solidFill>
                <a:schemeClr val="lt1"/>
              </a:solidFill>
            </a:endParaRPr>
          </a:p>
        </p:txBody>
      </p:sp>
      <p:sp>
        <p:nvSpPr>
          <p:cNvPr id="85" name="Google Shape;85;p17"/>
          <p:cNvSpPr txBox="1"/>
          <p:nvPr/>
        </p:nvSpPr>
        <p:spPr>
          <a:xfrm>
            <a:off x="5965350" y="3161400"/>
            <a:ext cx="1952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解約者:</a:t>
            </a:r>
            <a:endParaRPr>
              <a:solidFill>
                <a:schemeClr val="lt1"/>
              </a:solidFill>
            </a:endParaRPr>
          </a:p>
          <a:p>
            <a:pPr marL="0" lvl="0" indent="0" algn="l" rtl="0">
              <a:spcBef>
                <a:spcPts val="0"/>
              </a:spcBef>
              <a:spcAft>
                <a:spcPts val="0"/>
              </a:spcAft>
              <a:buNone/>
            </a:pPr>
            <a:r>
              <a:rPr lang="ja">
                <a:solidFill>
                  <a:schemeClr val="lt1"/>
                </a:solidFill>
              </a:rPr>
              <a:t>49562人（49.6%）</a:t>
            </a:r>
            <a:endParaRPr>
              <a:solidFill>
                <a:schemeClr val="lt1"/>
              </a:solidFill>
            </a:endParaRPr>
          </a:p>
        </p:txBody>
      </p:sp>
      <p:sp>
        <p:nvSpPr>
          <p:cNvPr id="86" name="Google Shape;86;p17"/>
          <p:cNvSpPr txBox="1"/>
          <p:nvPr/>
        </p:nvSpPr>
        <p:spPr>
          <a:xfrm>
            <a:off x="5718300" y="482950"/>
            <a:ext cx="221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解約者と非解約者の割合</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データの可視化</a:t>
            </a:r>
            <a:endParaRPr/>
          </a:p>
        </p:txBody>
      </p:sp>
      <p:sp>
        <p:nvSpPr>
          <p:cNvPr id="92" name="Google Shape;92;p18"/>
          <p:cNvSpPr txBox="1">
            <a:spLocks noGrp="1"/>
          </p:cNvSpPr>
          <p:nvPr>
            <p:ph type="body" idx="1"/>
          </p:nvPr>
        </p:nvSpPr>
        <p:spPr>
          <a:xfrm>
            <a:off x="311700" y="537325"/>
            <a:ext cx="8520600" cy="457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LightGBWという機械学習の手法を用いて、携帯電話の解約と関連がありそうな特徴量を可視化しました。</a:t>
            </a:r>
            <a:endParaRPr/>
          </a:p>
          <a:p>
            <a:pPr marL="0" lvl="0" indent="0" algn="l" rtl="0">
              <a:spcBef>
                <a:spcPts val="1200"/>
              </a:spcBef>
              <a:spcAft>
                <a:spcPts val="0"/>
              </a:spcAft>
              <a:buNone/>
            </a:pPr>
            <a:r>
              <a:rPr lang="ja"/>
              <a:t>図の横軸の値が高い変数量ほど関連性が高いと考えられます。</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3" name="Google Shape;93;p18"/>
          <p:cNvPicPr preferRelativeResize="0"/>
          <p:nvPr/>
        </p:nvPicPr>
        <p:blipFill>
          <a:blip r:embed="rId3">
            <a:alphaModFix/>
          </a:blip>
          <a:stretch>
            <a:fillRect/>
          </a:stretch>
        </p:blipFill>
        <p:spPr>
          <a:xfrm>
            <a:off x="1751250" y="1874650"/>
            <a:ext cx="5641499" cy="3162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データの可視化</a:t>
            </a:r>
            <a:endParaRPr/>
          </a:p>
        </p:txBody>
      </p:sp>
      <p:sp>
        <p:nvSpPr>
          <p:cNvPr id="99" name="Google Shape;99;p19"/>
          <p:cNvSpPr txBox="1">
            <a:spLocks noGrp="1"/>
          </p:cNvSpPr>
          <p:nvPr>
            <p:ph type="body" idx="1"/>
          </p:nvPr>
        </p:nvSpPr>
        <p:spPr>
          <a:xfrm>
            <a:off x="311700" y="572700"/>
            <a:ext cx="8520600" cy="4570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ja"/>
              <a:t>関連性が高く、解約の原因を説明しうる特徴量として、以下に着目しました。</a:t>
            </a:r>
            <a:endParaRPr/>
          </a:p>
          <a:p>
            <a:pPr marL="0" lvl="0" indent="0" algn="l" rtl="0">
              <a:spcBef>
                <a:spcPts val="1200"/>
              </a:spcBef>
              <a:spcAft>
                <a:spcPts val="0"/>
              </a:spcAft>
              <a:buNone/>
            </a:pPr>
            <a:endParaRPr/>
          </a:p>
          <a:p>
            <a:pPr marL="457200" lvl="0" indent="-342900" algn="l" rtl="0">
              <a:spcBef>
                <a:spcPts val="1200"/>
              </a:spcBef>
              <a:spcAft>
                <a:spcPts val="0"/>
              </a:spcAft>
              <a:buSzPts val="1800"/>
              <a:buAutoNum type="arabicPeriod"/>
            </a:pPr>
            <a:r>
              <a:rPr lang="ja"/>
              <a:t>月次平均利用時間、過去3か月と比較した月次利用時間の変化率</a:t>
            </a:r>
            <a:endParaRPr/>
          </a:p>
          <a:p>
            <a:pPr marL="457200" lvl="0" indent="-342900" algn="l" rtl="0">
              <a:spcBef>
                <a:spcPts val="0"/>
              </a:spcBef>
              <a:spcAft>
                <a:spcPts val="0"/>
              </a:spcAft>
              <a:buSzPts val="1800"/>
              <a:buAutoNum type="arabicPeriod"/>
            </a:pPr>
            <a:r>
              <a:rPr lang="ja"/>
              <a:t>月次平均総支払料金</a:t>
            </a:r>
            <a:endParaRPr/>
          </a:p>
          <a:p>
            <a:pPr marL="457200" lvl="0" indent="-342900" algn="l" rtl="0">
              <a:spcBef>
                <a:spcPts val="0"/>
              </a:spcBef>
              <a:spcAft>
                <a:spcPts val="0"/>
              </a:spcAft>
              <a:buSzPts val="1800"/>
              <a:buAutoNum type="arabicPeriod"/>
            </a:pPr>
            <a:r>
              <a:rPr lang="ja"/>
              <a:t>月次平均収益額、過去3か月と比較した月次収益額の変化率</a:t>
            </a:r>
            <a:endParaRPr/>
          </a:p>
          <a:p>
            <a:pPr marL="457200" lvl="0" indent="-342900" algn="l" rtl="0">
              <a:spcBef>
                <a:spcPts val="0"/>
              </a:spcBef>
              <a:spcAft>
                <a:spcPts val="0"/>
              </a:spcAft>
              <a:buSzPts val="1800"/>
              <a:buAutoNum type="arabicPeriod"/>
            </a:pPr>
            <a:r>
              <a:rPr lang="ja"/>
              <a:t>超過利用時間、超過利用による平均収益額</a:t>
            </a:r>
            <a:endParaRPr/>
          </a:p>
          <a:p>
            <a:pPr marL="457200" lvl="0" indent="-342900" algn="l" rtl="0">
              <a:spcBef>
                <a:spcPts val="0"/>
              </a:spcBef>
              <a:spcAft>
                <a:spcPts val="0"/>
              </a:spcAft>
              <a:buSzPts val="1800"/>
              <a:buAutoNum type="arabicPeriod"/>
            </a:pPr>
            <a:r>
              <a:rPr lang="ja"/>
              <a:t>サービス利用期間</a:t>
            </a:r>
            <a:endParaRPr/>
          </a:p>
          <a:p>
            <a:pPr marL="457200" lvl="0" indent="0" algn="l" rtl="0">
              <a:spcBef>
                <a:spcPts val="1200"/>
              </a:spcBef>
              <a:spcAft>
                <a:spcPts val="0"/>
              </a:spcAft>
              <a:buNone/>
            </a:pPr>
            <a:endParaRPr/>
          </a:p>
          <a:p>
            <a:pPr marL="0" lvl="0" indent="0" algn="l" rtl="0">
              <a:spcBef>
                <a:spcPts val="1200"/>
              </a:spcBef>
              <a:spcAft>
                <a:spcPts val="0"/>
              </a:spcAft>
              <a:buNone/>
            </a:pPr>
            <a:r>
              <a:rPr lang="ja"/>
              <a:t>以上の項目について、統計的処理（ウィルコクソンの順位和検定）を行ったところ、非解約者と解約者の間には有意な差が見られることを確認しました。</a:t>
            </a:r>
            <a:endParaRPr/>
          </a:p>
          <a:p>
            <a:pPr marL="0" lvl="0" indent="0" algn="l" rtl="0">
              <a:spcBef>
                <a:spcPts val="1200"/>
              </a:spcBef>
              <a:spcAft>
                <a:spcPts val="0"/>
              </a:spcAft>
              <a:buNone/>
            </a:pPr>
            <a:r>
              <a:rPr lang="ja"/>
              <a:t>欠損値に関しては、特徴量の平均値で置換しています。</a:t>
            </a:r>
            <a:endParaRPr/>
          </a:p>
          <a:p>
            <a:pPr marL="0" lvl="0" indent="0" algn="l" rtl="0">
              <a:spcBef>
                <a:spcPts val="1200"/>
              </a:spcBef>
              <a:spcAft>
                <a:spcPts val="1200"/>
              </a:spcAft>
              <a:buNone/>
            </a:pPr>
            <a:r>
              <a:rPr lang="ja"/>
              <a:t>解約者と非解約者に分けて一部の特徴量の可視化をしました。</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データの可視化</a:t>
            </a:r>
            <a:endParaRPr/>
          </a:p>
        </p:txBody>
      </p:sp>
      <p:sp>
        <p:nvSpPr>
          <p:cNvPr id="105" name="Google Shape;105;p20"/>
          <p:cNvSpPr txBox="1">
            <a:spLocks noGrp="1"/>
          </p:cNvSpPr>
          <p:nvPr>
            <p:ph type="body" idx="1"/>
          </p:nvPr>
        </p:nvSpPr>
        <p:spPr>
          <a:xfrm>
            <a:off x="311700" y="544400"/>
            <a:ext cx="8520600" cy="457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ja"/>
              <a:t>解約者の方が月次平均利用時間は低く、過去3か月と比べて急激に減少している</a:t>
            </a:r>
            <a:endParaRPr/>
          </a:p>
          <a:p>
            <a:pPr marL="0" lvl="0" indent="0" algn="l" rtl="0">
              <a:spcBef>
                <a:spcPts val="1200"/>
              </a:spcBef>
              <a:spcAft>
                <a:spcPts val="0"/>
              </a:spcAft>
              <a:buNone/>
            </a:pPr>
            <a:r>
              <a:rPr lang="ja"/>
              <a:t>解約者の方が月次利用料金は低い → 低利用・低料金のプランを利用している</a:t>
            </a:r>
            <a:endParaRPr/>
          </a:p>
          <a:p>
            <a:pPr marL="0" lvl="0" indent="0" algn="l" rtl="0">
              <a:spcBef>
                <a:spcPts val="1200"/>
              </a:spcBef>
              <a:spcAft>
                <a:spcPts val="1200"/>
              </a:spcAft>
              <a:buNone/>
            </a:pPr>
            <a:r>
              <a:rPr lang="ja"/>
              <a:t>と考えられます。</a:t>
            </a:r>
            <a:endParaRPr/>
          </a:p>
        </p:txBody>
      </p:sp>
      <p:pic>
        <p:nvPicPr>
          <p:cNvPr id="106" name="Google Shape;106;p20"/>
          <p:cNvPicPr preferRelativeResize="0"/>
          <p:nvPr/>
        </p:nvPicPr>
        <p:blipFill>
          <a:blip r:embed="rId3">
            <a:alphaModFix/>
          </a:blip>
          <a:stretch>
            <a:fillRect/>
          </a:stretch>
        </p:blipFill>
        <p:spPr>
          <a:xfrm>
            <a:off x="6186650" y="995938"/>
            <a:ext cx="2929050" cy="2003701"/>
          </a:xfrm>
          <a:prstGeom prst="rect">
            <a:avLst/>
          </a:prstGeom>
          <a:noFill/>
          <a:ln>
            <a:noFill/>
          </a:ln>
        </p:spPr>
      </p:pic>
      <p:pic>
        <p:nvPicPr>
          <p:cNvPr id="107" name="Google Shape;107;p20"/>
          <p:cNvPicPr preferRelativeResize="0"/>
          <p:nvPr/>
        </p:nvPicPr>
        <p:blipFill>
          <a:blip r:embed="rId4">
            <a:alphaModFix/>
          </a:blip>
          <a:stretch>
            <a:fillRect/>
          </a:stretch>
        </p:blipFill>
        <p:spPr>
          <a:xfrm>
            <a:off x="0" y="972900"/>
            <a:ext cx="3028150" cy="2049800"/>
          </a:xfrm>
          <a:prstGeom prst="rect">
            <a:avLst/>
          </a:prstGeom>
          <a:noFill/>
          <a:ln>
            <a:noFill/>
          </a:ln>
        </p:spPr>
      </p:pic>
      <p:pic>
        <p:nvPicPr>
          <p:cNvPr id="108" name="Google Shape;108;p20"/>
          <p:cNvPicPr preferRelativeResize="0"/>
          <p:nvPr/>
        </p:nvPicPr>
        <p:blipFill>
          <a:blip r:embed="rId5">
            <a:alphaModFix/>
          </a:blip>
          <a:stretch>
            <a:fillRect/>
          </a:stretch>
        </p:blipFill>
        <p:spPr>
          <a:xfrm>
            <a:off x="3142863" y="972900"/>
            <a:ext cx="2929050" cy="1987589"/>
          </a:xfrm>
          <a:prstGeom prst="rect">
            <a:avLst/>
          </a:prstGeom>
          <a:noFill/>
          <a:ln>
            <a:noFill/>
          </a:ln>
        </p:spPr>
      </p:pic>
      <p:sp>
        <p:nvSpPr>
          <p:cNvPr id="109" name="Google Shape;109;p20"/>
          <p:cNvSpPr txBox="1"/>
          <p:nvPr/>
        </p:nvSpPr>
        <p:spPr>
          <a:xfrm>
            <a:off x="594625" y="1803700"/>
            <a:ext cx="100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非解約者</a:t>
            </a:r>
            <a:endParaRPr>
              <a:solidFill>
                <a:schemeClr val="lt1"/>
              </a:solidFill>
            </a:endParaRPr>
          </a:p>
        </p:txBody>
      </p:sp>
      <p:sp>
        <p:nvSpPr>
          <p:cNvPr id="110" name="Google Shape;110;p20"/>
          <p:cNvSpPr txBox="1"/>
          <p:nvPr/>
        </p:nvSpPr>
        <p:spPr>
          <a:xfrm>
            <a:off x="1962075" y="1797700"/>
            <a:ext cx="73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解約者</a:t>
            </a:r>
            <a:endParaRPr>
              <a:solidFill>
                <a:schemeClr val="lt1"/>
              </a:solidFill>
            </a:endParaRPr>
          </a:p>
        </p:txBody>
      </p:sp>
      <p:sp>
        <p:nvSpPr>
          <p:cNvPr id="111" name="Google Shape;111;p20"/>
          <p:cNvSpPr txBox="1"/>
          <p:nvPr/>
        </p:nvSpPr>
        <p:spPr>
          <a:xfrm>
            <a:off x="881925" y="572700"/>
            <a:ext cx="162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月次平均利用時間</a:t>
            </a:r>
            <a:endParaRPr/>
          </a:p>
        </p:txBody>
      </p:sp>
      <p:sp>
        <p:nvSpPr>
          <p:cNvPr id="112" name="Google Shape;112;p20"/>
          <p:cNvSpPr txBox="1"/>
          <p:nvPr/>
        </p:nvSpPr>
        <p:spPr>
          <a:xfrm>
            <a:off x="3666850" y="1090125"/>
            <a:ext cx="100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非解約者</a:t>
            </a:r>
            <a:endParaRPr>
              <a:solidFill>
                <a:schemeClr val="lt1"/>
              </a:solidFill>
            </a:endParaRPr>
          </a:p>
        </p:txBody>
      </p:sp>
      <p:sp>
        <p:nvSpPr>
          <p:cNvPr id="113" name="Google Shape;113;p20"/>
          <p:cNvSpPr txBox="1"/>
          <p:nvPr/>
        </p:nvSpPr>
        <p:spPr>
          <a:xfrm>
            <a:off x="3765975" y="572700"/>
            <a:ext cx="199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月次利用時間の変化率</a:t>
            </a:r>
            <a:endParaRPr/>
          </a:p>
        </p:txBody>
      </p:sp>
      <p:sp>
        <p:nvSpPr>
          <p:cNvPr id="114" name="Google Shape;114;p20"/>
          <p:cNvSpPr txBox="1"/>
          <p:nvPr/>
        </p:nvSpPr>
        <p:spPr>
          <a:xfrm>
            <a:off x="7016625" y="572700"/>
            <a:ext cx="18135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a:solidFill>
                  <a:schemeClr val="dk2"/>
                </a:solidFill>
              </a:rPr>
              <a:t>月次平均総支払料金</a:t>
            </a:r>
            <a:endParaRPr sz="1000"/>
          </a:p>
        </p:txBody>
      </p:sp>
      <p:sp>
        <p:nvSpPr>
          <p:cNvPr id="115" name="Google Shape;115;p20"/>
          <p:cNvSpPr txBox="1"/>
          <p:nvPr/>
        </p:nvSpPr>
        <p:spPr>
          <a:xfrm>
            <a:off x="5074025" y="1714500"/>
            <a:ext cx="73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解約者</a:t>
            </a:r>
            <a:endParaRPr>
              <a:solidFill>
                <a:schemeClr val="lt1"/>
              </a:solidFill>
            </a:endParaRPr>
          </a:p>
        </p:txBody>
      </p:sp>
      <p:sp>
        <p:nvSpPr>
          <p:cNvPr id="116" name="Google Shape;116;p20"/>
          <p:cNvSpPr txBox="1"/>
          <p:nvPr/>
        </p:nvSpPr>
        <p:spPr>
          <a:xfrm>
            <a:off x="6679600" y="1766600"/>
            <a:ext cx="99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非解約者</a:t>
            </a:r>
            <a:endParaRPr>
              <a:solidFill>
                <a:schemeClr val="lt1"/>
              </a:solidFill>
            </a:endParaRPr>
          </a:p>
        </p:txBody>
      </p:sp>
      <p:sp>
        <p:nvSpPr>
          <p:cNvPr id="117" name="Google Shape;117;p20"/>
          <p:cNvSpPr txBox="1"/>
          <p:nvPr/>
        </p:nvSpPr>
        <p:spPr>
          <a:xfrm>
            <a:off x="8096625" y="1797700"/>
            <a:ext cx="73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解約者</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データの可視化</a:t>
            </a:r>
            <a:endParaRPr/>
          </a:p>
        </p:txBody>
      </p:sp>
      <p:sp>
        <p:nvSpPr>
          <p:cNvPr id="123" name="Google Shape;123;p21"/>
          <p:cNvSpPr txBox="1">
            <a:spLocks noGrp="1"/>
          </p:cNvSpPr>
          <p:nvPr>
            <p:ph type="body" idx="1"/>
          </p:nvPr>
        </p:nvSpPr>
        <p:spPr>
          <a:xfrm>
            <a:off x="311700" y="573600"/>
            <a:ext cx="8520600" cy="4569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ja"/>
              <a:t>　非解約者と比べて、解約者から得られる収益額はそれほど低くはない　　　</a:t>
            </a:r>
            <a:endParaRPr/>
          </a:p>
          <a:p>
            <a:pPr marL="0" lvl="0" indent="0" algn="l" rtl="0">
              <a:spcBef>
                <a:spcPts val="1200"/>
              </a:spcBef>
              <a:spcAft>
                <a:spcPts val="0"/>
              </a:spcAft>
              <a:buNone/>
            </a:pPr>
            <a:r>
              <a:rPr lang="ja"/>
              <a:t>→解約者の契約を維持できれば大きな利益となる</a:t>
            </a:r>
            <a:endParaRPr/>
          </a:p>
          <a:p>
            <a:pPr marL="0" lvl="0" indent="0" algn="l" rtl="0">
              <a:spcBef>
                <a:spcPts val="1200"/>
              </a:spcBef>
              <a:spcAft>
                <a:spcPts val="0"/>
              </a:spcAft>
              <a:buNone/>
            </a:pPr>
            <a:r>
              <a:rPr lang="ja"/>
              <a:t>　解約者の方が超過利用時間は長く、超過利用による収益額も非常に高い　</a:t>
            </a:r>
            <a:endParaRPr/>
          </a:p>
          <a:p>
            <a:pPr marL="0" lvl="0" indent="0" algn="l" rtl="0">
              <a:spcBef>
                <a:spcPts val="1200"/>
              </a:spcBef>
              <a:spcAft>
                <a:spcPts val="0"/>
              </a:spcAft>
              <a:buNone/>
            </a:pPr>
            <a:r>
              <a:rPr lang="ja"/>
              <a:t>→低料金プランでは使用制限が短いため、超過利用料金は高額になりやすい</a:t>
            </a:r>
            <a:endParaRPr/>
          </a:p>
          <a:p>
            <a:pPr marL="0" lvl="0" indent="0" algn="l" rtl="0">
              <a:spcBef>
                <a:spcPts val="1200"/>
              </a:spcBef>
              <a:spcAft>
                <a:spcPts val="1200"/>
              </a:spcAft>
              <a:buNone/>
            </a:pPr>
            <a:r>
              <a:rPr lang="ja"/>
              <a:t>以上より解約者の特徴を考察します。</a:t>
            </a:r>
            <a:endParaRPr/>
          </a:p>
        </p:txBody>
      </p:sp>
      <p:pic>
        <p:nvPicPr>
          <p:cNvPr id="124" name="Google Shape;124;p21"/>
          <p:cNvPicPr preferRelativeResize="0"/>
          <p:nvPr/>
        </p:nvPicPr>
        <p:blipFill>
          <a:blip r:embed="rId3">
            <a:alphaModFix/>
          </a:blip>
          <a:stretch>
            <a:fillRect/>
          </a:stretch>
        </p:blipFill>
        <p:spPr>
          <a:xfrm>
            <a:off x="22900" y="973800"/>
            <a:ext cx="2894425" cy="1979975"/>
          </a:xfrm>
          <a:prstGeom prst="rect">
            <a:avLst/>
          </a:prstGeom>
          <a:noFill/>
          <a:ln>
            <a:noFill/>
          </a:ln>
        </p:spPr>
      </p:pic>
      <p:pic>
        <p:nvPicPr>
          <p:cNvPr id="125" name="Google Shape;125;p21"/>
          <p:cNvPicPr preferRelativeResize="0"/>
          <p:nvPr/>
        </p:nvPicPr>
        <p:blipFill>
          <a:blip r:embed="rId4">
            <a:alphaModFix/>
          </a:blip>
          <a:stretch>
            <a:fillRect/>
          </a:stretch>
        </p:blipFill>
        <p:spPr>
          <a:xfrm>
            <a:off x="6091923" y="974688"/>
            <a:ext cx="3050750" cy="2065375"/>
          </a:xfrm>
          <a:prstGeom prst="rect">
            <a:avLst/>
          </a:prstGeom>
          <a:noFill/>
          <a:ln>
            <a:noFill/>
          </a:ln>
        </p:spPr>
      </p:pic>
      <p:pic>
        <p:nvPicPr>
          <p:cNvPr id="126" name="Google Shape;126;p21"/>
          <p:cNvPicPr preferRelativeResize="0"/>
          <p:nvPr/>
        </p:nvPicPr>
        <p:blipFill>
          <a:blip r:embed="rId5">
            <a:alphaModFix/>
          </a:blip>
          <a:stretch>
            <a:fillRect/>
          </a:stretch>
        </p:blipFill>
        <p:spPr>
          <a:xfrm>
            <a:off x="2979262" y="974699"/>
            <a:ext cx="3050750" cy="2065364"/>
          </a:xfrm>
          <a:prstGeom prst="rect">
            <a:avLst/>
          </a:prstGeom>
          <a:noFill/>
          <a:ln>
            <a:noFill/>
          </a:ln>
        </p:spPr>
      </p:pic>
      <p:sp>
        <p:nvSpPr>
          <p:cNvPr id="127" name="Google Shape;127;p21"/>
          <p:cNvSpPr txBox="1"/>
          <p:nvPr/>
        </p:nvSpPr>
        <p:spPr>
          <a:xfrm>
            <a:off x="875438" y="573600"/>
            <a:ext cx="160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月額平均収益額</a:t>
            </a:r>
            <a:endParaRPr/>
          </a:p>
        </p:txBody>
      </p:sp>
      <p:sp>
        <p:nvSpPr>
          <p:cNvPr id="128" name="Google Shape;128;p21"/>
          <p:cNvSpPr txBox="1"/>
          <p:nvPr/>
        </p:nvSpPr>
        <p:spPr>
          <a:xfrm>
            <a:off x="3941100" y="573600"/>
            <a:ext cx="137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超過利用時間</a:t>
            </a:r>
            <a:endParaRPr/>
          </a:p>
        </p:txBody>
      </p:sp>
      <p:sp>
        <p:nvSpPr>
          <p:cNvPr id="129" name="Google Shape;129;p21"/>
          <p:cNvSpPr txBox="1"/>
          <p:nvPr/>
        </p:nvSpPr>
        <p:spPr>
          <a:xfrm>
            <a:off x="6630050" y="573600"/>
            <a:ext cx="242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超過利用による平均収益額</a:t>
            </a:r>
            <a:endParaRPr/>
          </a:p>
        </p:txBody>
      </p:sp>
      <p:sp>
        <p:nvSpPr>
          <p:cNvPr id="130" name="Google Shape;130;p21"/>
          <p:cNvSpPr txBox="1"/>
          <p:nvPr/>
        </p:nvSpPr>
        <p:spPr>
          <a:xfrm>
            <a:off x="525250" y="1615400"/>
            <a:ext cx="97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非解約者</a:t>
            </a:r>
            <a:endParaRPr>
              <a:solidFill>
                <a:schemeClr val="lt1"/>
              </a:solidFill>
            </a:endParaRPr>
          </a:p>
        </p:txBody>
      </p:sp>
      <p:sp>
        <p:nvSpPr>
          <p:cNvPr id="131" name="Google Shape;131;p21"/>
          <p:cNvSpPr txBox="1"/>
          <p:nvPr/>
        </p:nvSpPr>
        <p:spPr>
          <a:xfrm>
            <a:off x="1873050" y="1813600"/>
            <a:ext cx="90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解約者</a:t>
            </a:r>
            <a:endParaRPr>
              <a:solidFill>
                <a:schemeClr val="lt1"/>
              </a:solidFill>
            </a:endParaRPr>
          </a:p>
        </p:txBody>
      </p:sp>
      <p:sp>
        <p:nvSpPr>
          <p:cNvPr id="132" name="Google Shape;132;p21"/>
          <p:cNvSpPr txBox="1"/>
          <p:nvPr/>
        </p:nvSpPr>
        <p:spPr>
          <a:xfrm>
            <a:off x="3518200" y="2110925"/>
            <a:ext cx="96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非解約者</a:t>
            </a:r>
            <a:endParaRPr>
              <a:solidFill>
                <a:schemeClr val="lt1"/>
              </a:solidFill>
            </a:endParaRPr>
          </a:p>
        </p:txBody>
      </p:sp>
      <p:sp>
        <p:nvSpPr>
          <p:cNvPr id="133" name="Google Shape;133;p21"/>
          <p:cNvSpPr txBox="1"/>
          <p:nvPr/>
        </p:nvSpPr>
        <p:spPr>
          <a:xfrm>
            <a:off x="5000138" y="1813600"/>
            <a:ext cx="90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解約者</a:t>
            </a:r>
            <a:endParaRPr>
              <a:solidFill>
                <a:schemeClr val="lt1"/>
              </a:solidFill>
            </a:endParaRPr>
          </a:p>
        </p:txBody>
      </p:sp>
      <p:sp>
        <p:nvSpPr>
          <p:cNvPr id="134" name="Google Shape;134;p21"/>
          <p:cNvSpPr txBox="1"/>
          <p:nvPr/>
        </p:nvSpPr>
        <p:spPr>
          <a:xfrm>
            <a:off x="6699425" y="2110925"/>
            <a:ext cx="90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非解約者</a:t>
            </a:r>
            <a:endParaRPr>
              <a:solidFill>
                <a:schemeClr val="lt1"/>
              </a:solidFill>
            </a:endParaRPr>
          </a:p>
        </p:txBody>
      </p:sp>
      <p:sp>
        <p:nvSpPr>
          <p:cNvPr id="135" name="Google Shape;135;p21"/>
          <p:cNvSpPr txBox="1"/>
          <p:nvPr/>
        </p:nvSpPr>
        <p:spPr>
          <a:xfrm>
            <a:off x="8067050" y="1873075"/>
            <a:ext cx="84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lt1"/>
                </a:solidFill>
              </a:rPr>
              <a:t>解約者</a:t>
            </a:r>
            <a:endParaRPr>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1624</Words>
  <Application>Microsoft Macintosh PowerPoint</Application>
  <PresentationFormat>画面に合わせる (16:9)</PresentationFormat>
  <Paragraphs>208</Paragraphs>
  <Slides>15</Slides>
  <Notes>15</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15</vt:i4>
      </vt:variant>
    </vt:vector>
  </HeadingPairs>
  <TitlesOfParts>
    <vt:vector size="17" baseType="lpstr">
      <vt:lpstr>Arial</vt:lpstr>
      <vt:lpstr>Simple Light</vt:lpstr>
      <vt:lpstr>A社の携帯電話契約の 解約率を減少させる事業案</vt:lpstr>
      <vt:lpstr>電気通信市場の現状</vt:lpstr>
      <vt:lpstr>問題設定</vt:lpstr>
      <vt:lpstr>データの紹介</vt:lpstr>
      <vt:lpstr>データの可視化</vt:lpstr>
      <vt:lpstr>データの可視化</vt:lpstr>
      <vt:lpstr>データの可視化</vt:lpstr>
      <vt:lpstr>データの可視化</vt:lpstr>
      <vt:lpstr>データの可視化</vt:lpstr>
      <vt:lpstr>考察</vt:lpstr>
      <vt:lpstr>事業提案</vt:lpstr>
      <vt:lpstr>事業提案</vt:lpstr>
      <vt:lpstr>事業提案</vt:lpstr>
      <vt:lpstr>効果の定量評価</vt:lpstr>
      <vt:lpstr>効果の定量評価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A社の携帯電話契約の 解約率を減少させる事業案</dc:title>
  <cp:lastModifiedBy>Nagase Yoshiki</cp:lastModifiedBy>
  <cp:revision>2</cp:revision>
  <dcterms:modified xsi:type="dcterms:W3CDTF">2023-02-18T12:09:06Z</dcterms:modified>
</cp:coreProperties>
</file>