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50" r:id="rId3"/>
    <p:sldId id="351" r:id="rId4"/>
    <p:sldId id="352" r:id="rId5"/>
    <p:sldId id="295" r:id="rId6"/>
    <p:sldId id="328" r:id="rId7"/>
    <p:sldId id="322" r:id="rId8"/>
    <p:sldId id="330" r:id="rId9"/>
    <p:sldId id="332" r:id="rId10"/>
    <p:sldId id="338" r:id="rId11"/>
    <p:sldId id="339" r:id="rId12"/>
    <p:sldId id="340" r:id="rId13"/>
    <p:sldId id="323" r:id="rId14"/>
    <p:sldId id="353" r:id="rId15"/>
    <p:sldId id="32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010"/>
    <a:srgbClr val="FFD202"/>
    <a:srgbClr val="00A859"/>
    <a:srgbClr val="FFFFFF"/>
    <a:srgbClr val="FA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20" y="12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7DC-3208-4089-9DA9-159745401D87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4FCE-971D-4B3B-8FD9-780EE6F2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8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7DC-3208-4089-9DA9-159745401D87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4FCE-971D-4B3B-8FD9-780EE6F2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7DC-3208-4089-9DA9-159745401D87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4FCE-971D-4B3B-8FD9-780EE6F2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7DC-3208-4089-9DA9-159745401D87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4FCE-971D-4B3B-8FD9-780EE6F2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7DC-3208-4089-9DA9-159745401D87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4FCE-971D-4B3B-8FD9-780EE6F2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7DC-3208-4089-9DA9-159745401D87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4FCE-971D-4B3B-8FD9-780EE6F2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8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7DC-3208-4089-9DA9-159745401D87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4FCE-971D-4B3B-8FD9-780EE6F2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2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7DC-3208-4089-9DA9-159745401D87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4FCE-971D-4B3B-8FD9-780EE6F2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6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7DC-3208-4089-9DA9-159745401D87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4FCE-971D-4B3B-8FD9-780EE6F2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7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7DC-3208-4089-9DA9-159745401D87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4FCE-971D-4B3B-8FD9-780EE6F2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0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7DC-3208-4089-9DA9-159745401D87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4FCE-971D-4B3B-8FD9-780EE6F2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27DC-3208-4089-9DA9-159745401D87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4FCE-971D-4B3B-8FD9-780EE6F2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9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172.18.83.35/oasys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3.png"/><Relationship Id="rId7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iski_Maulana@itci-hutani.com" TargetMode="External"/><Relationship Id="rId5" Type="http://schemas.openxmlformats.org/officeDocument/2006/relationships/hyperlink" Target="mailto:Purwanto_IHM@itci-hutani.com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196240" y="143619"/>
            <a:ext cx="1617035" cy="640152"/>
            <a:chOff x="10412368" y="143619"/>
            <a:chExt cx="1617035" cy="6401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9109" y="143619"/>
              <a:ext cx="830294" cy="64015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368" y="143620"/>
              <a:ext cx="640151" cy="64015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0" y="6281770"/>
            <a:ext cx="11813275" cy="512730"/>
            <a:chOff x="0" y="6281770"/>
            <a:chExt cx="11813275" cy="512730"/>
          </a:xfrm>
        </p:grpSpPr>
        <p:sp>
          <p:nvSpPr>
            <p:cNvPr id="11" name="TextBox 10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6046312" y="3205191"/>
            <a:ext cx="5766963" cy="2068047"/>
            <a:chOff x="5167435" y="4152641"/>
            <a:chExt cx="5766963" cy="2068047"/>
          </a:xfrm>
        </p:grpSpPr>
        <p:sp>
          <p:nvSpPr>
            <p:cNvPr id="16" name="TextBox 15"/>
            <p:cNvSpPr txBox="1"/>
            <p:nvPr/>
          </p:nvSpPr>
          <p:spPr>
            <a:xfrm>
              <a:off x="9804024" y="4152641"/>
              <a:ext cx="1130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DevPortal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10777" y="4561008"/>
              <a:ext cx="432362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600" b="1" dirty="0" smtClean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Guest House &amp; Mess </a:t>
              </a:r>
            </a:p>
            <a:p>
              <a:pPr algn="r"/>
              <a:r>
                <a:rPr lang="en-US" sz="3600" b="1" dirty="0" smtClean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Booking </a:t>
              </a:r>
              <a:r>
                <a:rPr lang="en-US" sz="36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S</a:t>
              </a:r>
              <a:r>
                <a:rPr lang="en-US" sz="3600" b="1" dirty="0" smtClean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ystem</a:t>
              </a:r>
              <a:endParaRPr lang="en-US" sz="36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67435" y="5759023"/>
              <a:ext cx="57669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Access Link : </a:t>
              </a:r>
              <a:r>
                <a:rPr lang="id-ID" sz="2400" dirty="0" smtClean="0">
                  <a:solidFill>
                    <a:schemeClr val="tx2">
                      <a:lumMod val="75000"/>
                    </a:schemeClr>
                  </a:solidFill>
                  <a:hlinkClick r:id="rId5"/>
                </a:rPr>
                <a:t>http://172.18.83.</a:t>
              </a:r>
              <a:r>
                <a:rPr lang="en-US" sz="2400" dirty="0" smtClean="0">
                  <a:solidFill>
                    <a:schemeClr val="tx2">
                      <a:lumMod val="75000"/>
                    </a:schemeClr>
                  </a:solidFill>
                  <a:hlinkClick r:id="rId5"/>
                </a:rPr>
                <a:t>35</a:t>
              </a:r>
              <a:r>
                <a:rPr lang="id-ID" sz="2400" dirty="0" smtClean="0">
                  <a:solidFill>
                    <a:schemeClr val="tx2">
                      <a:lumMod val="75000"/>
                    </a:schemeClr>
                  </a:solidFill>
                  <a:hlinkClick r:id="rId5"/>
                </a:rPr>
                <a:t>/</a:t>
              </a:r>
              <a:r>
                <a:rPr lang="en-US" sz="2400" dirty="0" err="1" smtClean="0">
                  <a:solidFill>
                    <a:schemeClr val="tx2">
                      <a:lumMod val="75000"/>
                    </a:schemeClr>
                  </a:solidFill>
                  <a:hlinkClick r:id="rId5"/>
                </a:rPr>
                <a:t>devportal</a:t>
              </a:r>
              <a:r>
                <a:rPr lang="id-ID" sz="2400" dirty="0" smtClean="0">
                  <a:solidFill>
                    <a:schemeClr val="tx2">
                      <a:lumMod val="75000"/>
                    </a:schemeClr>
                  </a:solidFill>
                  <a:hlinkClick r:id="rId5"/>
                </a:rPr>
                <a:t>/</a:t>
              </a:r>
              <a:endParaRPr lang="id-ID" sz="240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926287" y="2155643"/>
            <a:ext cx="2886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Guideline Book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266"/>
            <a:ext cx="5658930" cy="6310761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5145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grpSp>
        <p:nvGrpSpPr>
          <p:cNvPr id="22" name="Group 21"/>
          <p:cNvGrpSpPr/>
          <p:nvPr/>
        </p:nvGrpSpPr>
        <p:grpSpPr>
          <a:xfrm>
            <a:off x="0" y="6281770"/>
            <a:ext cx="11813275" cy="512730"/>
            <a:chOff x="0" y="6281770"/>
            <a:chExt cx="11813275" cy="512730"/>
          </a:xfrm>
        </p:grpSpPr>
        <p:sp>
          <p:nvSpPr>
            <p:cNvPr id="23" name="TextBox 22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233135" y="1156468"/>
            <a:ext cx="3538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Booking room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3134" y="1770271"/>
            <a:ext cx="5073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1938" algn="l"/>
                <a:tab pos="6096000" algn="l"/>
              </a:tabLst>
            </a:pPr>
            <a:r>
              <a:rPr lang="en-US" sz="2000" b="1" i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Create New Booking : Submit Submission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3134" y="2522753"/>
            <a:ext cx="49254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1938" algn="l"/>
                <a:tab pos="6096000" algn="l"/>
              </a:tabLst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tabLst>
                <a:tab pos="261938" algn="l"/>
                <a:tab pos="6096000" algn="l"/>
              </a:tabLst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tabLst>
                <a:tab pos="261938" algn="l"/>
                <a:tab pos="6096000" algn="l"/>
              </a:tabLst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Klik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button                        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         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pada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`</a:t>
            </a:r>
            <a:r>
              <a:rPr lang="en-US" sz="2000" b="1" i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form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b="1" i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action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`,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untuk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mengirim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pengajuan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kepada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approver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terkait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.</a:t>
            </a:r>
          </a:p>
          <a:p>
            <a:pPr>
              <a:tabLst>
                <a:tab pos="261938" algn="l"/>
                <a:tab pos="6096000" algn="l"/>
              </a:tabLst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tabLst>
                <a:tab pos="261938" algn="l"/>
                <a:tab pos="6096000" algn="l"/>
              </a:tabLst>
            </a:pPr>
            <a:r>
              <a:rPr lang="en-US" b="1" i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*Approver </a:t>
            </a:r>
            <a:r>
              <a:rPr lang="en-US" b="1" i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akan</a:t>
            </a:r>
            <a:r>
              <a:rPr lang="en-US" b="1" i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mendapatkan</a:t>
            </a:r>
            <a:r>
              <a:rPr lang="en-US" b="1" i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email </a:t>
            </a:r>
            <a:r>
              <a:rPr lang="en-US" b="1" i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notifikasi</a:t>
            </a:r>
            <a:endParaRPr lang="en-US" b="1" i="1" dirty="0" smtClean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cxnSp>
        <p:nvCxnSpPr>
          <p:cNvPr id="30" name="Curved Connector 29"/>
          <p:cNvCxnSpPr/>
          <p:nvPr/>
        </p:nvCxnSpPr>
        <p:spPr>
          <a:xfrm flipV="1">
            <a:off x="4935341" y="3288091"/>
            <a:ext cx="1069449" cy="678988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266" y="2190344"/>
            <a:ext cx="1932282" cy="12843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12" y="3282396"/>
            <a:ext cx="319561" cy="31956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790" y="1582758"/>
            <a:ext cx="4871466" cy="40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27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16" y="4661884"/>
            <a:ext cx="1819529" cy="1400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41" y="912701"/>
            <a:ext cx="4757140" cy="3362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753" y="4746178"/>
            <a:ext cx="1905588" cy="122298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grpSp>
        <p:nvGrpSpPr>
          <p:cNvPr id="22" name="Group 21"/>
          <p:cNvGrpSpPr/>
          <p:nvPr/>
        </p:nvGrpSpPr>
        <p:grpSpPr>
          <a:xfrm>
            <a:off x="0" y="6281770"/>
            <a:ext cx="11813275" cy="512730"/>
            <a:chOff x="0" y="6281770"/>
            <a:chExt cx="11813275" cy="512730"/>
          </a:xfrm>
        </p:grpSpPr>
        <p:sp>
          <p:nvSpPr>
            <p:cNvPr id="23" name="TextBox 22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233135" y="1156468"/>
            <a:ext cx="3538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Booking room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3134" y="1770271"/>
            <a:ext cx="5073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1938" algn="l"/>
                <a:tab pos="6096000" algn="l"/>
              </a:tabLst>
            </a:pPr>
            <a:r>
              <a:rPr lang="en-US" sz="2000" b="1" i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Create New Booking : After Submission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3134" y="2545077"/>
            <a:ext cx="5073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261938" algn="l"/>
                <a:tab pos="6096000" algn="l"/>
              </a:tabLst>
            </a:pPr>
            <a:r>
              <a:rPr lang="en-US" sz="2000" i="1" dirty="0" smtClean="0">
                <a:latin typeface="Corbel" panose="020B0503020204020204" pitchFamily="34" charset="0"/>
              </a:rPr>
              <a:t>Request Status </a:t>
            </a:r>
            <a:r>
              <a:rPr lang="en-US" sz="2000" dirty="0" err="1" smtClean="0">
                <a:latin typeface="Corbel" panose="020B0503020204020204" pitchFamily="34" charset="0"/>
              </a:rPr>
              <a:t>menjadi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b="1" i="1" dirty="0" smtClean="0">
                <a:latin typeface="Corbel" panose="020B0503020204020204" pitchFamily="34" charset="0"/>
              </a:rPr>
              <a:t>Waiting Approval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261938" algn="l"/>
                <a:tab pos="6096000" algn="l"/>
              </a:tabLst>
            </a:pPr>
            <a:r>
              <a:rPr lang="en-US" sz="2000" i="1" dirty="0" smtClean="0">
                <a:latin typeface="Corbel" panose="020B0503020204020204" pitchFamily="34" charset="0"/>
              </a:rPr>
              <a:t>User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latin typeface="Corbel" panose="020B0503020204020204" pitchFamily="34" charset="0"/>
              </a:rPr>
              <a:t>bisa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b="1" i="1" dirty="0" smtClean="0">
                <a:latin typeface="Corbel" panose="020B0503020204020204" pitchFamily="34" charset="0"/>
              </a:rPr>
              <a:t>Cancel</a:t>
            </a:r>
            <a:r>
              <a:rPr lang="en-US" sz="2000" b="1" dirty="0" smtClean="0"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latin typeface="Corbel" panose="020B0503020204020204" pitchFamily="34" charset="0"/>
              </a:rPr>
              <a:t>pengajuan</a:t>
            </a:r>
            <a:r>
              <a:rPr lang="en-US" sz="2000" dirty="0" smtClean="0">
                <a:latin typeface="Corbel" panose="020B0503020204020204" pitchFamily="34" charset="0"/>
              </a:rPr>
              <a:t>, </a:t>
            </a:r>
            <a:r>
              <a:rPr lang="en-US" sz="2000" dirty="0" err="1" smtClean="0">
                <a:latin typeface="Corbel" panose="020B0503020204020204" pitchFamily="34" charset="0"/>
              </a:rPr>
              <a:t>selama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i="1" dirty="0" smtClean="0">
                <a:latin typeface="Corbel" panose="020B0503020204020204" pitchFamily="34" charset="0"/>
              </a:rPr>
              <a:t>Request Status </a:t>
            </a:r>
            <a:r>
              <a:rPr lang="en-US" sz="2000" dirty="0" smtClean="0">
                <a:latin typeface="Corbel" panose="020B0503020204020204" pitchFamily="34" charset="0"/>
              </a:rPr>
              <a:t>: </a:t>
            </a:r>
            <a:r>
              <a:rPr lang="en-US" sz="2000" i="1" dirty="0" smtClean="0">
                <a:latin typeface="Corbel" panose="020B0503020204020204" pitchFamily="34" charset="0"/>
              </a:rPr>
              <a:t>Waiting/Rework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100" y="5745006"/>
            <a:ext cx="319561" cy="31956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39" name="Curved Connector 38"/>
          <p:cNvCxnSpPr>
            <a:stCxn id="3" idx="3"/>
            <a:endCxn id="9" idx="2"/>
          </p:cNvCxnSpPr>
          <p:nvPr/>
        </p:nvCxnSpPr>
        <p:spPr>
          <a:xfrm flipV="1">
            <a:off x="7758341" y="4274890"/>
            <a:ext cx="846070" cy="1082783"/>
          </a:xfrm>
          <a:prstGeom prst="curved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590" y="5009360"/>
            <a:ext cx="1514686" cy="69542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52" y="5510076"/>
            <a:ext cx="319561" cy="31956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1656" y="5010660"/>
            <a:ext cx="1476581" cy="7049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26" y="5824508"/>
            <a:ext cx="319561" cy="31956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66" name="Curved Connector 65"/>
          <p:cNvCxnSpPr>
            <a:stCxn id="53" idx="3"/>
            <a:endCxn id="84" idx="1"/>
          </p:cNvCxnSpPr>
          <p:nvPr/>
        </p:nvCxnSpPr>
        <p:spPr>
          <a:xfrm>
            <a:off x="2104276" y="5357071"/>
            <a:ext cx="1053840" cy="4998"/>
          </a:xfrm>
          <a:prstGeom prst="curved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84" idx="3"/>
            <a:endCxn id="3" idx="1"/>
          </p:cNvCxnSpPr>
          <p:nvPr/>
        </p:nvCxnSpPr>
        <p:spPr>
          <a:xfrm flipV="1">
            <a:off x="4977645" y="5357673"/>
            <a:ext cx="875108" cy="4396"/>
          </a:xfrm>
          <a:prstGeom prst="curved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3" idx="3"/>
            <a:endCxn id="55" idx="1"/>
          </p:cNvCxnSpPr>
          <p:nvPr/>
        </p:nvCxnSpPr>
        <p:spPr>
          <a:xfrm>
            <a:off x="7758341" y="5357673"/>
            <a:ext cx="1113315" cy="5461"/>
          </a:xfrm>
          <a:prstGeom prst="curved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325" y="5519347"/>
            <a:ext cx="319561" cy="31956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2542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33" name="Group 32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grpSp>
        <p:nvGrpSpPr>
          <p:cNvPr id="46" name="Group 45"/>
          <p:cNvGrpSpPr/>
          <p:nvPr/>
        </p:nvGrpSpPr>
        <p:grpSpPr>
          <a:xfrm>
            <a:off x="0" y="6281770"/>
            <a:ext cx="11813275" cy="512730"/>
            <a:chOff x="0" y="6281770"/>
            <a:chExt cx="11813275" cy="512730"/>
          </a:xfrm>
        </p:grpSpPr>
        <p:sp>
          <p:nvSpPr>
            <p:cNvPr id="47" name="TextBox 46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6393" y="876745"/>
            <a:ext cx="6419214" cy="42691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233135" y="5449486"/>
            <a:ext cx="715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Panduan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Penggunaan</a:t>
            </a:r>
            <a:r>
              <a:rPr lang="en-US" sz="4000" b="1" dirty="0" smtClean="0"/>
              <a:t> : </a:t>
            </a:r>
            <a:r>
              <a:rPr lang="en-US" sz="4000" b="1" i="1" dirty="0" smtClean="0">
                <a:solidFill>
                  <a:srgbClr val="C00000"/>
                </a:solidFill>
              </a:rPr>
              <a:t>Approver</a:t>
            </a:r>
            <a:endParaRPr lang="en-US" sz="4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84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135" y="1156468"/>
            <a:ext cx="3538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Booking Room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133" y="2363499"/>
            <a:ext cx="4847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1938" algn="l"/>
                <a:tab pos="6096000" algn="l"/>
              </a:tabLst>
            </a:pPr>
            <a:r>
              <a:rPr lang="en-US" sz="2000" dirty="0" err="1" smtClean="0">
                <a:latin typeface="Corbel" panose="020B0503020204020204" pitchFamily="34" charset="0"/>
              </a:rPr>
              <a:t>Pada</a:t>
            </a:r>
            <a:r>
              <a:rPr lang="en-US" sz="2000" dirty="0" smtClean="0">
                <a:latin typeface="Corbel" panose="020B0503020204020204" pitchFamily="34" charset="0"/>
              </a:rPr>
              <a:t> list request </a:t>
            </a:r>
            <a:r>
              <a:rPr lang="en-US" sz="2000" dirty="0" err="1" smtClean="0">
                <a:latin typeface="Corbel" panose="020B0503020204020204" pitchFamily="34" charset="0"/>
              </a:rPr>
              <a:t>terdapat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latin typeface="Corbel" panose="020B0503020204020204" pitchFamily="34" charset="0"/>
              </a:rPr>
              <a:t>kolom</a:t>
            </a:r>
            <a:r>
              <a:rPr lang="en-US" sz="2000" dirty="0" smtClean="0">
                <a:latin typeface="Corbel" panose="020B0503020204020204" pitchFamily="34" charset="0"/>
              </a:rPr>
              <a:t> action, </a:t>
            </a:r>
            <a:r>
              <a:rPr lang="en-US" sz="2000" dirty="0" err="1" smtClean="0">
                <a:latin typeface="Corbel" panose="020B0503020204020204" pitchFamily="34" charset="0"/>
              </a:rPr>
              <a:t>silahkan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latin typeface="Corbel" panose="020B0503020204020204" pitchFamily="34" charset="0"/>
              </a:rPr>
              <a:t>pilih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latin typeface="Corbel" panose="020B0503020204020204" pitchFamily="34" charset="0"/>
              </a:rPr>
              <a:t>salah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latin typeface="Corbel" panose="020B0503020204020204" pitchFamily="34" charset="0"/>
              </a:rPr>
              <a:t>satu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latin typeface="Corbel" panose="020B0503020204020204" pitchFamily="34" charset="0"/>
              </a:rPr>
              <a:t>dengan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latin typeface="Corbel" panose="020B0503020204020204" pitchFamily="34" charset="0"/>
              </a:rPr>
              <a:t>mengklik</a:t>
            </a:r>
            <a:r>
              <a:rPr lang="en-US" sz="2000" dirty="0" smtClean="0">
                <a:latin typeface="Corbel" panose="020B0503020204020204" pitchFamily="34" charset="0"/>
              </a:rPr>
              <a:t> icon             </a:t>
            </a:r>
            <a:r>
              <a:rPr lang="en-US" sz="2000" dirty="0" err="1" smtClean="0">
                <a:latin typeface="Corbel" panose="020B0503020204020204" pitchFamily="34" charset="0"/>
              </a:rPr>
              <a:t>untuk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latin typeface="Corbel" panose="020B0503020204020204" pitchFamily="34" charset="0"/>
              </a:rPr>
              <a:t>memulai</a:t>
            </a:r>
            <a:r>
              <a:rPr lang="en-US" sz="2000" dirty="0" smtClean="0">
                <a:latin typeface="Corbel" panose="020B0503020204020204" pitchFamily="34" charset="0"/>
              </a:rPr>
              <a:t> proses approval.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133" y="1770271"/>
            <a:ext cx="294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1938" algn="l"/>
                <a:tab pos="6096000" algn="l"/>
              </a:tabLst>
            </a:pPr>
            <a:r>
              <a:rPr lang="en-US" sz="2000" b="1" i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Approval</a:t>
            </a:r>
            <a:endParaRPr lang="en-US" sz="2000" b="1" i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grpSp>
        <p:nvGrpSpPr>
          <p:cNvPr id="15" name="Group 14"/>
          <p:cNvGrpSpPr/>
          <p:nvPr/>
        </p:nvGrpSpPr>
        <p:grpSpPr>
          <a:xfrm>
            <a:off x="0" y="6281770"/>
            <a:ext cx="11813275" cy="512730"/>
            <a:chOff x="0" y="6281770"/>
            <a:chExt cx="11813275" cy="512730"/>
          </a:xfrm>
        </p:grpSpPr>
        <p:sp>
          <p:nvSpPr>
            <p:cNvPr id="16" name="TextBox 15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77" y="3038782"/>
            <a:ext cx="321468" cy="3438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128" y="1462855"/>
            <a:ext cx="4079147" cy="379487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9219625" y="5390545"/>
            <a:ext cx="1410573" cy="276999"/>
          </a:xfrm>
          <a:prstGeom prst="rect">
            <a:avLst/>
          </a:prstGeom>
          <a:ln w="38100">
            <a:solidFill>
              <a:srgbClr val="00A85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Flow System</a:t>
            </a:r>
            <a:endParaRPr lang="en-US" sz="1200" b="1" i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452790"/>
            <a:ext cx="7587907" cy="26314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7" y="4890253"/>
            <a:ext cx="319561" cy="31956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7085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135" y="1156468"/>
            <a:ext cx="3538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Booking Room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133" y="1770271"/>
            <a:ext cx="3163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1938" algn="l"/>
                <a:tab pos="6096000" algn="l"/>
              </a:tabLst>
            </a:pPr>
            <a:r>
              <a:rPr lang="en-US" sz="2000" b="1" i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Approval/Submission Detail</a:t>
            </a:r>
            <a:endParaRPr lang="en-US" sz="2000" b="1" i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grpSp>
        <p:nvGrpSpPr>
          <p:cNvPr id="15" name="Group 14"/>
          <p:cNvGrpSpPr/>
          <p:nvPr/>
        </p:nvGrpSpPr>
        <p:grpSpPr>
          <a:xfrm>
            <a:off x="0" y="6281770"/>
            <a:ext cx="11813275" cy="512730"/>
            <a:chOff x="0" y="6281770"/>
            <a:chExt cx="11813275" cy="512730"/>
          </a:xfrm>
        </p:grpSpPr>
        <p:sp>
          <p:nvSpPr>
            <p:cNvPr id="16" name="TextBox 15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758" y="857398"/>
            <a:ext cx="7490157" cy="438487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3133" y="2363499"/>
            <a:ext cx="31632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261938" algn="l"/>
                <a:tab pos="6096000" algn="l"/>
              </a:tabLst>
            </a:pPr>
            <a:r>
              <a:rPr lang="en-US" sz="1600" dirty="0" err="1" smtClean="0">
                <a:latin typeface="Corbel" panose="020B0503020204020204" pitchFamily="34" charset="0"/>
              </a:rPr>
              <a:t>Pada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halaman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i="1" dirty="0" smtClean="0">
                <a:latin typeface="Corbel" panose="020B0503020204020204" pitchFamily="34" charset="0"/>
              </a:rPr>
              <a:t>submission approver </a:t>
            </a:r>
            <a:r>
              <a:rPr lang="en-US" sz="1600" dirty="0" err="1" smtClean="0">
                <a:latin typeface="Corbel" panose="020B0503020204020204" pitchFamily="34" charset="0"/>
              </a:rPr>
              <a:t>melakukan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b="1" i="1" dirty="0" smtClean="0">
                <a:latin typeface="Corbel" panose="020B0503020204020204" pitchFamily="34" charset="0"/>
              </a:rPr>
              <a:t>approval action</a:t>
            </a:r>
            <a:r>
              <a:rPr lang="en-US" sz="1600" b="1" dirty="0" smtClean="0">
                <a:latin typeface="Corbel" panose="020B05030202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261938" algn="l"/>
                <a:tab pos="6096000" algn="l"/>
              </a:tabLst>
            </a:pPr>
            <a:r>
              <a:rPr lang="en-US" sz="1600" dirty="0" err="1" smtClean="0">
                <a:latin typeface="Corbel" panose="020B0503020204020204" pitchFamily="34" charset="0"/>
              </a:rPr>
              <a:t>melihat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b="1" i="1" dirty="0" smtClean="0">
                <a:latin typeface="Corbel" panose="020B0503020204020204" pitchFamily="34" charset="0"/>
              </a:rPr>
              <a:t>detail request </a:t>
            </a:r>
            <a:r>
              <a:rPr lang="en-US" sz="1600" dirty="0" err="1" smtClean="0">
                <a:latin typeface="Corbel" panose="020B0503020204020204" pitchFamily="34" charset="0"/>
              </a:rPr>
              <a:t>seperti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i="1" dirty="0" smtClean="0">
                <a:latin typeface="Corbel" panose="020B0503020204020204" pitchFamily="34" charset="0"/>
              </a:rPr>
              <a:t>request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dari</a:t>
            </a:r>
            <a:r>
              <a:rPr lang="en-US" sz="1600" dirty="0" smtClean="0">
                <a:latin typeface="Corbel" panose="020B0503020204020204" pitchFamily="34" charset="0"/>
              </a:rPr>
              <a:t> orang lain yang </a:t>
            </a:r>
            <a:r>
              <a:rPr lang="en-US" sz="1600" dirty="0" err="1" smtClean="0">
                <a:latin typeface="Corbel" panose="020B0503020204020204" pitchFamily="34" charset="0"/>
              </a:rPr>
              <a:t>menghuni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kamar</a:t>
            </a:r>
            <a:r>
              <a:rPr lang="en-US" sz="1600" dirty="0" smtClean="0">
                <a:latin typeface="Corbel" panose="020B0503020204020204" pitchFamily="34" charset="0"/>
              </a:rPr>
              <a:t> yang </a:t>
            </a:r>
            <a:r>
              <a:rPr lang="en-US" sz="1600" dirty="0" err="1" smtClean="0">
                <a:latin typeface="Corbel" panose="020B0503020204020204" pitchFamily="34" charset="0"/>
              </a:rPr>
              <a:t>akan</a:t>
            </a:r>
            <a:r>
              <a:rPr lang="en-US" sz="1600" dirty="0" smtClean="0">
                <a:latin typeface="Corbel" panose="020B0503020204020204" pitchFamily="34" charset="0"/>
              </a:rPr>
              <a:t> di </a:t>
            </a:r>
            <a:r>
              <a:rPr lang="en-US" sz="1600" i="1" dirty="0" smtClean="0">
                <a:latin typeface="Corbel" panose="020B0503020204020204" pitchFamily="34" charset="0"/>
              </a:rPr>
              <a:t>approve</a:t>
            </a:r>
            <a:r>
              <a:rPr lang="en-US" sz="1600" dirty="0" smtClean="0">
                <a:latin typeface="Corbel" panose="020B05030202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261938" algn="l"/>
                <a:tab pos="60960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Corbel" panose="020B0503020204020204" pitchFamily="34" charset="0"/>
              </a:rPr>
              <a:t>*</a:t>
            </a:r>
            <a:r>
              <a:rPr lang="en-US" sz="1600" b="1" i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Supporting</a:t>
            </a: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dokumen</a:t>
            </a: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bersifat</a:t>
            </a: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wajib</a:t>
            </a: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untuk</a:t>
            </a: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tamu</a:t>
            </a: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bisnis</a:t>
            </a: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261938" algn="l"/>
                <a:tab pos="6096000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*KTP </a:t>
            </a:r>
            <a:r>
              <a:rPr lang="en-US" sz="1600" b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dan</a:t>
            </a: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KK </a:t>
            </a:r>
            <a:r>
              <a:rPr lang="en-US" sz="16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bersifat</a:t>
            </a:r>
            <a:r>
              <a:rPr lang="en-US" sz="1600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wajib</a:t>
            </a: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untuk</a:t>
            </a: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keluarga</a:t>
            </a:r>
            <a:endParaRPr lang="en-US" sz="1600" b="1" dirty="0" smtClean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261938" algn="l"/>
                <a:tab pos="6096000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*</a:t>
            </a:r>
            <a:r>
              <a:rPr lang="en-US" sz="1600" b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Untuk</a:t>
            </a: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karyawan</a:t>
            </a: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yang </a:t>
            </a:r>
            <a:r>
              <a:rPr lang="en-US" sz="1600" b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dinas</a:t>
            </a: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dapat</a:t>
            </a: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melampirkan</a:t>
            </a: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supporting document (</a:t>
            </a:r>
            <a:r>
              <a:rPr lang="en-US" sz="1600" b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Tr</a:t>
            </a:r>
            <a:r>
              <a:rPr lang="en-US" sz="16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261938" algn="l"/>
                <a:tab pos="6096000" algn="l"/>
              </a:tabLst>
            </a:pPr>
            <a:endParaRPr lang="en-US" sz="1600" b="1" dirty="0" smtClean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9757" y="4965424"/>
            <a:ext cx="7490158" cy="113634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819757" y="857398"/>
            <a:ext cx="7490158" cy="524437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19757" y="4965424"/>
            <a:ext cx="7490158" cy="1147233"/>
          </a:xfrm>
          <a:prstGeom prst="rect">
            <a:avLst/>
          </a:prstGeom>
          <a:noFill/>
          <a:ln w="57150">
            <a:solidFill>
              <a:srgbClr val="DE5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9757" y="3733800"/>
            <a:ext cx="7490158" cy="108949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19756" y="2764971"/>
            <a:ext cx="7490158" cy="915401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9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135" y="1156468"/>
            <a:ext cx="3538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Booking Room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134" y="2772647"/>
            <a:ext cx="41463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  <a:tabLst>
                <a:tab pos="261938" algn="l"/>
                <a:tab pos="6096000" algn="l"/>
              </a:tabLst>
            </a:pPr>
            <a:r>
              <a:rPr lang="en-US" sz="2000" dirty="0" err="1" smtClean="0">
                <a:latin typeface="Corbel" panose="020B0503020204020204" pitchFamily="34" charset="0"/>
              </a:rPr>
              <a:t>Cek</a:t>
            </a:r>
            <a:r>
              <a:rPr lang="en-US" sz="2000" dirty="0" smtClean="0">
                <a:latin typeface="Corbel" panose="020B0503020204020204" pitchFamily="34" charset="0"/>
              </a:rPr>
              <a:t> data </a:t>
            </a:r>
            <a:r>
              <a:rPr lang="en-US" sz="2000" dirty="0" err="1" smtClean="0">
                <a:latin typeface="Corbel" panose="020B0503020204020204" pitchFamily="34" charset="0"/>
              </a:rPr>
              <a:t>pengajuan</a:t>
            </a:r>
            <a:endParaRPr lang="en-US" sz="2000" dirty="0" smtClean="0">
              <a:latin typeface="Corbel" panose="020B0503020204020204" pitchFamily="34" charset="0"/>
            </a:endParaRPr>
          </a:p>
          <a:p>
            <a:pPr marL="457200" indent="-457200">
              <a:buFont typeface="+mj-lt"/>
              <a:buAutoNum type="arabicPeriod"/>
              <a:tabLst>
                <a:tab pos="261938" algn="l"/>
                <a:tab pos="6096000" algn="l"/>
              </a:tabLst>
            </a:pPr>
            <a:r>
              <a:rPr lang="en-US" sz="2000" dirty="0" err="1" smtClean="0">
                <a:latin typeface="Corbel" panose="020B0503020204020204" pitchFamily="34" charset="0"/>
              </a:rPr>
              <a:t>Pilih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latin typeface="Corbel" panose="020B0503020204020204" pitchFamily="34" charset="0"/>
              </a:rPr>
              <a:t>salah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latin typeface="Corbel" panose="020B0503020204020204" pitchFamily="34" charset="0"/>
              </a:rPr>
              <a:t>satu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b="1" i="1" dirty="0" smtClean="0">
                <a:latin typeface="Corbel" panose="020B0503020204020204" pitchFamily="34" charset="0"/>
              </a:rPr>
              <a:t>Approval Action </a:t>
            </a:r>
            <a:r>
              <a:rPr lang="en-US" sz="2000" dirty="0" err="1" smtClean="0">
                <a:latin typeface="Corbel" panose="020B0503020204020204" pitchFamily="34" charset="0"/>
              </a:rPr>
              <a:t>dan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latin typeface="Corbel" panose="020B0503020204020204" pitchFamily="34" charset="0"/>
              </a:rPr>
              <a:t>isi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b="1" i="1" dirty="0">
                <a:latin typeface="Corbel" panose="020B0503020204020204" pitchFamily="34" charset="0"/>
              </a:rPr>
              <a:t>R</a:t>
            </a:r>
            <a:r>
              <a:rPr lang="en-US" sz="2000" b="1" i="1" dirty="0" smtClean="0">
                <a:latin typeface="Corbel" panose="020B0503020204020204" pitchFamily="34" charset="0"/>
              </a:rPr>
              <a:t>emarks</a:t>
            </a:r>
            <a:r>
              <a:rPr lang="en-US" sz="2000" dirty="0" smtClean="0">
                <a:latin typeface="Corbel" panose="020B0503020204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  <a:tabLst>
                <a:tab pos="261938" algn="l"/>
                <a:tab pos="6096000" algn="l"/>
              </a:tabLst>
            </a:pPr>
            <a:r>
              <a:rPr lang="en-US" sz="2000" dirty="0" err="1" smtClean="0">
                <a:latin typeface="Corbel" panose="020B0503020204020204" pitchFamily="34" charset="0"/>
              </a:rPr>
              <a:t>Klik</a:t>
            </a:r>
            <a:r>
              <a:rPr lang="en-US" sz="2000" dirty="0" smtClean="0">
                <a:latin typeface="Corbel" panose="020B0503020204020204" pitchFamily="34" charset="0"/>
              </a:rPr>
              <a:t> button </a:t>
            </a:r>
            <a:r>
              <a:rPr lang="en-US" sz="2000" b="1" i="1" dirty="0" smtClean="0">
                <a:latin typeface="Corbel" panose="020B0503020204020204" pitchFamily="34" charset="0"/>
              </a:rPr>
              <a:t>Submit Submission </a:t>
            </a:r>
            <a:r>
              <a:rPr lang="en-US" sz="2000" dirty="0" err="1" smtClean="0">
                <a:latin typeface="Corbel" panose="020B0503020204020204" pitchFamily="34" charset="0"/>
              </a:rPr>
              <a:t>untuk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latin typeface="Corbel" panose="020B0503020204020204" pitchFamily="34" charset="0"/>
              </a:rPr>
              <a:t>melakukan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i="1" dirty="0" smtClean="0">
                <a:latin typeface="Corbel" panose="020B0503020204020204" pitchFamily="34" charset="0"/>
              </a:rPr>
              <a:t>approval</a:t>
            </a:r>
            <a:r>
              <a:rPr lang="en-US" sz="2000" dirty="0" smtClean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134" y="1770271"/>
            <a:ext cx="2818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1938" algn="l"/>
                <a:tab pos="6096000" algn="l"/>
              </a:tabLst>
            </a:pPr>
            <a:r>
              <a:rPr lang="en-US" sz="2000" b="1" i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Approval : Submit</a:t>
            </a:r>
            <a:endParaRPr lang="en-US" sz="2000" b="1" i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grpSp>
        <p:nvGrpSpPr>
          <p:cNvPr id="15" name="Group 14"/>
          <p:cNvGrpSpPr/>
          <p:nvPr/>
        </p:nvGrpSpPr>
        <p:grpSpPr>
          <a:xfrm>
            <a:off x="0" y="6281770"/>
            <a:ext cx="11813275" cy="512730"/>
            <a:chOff x="0" y="6281770"/>
            <a:chExt cx="11813275" cy="512730"/>
          </a:xfrm>
        </p:grpSpPr>
        <p:sp>
          <p:nvSpPr>
            <p:cNvPr id="16" name="TextBox 15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88" y="944717"/>
            <a:ext cx="8383104" cy="1742137"/>
          </a:xfrm>
          <a:prstGeom prst="rect">
            <a:avLst/>
          </a:prstGeom>
          <a:effectLst>
            <a:outerShdw blurRad="584200" dist="50800" dir="5400000" sx="98000" sy="98000" algn="ctr" rotWithShape="0">
              <a:srgbClr val="000000">
                <a:alpha val="24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29" y="2295437"/>
            <a:ext cx="319561" cy="31956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33134" y="5055308"/>
            <a:ext cx="321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*</a:t>
            </a:r>
            <a:r>
              <a:rPr lang="en-US" b="1" i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Approver</a:t>
            </a:r>
            <a:r>
              <a:rPr lang="en-US" i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/</a:t>
            </a:r>
            <a:r>
              <a:rPr lang="en-US" b="1" i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Creator</a:t>
            </a:r>
            <a:r>
              <a:rPr lang="en-US" i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bel" panose="020B0503020204020204" pitchFamily="34" charset="0"/>
              </a:rPr>
              <a:t>akan</a:t>
            </a:r>
            <a:r>
              <a:rPr lang="en-US" i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bel" panose="020B0503020204020204" pitchFamily="34" charset="0"/>
              </a:rPr>
              <a:t>mendapatkan</a:t>
            </a:r>
            <a:r>
              <a:rPr lang="en-US" i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Corbel" panose="020B0503020204020204" pitchFamily="34" charset="0"/>
              </a:rPr>
              <a:t>email </a:t>
            </a:r>
            <a:r>
              <a:rPr lang="en-US" b="1" i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notifikasi</a:t>
            </a:r>
            <a:endParaRPr lang="en-US" b="1" i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03917" y="1277829"/>
            <a:ext cx="2855118" cy="8925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tabLst>
                <a:tab pos="261938" algn="l"/>
                <a:tab pos="6096000" algn="l"/>
              </a:tabLst>
            </a:pPr>
            <a:r>
              <a:rPr lang="en-US" sz="800" b="1" dirty="0" smtClean="0">
                <a:latin typeface="Corbel" panose="020B0503020204020204" pitchFamily="34" charset="0"/>
              </a:rPr>
              <a:t>Approved</a:t>
            </a:r>
            <a:r>
              <a:rPr lang="en-US" sz="700" dirty="0" smtClean="0">
                <a:latin typeface="Corbel" panose="020B0503020204020204" pitchFamily="34" charset="0"/>
              </a:rPr>
              <a:t/>
            </a:r>
            <a:br>
              <a:rPr lang="en-US" sz="700" dirty="0" smtClean="0">
                <a:latin typeface="Corbel" panose="020B0503020204020204" pitchFamily="34" charset="0"/>
              </a:rPr>
            </a:br>
            <a:r>
              <a:rPr lang="en-US" sz="700" dirty="0" err="1" smtClean="0">
                <a:latin typeface="Corbel" panose="020B0503020204020204" pitchFamily="34" charset="0"/>
              </a:rPr>
              <a:t>Menyetujui</a:t>
            </a:r>
            <a:r>
              <a:rPr lang="en-US" sz="700" b="1" dirty="0" smtClean="0">
                <a:latin typeface="Corbel" panose="020B0503020204020204" pitchFamily="34" charset="0"/>
              </a:rPr>
              <a:t> </a:t>
            </a:r>
            <a:r>
              <a:rPr lang="en-US" sz="700" dirty="0" err="1" smtClean="0">
                <a:latin typeface="Corbel" panose="020B0503020204020204" pitchFamily="34" charset="0"/>
              </a:rPr>
              <a:t>pengajuan</a:t>
            </a:r>
            <a:endParaRPr lang="en-US" sz="700" dirty="0" smtClean="0">
              <a:latin typeface="Corbel" panose="020B05030202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261938" algn="l"/>
                <a:tab pos="6096000" algn="l"/>
              </a:tabLst>
            </a:pPr>
            <a:r>
              <a:rPr lang="en-US" sz="800" b="1" dirty="0" smtClean="0">
                <a:latin typeface="Corbel" panose="020B0503020204020204" pitchFamily="34" charset="0"/>
              </a:rPr>
              <a:t>Reworked</a:t>
            </a:r>
            <a:r>
              <a:rPr lang="en-US" sz="700" dirty="0" smtClean="0">
                <a:latin typeface="Corbel" panose="020B0503020204020204" pitchFamily="34" charset="0"/>
              </a:rPr>
              <a:t/>
            </a:r>
            <a:br>
              <a:rPr lang="en-US" sz="700" dirty="0" smtClean="0">
                <a:latin typeface="Corbel" panose="020B0503020204020204" pitchFamily="34" charset="0"/>
              </a:rPr>
            </a:br>
            <a:r>
              <a:rPr lang="en-US" sz="700" dirty="0" err="1" smtClean="0">
                <a:latin typeface="Corbel" panose="020B0503020204020204" pitchFamily="34" charset="0"/>
              </a:rPr>
              <a:t>meminta</a:t>
            </a:r>
            <a:r>
              <a:rPr lang="en-US" sz="700" dirty="0" smtClean="0">
                <a:latin typeface="Corbel" panose="020B0503020204020204" pitchFamily="34" charset="0"/>
              </a:rPr>
              <a:t> creator </a:t>
            </a:r>
            <a:r>
              <a:rPr lang="en-US" sz="700" dirty="0" err="1" smtClean="0">
                <a:latin typeface="Corbel" panose="020B0503020204020204" pitchFamily="34" charset="0"/>
              </a:rPr>
              <a:t>untuk</a:t>
            </a:r>
            <a:r>
              <a:rPr lang="en-US" sz="700" dirty="0" smtClean="0">
                <a:latin typeface="Corbel" panose="020B0503020204020204" pitchFamily="34" charset="0"/>
              </a:rPr>
              <a:t> </a:t>
            </a:r>
            <a:r>
              <a:rPr lang="en-US" sz="700" b="1" dirty="0" err="1" smtClean="0">
                <a:latin typeface="Corbel" panose="020B0503020204020204" pitchFamily="34" charset="0"/>
              </a:rPr>
              <a:t>Melengkapi</a:t>
            </a:r>
            <a:r>
              <a:rPr lang="en-US" sz="700" b="1" dirty="0" smtClean="0">
                <a:latin typeface="Corbel" panose="020B0503020204020204" pitchFamily="34" charset="0"/>
              </a:rPr>
              <a:t> </a:t>
            </a:r>
            <a:r>
              <a:rPr lang="en-US" sz="700" b="1" dirty="0" err="1" smtClean="0">
                <a:latin typeface="Corbel" panose="020B0503020204020204" pitchFamily="34" charset="0"/>
              </a:rPr>
              <a:t>atau</a:t>
            </a:r>
            <a:r>
              <a:rPr lang="en-US" sz="700" b="1" dirty="0" smtClean="0">
                <a:latin typeface="Corbel" panose="020B0503020204020204" pitchFamily="34" charset="0"/>
              </a:rPr>
              <a:t> </a:t>
            </a:r>
            <a:r>
              <a:rPr lang="en-US" sz="700" b="1" dirty="0" err="1" smtClean="0">
                <a:latin typeface="Corbel" panose="020B0503020204020204" pitchFamily="34" charset="0"/>
              </a:rPr>
              <a:t>merubah</a:t>
            </a:r>
            <a:r>
              <a:rPr lang="en-US" sz="700" b="1" dirty="0" smtClean="0">
                <a:latin typeface="Corbel" panose="020B0503020204020204" pitchFamily="34" charset="0"/>
              </a:rPr>
              <a:t> detail data </a:t>
            </a:r>
            <a:r>
              <a:rPr lang="en-US" sz="700" dirty="0" smtClean="0">
                <a:latin typeface="Corbel" panose="020B0503020204020204" pitchFamily="34" charset="0"/>
              </a:rPr>
              <a:t>yang </a:t>
            </a:r>
            <a:r>
              <a:rPr lang="en-US" sz="700" dirty="0" err="1" smtClean="0">
                <a:latin typeface="Corbel" panose="020B0503020204020204" pitchFamily="34" charset="0"/>
              </a:rPr>
              <a:t>dibutuhkan</a:t>
            </a:r>
            <a:r>
              <a:rPr lang="en-US" sz="700" dirty="0" smtClean="0">
                <a:latin typeface="Corbel" panose="020B0503020204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261938" algn="l"/>
                <a:tab pos="6096000" algn="l"/>
              </a:tabLst>
            </a:pPr>
            <a:r>
              <a:rPr lang="en-US" sz="800" b="1" dirty="0" smtClean="0">
                <a:latin typeface="Corbel" panose="020B0503020204020204" pitchFamily="34" charset="0"/>
              </a:rPr>
              <a:t>Rejected</a:t>
            </a:r>
            <a:r>
              <a:rPr lang="en-US" sz="700" dirty="0">
                <a:latin typeface="Corbel" panose="020B0503020204020204" pitchFamily="34" charset="0"/>
              </a:rPr>
              <a:t/>
            </a:r>
            <a:br>
              <a:rPr lang="en-US" sz="700" dirty="0">
                <a:latin typeface="Corbel" panose="020B0503020204020204" pitchFamily="34" charset="0"/>
              </a:rPr>
            </a:br>
            <a:r>
              <a:rPr lang="en-US" sz="700" dirty="0" err="1">
                <a:latin typeface="Corbel" panose="020B0503020204020204" pitchFamily="34" charset="0"/>
              </a:rPr>
              <a:t>Menolak</a:t>
            </a:r>
            <a:r>
              <a:rPr lang="en-US" sz="700" dirty="0">
                <a:latin typeface="Corbel" panose="020B0503020204020204" pitchFamily="34" charset="0"/>
              </a:rPr>
              <a:t> </a:t>
            </a:r>
            <a:r>
              <a:rPr lang="en-US" sz="700" dirty="0" err="1">
                <a:latin typeface="Corbel" panose="020B0503020204020204" pitchFamily="34" charset="0"/>
              </a:rPr>
              <a:t>pengajuan</a:t>
            </a:r>
            <a:r>
              <a:rPr lang="en-US" sz="700" dirty="0">
                <a:latin typeface="Corbel" panose="020B0503020204020204" pitchFamily="34" charset="0"/>
              </a:rPr>
              <a:t>.</a:t>
            </a:r>
          </a:p>
        </p:txBody>
      </p:sp>
      <p:cxnSp>
        <p:nvCxnSpPr>
          <p:cNvPr id="23" name="Curved Connector 22"/>
          <p:cNvCxnSpPr>
            <a:stCxn id="3" idx="3"/>
          </p:cNvCxnSpPr>
          <p:nvPr/>
        </p:nvCxnSpPr>
        <p:spPr>
          <a:xfrm flipV="1">
            <a:off x="3445844" y="4251790"/>
            <a:ext cx="2509510" cy="1126684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5354" y="2847800"/>
            <a:ext cx="4113848" cy="34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54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grpSp>
        <p:nvGrpSpPr>
          <p:cNvPr id="22" name="Group 21"/>
          <p:cNvGrpSpPr/>
          <p:nvPr/>
        </p:nvGrpSpPr>
        <p:grpSpPr>
          <a:xfrm>
            <a:off x="0" y="6281770"/>
            <a:ext cx="11813275" cy="512730"/>
            <a:chOff x="0" y="6281770"/>
            <a:chExt cx="11813275" cy="512730"/>
          </a:xfrm>
        </p:grpSpPr>
        <p:sp>
          <p:nvSpPr>
            <p:cNvPr id="23" name="TextBox 22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233135" y="1156468"/>
            <a:ext cx="603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Help Desk &amp; Developer Support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64844" y="2521438"/>
            <a:ext cx="38397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Purwanto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Telp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	: 86250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– Ext.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208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1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Email	: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Purwanto_IHM@itci-hutani.com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400" i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Riski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Maulana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Rahman</a:t>
            </a:r>
          </a:p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Telp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	: 86250 – Ext.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211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Email	: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hlinkClick r:id="rId6"/>
              </a:rPr>
              <a:t>Riski_Maulana@itci-hutani.com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Bona A. Matanari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Telp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	: 86250 – Ext. 211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Email	: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hlinkClick r:id="rId6"/>
              </a:rPr>
              <a:t>Bona_Matanari@itci-hutani.com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134" y="1770271"/>
            <a:ext cx="5176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1938" algn="l"/>
                <a:tab pos="6096000" algn="l"/>
              </a:tabLst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System Development - Planning Department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112" y="3429169"/>
            <a:ext cx="797202" cy="797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670" y="2486321"/>
            <a:ext cx="715129" cy="733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9144" y="2667480"/>
            <a:ext cx="5319265" cy="29445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990239" y="2072125"/>
            <a:ext cx="29927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381" y="4295943"/>
            <a:ext cx="797202" cy="79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0468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495700"/>
            <a:ext cx="2002971" cy="587834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33" name="Group 32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grpSp>
        <p:nvGrpSpPr>
          <p:cNvPr id="46" name="Group 45"/>
          <p:cNvGrpSpPr/>
          <p:nvPr/>
        </p:nvGrpSpPr>
        <p:grpSpPr>
          <a:xfrm>
            <a:off x="0" y="6281770"/>
            <a:ext cx="11813275" cy="512730"/>
            <a:chOff x="0" y="6281770"/>
            <a:chExt cx="11813275" cy="512730"/>
          </a:xfrm>
        </p:grpSpPr>
        <p:sp>
          <p:nvSpPr>
            <p:cNvPr id="47" name="TextBox 46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916" l="0" r="977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8930" y="4328621"/>
            <a:ext cx="3233357" cy="2071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9561" y="783770"/>
            <a:ext cx="7027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Apa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itu</a:t>
            </a:r>
            <a:r>
              <a:rPr lang="en-US" sz="2800" b="1" dirty="0" smtClean="0"/>
              <a:t> Guest </a:t>
            </a:r>
            <a:r>
              <a:rPr lang="en-US" sz="2800" b="1" dirty="0"/>
              <a:t>House &amp; Mess Booking System?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9561" y="1881891"/>
            <a:ext cx="9663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Guesthouse &amp; Mess Booking System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digital yang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akomodasi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real-time,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, </a:t>
            </a:r>
            <a:r>
              <a:rPr lang="en-US" dirty="0" err="1"/>
              <a:t>penghuni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, </a:t>
            </a:r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menginap</a:t>
            </a:r>
            <a:r>
              <a:rPr lang="en-US" dirty="0"/>
              <a:t>,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kelola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HR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transparansi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404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33" name="Group 32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grpSp>
        <p:nvGrpSpPr>
          <p:cNvPr id="46" name="Group 45"/>
          <p:cNvGrpSpPr/>
          <p:nvPr/>
        </p:nvGrpSpPr>
        <p:grpSpPr>
          <a:xfrm>
            <a:off x="0" y="6281770"/>
            <a:ext cx="11813275" cy="512730"/>
            <a:chOff x="0" y="6281770"/>
            <a:chExt cx="11813275" cy="512730"/>
          </a:xfrm>
        </p:grpSpPr>
        <p:sp>
          <p:nvSpPr>
            <p:cNvPr id="47" name="TextBox 46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343893" y="783770"/>
            <a:ext cx="8226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Kenapa</a:t>
            </a:r>
            <a:r>
              <a:rPr lang="en-US" sz="2800" b="1" dirty="0" smtClean="0"/>
              <a:t> Guest House &amp; Mess Booking System </a:t>
            </a:r>
            <a:r>
              <a:rPr lang="en-US" sz="2800" b="1" dirty="0" err="1" smtClean="0"/>
              <a:t>Dibuat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90209" y="1332822"/>
            <a:ext cx="80307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Masalah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Awal</a:t>
            </a:r>
            <a:r>
              <a:rPr lang="en-US" sz="2000" b="1" dirty="0" smtClean="0"/>
              <a:t> : </a:t>
            </a:r>
          </a:p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booking system</a:t>
            </a:r>
            <a:r>
              <a:rPr lang="en-US" dirty="0"/>
              <a:t>,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WhatsApp </a:t>
            </a:r>
            <a:r>
              <a:rPr lang="en-US" dirty="0" err="1"/>
              <a:t>atau</a:t>
            </a:r>
            <a:r>
              <a:rPr lang="en-US" dirty="0"/>
              <a:t> email,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tumpang</a:t>
            </a:r>
            <a:r>
              <a:rPr lang="en-US" dirty="0"/>
              <a:t> </a:t>
            </a:r>
            <a:r>
              <a:rPr lang="en-US" dirty="0" err="1"/>
              <a:t>tindih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penghuni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HR Service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manual, </a:t>
            </a:r>
            <a:r>
              <a:rPr lang="en-US" dirty="0" err="1"/>
              <a:t>memperlambat</a:t>
            </a:r>
            <a:r>
              <a:rPr lang="en-US" dirty="0"/>
              <a:t> proses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000" b="1" dirty="0" err="1" smtClean="0"/>
              <a:t>Dampak</a:t>
            </a:r>
            <a:r>
              <a:rPr lang="en-US" sz="2000" b="1" dirty="0" smtClean="0"/>
              <a:t> :</a:t>
            </a:r>
          </a:p>
          <a:p>
            <a:r>
              <a:rPr lang="en-US" sz="1400" i="1" dirty="0" smtClean="0"/>
              <a:t>End </a:t>
            </a:r>
            <a:r>
              <a:rPr lang="en-US" sz="1400" i="1" dirty="0"/>
              <a:t>user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mengalami</a:t>
            </a:r>
            <a:r>
              <a:rPr lang="en-US" sz="1400" dirty="0"/>
              <a:t> </a:t>
            </a:r>
            <a:r>
              <a:rPr lang="en-US" sz="1400" dirty="0" err="1"/>
              <a:t>pemesanan</a:t>
            </a:r>
            <a:r>
              <a:rPr lang="en-US" sz="1400" dirty="0"/>
              <a:t> </a:t>
            </a:r>
            <a:r>
              <a:rPr lang="en-US" sz="1400" dirty="0" err="1"/>
              <a:t>tumpang</a:t>
            </a:r>
            <a:r>
              <a:rPr lang="en-US" sz="1400" dirty="0"/>
              <a:t> </a:t>
            </a:r>
            <a:r>
              <a:rPr lang="en-US" sz="1400" dirty="0" err="1"/>
              <a:t>tindih</a:t>
            </a:r>
            <a:r>
              <a:rPr lang="en-US" sz="1400" dirty="0"/>
              <a:t> </a:t>
            </a:r>
            <a:r>
              <a:rPr lang="en-US" sz="1400" dirty="0" err="1"/>
              <a:t>akibat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yang </a:t>
            </a:r>
            <a:r>
              <a:rPr lang="en-US" sz="1400" dirty="0" err="1"/>
              <a:t>kurang</a:t>
            </a:r>
            <a:r>
              <a:rPr lang="en-US" sz="1400" dirty="0"/>
              <a:t> </a:t>
            </a:r>
            <a:r>
              <a:rPr lang="en-US" sz="1400" dirty="0" err="1"/>
              <a:t>jelas</a:t>
            </a:r>
            <a:r>
              <a:rPr lang="en-US" sz="1400" dirty="0"/>
              <a:t>, </a:t>
            </a:r>
            <a:r>
              <a:rPr lang="en-US" sz="1400" dirty="0" err="1"/>
              <a:t>menyebabkan</a:t>
            </a:r>
            <a:r>
              <a:rPr lang="en-US" sz="1400" dirty="0"/>
              <a:t> </a:t>
            </a:r>
            <a:r>
              <a:rPr lang="en-US" sz="1400" dirty="0" err="1"/>
              <a:t>ketidaknyamanan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ketidakefisienan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proses </a:t>
            </a:r>
            <a:r>
              <a:rPr lang="en-US" sz="1400" dirty="0" err="1"/>
              <a:t>pemesanan</a:t>
            </a:r>
            <a:r>
              <a:rPr lang="en-US" sz="1400" dirty="0"/>
              <a:t>. </a:t>
            </a:r>
            <a:r>
              <a:rPr lang="en-US" sz="1400" dirty="0" err="1"/>
              <a:t>Akibatnya</a:t>
            </a:r>
            <a:r>
              <a:rPr lang="en-US" sz="1400" dirty="0"/>
              <a:t>, </a:t>
            </a:r>
            <a:r>
              <a:rPr lang="en-US" sz="1400" dirty="0" err="1"/>
              <a:t>operasional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lambat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pengalaman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fasilitas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 optimal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2000" b="1" dirty="0" err="1" smtClean="0"/>
              <a:t>Solusi</a:t>
            </a:r>
            <a:r>
              <a:rPr lang="en-US" sz="2000" b="1" dirty="0" smtClean="0"/>
              <a:t> :</a:t>
            </a:r>
          </a:p>
          <a:p>
            <a:r>
              <a:rPr lang="en-US" sz="1400" i="1" dirty="0" smtClean="0"/>
              <a:t>Guesthouse </a:t>
            </a:r>
            <a:r>
              <a:rPr lang="en-US" sz="1400" i="1" dirty="0"/>
              <a:t>&amp; Mess Booking System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mengotomatiskan</a:t>
            </a:r>
            <a:r>
              <a:rPr lang="en-US" sz="1400" dirty="0"/>
              <a:t> proses </a:t>
            </a:r>
            <a:r>
              <a:rPr lang="en-US" sz="1400" dirty="0" err="1"/>
              <a:t>pemesanan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pengelolaan</a:t>
            </a:r>
            <a:r>
              <a:rPr lang="en-US" sz="1400" dirty="0"/>
              <a:t> </a:t>
            </a:r>
            <a:r>
              <a:rPr lang="en-US" sz="1400" dirty="0" err="1"/>
              <a:t>akomodasi</a:t>
            </a:r>
            <a:r>
              <a:rPr lang="en-US" sz="1400" dirty="0"/>
              <a:t>.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memungkinkan</a:t>
            </a:r>
            <a:r>
              <a:rPr lang="en-US" sz="1400" dirty="0"/>
              <a:t> HR Service Leader </a:t>
            </a:r>
            <a:r>
              <a:rPr lang="en-US" sz="1400" dirty="0" err="1"/>
              <a:t>memproses</a:t>
            </a:r>
            <a:r>
              <a:rPr lang="en-US" sz="1400" dirty="0"/>
              <a:t> </a:t>
            </a:r>
            <a:r>
              <a:rPr lang="en-US" sz="1400" dirty="0" err="1"/>
              <a:t>permintaan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cepat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ketersediaan</a:t>
            </a:r>
            <a:r>
              <a:rPr lang="en-US" sz="1400" dirty="0"/>
              <a:t> </a:t>
            </a:r>
            <a:r>
              <a:rPr lang="en-US" sz="1400" dirty="0" err="1"/>
              <a:t>kamar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status booking </a:t>
            </a:r>
            <a:r>
              <a:rPr lang="en-US" sz="1400" dirty="0" err="1"/>
              <a:t>secara</a:t>
            </a:r>
            <a:r>
              <a:rPr lang="en-US" sz="1400" dirty="0"/>
              <a:t> real-time.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begitu</a:t>
            </a:r>
            <a:r>
              <a:rPr lang="en-US" sz="1400" dirty="0"/>
              <a:t>,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kamar</a:t>
            </a:r>
            <a:r>
              <a:rPr lang="en-US" sz="1400" dirty="0"/>
              <a:t> yang </a:t>
            </a:r>
            <a:r>
              <a:rPr lang="en-US" sz="1400" dirty="0" err="1"/>
              <a:t>tersedia</a:t>
            </a:r>
            <a:r>
              <a:rPr lang="en-US" sz="1400" dirty="0"/>
              <a:t>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konfirmasi</a:t>
            </a:r>
            <a:r>
              <a:rPr lang="en-US" sz="1400" dirty="0"/>
              <a:t> manual,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mengurangi</a:t>
            </a:r>
            <a:r>
              <a:rPr lang="en-US" sz="1400" dirty="0"/>
              <a:t> </a:t>
            </a:r>
            <a:r>
              <a:rPr lang="en-US" sz="1400" dirty="0" err="1"/>
              <a:t>risiko</a:t>
            </a:r>
            <a:r>
              <a:rPr lang="en-US" sz="1400" dirty="0"/>
              <a:t> </a:t>
            </a:r>
            <a:r>
              <a:rPr lang="en-US" sz="1400" dirty="0" err="1"/>
              <a:t>tumpang</a:t>
            </a:r>
            <a:r>
              <a:rPr lang="en-US" sz="1400" dirty="0"/>
              <a:t> </a:t>
            </a:r>
            <a:r>
              <a:rPr lang="en-US" sz="1400" dirty="0" err="1"/>
              <a:t>tindih</a:t>
            </a:r>
            <a:r>
              <a:rPr lang="en-US" sz="1400" dirty="0"/>
              <a:t>,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transparansi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proses </a:t>
            </a:r>
            <a:r>
              <a:rPr lang="en-US" sz="1400" dirty="0" err="1"/>
              <a:t>reservasi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efisien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nyaman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18" y="3042302"/>
            <a:ext cx="3286775" cy="32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55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495700"/>
            <a:ext cx="2002971" cy="587834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33" name="Group 32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grpSp>
        <p:nvGrpSpPr>
          <p:cNvPr id="46" name="Group 45"/>
          <p:cNvGrpSpPr/>
          <p:nvPr/>
        </p:nvGrpSpPr>
        <p:grpSpPr>
          <a:xfrm>
            <a:off x="0" y="6281770"/>
            <a:ext cx="11813275" cy="512730"/>
            <a:chOff x="0" y="6281770"/>
            <a:chExt cx="11813275" cy="512730"/>
          </a:xfrm>
        </p:grpSpPr>
        <p:sp>
          <p:nvSpPr>
            <p:cNvPr id="47" name="TextBox 46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2149561" y="783770"/>
            <a:ext cx="6390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Tujuan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Fungsi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Utama</a:t>
            </a:r>
            <a:r>
              <a:rPr lang="en-US" sz="2800" b="1" dirty="0" smtClean="0"/>
              <a:t> Booking System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49561" y="1757202"/>
            <a:ext cx="7460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>
                <a:solidFill>
                  <a:prstClr val="black"/>
                </a:solidFill>
              </a:rPr>
              <a:t>Efisiensi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 err="1">
                <a:solidFill>
                  <a:prstClr val="black"/>
                </a:solidFill>
              </a:rPr>
              <a:t>Pengajuan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 err="1">
                <a:solidFill>
                  <a:prstClr val="black"/>
                </a:solidFill>
              </a:rPr>
              <a:t>Permintaan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lvl="0" algn="just"/>
            <a:r>
              <a:rPr lang="en-US" dirty="0" err="1">
                <a:solidFill>
                  <a:prstClr val="black"/>
                </a:solidFill>
              </a:rPr>
              <a:t>Dengan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adanya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i="1" dirty="0">
                <a:solidFill>
                  <a:prstClr val="black"/>
                </a:solidFill>
              </a:rPr>
              <a:t>GH &amp; Mess Booking System</a:t>
            </a:r>
            <a:r>
              <a:rPr lang="en-US" dirty="0">
                <a:solidFill>
                  <a:prstClr val="black"/>
                </a:solidFill>
              </a:rPr>
              <a:t>, proses </a:t>
            </a:r>
            <a:r>
              <a:rPr lang="en-US" dirty="0" err="1">
                <a:solidFill>
                  <a:prstClr val="black"/>
                </a:solidFill>
              </a:rPr>
              <a:t>pemantauan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jumlah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tamu</a:t>
            </a:r>
            <a:r>
              <a:rPr lang="en-US" dirty="0">
                <a:solidFill>
                  <a:prstClr val="black"/>
                </a:solidFill>
              </a:rPr>
              <a:t> yang </a:t>
            </a:r>
            <a:r>
              <a:rPr lang="en-US" dirty="0" err="1">
                <a:solidFill>
                  <a:prstClr val="black"/>
                </a:solidFill>
              </a:rPr>
              <a:t>menginap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menjadi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lebih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efisien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</a:rPr>
              <a:t>Setiap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karyawan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dapat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langsung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mengetahui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ketersediaan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i="1" dirty="0">
                <a:solidFill>
                  <a:prstClr val="black"/>
                </a:solidFill>
              </a:rPr>
              <a:t>guest house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 err="1">
                <a:solidFill>
                  <a:prstClr val="black"/>
                </a:solidFill>
              </a:rPr>
              <a:t>atau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i="1" dirty="0">
                <a:solidFill>
                  <a:prstClr val="black"/>
                </a:solidFill>
              </a:rPr>
              <a:t>mess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melakukan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pemesanan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kamar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dengan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cepat</a:t>
            </a:r>
            <a:r>
              <a:rPr lang="en-US" dirty="0">
                <a:solidFill>
                  <a:prstClr val="black"/>
                </a:solidFill>
              </a:rPr>
              <a:t>. Di </a:t>
            </a:r>
            <a:r>
              <a:rPr lang="en-US" dirty="0" err="1">
                <a:solidFill>
                  <a:prstClr val="black"/>
                </a:solidFill>
              </a:rPr>
              <a:t>sisi</a:t>
            </a:r>
            <a:r>
              <a:rPr lang="en-US" dirty="0">
                <a:solidFill>
                  <a:prstClr val="black"/>
                </a:solidFill>
              </a:rPr>
              <a:t> HR Service, </a:t>
            </a:r>
            <a:r>
              <a:rPr lang="en-US" dirty="0" err="1">
                <a:solidFill>
                  <a:prstClr val="black"/>
                </a:solidFill>
              </a:rPr>
              <a:t>sistem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ini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menyediakan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informasi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lengkap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terkait</a:t>
            </a:r>
            <a:r>
              <a:rPr lang="en-US" dirty="0">
                <a:solidFill>
                  <a:prstClr val="black"/>
                </a:solidFill>
              </a:rPr>
              <a:t> detail </a:t>
            </a:r>
            <a:r>
              <a:rPr lang="en-US" dirty="0" err="1">
                <a:solidFill>
                  <a:prstClr val="black"/>
                </a:solidFill>
              </a:rPr>
              <a:t>waktu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kebutuhan</a:t>
            </a:r>
            <a:r>
              <a:rPr lang="en-US" dirty="0">
                <a:solidFill>
                  <a:prstClr val="black"/>
                </a:solidFill>
              </a:rPr>
              <a:t> yang </a:t>
            </a:r>
            <a:r>
              <a:rPr lang="en-US" dirty="0" err="1">
                <a:solidFill>
                  <a:prstClr val="black"/>
                </a:solidFill>
              </a:rPr>
              <a:t>diperlukan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oleh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pengguna</a:t>
            </a:r>
            <a:r>
              <a:rPr lang="en-US" dirty="0">
                <a:solidFill>
                  <a:prstClr val="black"/>
                </a:solidFill>
              </a:rPr>
              <a:t> yang </a:t>
            </a:r>
            <a:r>
              <a:rPr lang="en-US" dirty="0" err="1">
                <a:solidFill>
                  <a:prstClr val="black"/>
                </a:solidFill>
              </a:rPr>
              <a:t>melakukan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pemesanan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sehingga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mempermudah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pengelolaan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memastikan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pelayanan</a:t>
            </a:r>
            <a:r>
              <a:rPr lang="en-US" dirty="0">
                <a:solidFill>
                  <a:prstClr val="black"/>
                </a:solidFill>
              </a:rPr>
              <a:t> yang optimal.</a:t>
            </a:r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45835" y="3713258"/>
            <a:ext cx="2914116" cy="26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08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33" name="Group 32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grpSp>
        <p:nvGrpSpPr>
          <p:cNvPr id="46" name="Group 45"/>
          <p:cNvGrpSpPr/>
          <p:nvPr/>
        </p:nvGrpSpPr>
        <p:grpSpPr>
          <a:xfrm>
            <a:off x="0" y="6281770"/>
            <a:ext cx="11813275" cy="512730"/>
            <a:chOff x="0" y="6281770"/>
            <a:chExt cx="11813275" cy="512730"/>
          </a:xfrm>
        </p:grpSpPr>
        <p:sp>
          <p:nvSpPr>
            <p:cNvPr id="47" name="TextBox 46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6393" y="876745"/>
            <a:ext cx="6419214" cy="42691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233135" y="5449486"/>
            <a:ext cx="6148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Panduan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Penggunaan</a:t>
            </a:r>
            <a:r>
              <a:rPr lang="en-US" sz="4000" b="1" dirty="0" smtClean="0"/>
              <a:t> : </a:t>
            </a:r>
            <a:r>
              <a:rPr lang="en-US" sz="4000" b="1" i="1" dirty="0" smtClean="0">
                <a:solidFill>
                  <a:srgbClr val="C00000"/>
                </a:solidFill>
              </a:rPr>
              <a:t>User</a:t>
            </a:r>
            <a:endParaRPr lang="en-US" sz="4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294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grpSp>
        <p:nvGrpSpPr>
          <p:cNvPr id="22" name="Group 21"/>
          <p:cNvGrpSpPr/>
          <p:nvPr/>
        </p:nvGrpSpPr>
        <p:grpSpPr>
          <a:xfrm>
            <a:off x="0" y="6281770"/>
            <a:ext cx="11813275" cy="512730"/>
            <a:chOff x="0" y="6281770"/>
            <a:chExt cx="11813275" cy="512730"/>
          </a:xfrm>
        </p:grpSpPr>
        <p:sp>
          <p:nvSpPr>
            <p:cNvPr id="23" name="TextBox 22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233135" y="1156468"/>
            <a:ext cx="3065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Login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DevPortal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135" y="2020129"/>
            <a:ext cx="33954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  <a:tabLst>
                <a:tab pos="261938" algn="l"/>
                <a:tab pos="6096000" algn="l"/>
              </a:tabLst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Buka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web browser ( Firefox, Google Chrome, Microsoft Edge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dan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sejenisnya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).</a:t>
            </a:r>
          </a:p>
          <a:p>
            <a:pPr marL="457200" indent="-457200">
              <a:buAutoNum type="arabicPeriod"/>
              <a:tabLst>
                <a:tab pos="261938" algn="l"/>
                <a:tab pos="6096000" algn="l"/>
              </a:tabLst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/>
              <a:tabLst>
                <a:tab pos="261938" algn="l"/>
                <a:tab pos="6096000" algn="l"/>
              </a:tabLst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Search : </a:t>
            </a:r>
            <a:r>
              <a:rPr lang="en-US" sz="1600" dirty="0" smtClean="0">
                <a:solidFill>
                  <a:srgbClr val="0070C0"/>
                </a:solidFill>
              </a:rPr>
              <a:t>http://172.18.83.35/devportal</a:t>
            </a:r>
          </a:p>
          <a:p>
            <a:pPr marL="457200" indent="-457200">
              <a:buAutoNum type="arabicPeriod"/>
              <a:tabLst>
                <a:tab pos="261938" algn="l"/>
                <a:tab pos="6096000" algn="l"/>
              </a:tabLst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/>
              <a:tabLst>
                <a:tab pos="261938" algn="l"/>
                <a:tab pos="6096000" algn="l"/>
              </a:tabLst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Masukan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username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dan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password desktop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atau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komputer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anda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01" y="1705366"/>
            <a:ext cx="7718573" cy="3887575"/>
          </a:xfrm>
          <a:prstGeom prst="rect">
            <a:avLst/>
          </a:prstGeom>
          <a:effectLst>
            <a:outerShdw blurRad="304800" dist="50800" dir="5400000" sx="97000" sy="97000" algn="ctr" rotWithShape="0">
              <a:srgbClr val="000000">
                <a:alpha val="47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" b="18960"/>
          <a:stretch/>
        </p:blipFill>
        <p:spPr>
          <a:xfrm>
            <a:off x="4020535" y="845389"/>
            <a:ext cx="2769286" cy="1561381"/>
          </a:xfrm>
          <a:prstGeom prst="rect">
            <a:avLst/>
          </a:prstGeom>
          <a:effectLst>
            <a:outerShdw blurRad="177800" dist="50800" dir="5400000" algn="ctr" rotWithShape="0">
              <a:srgbClr val="000000">
                <a:alpha val="27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418176" y="3276607"/>
            <a:ext cx="1734796" cy="626332"/>
          </a:xfrm>
          <a:prstGeom prst="rect">
            <a:avLst/>
          </a:prstGeom>
          <a:noFill/>
          <a:ln w="28575">
            <a:solidFill>
              <a:srgbClr val="00A8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4" idx="3"/>
            <a:endCxn id="3" idx="2"/>
          </p:cNvCxnSpPr>
          <p:nvPr/>
        </p:nvCxnSpPr>
        <p:spPr>
          <a:xfrm flipH="1" flipV="1">
            <a:off x="5405178" y="2406770"/>
            <a:ext cx="747794" cy="1183003"/>
          </a:xfrm>
          <a:prstGeom prst="curvedConnector4">
            <a:avLst>
              <a:gd name="adj1" fmla="val -30570"/>
              <a:gd name="adj2" fmla="val 63236"/>
            </a:avLst>
          </a:prstGeom>
          <a:ln w="76200">
            <a:solidFill>
              <a:srgbClr val="00A8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50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2" y="1059834"/>
            <a:ext cx="8202316" cy="462956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grpSp>
        <p:nvGrpSpPr>
          <p:cNvPr id="22" name="Group 21"/>
          <p:cNvGrpSpPr/>
          <p:nvPr/>
        </p:nvGrpSpPr>
        <p:grpSpPr>
          <a:xfrm>
            <a:off x="0" y="6281770"/>
            <a:ext cx="11813275" cy="512730"/>
            <a:chOff x="0" y="6281770"/>
            <a:chExt cx="11813275" cy="512730"/>
          </a:xfrm>
        </p:grpSpPr>
        <p:sp>
          <p:nvSpPr>
            <p:cNvPr id="23" name="TextBox 22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233135" y="1156468"/>
            <a:ext cx="3538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Material Request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135" y="2466052"/>
            <a:ext cx="33954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  <a:tabLst>
                <a:tab pos="261938" algn="l"/>
                <a:tab pos="6096000" algn="l"/>
              </a:tabLst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Sebelah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kiri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pada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halaman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dashboard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terdapat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menu,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silahkan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klik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GH &amp; MESS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.</a:t>
            </a:r>
          </a:p>
          <a:p>
            <a:pPr marL="457200" indent="-457200">
              <a:buAutoNum type="arabicPeriod"/>
              <a:tabLst>
                <a:tab pos="261938" algn="l"/>
                <a:tab pos="6096000" algn="l"/>
              </a:tabLst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/>
              <a:tabLst>
                <a:tab pos="261938" algn="l"/>
                <a:tab pos="6096000" algn="l"/>
              </a:tabLst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Kemudian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akan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muncul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list 2 sub menu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Booking &amp; Request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28571" y="1674976"/>
            <a:ext cx="1235215" cy="401442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33" idx="3"/>
            <a:endCxn id="8" idx="1"/>
          </p:cNvCxnSpPr>
          <p:nvPr/>
        </p:nvCxnSpPr>
        <p:spPr>
          <a:xfrm flipV="1">
            <a:off x="4863786" y="3671995"/>
            <a:ext cx="973180" cy="10193"/>
          </a:xfrm>
          <a:prstGeom prst="curvedConnector3">
            <a:avLst>
              <a:gd name="adj1" fmla="val 50000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3135" y="1770271"/>
            <a:ext cx="1561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1938" algn="l"/>
                <a:tab pos="6096000" algn="l"/>
              </a:tabLst>
            </a:pPr>
            <a:r>
              <a:rPr lang="en-US" sz="2000" b="1" i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Access Menu</a:t>
            </a:r>
            <a:endParaRPr lang="en-US" sz="2000" b="1" i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68" y="3374616"/>
            <a:ext cx="319561" cy="31956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9" name="Rectangle 38"/>
          <p:cNvSpPr/>
          <p:nvPr/>
        </p:nvSpPr>
        <p:spPr>
          <a:xfrm flipH="1">
            <a:off x="3688194" y="3331027"/>
            <a:ext cx="903988" cy="25158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836966" y="1359870"/>
            <a:ext cx="1872786" cy="3687663"/>
            <a:chOff x="5827395" y="971887"/>
            <a:chExt cx="1872786" cy="368766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27396" y="971887"/>
              <a:ext cx="1852212" cy="280875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37158" y="3761607"/>
              <a:ext cx="1863023" cy="8979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27395" y="2815135"/>
              <a:ext cx="1858457" cy="937753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5820766" y="1314666"/>
            <a:ext cx="1858456" cy="374369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943" y="3542833"/>
            <a:ext cx="319561" cy="31956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24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grpSp>
        <p:nvGrpSpPr>
          <p:cNvPr id="22" name="Group 21"/>
          <p:cNvGrpSpPr/>
          <p:nvPr/>
        </p:nvGrpSpPr>
        <p:grpSpPr>
          <a:xfrm>
            <a:off x="0" y="6281770"/>
            <a:ext cx="11813275" cy="512730"/>
            <a:chOff x="0" y="6281770"/>
            <a:chExt cx="11813275" cy="512730"/>
          </a:xfrm>
        </p:grpSpPr>
        <p:sp>
          <p:nvSpPr>
            <p:cNvPr id="23" name="TextBox 22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233135" y="1156468"/>
            <a:ext cx="3538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Booking room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134" y="1770271"/>
            <a:ext cx="245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1938" algn="l"/>
                <a:tab pos="6096000" algn="l"/>
              </a:tabLst>
            </a:pPr>
            <a:r>
              <a:rPr lang="en-US" sz="2000" b="1" i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Create New Booking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6098" y="2205296"/>
            <a:ext cx="618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1938" algn="l"/>
                <a:tab pos="6096000" algn="l"/>
              </a:tabLst>
            </a:pP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Untuk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melakukan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pemesanan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pilih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lokasi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dan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nomor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kamar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.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Sistem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akan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menampilkan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kalender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berisi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waktu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yang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telah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dipesan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untuk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kamar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yang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dipilih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.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08031" y="5623820"/>
            <a:ext cx="1410573" cy="276999"/>
          </a:xfrm>
          <a:prstGeom prst="rect">
            <a:avLst/>
          </a:prstGeom>
          <a:ln w="38100">
            <a:solidFill>
              <a:srgbClr val="00A85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Flow System</a:t>
            </a:r>
            <a:endParaRPr lang="en-US" sz="1200" b="1" i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79" y="2802144"/>
            <a:ext cx="5780434" cy="330098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59" y="1532519"/>
            <a:ext cx="4581525" cy="4000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65" y="2967562"/>
            <a:ext cx="2337562" cy="284123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255799" y="2927132"/>
            <a:ext cx="493906" cy="488380"/>
            <a:chOff x="4100342" y="1111163"/>
            <a:chExt cx="493906" cy="488380"/>
          </a:xfrm>
        </p:grpSpPr>
        <p:sp>
          <p:nvSpPr>
            <p:cNvPr id="40" name="Flowchart: Connector 39"/>
            <p:cNvSpPr/>
            <p:nvPr/>
          </p:nvSpPr>
          <p:spPr>
            <a:xfrm>
              <a:off x="4100342" y="1111163"/>
              <a:ext cx="334125" cy="33769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687" y="1279982"/>
              <a:ext cx="319561" cy="319561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</p:pic>
      </p:grpSp>
      <p:grpSp>
        <p:nvGrpSpPr>
          <p:cNvPr id="42" name="Group 41"/>
          <p:cNvGrpSpPr/>
          <p:nvPr/>
        </p:nvGrpSpPr>
        <p:grpSpPr>
          <a:xfrm>
            <a:off x="2445723" y="2907522"/>
            <a:ext cx="493906" cy="488380"/>
            <a:chOff x="4100342" y="1111163"/>
            <a:chExt cx="493906" cy="488380"/>
          </a:xfrm>
        </p:grpSpPr>
        <p:sp>
          <p:nvSpPr>
            <p:cNvPr id="43" name="Flowchart: Connector 42"/>
            <p:cNvSpPr/>
            <p:nvPr/>
          </p:nvSpPr>
          <p:spPr>
            <a:xfrm>
              <a:off x="4100342" y="1111163"/>
              <a:ext cx="334125" cy="33769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687" y="1279982"/>
              <a:ext cx="319561" cy="319561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7845" y="3280321"/>
            <a:ext cx="857370" cy="504895"/>
          </a:xfrm>
          <a:prstGeom prst="rect">
            <a:avLst/>
          </a:prstGeom>
        </p:spPr>
      </p:pic>
      <p:cxnSp>
        <p:nvCxnSpPr>
          <p:cNvPr id="52" name="Curved Connector 51"/>
          <p:cNvCxnSpPr>
            <a:stCxn id="43" idx="3"/>
            <a:endCxn id="34" idx="1"/>
          </p:cNvCxnSpPr>
          <p:nvPr/>
        </p:nvCxnSpPr>
        <p:spPr>
          <a:xfrm rot="16200000" flipH="1">
            <a:off x="2897745" y="2792668"/>
            <a:ext cx="337009" cy="1143191"/>
          </a:xfrm>
          <a:prstGeom prst="curved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26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490" y="824740"/>
            <a:ext cx="7343234" cy="540882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grpSp>
        <p:nvGrpSpPr>
          <p:cNvPr id="22" name="Group 21"/>
          <p:cNvGrpSpPr/>
          <p:nvPr/>
        </p:nvGrpSpPr>
        <p:grpSpPr>
          <a:xfrm>
            <a:off x="0" y="6281770"/>
            <a:ext cx="11813275" cy="512730"/>
            <a:chOff x="0" y="6281770"/>
            <a:chExt cx="11813275" cy="512730"/>
          </a:xfrm>
        </p:grpSpPr>
        <p:sp>
          <p:nvSpPr>
            <p:cNvPr id="23" name="TextBox 22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233135" y="1156468"/>
            <a:ext cx="3538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Booking room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3135" y="1770271"/>
            <a:ext cx="379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1938" algn="l"/>
                <a:tab pos="6096000" algn="l"/>
              </a:tabLst>
            </a:pPr>
            <a:r>
              <a:rPr lang="en-US" sz="2000" b="1" i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Create New Booking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3135" y="2466052"/>
            <a:ext cx="31829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  <a:tabLst>
                <a:tab pos="261938" algn="l"/>
                <a:tab pos="6096000" algn="l"/>
              </a:tabLst>
            </a:pPr>
            <a:r>
              <a:rPr lang="en-US" sz="1600" dirty="0" err="1" smtClean="0">
                <a:latin typeface="Corbel" panose="020B0503020204020204" pitchFamily="34" charset="0"/>
              </a:rPr>
              <a:t>Klik</a:t>
            </a:r>
            <a:r>
              <a:rPr lang="en-US" sz="1600" dirty="0" smtClean="0">
                <a:latin typeface="Corbel" panose="020B0503020204020204" pitchFamily="34" charset="0"/>
              </a:rPr>
              <a:t> Cell `</a:t>
            </a:r>
            <a:r>
              <a:rPr lang="en-US" sz="1600" b="1" i="1" dirty="0" err="1" smtClean="0">
                <a:latin typeface="Corbel" panose="020B0503020204020204" pitchFamily="34" charset="0"/>
              </a:rPr>
              <a:t>Tanggal</a:t>
            </a:r>
            <a:r>
              <a:rPr lang="en-US" sz="1600" dirty="0" smtClean="0">
                <a:latin typeface="Corbel" panose="020B0503020204020204" pitchFamily="34" charset="0"/>
              </a:rPr>
              <a:t>` </a:t>
            </a:r>
            <a:r>
              <a:rPr lang="en-US" sz="1600" dirty="0" err="1" smtClean="0">
                <a:latin typeface="Corbel" panose="020B0503020204020204" pitchFamily="34" charset="0"/>
              </a:rPr>
              <a:t>maka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akan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tampil</a:t>
            </a:r>
            <a:r>
              <a:rPr lang="en-US" sz="1600" dirty="0" smtClean="0">
                <a:latin typeface="Corbel" panose="020B0503020204020204" pitchFamily="34" charset="0"/>
              </a:rPr>
              <a:t> form </a:t>
            </a:r>
            <a:r>
              <a:rPr lang="en-US" sz="1600" dirty="0" err="1" smtClean="0">
                <a:latin typeface="Corbel" panose="020B0503020204020204" pitchFamily="34" charset="0"/>
              </a:rPr>
              <a:t>untuk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b="1" dirty="0" smtClean="0">
                <a:latin typeface="Corbel" panose="020B0503020204020204" pitchFamily="34" charset="0"/>
              </a:rPr>
              <a:t>Booking.</a:t>
            </a:r>
          </a:p>
          <a:p>
            <a:pPr marL="342900" indent="-342900">
              <a:buFont typeface="+mj-lt"/>
              <a:buAutoNum type="arabicPeriod"/>
              <a:tabLst>
                <a:tab pos="261938" algn="l"/>
                <a:tab pos="6096000" algn="l"/>
              </a:tabLst>
            </a:pPr>
            <a:r>
              <a:rPr lang="en-US" sz="1600" dirty="0" err="1" smtClean="0">
                <a:latin typeface="Corbel" panose="020B0503020204020204" pitchFamily="34" charset="0"/>
              </a:rPr>
              <a:t>Lengkapi</a:t>
            </a:r>
            <a:r>
              <a:rPr lang="en-US" sz="1600" dirty="0" smtClean="0">
                <a:latin typeface="Corbel" panose="020B0503020204020204" pitchFamily="34" charset="0"/>
              </a:rPr>
              <a:t> detail data </a:t>
            </a:r>
            <a:r>
              <a:rPr lang="en-US" sz="1600" dirty="0" err="1" smtClean="0">
                <a:latin typeface="Corbel" panose="020B0503020204020204" pitchFamily="34" charset="0"/>
              </a:rPr>
              <a:t>lainnya</a:t>
            </a:r>
            <a:r>
              <a:rPr lang="en-US" sz="1600" dirty="0" smtClean="0">
                <a:latin typeface="Corbel" panose="020B0503020204020204" pitchFamily="34" charset="0"/>
              </a:rPr>
              <a:t>, </a:t>
            </a:r>
            <a:r>
              <a:rPr lang="en-US" sz="1600" dirty="0" err="1" smtClean="0">
                <a:latin typeface="Corbel" panose="020B0503020204020204" pitchFamily="34" charset="0"/>
              </a:rPr>
              <a:t>sesuaikan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dengan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kebutuhan</a:t>
            </a:r>
            <a:r>
              <a:rPr lang="en-US" sz="1600" dirty="0" smtClean="0">
                <a:latin typeface="Corbel" panose="020B0503020204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  <a:tabLst>
                <a:tab pos="261938" algn="l"/>
                <a:tab pos="6096000" algn="l"/>
              </a:tabLst>
            </a:pPr>
            <a:r>
              <a:rPr lang="en-US" sz="1600" dirty="0" err="1" smtClean="0">
                <a:latin typeface="Corbel" panose="020B0503020204020204" pitchFamily="34" charset="0"/>
              </a:rPr>
              <a:t>Klik</a:t>
            </a:r>
            <a:r>
              <a:rPr lang="en-US" sz="1600" dirty="0" smtClean="0">
                <a:latin typeface="Corbel" panose="020B0503020204020204" pitchFamily="34" charset="0"/>
              </a:rPr>
              <a:t> done </a:t>
            </a:r>
            <a:r>
              <a:rPr lang="en-US" sz="1600" dirty="0" err="1" smtClean="0">
                <a:latin typeface="Corbel" panose="020B0503020204020204" pitchFamily="34" charset="0"/>
              </a:rPr>
              <a:t>apabila</a:t>
            </a:r>
            <a:r>
              <a:rPr lang="en-US" sz="1600" dirty="0" smtClean="0">
                <a:latin typeface="Corbel" panose="020B0503020204020204" pitchFamily="34" charset="0"/>
              </a:rPr>
              <a:t> form </a:t>
            </a:r>
            <a:r>
              <a:rPr lang="en-US" sz="1600" dirty="0" err="1" smtClean="0">
                <a:latin typeface="Corbel" panose="020B0503020204020204" pitchFamily="34" charset="0"/>
              </a:rPr>
              <a:t>sudah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sesuai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maka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akan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muncul</a:t>
            </a:r>
            <a:r>
              <a:rPr lang="en-US" sz="1600" dirty="0" smtClean="0">
                <a:latin typeface="Corbel" panose="020B0503020204020204" pitchFamily="34" charset="0"/>
              </a:rPr>
              <a:t> popup </a:t>
            </a:r>
            <a:r>
              <a:rPr lang="en-US" sz="1600" b="1" dirty="0" smtClean="0">
                <a:latin typeface="Corbel" panose="020B0503020204020204" pitchFamily="34" charset="0"/>
              </a:rPr>
              <a:t>save as draft </a:t>
            </a:r>
            <a:r>
              <a:rPr lang="en-US" sz="1600" dirty="0" err="1" smtClean="0">
                <a:latin typeface="Corbel" panose="020B0503020204020204" pitchFamily="34" charset="0"/>
              </a:rPr>
              <a:t>untuk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menyimpan</a:t>
            </a:r>
            <a:r>
              <a:rPr lang="en-US" sz="1600" dirty="0" smtClean="0">
                <a:latin typeface="Corbel" panose="020B0503020204020204" pitchFamily="34" charset="0"/>
              </a:rPr>
              <a:t> data </a:t>
            </a:r>
            <a:r>
              <a:rPr lang="en-US" sz="1600" dirty="0" err="1" smtClean="0">
                <a:latin typeface="Corbel" panose="020B0503020204020204" pitchFamily="34" charset="0"/>
              </a:rPr>
              <a:t>atau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b="1" dirty="0" smtClean="0">
                <a:latin typeface="Corbel" panose="020B0503020204020204" pitchFamily="34" charset="0"/>
              </a:rPr>
              <a:t>submit now </a:t>
            </a:r>
            <a:r>
              <a:rPr lang="en-US" sz="1600" dirty="0" err="1" smtClean="0">
                <a:latin typeface="Corbel" panose="020B0503020204020204" pitchFamily="34" charset="0"/>
              </a:rPr>
              <a:t>untuk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melakukan</a:t>
            </a:r>
            <a:r>
              <a:rPr lang="en-US" sz="1600" dirty="0" smtClean="0">
                <a:latin typeface="Corbel" panose="020B0503020204020204" pitchFamily="34" charset="0"/>
              </a:rPr>
              <a:t> booking.</a:t>
            </a:r>
          </a:p>
          <a:p>
            <a:pPr marL="342900" indent="-342900">
              <a:buFont typeface="+mj-lt"/>
              <a:buAutoNum type="arabicPeriod"/>
              <a:tabLst>
                <a:tab pos="261938" algn="l"/>
                <a:tab pos="6096000" algn="l"/>
              </a:tabLst>
            </a:pPr>
            <a:r>
              <a:rPr lang="en-US" sz="1600" dirty="0" smtClean="0">
                <a:latin typeface="Corbel" panose="020B0503020204020204" pitchFamily="34" charset="0"/>
              </a:rPr>
              <a:t>Data yang </a:t>
            </a:r>
            <a:r>
              <a:rPr lang="en-US" sz="1600" dirty="0" err="1" smtClean="0">
                <a:latin typeface="Corbel" panose="020B0503020204020204" pitchFamily="34" charset="0"/>
              </a:rPr>
              <a:t>sudah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ditambah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akan</a:t>
            </a:r>
            <a:r>
              <a:rPr lang="en-US" sz="1600" dirty="0" smtClean="0">
                <a:latin typeface="Corbel" panose="020B0503020204020204" pitchFamily="34" charset="0"/>
              </a:rPr>
              <a:t> </a:t>
            </a:r>
            <a:r>
              <a:rPr lang="en-US" sz="1600" dirty="0" err="1" smtClean="0">
                <a:latin typeface="Corbel" panose="020B0503020204020204" pitchFamily="34" charset="0"/>
              </a:rPr>
              <a:t>muncul</a:t>
            </a:r>
            <a:r>
              <a:rPr lang="en-US" sz="1600" dirty="0" smtClean="0">
                <a:latin typeface="Corbel" panose="020B0503020204020204" pitchFamily="34" charset="0"/>
              </a:rPr>
              <a:t> di scheduler </a:t>
            </a:r>
            <a:r>
              <a:rPr lang="en-US" sz="1600" dirty="0" err="1" smtClean="0">
                <a:latin typeface="Corbel" panose="020B0503020204020204" pitchFamily="34" charset="0"/>
              </a:rPr>
              <a:t>sesuai</a:t>
            </a:r>
            <a:r>
              <a:rPr lang="en-US" sz="1600" dirty="0" smtClean="0">
                <a:latin typeface="Corbel" panose="020B0503020204020204" pitchFamily="34" charset="0"/>
              </a:rPr>
              <a:t> status </a:t>
            </a:r>
            <a:r>
              <a:rPr lang="en-US" sz="1600" dirty="0" err="1" smtClean="0">
                <a:latin typeface="Corbel" panose="020B0503020204020204" pitchFamily="34" charset="0"/>
              </a:rPr>
              <a:t>requestnya</a:t>
            </a:r>
            <a:endParaRPr lang="en-US" sz="1600" dirty="0" smtClean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61938" algn="l"/>
                <a:tab pos="6096000" algn="l"/>
              </a:tabLst>
            </a:pPr>
            <a:endParaRPr lang="en-US" sz="1600" dirty="0" smtClean="0">
              <a:latin typeface="Corbel" panose="020B05030202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05057" y="5738089"/>
            <a:ext cx="493906" cy="488380"/>
            <a:chOff x="4100342" y="1111163"/>
            <a:chExt cx="493906" cy="488380"/>
          </a:xfrm>
        </p:grpSpPr>
        <p:sp>
          <p:nvSpPr>
            <p:cNvPr id="6" name="Flowchart: Connector 5"/>
            <p:cNvSpPr/>
            <p:nvPr/>
          </p:nvSpPr>
          <p:spPr>
            <a:xfrm>
              <a:off x="4100342" y="1111163"/>
              <a:ext cx="334125" cy="337692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687" y="1279982"/>
              <a:ext cx="319561" cy="319561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</p:pic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9875" y="2063390"/>
            <a:ext cx="1873316" cy="307240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8449" y="2038613"/>
            <a:ext cx="2027324" cy="128498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9486983" y="2950141"/>
            <a:ext cx="493906" cy="488380"/>
            <a:chOff x="4100342" y="1111163"/>
            <a:chExt cx="493906" cy="488380"/>
          </a:xfrm>
        </p:grpSpPr>
        <p:sp>
          <p:nvSpPr>
            <p:cNvPr id="42" name="Flowchart: Connector 41"/>
            <p:cNvSpPr/>
            <p:nvPr/>
          </p:nvSpPr>
          <p:spPr>
            <a:xfrm>
              <a:off x="4100342" y="1111163"/>
              <a:ext cx="334125" cy="33769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687" y="1279982"/>
              <a:ext cx="319561" cy="319561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</p:pic>
      </p:grpSp>
      <p:cxnSp>
        <p:nvCxnSpPr>
          <p:cNvPr id="53" name="Curved Connector 52"/>
          <p:cNvCxnSpPr>
            <a:stCxn id="6" idx="0"/>
            <a:endCxn id="51" idx="1"/>
          </p:cNvCxnSpPr>
          <p:nvPr/>
        </p:nvCxnSpPr>
        <p:spPr>
          <a:xfrm rot="5400000" flipH="1" flipV="1">
            <a:off x="3996750" y="4174965"/>
            <a:ext cx="2138494" cy="987755"/>
          </a:xfrm>
          <a:prstGeom prst="curved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1" idx="3"/>
            <a:endCxn id="52" idx="1"/>
          </p:cNvCxnSpPr>
          <p:nvPr/>
        </p:nvCxnSpPr>
        <p:spPr>
          <a:xfrm flipV="1">
            <a:off x="7433191" y="2681106"/>
            <a:ext cx="415258" cy="918489"/>
          </a:xfrm>
          <a:prstGeom prst="curved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2" idx="2"/>
            <a:endCxn id="11" idx="0"/>
          </p:cNvCxnSpPr>
          <p:nvPr/>
        </p:nvCxnSpPr>
        <p:spPr>
          <a:xfrm rot="16200000" flipH="1">
            <a:off x="8561255" y="3624454"/>
            <a:ext cx="1218812" cy="617100"/>
          </a:xfrm>
          <a:prstGeom prst="curved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6157512" y="1931624"/>
            <a:ext cx="334125" cy="337692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 rot="10800000">
            <a:off x="6441847" y="5285218"/>
            <a:ext cx="594694" cy="288265"/>
          </a:xfrm>
          <a:prstGeom prst="wedgeRoundRectCallout">
            <a:avLst>
              <a:gd name="adj1" fmla="val -20833"/>
              <a:gd name="adj2" fmla="val 12292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4504" y="5321049"/>
            <a:ext cx="531462" cy="23837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929187" y="4537471"/>
            <a:ext cx="3113553" cy="700183"/>
            <a:chOff x="8475190" y="5674454"/>
            <a:chExt cx="2922938" cy="657317"/>
          </a:xfrm>
        </p:grpSpPr>
        <p:grpSp>
          <p:nvGrpSpPr>
            <p:cNvPr id="12" name="Group 11"/>
            <p:cNvGrpSpPr/>
            <p:nvPr/>
          </p:nvGrpSpPr>
          <p:grpSpPr>
            <a:xfrm>
              <a:off x="8513692" y="5674454"/>
              <a:ext cx="2884436" cy="657317"/>
              <a:chOff x="9149159" y="5543336"/>
              <a:chExt cx="2884436" cy="657317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14172" y="5561766"/>
                <a:ext cx="1419423" cy="619211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49159" y="5543336"/>
                <a:ext cx="1469833" cy="657317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8475190" y="5679091"/>
              <a:ext cx="2910260" cy="6026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Flowchart: Connector 60"/>
          <p:cNvSpPr/>
          <p:nvPr/>
        </p:nvSpPr>
        <p:spPr>
          <a:xfrm>
            <a:off x="9348437" y="4871449"/>
            <a:ext cx="334125" cy="337692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18" y="5426936"/>
            <a:ext cx="319561" cy="31956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9207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1041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Rangga AJ Evirizal</dc:creator>
  <cp:lastModifiedBy>Bona A. Matanari</cp:lastModifiedBy>
  <cp:revision>239</cp:revision>
  <dcterms:created xsi:type="dcterms:W3CDTF">2023-01-06T08:29:56Z</dcterms:created>
  <dcterms:modified xsi:type="dcterms:W3CDTF">2025-04-10T07:59:16Z</dcterms:modified>
</cp:coreProperties>
</file>