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Roboto-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8a505c23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8a505c23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8a505c23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8a505c23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8a505c23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8a505c23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a505c2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a505c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04900" y="207025"/>
            <a:ext cx="8222100" cy="9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3600"/>
              <a:t>Tablut Challenge</a:t>
            </a:r>
            <a:endParaRPr sz="3600"/>
          </a:p>
        </p:txBody>
      </p:sp>
      <p:sp>
        <p:nvSpPr>
          <p:cNvPr id="65" name="Google Shape;65;p13"/>
          <p:cNvSpPr txBox="1"/>
          <p:nvPr>
            <p:ph idx="1" type="subTitle"/>
          </p:nvPr>
        </p:nvSpPr>
        <p:spPr>
          <a:xfrm>
            <a:off x="248725" y="3143525"/>
            <a:ext cx="25200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Alessandro Fossa</a:t>
            </a:r>
            <a:endParaRPr sz="1200"/>
          </a:p>
          <a:p>
            <a:pPr indent="0" lvl="0" marL="0" rtl="0" algn="l">
              <a:spcBef>
                <a:spcPts val="0"/>
              </a:spcBef>
              <a:spcAft>
                <a:spcPts val="0"/>
              </a:spcAft>
              <a:buNone/>
            </a:pPr>
            <a:r>
              <a:rPr lang="it" sz="1200"/>
              <a:t>Giovanni Bonaccio</a:t>
            </a:r>
            <a:endParaRPr sz="1200"/>
          </a:p>
          <a:p>
            <a:pPr indent="0" lvl="0" marL="0" rtl="0" algn="l">
              <a:spcBef>
                <a:spcPts val="0"/>
              </a:spcBef>
              <a:spcAft>
                <a:spcPts val="0"/>
              </a:spcAft>
              <a:buNone/>
            </a:pPr>
            <a:r>
              <a:rPr lang="it" sz="1200"/>
              <a:t>Paolo Caligiana</a:t>
            </a:r>
            <a:endParaRPr sz="1200"/>
          </a:p>
          <a:p>
            <a:pPr indent="0" lvl="0" marL="0" rtl="0" algn="l">
              <a:spcBef>
                <a:spcPts val="0"/>
              </a:spcBef>
              <a:spcAft>
                <a:spcPts val="0"/>
              </a:spcAft>
              <a:buNone/>
            </a:pPr>
            <a:r>
              <a:rPr lang="it" sz="1200"/>
              <a:t>Simone Vagnoni</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Ricerca </a:t>
            </a:r>
            <a:r>
              <a:rPr lang="it"/>
              <a:t>nello spazio degli stati</a:t>
            </a:r>
            <a:endParaRPr/>
          </a:p>
        </p:txBody>
      </p:sp>
      <p:sp>
        <p:nvSpPr>
          <p:cNvPr id="71" name="Google Shape;71;p14"/>
          <p:cNvSpPr txBox="1"/>
          <p:nvPr>
            <p:ph idx="1" type="body"/>
          </p:nvPr>
        </p:nvSpPr>
        <p:spPr>
          <a:xfrm>
            <a:off x="555900" y="1877900"/>
            <a:ext cx="8032200" cy="289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400"/>
              <a:t>Per la realizzazione della nostra intelligenza artificiale, abbiamo deciso di utilizzare un algoritmo di ricerca nello spazio degli stati; i</a:t>
            </a:r>
            <a:r>
              <a:rPr lang="it" sz="1400"/>
              <a:t>n particolare, l’algoritmo che abbiamo ritenuto più appropriato al compito è stato l’algoritmo Min-Max, mentre per quanto riguarda l’algoritmo di potatura la nostra scelta è ricaduta sul l’algoritmo alfa-beta.</a:t>
            </a:r>
            <a:endParaRPr sz="1400"/>
          </a:p>
          <a:p>
            <a:pPr indent="0" lvl="0" marL="0" rtl="0" algn="just">
              <a:spcBef>
                <a:spcPts val="1600"/>
              </a:spcBef>
              <a:spcAft>
                <a:spcPts val="1600"/>
              </a:spcAft>
              <a:buNone/>
            </a:pPr>
            <a:r>
              <a:rPr lang="it" sz="1400"/>
              <a:t>Per lo sviluppo del nostro client, ci siamo serviti della libreria AIMA, che implementa già una funzione che utilizza l’algoritmo Min-Max per creare l’albero e un’altra funzione che effettua la potatura alfa-beta.</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Potatura </a:t>
            </a:r>
            <a:endParaRPr/>
          </a:p>
        </p:txBody>
      </p:sp>
      <p:sp>
        <p:nvSpPr>
          <p:cNvPr id="77" name="Google Shape;77;p15"/>
          <p:cNvSpPr txBox="1"/>
          <p:nvPr>
            <p:ph idx="1" type="body"/>
          </p:nvPr>
        </p:nvSpPr>
        <p:spPr>
          <a:xfrm>
            <a:off x="563425" y="1687850"/>
            <a:ext cx="8062200" cy="31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400"/>
              <a:t>La ricerca nello spazio degli stati di un gioco con tanti stati come Tablut avrebbe impiegato troppo tempo per restituire la risposta migliore nel limite stabilito dei 60 secondi, quindi abbiamo deciso di utilizzare l’algoritmo di potatura alfa-beta.</a:t>
            </a:r>
            <a:endParaRPr sz="1400"/>
          </a:p>
          <a:p>
            <a:pPr indent="0" lvl="0" marL="0" rtl="0" algn="just">
              <a:spcBef>
                <a:spcPts val="1600"/>
              </a:spcBef>
              <a:spcAft>
                <a:spcPts val="0"/>
              </a:spcAft>
              <a:buNone/>
            </a:pPr>
            <a:r>
              <a:rPr lang="it" sz="1400"/>
              <a:t>Abbiamo inoltre effettuato diversi test per verificare la profondità raggiunta dalla ricerca in funzione del tempo, in modo da trovare una profondità massima da raggiungere in funzione del tempo che abbiamo a disposizione.</a:t>
            </a:r>
            <a:endParaRPr sz="1400"/>
          </a:p>
          <a:p>
            <a:pPr indent="0" lvl="0" marL="0" rtl="0" algn="just">
              <a:spcBef>
                <a:spcPts val="1600"/>
              </a:spcBef>
              <a:spcAft>
                <a:spcPts val="1600"/>
              </a:spcAft>
              <a:buNone/>
            </a:pPr>
            <a:r>
              <a:rPr lang="it" sz="1400"/>
              <a:t>Da questi test abbiamo creato un grafico che ci permette di ottenere la profondità massima che l’algoritmo </a:t>
            </a:r>
            <a:r>
              <a:rPr lang="it" sz="1400"/>
              <a:t>può</a:t>
            </a:r>
            <a:r>
              <a:rPr lang="it" sz="1400"/>
              <a:t> raggiungere in funzione del tempo.</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Euristica</a:t>
            </a:r>
            <a:endParaRPr/>
          </a:p>
        </p:txBody>
      </p:sp>
      <p:sp>
        <p:nvSpPr>
          <p:cNvPr id="83" name="Google Shape;83;p16"/>
          <p:cNvSpPr txBox="1"/>
          <p:nvPr>
            <p:ph idx="1" type="body"/>
          </p:nvPr>
        </p:nvSpPr>
        <p:spPr>
          <a:xfrm>
            <a:off x="506200" y="1636675"/>
            <a:ext cx="8088300" cy="294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400"/>
              <a:t>Per potare al meglio l’albero degli stati, la funzione di valutazione</a:t>
            </a:r>
            <a:r>
              <a:rPr lang="it" sz="1400"/>
              <a:t> che abbiamo sviluppato per valutare </a:t>
            </a:r>
            <a:r>
              <a:rPr lang="it" sz="1400"/>
              <a:t>la bontà delle mosse disponibili si è basata su due considerazioni principali :</a:t>
            </a:r>
            <a:endParaRPr sz="1400"/>
          </a:p>
          <a:p>
            <a:pPr indent="-317500" lvl="0" marL="457200" rtl="0" algn="just">
              <a:spcBef>
                <a:spcPts val="1600"/>
              </a:spcBef>
              <a:spcAft>
                <a:spcPts val="0"/>
              </a:spcAft>
              <a:buSzPts val="1400"/>
              <a:buAutoNum type="arabicPeriod"/>
            </a:pPr>
            <a:r>
              <a:rPr lang="it" sz="1400"/>
              <a:t>Durante il turno dei neri, è più importante mangiare pedine rispetto a preoccuparsi della vicinanza del re al bordo.</a:t>
            </a:r>
            <a:endParaRPr sz="1400"/>
          </a:p>
          <a:p>
            <a:pPr indent="-317500" lvl="0" marL="457200" rtl="0" algn="just">
              <a:spcBef>
                <a:spcPts val="0"/>
              </a:spcBef>
              <a:spcAft>
                <a:spcPts val="0"/>
              </a:spcAft>
              <a:buSzPts val="1400"/>
              <a:buAutoNum type="arabicPeriod"/>
            </a:pPr>
            <a:r>
              <a:rPr lang="it" sz="1400"/>
              <a:t>Durante il turno dei bianchi, è più importante verificare e valutare la vicinanza del re al bordo, quindi la distanza che separa dalla vittoria, rispetto al preoccuparsi del numero di pedine che circondano il re.</a:t>
            </a:r>
            <a:endParaRPr sz="1400"/>
          </a:p>
          <a:p>
            <a:pPr indent="0" lvl="0" marL="0" rtl="0" algn="just">
              <a:spcBef>
                <a:spcPts val="1600"/>
              </a:spcBef>
              <a:spcAft>
                <a:spcPts val="1600"/>
              </a:spcAft>
              <a:buNone/>
            </a:pPr>
            <a:r>
              <a:rPr lang="it" sz="1400"/>
              <a:t>Queste due considerazioni generali ci hanno permesso di attribuire un valore che secondo noi rispecchia la situazione sul tavolo di gioco.</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Apertura Bianchi</a:t>
            </a:r>
            <a:endParaRPr/>
          </a:p>
        </p:txBody>
      </p:sp>
      <p:sp>
        <p:nvSpPr>
          <p:cNvPr id="89" name="Google Shape;89;p17"/>
          <p:cNvSpPr txBox="1"/>
          <p:nvPr>
            <p:ph idx="1" type="body"/>
          </p:nvPr>
        </p:nvSpPr>
        <p:spPr>
          <a:xfrm>
            <a:off x="311725" y="1745400"/>
            <a:ext cx="5923800" cy="30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400"/>
              <a:t>Nella fase iniziale del gioco, abbiamo notato che una serie particolare di mosse avvantaggiano i bianchi, quindi abbiamo pensato di fargliele eseguire sempre in apertura.</a:t>
            </a:r>
            <a:endParaRPr sz="1400"/>
          </a:p>
          <a:p>
            <a:pPr indent="0" lvl="0" marL="0" rtl="0" algn="just">
              <a:spcBef>
                <a:spcPts val="1600"/>
              </a:spcBef>
              <a:spcAft>
                <a:spcPts val="1600"/>
              </a:spcAft>
              <a:buNone/>
            </a:pPr>
            <a:r>
              <a:rPr lang="it" sz="1400"/>
              <a:t>Tali mosse, evidenziata nell’immagine a fianco ed eseguite in sequenza, sebbene ci condannino a perdere delle pedine, ci permetteranno di ottenere un vantaggio nelle fasi successive della partita, come già detto nelle considerazioni generali riguardanti il turno dei bianchi.</a:t>
            </a:r>
            <a:endParaRPr sz="1400"/>
          </a:p>
        </p:txBody>
      </p:sp>
      <p:pic>
        <p:nvPicPr>
          <p:cNvPr id="90" name="Google Shape;90;p17"/>
          <p:cNvPicPr preferRelativeResize="0"/>
          <p:nvPr/>
        </p:nvPicPr>
        <p:blipFill>
          <a:blip r:embed="rId3">
            <a:alphaModFix/>
          </a:blip>
          <a:stretch>
            <a:fillRect/>
          </a:stretch>
        </p:blipFill>
        <p:spPr>
          <a:xfrm>
            <a:off x="6502675" y="1745399"/>
            <a:ext cx="2329650" cy="232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