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6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7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8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9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10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11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12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13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14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5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6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7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18.xml" ContentType="application/vnd.openxmlformats-officedocument.themeOverr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19.xml" ContentType="application/vnd.openxmlformats-officedocument.themeOverr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20.xml" ContentType="application/vnd.openxmlformats-officedocument.themeOverr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heme/themeOverride21.xml" ContentType="application/vnd.openxmlformats-officedocument.themeOverr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heme/themeOverride22.xml" ContentType="application/vnd.openxmlformats-officedocument.themeOverr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heme/themeOverride2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35"/>
  </p:notesMasterIdLst>
  <p:sldIdLst>
    <p:sldId id="256" r:id="rId2"/>
    <p:sldId id="257" r:id="rId3"/>
    <p:sldId id="258" r:id="rId4"/>
    <p:sldId id="293" r:id="rId5"/>
    <p:sldId id="295" r:id="rId6"/>
    <p:sldId id="260" r:id="rId7"/>
    <p:sldId id="291" r:id="rId8"/>
    <p:sldId id="261" r:id="rId9"/>
    <p:sldId id="274" r:id="rId10"/>
    <p:sldId id="275" r:id="rId11"/>
    <p:sldId id="276" r:id="rId12"/>
    <p:sldId id="277" r:id="rId13"/>
    <p:sldId id="278" r:id="rId14"/>
    <p:sldId id="279" r:id="rId15"/>
    <p:sldId id="264" r:id="rId16"/>
    <p:sldId id="281" r:id="rId17"/>
    <p:sldId id="282" r:id="rId18"/>
    <p:sldId id="300" r:id="rId19"/>
    <p:sldId id="283" r:id="rId20"/>
    <p:sldId id="301" r:id="rId21"/>
    <p:sldId id="265" r:id="rId22"/>
    <p:sldId id="284" r:id="rId23"/>
    <p:sldId id="285" r:id="rId24"/>
    <p:sldId id="266" r:id="rId25"/>
    <p:sldId id="298" r:id="rId26"/>
    <p:sldId id="299" r:id="rId27"/>
    <p:sldId id="268" r:id="rId28"/>
    <p:sldId id="286" r:id="rId29"/>
    <p:sldId id="287" r:id="rId30"/>
    <p:sldId id="296" r:id="rId31"/>
    <p:sldId id="297" r:id="rId32"/>
    <p:sldId id="269" r:id="rId33"/>
    <p:sldId id="302" r:id="rId3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0D6"/>
    <a:srgbClr val="E6A79C"/>
    <a:srgbClr val="FDF8F5"/>
    <a:srgbClr val="272B3E"/>
    <a:srgbClr val="606F7E"/>
    <a:srgbClr val="84A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69"/>
    <p:restoredTop sz="96654"/>
  </p:normalViewPr>
  <p:slideViewPr>
    <p:cSldViewPr snapToGrid="0" snapToObjects="1">
      <p:cViewPr varScale="1">
        <p:scale>
          <a:sx n="171" d="100"/>
          <a:sy n="171" d="100"/>
        </p:scale>
        <p:origin x="55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/Users/tbrolin/Documents/Papers_and_Presentations/2021/PAW-ATM_2021/Sherlock/BFS/BFS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/Users/tbrolin/Documents/Papers_and_Presentations/2021/PAW-ATM_2021/Sherlock/BFS/BFS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6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file:////Users/tbrolin/Documents/Papers_and_Presentations/2021/PAW-ATM_2021/Swan/PageRank/PageRank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7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/Users/tbrolin/Documents/Papers_and_Presentations/2021/PAW-ATM_2021/Swan/PageRank/PageRank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8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oleObject" Target="file:////Users/tbrolin/Documents/Papers_and_Presentations/2021/PAW-ATM_2021/Swan/PageRank/PageRank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9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file:////Users/tbrolin/Documents/Papers_and_Presentations/2021/PAW-ATM_2021/Swan/PageRank/PageRank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0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oleObject" Target="file:////Users/tbrolin/Documents/Papers_and_Presentations/2021/PAW-ATM_2021/Swan/PageRank/PageRank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1.xm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oleObject" Target="file:////Users/tbrolin/Documents/Papers_and_Presentations/2021/PAW-ATM_2021/Swan/PageRank/PageRank.xlsx" TargetMode="Externa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2.xm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oleObject" Target="file:////Users/tbrolin/Documents/Papers_and_Presentations/2021/PAW-ATM_2021/Swan/PageRank/PageRank.xlsx" TargetMode="Externa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3.xml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oleObject" Target="file:////Users/tbrolin/Documents/Papers_and_Presentations/2021/PAW-ATM_2021/Swan/PageRank/PageRank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/Users/tbrolin/Documents/Papers_and_Presentations/2021/PAW-ATM_2021/Sherlock/BFS/BF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/Users/tbrolin/Documents/Papers_and_Presentations/2021/PAW-ATM_2021/Sherlock/BFS/BF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/Users/tbrolin/Documents/Papers_and_Presentations/2021/PAW-ATM_2021/Sherlock/BFS/BFS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/Users/tbrolin/Documents/Papers_and_Presentations/2021/PAW-ATM_2021/Sherlock/BFS/BFS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/Users/tbrolin/Documents/Papers_and_Presentations/2021/PAW-ATM_2021/Sherlock/BFS/BFS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/Users/tbrolin/Documents/Papers_and_Presentations/2021/PAW-ATM_2021/Sherlock/BFS/BFS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/Users/tbrolin/Documents/Papers_and_Presentations/2021/PAW-ATM_2021/Sherlock/BFS/BFS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/Users/tbrolin/Documents/Papers_and_Presentations/2021/PAW-ATM_2021/Sherlock/BFS/BF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g500_scale-28, |V| = 268M, |E| = 8.6B</a:t>
            </a:r>
          </a:p>
        </c:rich>
      </c:tx>
      <c:layout>
        <c:manualLayout>
          <c:xMode val="edge"/>
          <c:yMode val="edge"/>
          <c:x val="0.23421544039833403"/>
          <c:y val="6.916333602543903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93886701662294"/>
          <c:y val="0.1957524059492563"/>
          <c:w val="0.85878335520559934"/>
          <c:h val="0.50597010292266831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Compare!$H$11</c:f>
              <c:strCache>
                <c:ptCount val="1"/>
                <c:pt idx="0">
                  <c:v>MPI+OpenMP</c:v>
                </c:pt>
              </c:strCache>
            </c:strRef>
          </c:tx>
          <c:spPr>
            <a:solidFill>
              <a:srgbClr val="4472C4"/>
            </a:solidFill>
            <a:ln w="19050">
              <a:solidFill>
                <a:schemeClr val="tx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Compare!$B$12:$B$15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Compare!$H$12:$H$15</c:f>
              <c:numCache>
                <c:formatCode>General</c:formatCode>
                <c:ptCount val="4"/>
                <c:pt idx="0">
                  <c:v>62.877326220294947</c:v>
                </c:pt>
                <c:pt idx="1">
                  <c:v>175.33691833965275</c:v>
                </c:pt>
                <c:pt idx="2">
                  <c:v>335.93709736765135</c:v>
                </c:pt>
                <c:pt idx="3">
                  <c:v>212.75824212957929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D-3D47-87FA-D05F7C0BF9A3}"/>
            </c:ext>
          </c:extLst>
        </c:ser>
        <c:ser>
          <c:idx val="0"/>
          <c:order val="1"/>
          <c:tx>
            <c:strRef>
              <c:f>Compare!$I$11</c:f>
              <c:strCache>
                <c:ptCount val="1"/>
                <c:pt idx="0">
                  <c:v>Chapel Manual Opt</c:v>
                </c:pt>
              </c:strCache>
            </c:strRef>
          </c:tx>
          <c:spPr>
            <a:solidFill>
              <a:srgbClr val="70AD47"/>
            </a:solidFill>
            <a:ln w="19050">
              <a:solidFill>
                <a:schemeClr val="tx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Compare!$B$12:$B$15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Compare!$I$12:$I$15</c:f>
              <c:numCache>
                <c:formatCode>General</c:formatCode>
                <c:ptCount val="4"/>
                <c:pt idx="0">
                  <c:v>0</c:v>
                </c:pt>
                <c:pt idx="1">
                  <c:v>355.20540005106403</c:v>
                </c:pt>
                <c:pt idx="2">
                  <c:v>617.54588882547171</c:v>
                </c:pt>
                <c:pt idx="3">
                  <c:v>911.92428639709101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D-3D47-87FA-D05F7C0BF9A3}"/>
            </c:ext>
          </c:extLst>
        </c:ser>
        <c:ser>
          <c:idx val="2"/>
          <c:order val="2"/>
          <c:tx>
            <c:strRef>
              <c:f>Compare!$J$11</c:f>
              <c:strCache>
                <c:ptCount val="1"/>
                <c:pt idx="0">
                  <c:v>Chapel Auto Opt</c:v>
                </c:pt>
              </c:strCache>
            </c:strRef>
          </c:tx>
          <c:spPr>
            <a:solidFill>
              <a:srgbClr val="ED7D31"/>
            </a:solidFill>
            <a:ln w="19050">
              <a:solidFill>
                <a:sysClr val="windowText" lastClr="0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Compare!$B$12:$B$15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Compare!$J$12:$J$15</c:f>
              <c:numCache>
                <c:formatCode>General</c:formatCode>
                <c:ptCount val="4"/>
                <c:pt idx="0">
                  <c:v>236.19860632291056</c:v>
                </c:pt>
                <c:pt idx="1">
                  <c:v>451.92192661518976</c:v>
                </c:pt>
                <c:pt idx="2">
                  <c:v>625.76143463608435</c:v>
                </c:pt>
                <c:pt idx="3">
                  <c:v>816.90578100943628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D-3D47-87FA-D05F7C0BF9A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11811488"/>
        <c:axId val="1211826688"/>
      </c:barChart>
      <c:catAx>
        <c:axId val="1211811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# locales</a:t>
                </a:r>
              </a:p>
            </c:rich>
          </c:tx>
          <c:layout>
            <c:manualLayout>
              <c:xMode val="edge"/>
              <c:yMode val="edge"/>
              <c:x val="0.44962084426946625"/>
              <c:y val="0.884374817731116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1826688"/>
        <c:crosses val="autoZero"/>
        <c:auto val="1"/>
        <c:lblAlgn val="ctr"/>
        <c:lblOffset val="100"/>
        <c:noMultiLvlLbl val="0"/>
      </c:catAx>
      <c:valAx>
        <c:axId val="121182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speed-up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1811488"/>
        <c:crosses val="autoZero"/>
        <c:crossBetween val="between"/>
      </c:valAx>
      <c:spPr>
        <a:solidFill>
          <a:schemeClr val="bg1">
            <a:lumMod val="85000"/>
            <a:alpha val="50000"/>
          </a:schemeClr>
        </a:solidFill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g500_scale-26,</a:t>
            </a:r>
            <a:r>
              <a:rPr lang="en-US" sz="1800" baseline="0" dirty="0"/>
              <a:t> </a:t>
            </a:r>
            <a:r>
              <a:rPr lang="en-US" sz="1800" dirty="0"/>
              <a:t>|V| = 67M, |E| = 2B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27863349506033"/>
          <c:y val="0.22066064912617631"/>
          <c:w val="0.85193584294963332"/>
          <c:h val="0.43837718455924718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Compare!$H$6</c:f>
              <c:strCache>
                <c:ptCount val="1"/>
                <c:pt idx="0">
                  <c:v>MPI+OpenMP</c:v>
                </c:pt>
              </c:strCache>
            </c:strRef>
          </c:tx>
          <c:spPr>
            <a:solidFill>
              <a:srgbClr val="4472C4"/>
            </a:solidFill>
            <a:ln w="19050">
              <a:solidFill>
                <a:schemeClr val="tx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Compare!$B$7:$B$10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Compare!$H$7:$H$10</c:f>
              <c:numCache>
                <c:formatCode>General</c:formatCode>
                <c:ptCount val="4"/>
                <c:pt idx="0">
                  <c:v>46.672024720554333</c:v>
                </c:pt>
                <c:pt idx="1">
                  <c:v>128.07697947890617</c:v>
                </c:pt>
                <c:pt idx="2">
                  <c:v>179.28104638165311</c:v>
                </c:pt>
                <c:pt idx="3">
                  <c:v>629.85191798159565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EE-904A-AA74-5B45379787BB}"/>
            </c:ext>
          </c:extLst>
        </c:ser>
        <c:ser>
          <c:idx val="0"/>
          <c:order val="1"/>
          <c:tx>
            <c:strRef>
              <c:f>Compare!$I$6</c:f>
              <c:strCache>
                <c:ptCount val="1"/>
                <c:pt idx="0">
                  <c:v>Chapel Manual Opt</c:v>
                </c:pt>
              </c:strCache>
            </c:strRef>
          </c:tx>
          <c:spPr>
            <a:solidFill>
              <a:srgbClr val="70AD47"/>
            </a:solidFill>
            <a:ln w="19050">
              <a:solidFill>
                <a:schemeClr val="tx1"/>
              </a:solidFill>
            </a:ln>
            <a:effectLst/>
          </c:spPr>
          <c:invertIfNegative val="0"/>
          <c:dLbls>
            <c:dLbl>
              <c:idx val="3"/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3AB6-A944-B042-7C178D4518B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Compare!$B$7:$B$10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Compare!$I$7:$I$10</c:f>
              <c:numCache>
                <c:formatCode>General</c:formatCode>
                <c:ptCount val="4"/>
                <c:pt idx="0">
                  <c:v>239.99974052219306</c:v>
                </c:pt>
                <c:pt idx="1">
                  <c:v>583.17286870507894</c:v>
                </c:pt>
                <c:pt idx="2">
                  <c:v>770.29560630918786</c:v>
                </c:pt>
                <c:pt idx="3">
                  <c:v>1133.0879334862034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EE-904A-AA74-5B45379787BB}"/>
            </c:ext>
          </c:extLst>
        </c:ser>
        <c:ser>
          <c:idx val="2"/>
          <c:order val="2"/>
          <c:tx>
            <c:strRef>
              <c:f>Compare!$J$6</c:f>
              <c:strCache>
                <c:ptCount val="1"/>
                <c:pt idx="0">
                  <c:v>Chapel Auto Opt</c:v>
                </c:pt>
              </c:strCache>
            </c:strRef>
          </c:tx>
          <c:spPr>
            <a:solidFill>
              <a:srgbClr val="ED7D31"/>
            </a:solidFill>
            <a:ln w="19050">
              <a:solidFill>
                <a:sysClr val="windowText" lastClr="000000"/>
              </a:solidFill>
            </a:ln>
            <a:effectLst/>
          </c:spPr>
          <c:invertIfNegative val="0"/>
          <c:dLbls>
            <c:dLbl>
              <c:idx val="3"/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3AB6-A944-B042-7C178D4518B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Compare!$B$7:$B$10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Compare!$J$7:$J$10</c:f>
              <c:numCache>
                <c:formatCode>General</c:formatCode>
                <c:ptCount val="4"/>
                <c:pt idx="0">
                  <c:v>243.85143986247971</c:v>
                </c:pt>
                <c:pt idx="1">
                  <c:v>655.23310194614214</c:v>
                </c:pt>
                <c:pt idx="2">
                  <c:v>805.05057804765613</c:v>
                </c:pt>
                <c:pt idx="3">
                  <c:v>1219.9674807042504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EE-904A-AA74-5B45379787B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4"/>
        <c:overlap val="-27"/>
        <c:axId val="1211811488"/>
        <c:axId val="1211826688"/>
      </c:barChart>
      <c:catAx>
        <c:axId val="1211811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# locales</a:t>
                </a:r>
              </a:p>
            </c:rich>
          </c:tx>
          <c:layout>
            <c:manualLayout>
              <c:xMode val="edge"/>
              <c:yMode val="edge"/>
              <c:x val="0.45248326771653541"/>
              <c:y val="0.804979514755777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1826688"/>
        <c:crosses val="autoZero"/>
        <c:auto val="1"/>
        <c:lblAlgn val="ctr"/>
        <c:lblOffset val="100"/>
        <c:noMultiLvlLbl val="0"/>
      </c:catAx>
      <c:valAx>
        <c:axId val="121182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speed-up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1811488"/>
        <c:crosses val="autoZero"/>
        <c:crossBetween val="between"/>
      </c:valAx>
      <c:spPr>
        <a:solidFill>
          <a:schemeClr val="bg1">
            <a:lumMod val="85000"/>
            <a:alpha val="50000"/>
          </a:schemeClr>
        </a:solidFill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aseline="0" dirty="0"/>
              <a:t>sk-2005, |V| = 51M, |E| = 1.9B, Avg Degree = 38</a:t>
            </a:r>
            <a:endParaRPr lang="en-US" sz="1600" dirty="0"/>
          </a:p>
        </c:rich>
      </c:tx>
      <c:layout>
        <c:manualLayout>
          <c:xMode val="edge"/>
          <c:yMode val="edge"/>
          <c:x val="0.11133256110868832"/>
          <c:y val="0.159452866520367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2676823986060489E-2"/>
          <c:y val="0.30619402734226814"/>
          <c:w val="0.79770098725040006"/>
          <c:h val="0.441491195635993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Charts!$C$15</c:f>
              <c:strCache>
                <c:ptCount val="1"/>
                <c:pt idx="0">
                  <c:v>MPI+OpenMP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tx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Charts!$B$16:$B$19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Charts!$C$16:$C$19</c:f>
              <c:numCache>
                <c:formatCode>General</c:formatCode>
                <c:ptCount val="4"/>
                <c:pt idx="0">
                  <c:v>12.629945226477668</c:v>
                </c:pt>
                <c:pt idx="1">
                  <c:v>18.916460651760037</c:v>
                </c:pt>
                <c:pt idx="2">
                  <c:v>22.533139679053455</c:v>
                </c:pt>
                <c:pt idx="3">
                  <c:v>30.750028870349521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E0-1C4D-BCAF-87607E92E64C}"/>
            </c:ext>
          </c:extLst>
        </c:ser>
        <c:ser>
          <c:idx val="2"/>
          <c:order val="1"/>
          <c:tx>
            <c:strRef>
              <c:f>Charts!$E$15</c:f>
              <c:strCache>
                <c:ptCount val="1"/>
                <c:pt idx="0">
                  <c:v>Chapel I/E</c:v>
                </c:pt>
              </c:strCache>
            </c:strRef>
          </c:tx>
          <c:spPr>
            <a:solidFill>
              <a:srgbClr val="70AD47"/>
            </a:solidFill>
            <a:ln w="19050">
              <a:solidFill>
                <a:sysClr val="windowText" lastClr="0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Charts!$B$16:$B$19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Charts!$E$16:$E$19</c:f>
              <c:numCache>
                <c:formatCode>General</c:formatCode>
                <c:ptCount val="4"/>
                <c:pt idx="0">
                  <c:v>6.8211155470351441</c:v>
                </c:pt>
                <c:pt idx="1">
                  <c:v>9.3134144181272411</c:v>
                </c:pt>
                <c:pt idx="2">
                  <c:v>11.388240167074093</c:v>
                </c:pt>
                <c:pt idx="3">
                  <c:v>14.894736733612715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E0-1C4D-BCAF-87607E92E64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11811488"/>
        <c:axId val="1211826688"/>
      </c:barChart>
      <c:catAx>
        <c:axId val="1211811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# locales</a:t>
                </a:r>
              </a:p>
            </c:rich>
          </c:tx>
          <c:layout>
            <c:manualLayout>
              <c:xMode val="edge"/>
              <c:yMode val="edge"/>
              <c:x val="0.44414045541604597"/>
              <c:y val="0.851967410323709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1826688"/>
        <c:crosses val="autoZero"/>
        <c:auto val="1"/>
        <c:lblAlgn val="ctr"/>
        <c:lblOffset val="100"/>
        <c:noMultiLvlLbl val="0"/>
      </c:catAx>
      <c:valAx>
        <c:axId val="121182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speed-up</a:t>
                </a:r>
              </a:p>
            </c:rich>
          </c:tx>
          <c:layout>
            <c:manualLayout>
              <c:xMode val="edge"/>
              <c:yMode val="edge"/>
              <c:x val="4.6035326665247924E-3"/>
              <c:y val="0.292594415281423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1811488"/>
        <c:crosses val="autoZero"/>
        <c:crossBetween val="between"/>
      </c:valAx>
      <c:spPr>
        <a:solidFill>
          <a:schemeClr val="bg1">
            <a:lumMod val="85000"/>
            <a:alpha val="50000"/>
          </a:schemeClr>
        </a:solidFill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webbase-2001, |V| = 118M, |E|</a:t>
            </a:r>
            <a:r>
              <a:rPr lang="en-US" sz="1600" baseline="0" dirty="0"/>
              <a:t> = 992M, Avg Degree = 8</a:t>
            </a:r>
            <a:r>
              <a:rPr lang="en-US" sz="1600" dirty="0"/>
              <a:t> </a:t>
            </a:r>
          </a:p>
        </c:rich>
      </c:tx>
      <c:layout>
        <c:manualLayout>
          <c:xMode val="edge"/>
          <c:yMode val="edge"/>
          <c:x val="8.5600486171237708E-2"/>
          <c:y val="2.22220929566574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8046564165453742E-2"/>
          <c:y val="0.20104636920384952"/>
          <c:w val="0.79314459507597745"/>
          <c:h val="0.467725284339457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Charts!$C$3</c:f>
              <c:strCache>
                <c:ptCount val="1"/>
                <c:pt idx="0">
                  <c:v>MPI+OpenMP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tx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Charts!$B$4:$B$7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Charts!$C$4:$C$7</c:f>
              <c:numCache>
                <c:formatCode>General</c:formatCode>
                <c:ptCount val="4"/>
                <c:pt idx="0">
                  <c:v>2.3369432836245028</c:v>
                </c:pt>
                <c:pt idx="1">
                  <c:v>4.4255626173208888</c:v>
                </c:pt>
                <c:pt idx="2">
                  <c:v>4.3191096490508896</c:v>
                </c:pt>
                <c:pt idx="3">
                  <c:v>4.2441452552791556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2A-4A44-8DF5-754E669C5E1C}"/>
            </c:ext>
          </c:extLst>
        </c:ser>
        <c:ser>
          <c:idx val="2"/>
          <c:order val="1"/>
          <c:tx>
            <c:strRef>
              <c:f>Charts!$E$3</c:f>
              <c:strCache>
                <c:ptCount val="1"/>
                <c:pt idx="0">
                  <c:v>Chapel I/E</c:v>
                </c:pt>
              </c:strCache>
            </c:strRef>
          </c:tx>
          <c:spPr>
            <a:solidFill>
              <a:srgbClr val="70AD47"/>
            </a:solidFill>
            <a:ln w="19050">
              <a:solidFill>
                <a:sysClr val="windowText" lastClr="0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Charts!$B$4:$B$7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Charts!$E$4:$E$7</c:f>
              <c:numCache>
                <c:formatCode>General</c:formatCode>
                <c:ptCount val="4"/>
                <c:pt idx="0">
                  <c:v>2.7427945189618765</c:v>
                </c:pt>
                <c:pt idx="1">
                  <c:v>6.0958619270319563</c:v>
                </c:pt>
                <c:pt idx="2">
                  <c:v>7.9799879020062505</c:v>
                </c:pt>
                <c:pt idx="3">
                  <c:v>11.637939691782327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2A-4A44-8DF5-754E669C5E1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11811488"/>
        <c:axId val="1211826688"/>
      </c:barChart>
      <c:catAx>
        <c:axId val="1211811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# locales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1826688"/>
        <c:crosses val="autoZero"/>
        <c:auto val="1"/>
        <c:lblAlgn val="ctr"/>
        <c:lblOffset val="100"/>
        <c:noMultiLvlLbl val="0"/>
      </c:catAx>
      <c:valAx>
        <c:axId val="121182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speed-up</a:t>
                </a:r>
              </a:p>
            </c:rich>
          </c:tx>
          <c:layout>
            <c:manualLayout>
              <c:xMode val="edge"/>
              <c:yMode val="edge"/>
              <c:x val="0"/>
              <c:y val="0.285399533391659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1811488"/>
        <c:crosses val="autoZero"/>
        <c:crossBetween val="between"/>
      </c:valAx>
      <c:spPr>
        <a:solidFill>
          <a:schemeClr val="bg1">
            <a:lumMod val="85000"/>
            <a:alpha val="50000"/>
          </a:schemeClr>
        </a:solidFill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aseline="0" dirty="0"/>
              <a:t>sk-2005, |V| = 51M, |E| = 1.9B, Avg Degree = 38</a:t>
            </a:r>
            <a:endParaRPr lang="en-US" sz="1600" dirty="0"/>
          </a:p>
        </c:rich>
      </c:tx>
      <c:layout>
        <c:manualLayout>
          <c:xMode val="edge"/>
          <c:yMode val="edge"/>
          <c:x val="0.11133256110868832"/>
          <c:y val="0.159452866520367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2676823986060489E-2"/>
          <c:y val="0.30619402734226814"/>
          <c:w val="0.79770098725040006"/>
          <c:h val="0.441491195635993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Charts!$C$15</c:f>
              <c:strCache>
                <c:ptCount val="1"/>
                <c:pt idx="0">
                  <c:v>MPI+OpenMP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tx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Charts!$B$16:$B$19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Charts!$C$16:$C$19</c:f>
              <c:numCache>
                <c:formatCode>General</c:formatCode>
                <c:ptCount val="4"/>
                <c:pt idx="0">
                  <c:v>12.629945226477668</c:v>
                </c:pt>
                <c:pt idx="1">
                  <c:v>18.916460651760037</c:v>
                </c:pt>
                <c:pt idx="2">
                  <c:v>22.533139679053455</c:v>
                </c:pt>
                <c:pt idx="3">
                  <c:v>30.750028870349521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8A-0C4C-8A62-0193D8C23BEE}"/>
            </c:ext>
          </c:extLst>
        </c:ser>
        <c:ser>
          <c:idx val="2"/>
          <c:order val="1"/>
          <c:tx>
            <c:strRef>
              <c:f>Charts!$E$15</c:f>
              <c:strCache>
                <c:ptCount val="1"/>
                <c:pt idx="0">
                  <c:v>Chapel I/E</c:v>
                </c:pt>
              </c:strCache>
            </c:strRef>
          </c:tx>
          <c:spPr>
            <a:solidFill>
              <a:srgbClr val="70AD47"/>
            </a:solidFill>
            <a:ln w="19050">
              <a:solidFill>
                <a:sysClr val="windowText" lastClr="0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Charts!$B$16:$B$19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Charts!$E$16:$E$19</c:f>
              <c:numCache>
                <c:formatCode>General</c:formatCode>
                <c:ptCount val="4"/>
                <c:pt idx="0">
                  <c:v>6.8211155470351441</c:v>
                </c:pt>
                <c:pt idx="1">
                  <c:v>9.3134144181272411</c:v>
                </c:pt>
                <c:pt idx="2">
                  <c:v>11.388240167074093</c:v>
                </c:pt>
                <c:pt idx="3">
                  <c:v>14.894736733612715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8A-0C4C-8A62-0193D8C23BE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11811488"/>
        <c:axId val="1211826688"/>
      </c:barChart>
      <c:catAx>
        <c:axId val="1211811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# locales</a:t>
                </a:r>
              </a:p>
            </c:rich>
          </c:tx>
          <c:layout>
            <c:manualLayout>
              <c:xMode val="edge"/>
              <c:yMode val="edge"/>
              <c:x val="0.44414045541604597"/>
              <c:y val="0.851967410323709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1826688"/>
        <c:crosses val="autoZero"/>
        <c:auto val="1"/>
        <c:lblAlgn val="ctr"/>
        <c:lblOffset val="100"/>
        <c:noMultiLvlLbl val="0"/>
      </c:catAx>
      <c:valAx>
        <c:axId val="121182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speed-up</a:t>
                </a:r>
              </a:p>
            </c:rich>
          </c:tx>
          <c:layout>
            <c:manualLayout>
              <c:xMode val="edge"/>
              <c:yMode val="edge"/>
              <c:x val="4.6035326665247924E-3"/>
              <c:y val="0.292594415281423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1811488"/>
        <c:crosses val="autoZero"/>
        <c:crossBetween val="between"/>
      </c:valAx>
      <c:spPr>
        <a:solidFill>
          <a:schemeClr val="bg1">
            <a:lumMod val="85000"/>
            <a:alpha val="50000"/>
          </a:schemeClr>
        </a:solidFill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webbase-2001, |V| = 118M, |E|</a:t>
            </a:r>
            <a:r>
              <a:rPr lang="en-US" sz="1600" baseline="0" dirty="0"/>
              <a:t> = 992M, Avg Degree = 8</a:t>
            </a:r>
            <a:r>
              <a:rPr lang="en-US" sz="1600" dirty="0"/>
              <a:t> </a:t>
            </a:r>
          </a:p>
        </c:rich>
      </c:tx>
      <c:layout>
        <c:manualLayout>
          <c:xMode val="edge"/>
          <c:yMode val="edge"/>
          <c:x val="8.5600486171237708E-2"/>
          <c:y val="2.22220929566574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8046564165453742E-2"/>
          <c:y val="0.20104636920384952"/>
          <c:w val="0.79314459507597745"/>
          <c:h val="0.467725284339457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Charts!$C$3</c:f>
              <c:strCache>
                <c:ptCount val="1"/>
                <c:pt idx="0">
                  <c:v>MPI+OpenMP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tx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Charts!$B$4:$B$7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Charts!$C$4:$C$7</c:f>
              <c:numCache>
                <c:formatCode>General</c:formatCode>
                <c:ptCount val="4"/>
                <c:pt idx="0">
                  <c:v>2.3369432836245028</c:v>
                </c:pt>
                <c:pt idx="1">
                  <c:v>4.4255626173208888</c:v>
                </c:pt>
                <c:pt idx="2">
                  <c:v>4.3191096490508896</c:v>
                </c:pt>
                <c:pt idx="3">
                  <c:v>4.2441452552791556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AC-974A-A0BC-A16B57EB9DFA}"/>
            </c:ext>
          </c:extLst>
        </c:ser>
        <c:ser>
          <c:idx val="2"/>
          <c:order val="1"/>
          <c:tx>
            <c:strRef>
              <c:f>Charts!$E$3</c:f>
              <c:strCache>
                <c:ptCount val="1"/>
                <c:pt idx="0">
                  <c:v>Chapel I/E</c:v>
                </c:pt>
              </c:strCache>
            </c:strRef>
          </c:tx>
          <c:spPr>
            <a:solidFill>
              <a:srgbClr val="70AD47"/>
            </a:solidFill>
            <a:ln w="19050">
              <a:solidFill>
                <a:sysClr val="windowText" lastClr="0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Charts!$B$4:$B$7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Charts!$E$4:$E$7</c:f>
              <c:numCache>
                <c:formatCode>General</c:formatCode>
                <c:ptCount val="4"/>
                <c:pt idx="0">
                  <c:v>2.7427945189618765</c:v>
                </c:pt>
                <c:pt idx="1">
                  <c:v>6.0958619270319563</c:v>
                </c:pt>
                <c:pt idx="2">
                  <c:v>7.9799879020062505</c:v>
                </c:pt>
                <c:pt idx="3">
                  <c:v>11.637939691782327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AC-974A-A0BC-A16B57EB9DF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11811488"/>
        <c:axId val="1211826688"/>
      </c:barChart>
      <c:catAx>
        <c:axId val="1211811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# locales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1826688"/>
        <c:crosses val="autoZero"/>
        <c:auto val="1"/>
        <c:lblAlgn val="ctr"/>
        <c:lblOffset val="100"/>
        <c:noMultiLvlLbl val="0"/>
      </c:catAx>
      <c:valAx>
        <c:axId val="121182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speed-up</a:t>
                </a:r>
              </a:p>
            </c:rich>
          </c:tx>
          <c:layout>
            <c:manualLayout>
              <c:xMode val="edge"/>
              <c:yMode val="edge"/>
              <c:x val="0"/>
              <c:y val="0.285399533391659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1811488"/>
        <c:crosses val="autoZero"/>
        <c:crossBetween val="between"/>
      </c:valAx>
      <c:spPr>
        <a:solidFill>
          <a:schemeClr val="bg1">
            <a:lumMod val="85000"/>
            <a:alpha val="50000"/>
          </a:schemeClr>
        </a:solidFill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aseline="0" dirty="0"/>
              <a:t>sk-2005, |V| = 51M, |E| = 1.9B, Avg Degree = 38</a:t>
            </a:r>
            <a:endParaRPr lang="en-US" sz="1600" dirty="0"/>
          </a:p>
        </c:rich>
      </c:tx>
      <c:layout>
        <c:manualLayout>
          <c:xMode val="edge"/>
          <c:yMode val="edge"/>
          <c:x val="0.11133256110868832"/>
          <c:y val="0.159452866520367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2676823986060489E-2"/>
          <c:y val="0.30619402734226814"/>
          <c:w val="0.79770098725040006"/>
          <c:h val="0.441491195635993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Charts!$C$15</c:f>
              <c:strCache>
                <c:ptCount val="1"/>
                <c:pt idx="0">
                  <c:v>MPI+OpenMP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tx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Charts!$B$16:$B$19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Charts!$C$16:$C$19</c:f>
              <c:numCache>
                <c:formatCode>General</c:formatCode>
                <c:ptCount val="4"/>
                <c:pt idx="0">
                  <c:v>12.629945226477668</c:v>
                </c:pt>
                <c:pt idx="1">
                  <c:v>18.916460651760037</c:v>
                </c:pt>
                <c:pt idx="2">
                  <c:v>22.533139679053455</c:v>
                </c:pt>
                <c:pt idx="3">
                  <c:v>30.750028870349521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BA-6348-B85C-BC9103DAD7F7}"/>
            </c:ext>
          </c:extLst>
        </c:ser>
        <c:ser>
          <c:idx val="2"/>
          <c:order val="1"/>
          <c:tx>
            <c:strRef>
              <c:f>Charts!$E$15</c:f>
              <c:strCache>
                <c:ptCount val="1"/>
                <c:pt idx="0">
                  <c:v>Chapel I/E</c:v>
                </c:pt>
              </c:strCache>
            </c:strRef>
          </c:tx>
          <c:spPr>
            <a:solidFill>
              <a:srgbClr val="70AD47"/>
            </a:solidFill>
            <a:ln w="19050">
              <a:solidFill>
                <a:sysClr val="windowText" lastClr="0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Charts!$B$16:$B$19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Charts!$E$16:$E$19</c:f>
              <c:numCache>
                <c:formatCode>General</c:formatCode>
                <c:ptCount val="4"/>
                <c:pt idx="0">
                  <c:v>6.8211155470351441</c:v>
                </c:pt>
                <c:pt idx="1">
                  <c:v>9.3134144181272411</c:v>
                </c:pt>
                <c:pt idx="2">
                  <c:v>11.388240167074093</c:v>
                </c:pt>
                <c:pt idx="3">
                  <c:v>14.894736733612715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BA-6348-B85C-BC9103DAD7F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11811488"/>
        <c:axId val="1211826688"/>
      </c:barChart>
      <c:catAx>
        <c:axId val="1211811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# locales</a:t>
                </a:r>
              </a:p>
            </c:rich>
          </c:tx>
          <c:layout>
            <c:manualLayout>
              <c:xMode val="edge"/>
              <c:yMode val="edge"/>
              <c:x val="0.44414045541604597"/>
              <c:y val="0.851967410323709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1826688"/>
        <c:crosses val="autoZero"/>
        <c:auto val="1"/>
        <c:lblAlgn val="ctr"/>
        <c:lblOffset val="100"/>
        <c:noMultiLvlLbl val="0"/>
      </c:catAx>
      <c:valAx>
        <c:axId val="121182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speed-up</a:t>
                </a:r>
              </a:p>
            </c:rich>
          </c:tx>
          <c:layout>
            <c:manualLayout>
              <c:xMode val="edge"/>
              <c:yMode val="edge"/>
              <c:x val="4.6035326665247924E-3"/>
              <c:y val="0.292594415281423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1811488"/>
        <c:crosses val="autoZero"/>
        <c:crossBetween val="between"/>
      </c:valAx>
      <c:spPr>
        <a:solidFill>
          <a:schemeClr val="bg1">
            <a:lumMod val="85000"/>
            <a:alpha val="50000"/>
          </a:schemeClr>
        </a:solidFill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webbase-2001, |V| = 118M, |E|</a:t>
            </a:r>
            <a:r>
              <a:rPr lang="en-US" sz="1600" baseline="0" dirty="0"/>
              <a:t> = 992M, Avg Degree = 8</a:t>
            </a:r>
            <a:r>
              <a:rPr lang="en-US" sz="1600" dirty="0"/>
              <a:t> </a:t>
            </a:r>
          </a:p>
        </c:rich>
      </c:tx>
      <c:layout>
        <c:manualLayout>
          <c:xMode val="edge"/>
          <c:yMode val="edge"/>
          <c:x val="8.5600486171237708E-2"/>
          <c:y val="2.22220929566574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8046564165453742E-2"/>
          <c:y val="0.20104636920384952"/>
          <c:w val="0.79314459507597745"/>
          <c:h val="0.467725284339457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Charts!$C$3</c:f>
              <c:strCache>
                <c:ptCount val="1"/>
                <c:pt idx="0">
                  <c:v>MPI+OpenMP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tx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Charts!$B$4:$B$7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Charts!$C$4:$C$7</c:f>
              <c:numCache>
                <c:formatCode>General</c:formatCode>
                <c:ptCount val="4"/>
                <c:pt idx="0">
                  <c:v>2.3369432836245028</c:v>
                </c:pt>
                <c:pt idx="1">
                  <c:v>4.4255626173208888</c:v>
                </c:pt>
                <c:pt idx="2">
                  <c:v>4.3191096490508896</c:v>
                </c:pt>
                <c:pt idx="3">
                  <c:v>4.2441452552791556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AC-974A-A0BC-A16B57EB9DFA}"/>
            </c:ext>
          </c:extLst>
        </c:ser>
        <c:ser>
          <c:idx val="2"/>
          <c:order val="1"/>
          <c:tx>
            <c:strRef>
              <c:f>Charts!$E$3</c:f>
              <c:strCache>
                <c:ptCount val="1"/>
                <c:pt idx="0">
                  <c:v>Chapel I/E</c:v>
                </c:pt>
              </c:strCache>
            </c:strRef>
          </c:tx>
          <c:spPr>
            <a:solidFill>
              <a:srgbClr val="70AD47"/>
            </a:solidFill>
            <a:ln w="19050">
              <a:solidFill>
                <a:sysClr val="windowText" lastClr="0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Charts!$B$4:$B$7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Charts!$E$4:$E$7</c:f>
              <c:numCache>
                <c:formatCode>General</c:formatCode>
                <c:ptCount val="4"/>
                <c:pt idx="0">
                  <c:v>2.7427945189618765</c:v>
                </c:pt>
                <c:pt idx="1">
                  <c:v>6.0958619270319563</c:v>
                </c:pt>
                <c:pt idx="2">
                  <c:v>7.9799879020062505</c:v>
                </c:pt>
                <c:pt idx="3">
                  <c:v>11.637939691782327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AC-974A-A0BC-A16B57EB9DF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11811488"/>
        <c:axId val="1211826688"/>
      </c:barChart>
      <c:catAx>
        <c:axId val="1211811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# locales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1826688"/>
        <c:crosses val="autoZero"/>
        <c:auto val="1"/>
        <c:lblAlgn val="ctr"/>
        <c:lblOffset val="100"/>
        <c:noMultiLvlLbl val="0"/>
      </c:catAx>
      <c:valAx>
        <c:axId val="121182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speed-up</a:t>
                </a:r>
              </a:p>
            </c:rich>
          </c:tx>
          <c:layout>
            <c:manualLayout>
              <c:xMode val="edge"/>
              <c:yMode val="edge"/>
              <c:x val="0"/>
              <c:y val="0.285399533391659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1811488"/>
        <c:crosses val="autoZero"/>
        <c:crossBetween val="between"/>
      </c:valAx>
      <c:spPr>
        <a:solidFill>
          <a:schemeClr val="bg1">
            <a:lumMod val="85000"/>
            <a:alpha val="50000"/>
          </a:schemeClr>
        </a:solidFill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aseline="0" dirty="0"/>
              <a:t>sk-2005, |V| = 51M, |E| = 1.9B, Avg Degree = 38</a:t>
            </a:r>
            <a:endParaRPr lang="en-US" sz="1600" dirty="0"/>
          </a:p>
        </c:rich>
      </c:tx>
      <c:layout>
        <c:manualLayout>
          <c:xMode val="edge"/>
          <c:yMode val="edge"/>
          <c:x val="0.11133256110868832"/>
          <c:y val="0.159452866520367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2676823986060489E-2"/>
          <c:y val="0.30619402734226814"/>
          <c:w val="0.79770098725040006"/>
          <c:h val="0.441491195635993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Charts!$C$15</c:f>
              <c:strCache>
                <c:ptCount val="1"/>
                <c:pt idx="0">
                  <c:v>MPI+OpenMP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tx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Charts!$B$16:$B$19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Charts!$C$16:$C$19</c:f>
              <c:numCache>
                <c:formatCode>General</c:formatCode>
                <c:ptCount val="4"/>
                <c:pt idx="0">
                  <c:v>12.629945226477668</c:v>
                </c:pt>
                <c:pt idx="1">
                  <c:v>18.916460651760037</c:v>
                </c:pt>
                <c:pt idx="2">
                  <c:v>22.533139679053455</c:v>
                </c:pt>
                <c:pt idx="3">
                  <c:v>30.750028870349521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C9-CE45-9855-5255E6CE8F82}"/>
            </c:ext>
          </c:extLst>
        </c:ser>
        <c:ser>
          <c:idx val="2"/>
          <c:order val="1"/>
          <c:tx>
            <c:strRef>
              <c:f>Charts!$E$15</c:f>
              <c:strCache>
                <c:ptCount val="1"/>
                <c:pt idx="0">
                  <c:v>Chapel I/E</c:v>
                </c:pt>
              </c:strCache>
            </c:strRef>
          </c:tx>
          <c:spPr>
            <a:solidFill>
              <a:srgbClr val="70AD47"/>
            </a:solidFill>
            <a:ln w="19050">
              <a:solidFill>
                <a:sysClr val="windowText" lastClr="0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Charts!$B$16:$B$19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Charts!$E$16:$E$19</c:f>
              <c:numCache>
                <c:formatCode>General</c:formatCode>
                <c:ptCount val="4"/>
                <c:pt idx="0">
                  <c:v>6.8211155470351441</c:v>
                </c:pt>
                <c:pt idx="1">
                  <c:v>9.3134144181272411</c:v>
                </c:pt>
                <c:pt idx="2">
                  <c:v>11.388240167074093</c:v>
                </c:pt>
                <c:pt idx="3">
                  <c:v>14.894736733612715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C9-CE45-9855-5255E6CE8F8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11811488"/>
        <c:axId val="1211826688"/>
      </c:barChart>
      <c:catAx>
        <c:axId val="1211811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# locales</a:t>
                </a:r>
              </a:p>
            </c:rich>
          </c:tx>
          <c:layout>
            <c:manualLayout>
              <c:xMode val="edge"/>
              <c:yMode val="edge"/>
              <c:x val="0.44414045541604597"/>
              <c:y val="0.851967410323709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1826688"/>
        <c:crosses val="autoZero"/>
        <c:auto val="1"/>
        <c:lblAlgn val="ctr"/>
        <c:lblOffset val="100"/>
        <c:noMultiLvlLbl val="0"/>
      </c:catAx>
      <c:valAx>
        <c:axId val="121182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speed-up</a:t>
                </a:r>
              </a:p>
            </c:rich>
          </c:tx>
          <c:layout>
            <c:manualLayout>
              <c:xMode val="edge"/>
              <c:yMode val="edge"/>
              <c:x val="4.6035326665247924E-3"/>
              <c:y val="0.292594415281423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1811488"/>
        <c:crosses val="autoZero"/>
        <c:crossBetween val="between"/>
      </c:valAx>
      <c:spPr>
        <a:solidFill>
          <a:schemeClr val="bg1">
            <a:lumMod val="85000"/>
            <a:alpha val="50000"/>
          </a:schemeClr>
        </a:solidFill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webbase-2001, |V| = 118M, |E|</a:t>
            </a:r>
            <a:r>
              <a:rPr lang="en-US" sz="1600" baseline="0" dirty="0"/>
              <a:t> = 992M, Avg Degree = 8</a:t>
            </a:r>
            <a:r>
              <a:rPr lang="en-US" sz="1600" dirty="0"/>
              <a:t> </a:t>
            </a:r>
          </a:p>
        </c:rich>
      </c:tx>
      <c:layout>
        <c:manualLayout>
          <c:xMode val="edge"/>
          <c:yMode val="edge"/>
          <c:x val="8.5600486171237708E-2"/>
          <c:y val="2.22220929566574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8046564165453742E-2"/>
          <c:y val="0.20104636920384952"/>
          <c:w val="0.79314459507597745"/>
          <c:h val="0.467725284339457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Charts!$C$3</c:f>
              <c:strCache>
                <c:ptCount val="1"/>
                <c:pt idx="0">
                  <c:v>MPI+OpenMP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tx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Charts!$B$4:$B$7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Charts!$C$4:$C$7</c:f>
              <c:numCache>
                <c:formatCode>General</c:formatCode>
                <c:ptCount val="4"/>
                <c:pt idx="0">
                  <c:v>2.3369432836245028</c:v>
                </c:pt>
                <c:pt idx="1">
                  <c:v>4.4255626173208888</c:v>
                </c:pt>
                <c:pt idx="2">
                  <c:v>4.3191096490508896</c:v>
                </c:pt>
                <c:pt idx="3">
                  <c:v>4.2441452552791556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AC-974A-A0BC-A16B57EB9DFA}"/>
            </c:ext>
          </c:extLst>
        </c:ser>
        <c:ser>
          <c:idx val="2"/>
          <c:order val="1"/>
          <c:tx>
            <c:strRef>
              <c:f>Charts!$E$3</c:f>
              <c:strCache>
                <c:ptCount val="1"/>
                <c:pt idx="0">
                  <c:v>Chapel I/E</c:v>
                </c:pt>
              </c:strCache>
            </c:strRef>
          </c:tx>
          <c:spPr>
            <a:solidFill>
              <a:srgbClr val="70AD47"/>
            </a:solidFill>
            <a:ln w="19050">
              <a:solidFill>
                <a:sysClr val="windowText" lastClr="0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Charts!$B$4:$B$7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Charts!$E$4:$E$7</c:f>
              <c:numCache>
                <c:formatCode>General</c:formatCode>
                <c:ptCount val="4"/>
                <c:pt idx="0">
                  <c:v>2.7427945189618765</c:v>
                </c:pt>
                <c:pt idx="1">
                  <c:v>6.0958619270319563</c:v>
                </c:pt>
                <c:pt idx="2">
                  <c:v>7.9799879020062505</c:v>
                </c:pt>
                <c:pt idx="3">
                  <c:v>11.637939691782327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AC-974A-A0BC-A16B57EB9DF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11811488"/>
        <c:axId val="1211826688"/>
      </c:barChart>
      <c:catAx>
        <c:axId val="1211811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# locales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1826688"/>
        <c:crosses val="autoZero"/>
        <c:auto val="1"/>
        <c:lblAlgn val="ctr"/>
        <c:lblOffset val="100"/>
        <c:noMultiLvlLbl val="0"/>
      </c:catAx>
      <c:valAx>
        <c:axId val="121182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speed-up</a:t>
                </a:r>
              </a:p>
            </c:rich>
          </c:tx>
          <c:layout>
            <c:manualLayout>
              <c:xMode val="edge"/>
              <c:yMode val="edge"/>
              <c:x val="0"/>
              <c:y val="0.285399533391659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1811488"/>
        <c:crosses val="autoZero"/>
        <c:crossBetween val="between"/>
      </c:valAx>
      <c:spPr>
        <a:solidFill>
          <a:schemeClr val="bg1">
            <a:lumMod val="85000"/>
            <a:alpha val="50000"/>
          </a:schemeClr>
        </a:solidFill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g500_scale-26,</a:t>
            </a:r>
            <a:r>
              <a:rPr lang="en-US" sz="1800" baseline="0" dirty="0"/>
              <a:t> </a:t>
            </a:r>
            <a:r>
              <a:rPr lang="en-US" sz="1800" dirty="0"/>
              <a:t>|V| = 67M, |E| = 2B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27863349506033"/>
          <c:y val="0.22066064912617631"/>
          <c:w val="0.85193584294963332"/>
          <c:h val="0.43837718455924718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Compare!$H$6</c:f>
              <c:strCache>
                <c:ptCount val="1"/>
                <c:pt idx="0">
                  <c:v>MPI+OpenMP</c:v>
                </c:pt>
              </c:strCache>
            </c:strRef>
          </c:tx>
          <c:spPr>
            <a:solidFill>
              <a:srgbClr val="4472C4"/>
            </a:solidFill>
            <a:ln w="19050">
              <a:solidFill>
                <a:schemeClr val="tx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Compare!$B$7:$B$10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Compare!$H$7:$H$10</c:f>
              <c:numCache>
                <c:formatCode>General</c:formatCode>
                <c:ptCount val="4"/>
                <c:pt idx="0">
                  <c:v>46.672024720554333</c:v>
                </c:pt>
                <c:pt idx="1">
                  <c:v>128.07697947890617</c:v>
                </c:pt>
                <c:pt idx="2">
                  <c:v>179.28104638165311</c:v>
                </c:pt>
                <c:pt idx="3">
                  <c:v>629.85191798159565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EE-904A-AA74-5B45379787BB}"/>
            </c:ext>
          </c:extLst>
        </c:ser>
        <c:ser>
          <c:idx val="0"/>
          <c:order val="1"/>
          <c:tx>
            <c:strRef>
              <c:f>Compare!$I$6</c:f>
              <c:strCache>
                <c:ptCount val="1"/>
                <c:pt idx="0">
                  <c:v>Chapel Manual Opt</c:v>
                </c:pt>
              </c:strCache>
            </c:strRef>
          </c:tx>
          <c:spPr>
            <a:solidFill>
              <a:srgbClr val="70AD47"/>
            </a:solidFill>
            <a:ln w="19050">
              <a:solidFill>
                <a:schemeClr val="tx1"/>
              </a:solidFill>
            </a:ln>
            <a:effectLst/>
          </c:spPr>
          <c:invertIfNegative val="0"/>
          <c:dLbls>
            <c:dLbl>
              <c:idx val="3"/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3AB6-A944-B042-7C178D4518B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Compare!$B$7:$B$10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Compare!$I$7:$I$10</c:f>
              <c:numCache>
                <c:formatCode>General</c:formatCode>
                <c:ptCount val="4"/>
                <c:pt idx="0">
                  <c:v>239.99974052219306</c:v>
                </c:pt>
                <c:pt idx="1">
                  <c:v>583.17286870507894</c:v>
                </c:pt>
                <c:pt idx="2">
                  <c:v>770.29560630918786</c:v>
                </c:pt>
                <c:pt idx="3">
                  <c:v>1133.0879334862034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EE-904A-AA74-5B45379787BB}"/>
            </c:ext>
          </c:extLst>
        </c:ser>
        <c:ser>
          <c:idx val="2"/>
          <c:order val="2"/>
          <c:tx>
            <c:strRef>
              <c:f>Compare!$J$6</c:f>
              <c:strCache>
                <c:ptCount val="1"/>
                <c:pt idx="0">
                  <c:v>Chapel Auto Opt</c:v>
                </c:pt>
              </c:strCache>
            </c:strRef>
          </c:tx>
          <c:spPr>
            <a:solidFill>
              <a:srgbClr val="ED7D31"/>
            </a:solidFill>
            <a:ln w="19050">
              <a:solidFill>
                <a:sysClr val="windowText" lastClr="000000"/>
              </a:solidFill>
            </a:ln>
            <a:effectLst/>
          </c:spPr>
          <c:invertIfNegative val="0"/>
          <c:dLbls>
            <c:dLbl>
              <c:idx val="3"/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3AB6-A944-B042-7C178D4518B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Compare!$B$7:$B$10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Compare!$J$7:$J$10</c:f>
              <c:numCache>
                <c:formatCode>General</c:formatCode>
                <c:ptCount val="4"/>
                <c:pt idx="0">
                  <c:v>243.85143986247971</c:v>
                </c:pt>
                <c:pt idx="1">
                  <c:v>655.23310194614214</c:v>
                </c:pt>
                <c:pt idx="2">
                  <c:v>805.05057804765613</c:v>
                </c:pt>
                <c:pt idx="3">
                  <c:v>1219.9674807042504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EE-904A-AA74-5B45379787B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4"/>
        <c:overlap val="-27"/>
        <c:axId val="1211811488"/>
        <c:axId val="1211826688"/>
      </c:barChart>
      <c:catAx>
        <c:axId val="1211811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# locales</a:t>
                </a:r>
              </a:p>
            </c:rich>
          </c:tx>
          <c:layout>
            <c:manualLayout>
              <c:xMode val="edge"/>
              <c:yMode val="edge"/>
              <c:x val="0.45248326771653541"/>
              <c:y val="0.804979514755777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1826688"/>
        <c:crosses val="autoZero"/>
        <c:auto val="1"/>
        <c:lblAlgn val="ctr"/>
        <c:lblOffset val="100"/>
        <c:noMultiLvlLbl val="0"/>
      </c:catAx>
      <c:valAx>
        <c:axId val="121182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speed-up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1811488"/>
        <c:crosses val="autoZero"/>
        <c:crossBetween val="between"/>
      </c:valAx>
      <c:spPr>
        <a:solidFill>
          <a:schemeClr val="bg1">
            <a:lumMod val="85000"/>
            <a:alpha val="50000"/>
          </a:schemeClr>
        </a:solidFill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g500_scale-28, |V| = 268M, |E| = 8.6B</a:t>
            </a:r>
          </a:p>
        </c:rich>
      </c:tx>
      <c:layout>
        <c:manualLayout>
          <c:xMode val="edge"/>
          <c:yMode val="edge"/>
          <c:x val="0.23421544039833403"/>
          <c:y val="6.916333602543903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93886701662294"/>
          <c:y val="0.1957524059492563"/>
          <c:w val="0.85878335520559934"/>
          <c:h val="0.50597010292266831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Compare!$H$11</c:f>
              <c:strCache>
                <c:ptCount val="1"/>
                <c:pt idx="0">
                  <c:v>MPI+OpenMP</c:v>
                </c:pt>
              </c:strCache>
            </c:strRef>
          </c:tx>
          <c:spPr>
            <a:solidFill>
              <a:srgbClr val="4472C4"/>
            </a:solidFill>
            <a:ln w="19050">
              <a:solidFill>
                <a:schemeClr val="tx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Compare!$B$12:$B$15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Compare!$H$12:$H$15</c:f>
              <c:numCache>
                <c:formatCode>General</c:formatCode>
                <c:ptCount val="4"/>
                <c:pt idx="0">
                  <c:v>62.877326220294947</c:v>
                </c:pt>
                <c:pt idx="1">
                  <c:v>175.33691833965275</c:v>
                </c:pt>
                <c:pt idx="2">
                  <c:v>335.93709736765135</c:v>
                </c:pt>
                <c:pt idx="3">
                  <c:v>212.75824212957929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D-3D47-87FA-D05F7C0BF9A3}"/>
            </c:ext>
          </c:extLst>
        </c:ser>
        <c:ser>
          <c:idx val="0"/>
          <c:order val="1"/>
          <c:tx>
            <c:strRef>
              <c:f>Compare!$I$11</c:f>
              <c:strCache>
                <c:ptCount val="1"/>
                <c:pt idx="0">
                  <c:v>Chapel Manual Opt</c:v>
                </c:pt>
              </c:strCache>
            </c:strRef>
          </c:tx>
          <c:spPr>
            <a:solidFill>
              <a:srgbClr val="70AD47"/>
            </a:solidFill>
            <a:ln w="19050">
              <a:solidFill>
                <a:schemeClr val="tx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Compare!$B$12:$B$15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Compare!$I$12:$I$15</c:f>
              <c:numCache>
                <c:formatCode>General</c:formatCode>
                <c:ptCount val="4"/>
                <c:pt idx="0">
                  <c:v>0</c:v>
                </c:pt>
                <c:pt idx="1">
                  <c:v>355.20540005106403</c:v>
                </c:pt>
                <c:pt idx="2">
                  <c:v>617.54588882547171</c:v>
                </c:pt>
                <c:pt idx="3">
                  <c:v>911.92428639709101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D-3D47-87FA-D05F7C0BF9A3}"/>
            </c:ext>
          </c:extLst>
        </c:ser>
        <c:ser>
          <c:idx val="2"/>
          <c:order val="2"/>
          <c:tx>
            <c:strRef>
              <c:f>Compare!$J$11</c:f>
              <c:strCache>
                <c:ptCount val="1"/>
                <c:pt idx="0">
                  <c:v>Chapel Auto Opt</c:v>
                </c:pt>
              </c:strCache>
            </c:strRef>
          </c:tx>
          <c:spPr>
            <a:solidFill>
              <a:srgbClr val="ED7D31"/>
            </a:solidFill>
            <a:ln w="19050">
              <a:solidFill>
                <a:sysClr val="windowText" lastClr="0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Compare!$B$12:$B$15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Compare!$J$12:$J$15</c:f>
              <c:numCache>
                <c:formatCode>General</c:formatCode>
                <c:ptCount val="4"/>
                <c:pt idx="0">
                  <c:v>236.19860632291056</c:v>
                </c:pt>
                <c:pt idx="1">
                  <c:v>451.92192661518976</c:v>
                </c:pt>
                <c:pt idx="2">
                  <c:v>625.76143463608435</c:v>
                </c:pt>
                <c:pt idx="3">
                  <c:v>816.90578100943628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D-3D47-87FA-D05F7C0BF9A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11811488"/>
        <c:axId val="1211826688"/>
      </c:barChart>
      <c:catAx>
        <c:axId val="1211811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# locales</a:t>
                </a:r>
              </a:p>
            </c:rich>
          </c:tx>
          <c:layout>
            <c:manualLayout>
              <c:xMode val="edge"/>
              <c:yMode val="edge"/>
              <c:x val="0.44962084426946625"/>
              <c:y val="0.884374817731116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1826688"/>
        <c:crosses val="autoZero"/>
        <c:auto val="1"/>
        <c:lblAlgn val="ctr"/>
        <c:lblOffset val="100"/>
        <c:noMultiLvlLbl val="0"/>
      </c:catAx>
      <c:valAx>
        <c:axId val="121182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speed-up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1811488"/>
        <c:crosses val="autoZero"/>
        <c:crossBetween val="between"/>
      </c:valAx>
      <c:spPr>
        <a:solidFill>
          <a:schemeClr val="bg1">
            <a:lumMod val="85000"/>
            <a:alpha val="50000"/>
          </a:schemeClr>
        </a:solidFill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g500_scale-26,</a:t>
            </a:r>
            <a:r>
              <a:rPr lang="en-US" sz="1800" baseline="0" dirty="0"/>
              <a:t> </a:t>
            </a:r>
            <a:r>
              <a:rPr lang="en-US" sz="1800" dirty="0"/>
              <a:t>|V| = 67M, |E| = 2B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27863349506033"/>
          <c:y val="0.22066064912617631"/>
          <c:w val="0.85193584294963332"/>
          <c:h val="0.43837718455924718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Compare!$H$6</c:f>
              <c:strCache>
                <c:ptCount val="1"/>
                <c:pt idx="0">
                  <c:v>MPI+OpenMP</c:v>
                </c:pt>
              </c:strCache>
            </c:strRef>
          </c:tx>
          <c:spPr>
            <a:solidFill>
              <a:srgbClr val="4472C4"/>
            </a:solidFill>
            <a:ln w="19050">
              <a:solidFill>
                <a:schemeClr val="tx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Compare!$B$7:$B$10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Compare!$H$7:$H$10</c:f>
              <c:numCache>
                <c:formatCode>General</c:formatCode>
                <c:ptCount val="4"/>
                <c:pt idx="0">
                  <c:v>46.672024720554333</c:v>
                </c:pt>
                <c:pt idx="1">
                  <c:v>128.07697947890617</c:v>
                </c:pt>
                <c:pt idx="2">
                  <c:v>179.28104638165311</c:v>
                </c:pt>
                <c:pt idx="3">
                  <c:v>629.85191798159565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EE-904A-AA74-5B45379787BB}"/>
            </c:ext>
          </c:extLst>
        </c:ser>
        <c:ser>
          <c:idx val="0"/>
          <c:order val="1"/>
          <c:tx>
            <c:strRef>
              <c:f>Compare!$I$6</c:f>
              <c:strCache>
                <c:ptCount val="1"/>
                <c:pt idx="0">
                  <c:v>Chapel Manual Opt</c:v>
                </c:pt>
              </c:strCache>
            </c:strRef>
          </c:tx>
          <c:spPr>
            <a:solidFill>
              <a:srgbClr val="70AD47"/>
            </a:solidFill>
            <a:ln w="19050">
              <a:solidFill>
                <a:schemeClr val="tx1"/>
              </a:solidFill>
            </a:ln>
            <a:effectLst/>
          </c:spPr>
          <c:invertIfNegative val="0"/>
          <c:dLbls>
            <c:dLbl>
              <c:idx val="3"/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3AB6-A944-B042-7C178D4518B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Compare!$B$7:$B$10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Compare!$I$7:$I$10</c:f>
              <c:numCache>
                <c:formatCode>General</c:formatCode>
                <c:ptCount val="4"/>
                <c:pt idx="0">
                  <c:v>239.99974052219306</c:v>
                </c:pt>
                <c:pt idx="1">
                  <c:v>583.17286870507894</c:v>
                </c:pt>
                <c:pt idx="2">
                  <c:v>770.29560630918786</c:v>
                </c:pt>
                <c:pt idx="3">
                  <c:v>1133.0879334862034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EE-904A-AA74-5B45379787BB}"/>
            </c:ext>
          </c:extLst>
        </c:ser>
        <c:ser>
          <c:idx val="2"/>
          <c:order val="2"/>
          <c:tx>
            <c:strRef>
              <c:f>Compare!$J$6</c:f>
              <c:strCache>
                <c:ptCount val="1"/>
                <c:pt idx="0">
                  <c:v>Chapel Auto Opt</c:v>
                </c:pt>
              </c:strCache>
            </c:strRef>
          </c:tx>
          <c:spPr>
            <a:solidFill>
              <a:srgbClr val="ED7D31"/>
            </a:solidFill>
            <a:ln w="19050">
              <a:solidFill>
                <a:sysClr val="windowText" lastClr="000000"/>
              </a:solidFill>
            </a:ln>
            <a:effectLst/>
          </c:spPr>
          <c:invertIfNegative val="0"/>
          <c:dLbls>
            <c:dLbl>
              <c:idx val="3"/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3AB6-A944-B042-7C178D4518B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Compare!$B$7:$B$10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Compare!$J$7:$J$10</c:f>
              <c:numCache>
                <c:formatCode>General</c:formatCode>
                <c:ptCount val="4"/>
                <c:pt idx="0">
                  <c:v>243.85143986247971</c:v>
                </c:pt>
                <c:pt idx="1">
                  <c:v>655.23310194614214</c:v>
                </c:pt>
                <c:pt idx="2">
                  <c:v>805.05057804765613</c:v>
                </c:pt>
                <c:pt idx="3">
                  <c:v>1219.9674807042504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EE-904A-AA74-5B45379787B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4"/>
        <c:overlap val="-27"/>
        <c:axId val="1211811488"/>
        <c:axId val="1211826688"/>
      </c:barChart>
      <c:catAx>
        <c:axId val="1211811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# locales</a:t>
                </a:r>
              </a:p>
            </c:rich>
          </c:tx>
          <c:layout>
            <c:manualLayout>
              <c:xMode val="edge"/>
              <c:yMode val="edge"/>
              <c:x val="0.45248326771653541"/>
              <c:y val="0.804979514755777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1826688"/>
        <c:crosses val="autoZero"/>
        <c:auto val="1"/>
        <c:lblAlgn val="ctr"/>
        <c:lblOffset val="100"/>
        <c:noMultiLvlLbl val="0"/>
      </c:catAx>
      <c:valAx>
        <c:axId val="121182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speed-up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1811488"/>
        <c:crosses val="autoZero"/>
        <c:crossBetween val="between"/>
      </c:valAx>
      <c:spPr>
        <a:solidFill>
          <a:schemeClr val="bg1">
            <a:lumMod val="85000"/>
            <a:alpha val="50000"/>
          </a:schemeClr>
        </a:solidFill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g500_scale-28, |V| = 268M, |E| = 8.6B</a:t>
            </a:r>
          </a:p>
        </c:rich>
      </c:tx>
      <c:layout>
        <c:manualLayout>
          <c:xMode val="edge"/>
          <c:yMode val="edge"/>
          <c:x val="0.23421544039833403"/>
          <c:y val="6.916333602543903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93886701662294"/>
          <c:y val="0.1957524059492563"/>
          <c:w val="0.85878335520559934"/>
          <c:h val="0.50597010292266831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Compare!$H$11</c:f>
              <c:strCache>
                <c:ptCount val="1"/>
                <c:pt idx="0">
                  <c:v>MPI+OpenMP</c:v>
                </c:pt>
              </c:strCache>
            </c:strRef>
          </c:tx>
          <c:spPr>
            <a:solidFill>
              <a:srgbClr val="4472C4"/>
            </a:solidFill>
            <a:ln w="19050">
              <a:solidFill>
                <a:schemeClr val="tx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Compare!$B$12:$B$15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Compare!$H$12:$H$15</c:f>
              <c:numCache>
                <c:formatCode>General</c:formatCode>
                <c:ptCount val="4"/>
                <c:pt idx="0">
                  <c:v>62.877326220294947</c:v>
                </c:pt>
                <c:pt idx="1">
                  <c:v>175.33691833965275</c:v>
                </c:pt>
                <c:pt idx="2">
                  <c:v>335.93709736765135</c:v>
                </c:pt>
                <c:pt idx="3">
                  <c:v>212.75824212957929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D-3D47-87FA-D05F7C0BF9A3}"/>
            </c:ext>
          </c:extLst>
        </c:ser>
        <c:ser>
          <c:idx val="0"/>
          <c:order val="1"/>
          <c:tx>
            <c:strRef>
              <c:f>Compare!$I$11</c:f>
              <c:strCache>
                <c:ptCount val="1"/>
                <c:pt idx="0">
                  <c:v>Chapel Manual Opt</c:v>
                </c:pt>
              </c:strCache>
            </c:strRef>
          </c:tx>
          <c:spPr>
            <a:solidFill>
              <a:srgbClr val="70AD47"/>
            </a:solidFill>
            <a:ln w="19050">
              <a:solidFill>
                <a:schemeClr val="tx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Compare!$B$12:$B$15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Compare!$I$12:$I$15</c:f>
              <c:numCache>
                <c:formatCode>General</c:formatCode>
                <c:ptCount val="4"/>
                <c:pt idx="0">
                  <c:v>0</c:v>
                </c:pt>
                <c:pt idx="1">
                  <c:v>355.20540005106403</c:v>
                </c:pt>
                <c:pt idx="2">
                  <c:v>617.54588882547171</c:v>
                </c:pt>
                <c:pt idx="3">
                  <c:v>911.92428639709101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D-3D47-87FA-D05F7C0BF9A3}"/>
            </c:ext>
          </c:extLst>
        </c:ser>
        <c:ser>
          <c:idx val="2"/>
          <c:order val="2"/>
          <c:tx>
            <c:strRef>
              <c:f>Compare!$J$11</c:f>
              <c:strCache>
                <c:ptCount val="1"/>
                <c:pt idx="0">
                  <c:v>Chapel Auto Opt</c:v>
                </c:pt>
              </c:strCache>
            </c:strRef>
          </c:tx>
          <c:spPr>
            <a:solidFill>
              <a:srgbClr val="ED7D31"/>
            </a:solidFill>
            <a:ln w="19050">
              <a:solidFill>
                <a:sysClr val="windowText" lastClr="0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Compare!$B$12:$B$15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Compare!$J$12:$J$15</c:f>
              <c:numCache>
                <c:formatCode>General</c:formatCode>
                <c:ptCount val="4"/>
                <c:pt idx="0">
                  <c:v>236.19860632291056</c:v>
                </c:pt>
                <c:pt idx="1">
                  <c:v>451.92192661518976</c:v>
                </c:pt>
                <c:pt idx="2">
                  <c:v>625.76143463608435</c:v>
                </c:pt>
                <c:pt idx="3">
                  <c:v>816.90578100943628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D-3D47-87FA-D05F7C0BF9A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11811488"/>
        <c:axId val="1211826688"/>
      </c:barChart>
      <c:catAx>
        <c:axId val="1211811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# locales</a:t>
                </a:r>
              </a:p>
            </c:rich>
          </c:tx>
          <c:layout>
            <c:manualLayout>
              <c:xMode val="edge"/>
              <c:yMode val="edge"/>
              <c:x val="0.44962084426946625"/>
              <c:y val="0.884374817731116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1826688"/>
        <c:crosses val="autoZero"/>
        <c:auto val="1"/>
        <c:lblAlgn val="ctr"/>
        <c:lblOffset val="100"/>
        <c:noMultiLvlLbl val="0"/>
      </c:catAx>
      <c:valAx>
        <c:axId val="121182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speed-up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1811488"/>
        <c:crosses val="autoZero"/>
        <c:crossBetween val="between"/>
      </c:valAx>
      <c:spPr>
        <a:solidFill>
          <a:schemeClr val="bg1">
            <a:lumMod val="85000"/>
            <a:alpha val="50000"/>
          </a:schemeClr>
        </a:solidFill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g500_scale-26,</a:t>
            </a:r>
            <a:r>
              <a:rPr lang="en-US" sz="1800" baseline="0" dirty="0"/>
              <a:t> </a:t>
            </a:r>
            <a:r>
              <a:rPr lang="en-US" sz="1800" dirty="0"/>
              <a:t>|V| = 67M, |E| = 2B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27863349506033"/>
          <c:y val="0.22066064912617631"/>
          <c:w val="0.85193584294963332"/>
          <c:h val="0.43837718455924718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Compare!$H$6</c:f>
              <c:strCache>
                <c:ptCount val="1"/>
                <c:pt idx="0">
                  <c:v>MPI+OpenMP</c:v>
                </c:pt>
              </c:strCache>
            </c:strRef>
          </c:tx>
          <c:spPr>
            <a:solidFill>
              <a:srgbClr val="4472C4"/>
            </a:solidFill>
            <a:ln w="19050">
              <a:solidFill>
                <a:schemeClr val="tx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Compare!$B$7:$B$10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Compare!$H$7:$H$10</c:f>
              <c:numCache>
                <c:formatCode>General</c:formatCode>
                <c:ptCount val="4"/>
                <c:pt idx="0">
                  <c:v>46.672024720554333</c:v>
                </c:pt>
                <c:pt idx="1">
                  <c:v>128.07697947890617</c:v>
                </c:pt>
                <c:pt idx="2">
                  <c:v>179.28104638165311</c:v>
                </c:pt>
                <c:pt idx="3">
                  <c:v>629.85191798159565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EE-904A-AA74-5B45379787BB}"/>
            </c:ext>
          </c:extLst>
        </c:ser>
        <c:ser>
          <c:idx val="0"/>
          <c:order val="1"/>
          <c:tx>
            <c:strRef>
              <c:f>Compare!$I$6</c:f>
              <c:strCache>
                <c:ptCount val="1"/>
                <c:pt idx="0">
                  <c:v>Chapel Manual Opt</c:v>
                </c:pt>
              </c:strCache>
            </c:strRef>
          </c:tx>
          <c:spPr>
            <a:solidFill>
              <a:srgbClr val="70AD47"/>
            </a:solidFill>
            <a:ln w="19050">
              <a:solidFill>
                <a:schemeClr val="tx1"/>
              </a:solidFill>
            </a:ln>
            <a:effectLst/>
          </c:spPr>
          <c:invertIfNegative val="0"/>
          <c:dLbls>
            <c:dLbl>
              <c:idx val="3"/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3AB6-A944-B042-7C178D4518B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Compare!$B$7:$B$10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Compare!$I$7:$I$10</c:f>
              <c:numCache>
                <c:formatCode>General</c:formatCode>
                <c:ptCount val="4"/>
                <c:pt idx="0">
                  <c:v>239.99974052219306</c:v>
                </c:pt>
                <c:pt idx="1">
                  <c:v>583.17286870507894</c:v>
                </c:pt>
                <c:pt idx="2">
                  <c:v>770.29560630918786</c:v>
                </c:pt>
                <c:pt idx="3">
                  <c:v>1133.0879334862034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EE-904A-AA74-5B45379787BB}"/>
            </c:ext>
          </c:extLst>
        </c:ser>
        <c:ser>
          <c:idx val="2"/>
          <c:order val="2"/>
          <c:tx>
            <c:strRef>
              <c:f>Compare!$J$6</c:f>
              <c:strCache>
                <c:ptCount val="1"/>
                <c:pt idx="0">
                  <c:v>Chapel Auto Opt</c:v>
                </c:pt>
              </c:strCache>
            </c:strRef>
          </c:tx>
          <c:spPr>
            <a:solidFill>
              <a:srgbClr val="ED7D31"/>
            </a:solidFill>
            <a:ln w="19050">
              <a:solidFill>
                <a:sysClr val="windowText" lastClr="000000"/>
              </a:solidFill>
            </a:ln>
            <a:effectLst/>
          </c:spPr>
          <c:invertIfNegative val="0"/>
          <c:dLbls>
            <c:dLbl>
              <c:idx val="3"/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3AB6-A944-B042-7C178D4518B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Compare!$B$7:$B$10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Compare!$J$7:$J$10</c:f>
              <c:numCache>
                <c:formatCode>General</c:formatCode>
                <c:ptCount val="4"/>
                <c:pt idx="0">
                  <c:v>243.85143986247971</c:v>
                </c:pt>
                <c:pt idx="1">
                  <c:v>655.23310194614214</c:v>
                </c:pt>
                <c:pt idx="2">
                  <c:v>805.05057804765613</c:v>
                </c:pt>
                <c:pt idx="3">
                  <c:v>1219.9674807042504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EE-904A-AA74-5B45379787B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4"/>
        <c:overlap val="-27"/>
        <c:axId val="1211811488"/>
        <c:axId val="1211826688"/>
      </c:barChart>
      <c:catAx>
        <c:axId val="1211811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# locales</a:t>
                </a:r>
              </a:p>
            </c:rich>
          </c:tx>
          <c:layout>
            <c:manualLayout>
              <c:xMode val="edge"/>
              <c:yMode val="edge"/>
              <c:x val="0.45248326771653541"/>
              <c:y val="0.804979514755777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1826688"/>
        <c:crosses val="autoZero"/>
        <c:auto val="1"/>
        <c:lblAlgn val="ctr"/>
        <c:lblOffset val="100"/>
        <c:noMultiLvlLbl val="0"/>
      </c:catAx>
      <c:valAx>
        <c:axId val="121182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speed-up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1811488"/>
        <c:crosses val="autoZero"/>
        <c:crossBetween val="between"/>
      </c:valAx>
      <c:spPr>
        <a:solidFill>
          <a:schemeClr val="bg1">
            <a:lumMod val="85000"/>
            <a:alpha val="50000"/>
          </a:schemeClr>
        </a:solidFill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g500_scale-28, |V| = 268M, |E| = 8.6B</a:t>
            </a:r>
          </a:p>
        </c:rich>
      </c:tx>
      <c:layout>
        <c:manualLayout>
          <c:xMode val="edge"/>
          <c:yMode val="edge"/>
          <c:x val="0.23421544039833403"/>
          <c:y val="6.916333602543903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93886701662294"/>
          <c:y val="0.1957524059492563"/>
          <c:w val="0.85878335520559934"/>
          <c:h val="0.50597010292266831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Compare!$H$11</c:f>
              <c:strCache>
                <c:ptCount val="1"/>
                <c:pt idx="0">
                  <c:v>MPI+OpenMP</c:v>
                </c:pt>
              </c:strCache>
            </c:strRef>
          </c:tx>
          <c:spPr>
            <a:solidFill>
              <a:srgbClr val="4472C4"/>
            </a:solidFill>
            <a:ln w="19050">
              <a:solidFill>
                <a:schemeClr val="tx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Compare!$B$12:$B$15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Compare!$H$12:$H$15</c:f>
              <c:numCache>
                <c:formatCode>General</c:formatCode>
                <c:ptCount val="4"/>
                <c:pt idx="0">
                  <c:v>62.877326220294947</c:v>
                </c:pt>
                <c:pt idx="1">
                  <c:v>175.33691833965275</c:v>
                </c:pt>
                <c:pt idx="2">
                  <c:v>335.93709736765135</c:v>
                </c:pt>
                <c:pt idx="3">
                  <c:v>212.75824212957929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D-3D47-87FA-D05F7C0BF9A3}"/>
            </c:ext>
          </c:extLst>
        </c:ser>
        <c:ser>
          <c:idx val="0"/>
          <c:order val="1"/>
          <c:tx>
            <c:strRef>
              <c:f>Compare!$I$11</c:f>
              <c:strCache>
                <c:ptCount val="1"/>
                <c:pt idx="0">
                  <c:v>Chapel Manual Opt</c:v>
                </c:pt>
              </c:strCache>
            </c:strRef>
          </c:tx>
          <c:spPr>
            <a:solidFill>
              <a:srgbClr val="70AD47"/>
            </a:solidFill>
            <a:ln w="19050">
              <a:solidFill>
                <a:schemeClr val="tx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Compare!$B$12:$B$15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Compare!$I$12:$I$15</c:f>
              <c:numCache>
                <c:formatCode>General</c:formatCode>
                <c:ptCount val="4"/>
                <c:pt idx="0">
                  <c:v>0</c:v>
                </c:pt>
                <c:pt idx="1">
                  <c:v>355.20540005106403</c:v>
                </c:pt>
                <c:pt idx="2">
                  <c:v>617.54588882547171</c:v>
                </c:pt>
                <c:pt idx="3">
                  <c:v>911.92428639709101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D-3D47-87FA-D05F7C0BF9A3}"/>
            </c:ext>
          </c:extLst>
        </c:ser>
        <c:ser>
          <c:idx val="2"/>
          <c:order val="2"/>
          <c:tx>
            <c:strRef>
              <c:f>Compare!$J$11</c:f>
              <c:strCache>
                <c:ptCount val="1"/>
                <c:pt idx="0">
                  <c:v>Chapel Auto Opt</c:v>
                </c:pt>
              </c:strCache>
            </c:strRef>
          </c:tx>
          <c:spPr>
            <a:solidFill>
              <a:srgbClr val="ED7D31"/>
            </a:solidFill>
            <a:ln w="19050">
              <a:solidFill>
                <a:sysClr val="windowText" lastClr="0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Compare!$B$12:$B$15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Compare!$J$12:$J$15</c:f>
              <c:numCache>
                <c:formatCode>General</c:formatCode>
                <c:ptCount val="4"/>
                <c:pt idx="0">
                  <c:v>236.19860632291056</c:v>
                </c:pt>
                <c:pt idx="1">
                  <c:v>451.92192661518976</c:v>
                </c:pt>
                <c:pt idx="2">
                  <c:v>625.76143463608435</c:v>
                </c:pt>
                <c:pt idx="3">
                  <c:v>816.90578100943628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D-3D47-87FA-D05F7C0BF9A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11811488"/>
        <c:axId val="1211826688"/>
      </c:barChart>
      <c:catAx>
        <c:axId val="1211811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# locales</a:t>
                </a:r>
              </a:p>
            </c:rich>
          </c:tx>
          <c:layout>
            <c:manualLayout>
              <c:xMode val="edge"/>
              <c:yMode val="edge"/>
              <c:x val="0.44962084426946625"/>
              <c:y val="0.884374817731116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1826688"/>
        <c:crosses val="autoZero"/>
        <c:auto val="1"/>
        <c:lblAlgn val="ctr"/>
        <c:lblOffset val="100"/>
        <c:noMultiLvlLbl val="0"/>
      </c:catAx>
      <c:valAx>
        <c:axId val="121182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speed-up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1811488"/>
        <c:crosses val="autoZero"/>
        <c:crossBetween val="between"/>
      </c:valAx>
      <c:spPr>
        <a:solidFill>
          <a:schemeClr val="bg1">
            <a:lumMod val="85000"/>
            <a:alpha val="50000"/>
          </a:schemeClr>
        </a:solidFill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g500_scale-26,</a:t>
            </a:r>
            <a:r>
              <a:rPr lang="en-US" sz="1800" baseline="0" dirty="0"/>
              <a:t> </a:t>
            </a:r>
            <a:r>
              <a:rPr lang="en-US" sz="1800" dirty="0"/>
              <a:t>|V| = 67M, |E| = 2B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27863349506033"/>
          <c:y val="0.22066064912617631"/>
          <c:w val="0.85193584294963332"/>
          <c:h val="0.43837718455924718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Compare!$H$6</c:f>
              <c:strCache>
                <c:ptCount val="1"/>
                <c:pt idx="0">
                  <c:v>MPI+OpenMP</c:v>
                </c:pt>
              </c:strCache>
            </c:strRef>
          </c:tx>
          <c:spPr>
            <a:solidFill>
              <a:srgbClr val="4472C4"/>
            </a:solidFill>
            <a:ln w="19050">
              <a:solidFill>
                <a:schemeClr val="tx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Compare!$B$7:$B$10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Compare!$H$7:$H$10</c:f>
              <c:numCache>
                <c:formatCode>General</c:formatCode>
                <c:ptCount val="4"/>
                <c:pt idx="0">
                  <c:v>46.672024720554333</c:v>
                </c:pt>
                <c:pt idx="1">
                  <c:v>128.07697947890617</c:v>
                </c:pt>
                <c:pt idx="2">
                  <c:v>179.28104638165311</c:v>
                </c:pt>
                <c:pt idx="3">
                  <c:v>629.85191798159565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EE-904A-AA74-5B45379787BB}"/>
            </c:ext>
          </c:extLst>
        </c:ser>
        <c:ser>
          <c:idx val="0"/>
          <c:order val="1"/>
          <c:tx>
            <c:strRef>
              <c:f>Compare!$I$6</c:f>
              <c:strCache>
                <c:ptCount val="1"/>
                <c:pt idx="0">
                  <c:v>Chapel Manual Opt</c:v>
                </c:pt>
              </c:strCache>
            </c:strRef>
          </c:tx>
          <c:spPr>
            <a:solidFill>
              <a:srgbClr val="70AD47"/>
            </a:solidFill>
            <a:ln w="19050">
              <a:solidFill>
                <a:schemeClr val="tx1"/>
              </a:solidFill>
            </a:ln>
            <a:effectLst/>
          </c:spPr>
          <c:invertIfNegative val="0"/>
          <c:dLbls>
            <c:dLbl>
              <c:idx val="3"/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3AB6-A944-B042-7C178D4518B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Compare!$B$7:$B$10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Compare!$I$7:$I$10</c:f>
              <c:numCache>
                <c:formatCode>General</c:formatCode>
                <c:ptCount val="4"/>
                <c:pt idx="0">
                  <c:v>239.99974052219306</c:v>
                </c:pt>
                <c:pt idx="1">
                  <c:v>583.17286870507894</c:v>
                </c:pt>
                <c:pt idx="2">
                  <c:v>770.29560630918786</c:v>
                </c:pt>
                <c:pt idx="3">
                  <c:v>1133.0879334862034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EE-904A-AA74-5B45379787BB}"/>
            </c:ext>
          </c:extLst>
        </c:ser>
        <c:ser>
          <c:idx val="2"/>
          <c:order val="2"/>
          <c:tx>
            <c:strRef>
              <c:f>Compare!$J$6</c:f>
              <c:strCache>
                <c:ptCount val="1"/>
                <c:pt idx="0">
                  <c:v>Chapel Auto Opt</c:v>
                </c:pt>
              </c:strCache>
            </c:strRef>
          </c:tx>
          <c:spPr>
            <a:solidFill>
              <a:srgbClr val="ED7D31"/>
            </a:solidFill>
            <a:ln w="19050">
              <a:solidFill>
                <a:sysClr val="windowText" lastClr="000000"/>
              </a:solidFill>
            </a:ln>
            <a:effectLst/>
          </c:spPr>
          <c:invertIfNegative val="0"/>
          <c:dLbls>
            <c:dLbl>
              <c:idx val="3"/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3AB6-A944-B042-7C178D4518B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Compare!$B$7:$B$10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Compare!$J$7:$J$10</c:f>
              <c:numCache>
                <c:formatCode>General</c:formatCode>
                <c:ptCount val="4"/>
                <c:pt idx="0">
                  <c:v>243.85143986247971</c:v>
                </c:pt>
                <c:pt idx="1">
                  <c:v>655.23310194614214</c:v>
                </c:pt>
                <c:pt idx="2">
                  <c:v>805.05057804765613</c:v>
                </c:pt>
                <c:pt idx="3">
                  <c:v>1219.9674807042504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EE-904A-AA74-5B45379787B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4"/>
        <c:overlap val="-27"/>
        <c:axId val="1211811488"/>
        <c:axId val="1211826688"/>
      </c:barChart>
      <c:catAx>
        <c:axId val="1211811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# locales</a:t>
                </a:r>
              </a:p>
            </c:rich>
          </c:tx>
          <c:layout>
            <c:manualLayout>
              <c:xMode val="edge"/>
              <c:yMode val="edge"/>
              <c:x val="0.45248326771653541"/>
              <c:y val="0.804979514755777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1826688"/>
        <c:crosses val="autoZero"/>
        <c:auto val="1"/>
        <c:lblAlgn val="ctr"/>
        <c:lblOffset val="100"/>
        <c:noMultiLvlLbl val="0"/>
      </c:catAx>
      <c:valAx>
        <c:axId val="121182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speed-up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1811488"/>
        <c:crosses val="autoZero"/>
        <c:crossBetween val="between"/>
      </c:valAx>
      <c:spPr>
        <a:solidFill>
          <a:schemeClr val="bg1">
            <a:lumMod val="85000"/>
            <a:alpha val="50000"/>
          </a:schemeClr>
        </a:solidFill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g500_scale-28, |V| = 268M, |E| = 8.6B</a:t>
            </a:r>
          </a:p>
        </c:rich>
      </c:tx>
      <c:layout>
        <c:manualLayout>
          <c:xMode val="edge"/>
          <c:yMode val="edge"/>
          <c:x val="0.23421544039833403"/>
          <c:y val="6.916333602543903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93886701662294"/>
          <c:y val="0.1957524059492563"/>
          <c:w val="0.85878335520559934"/>
          <c:h val="0.50597010292266831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Compare!$H$11</c:f>
              <c:strCache>
                <c:ptCount val="1"/>
                <c:pt idx="0">
                  <c:v>MPI+OpenMP</c:v>
                </c:pt>
              </c:strCache>
            </c:strRef>
          </c:tx>
          <c:spPr>
            <a:solidFill>
              <a:srgbClr val="4472C4"/>
            </a:solidFill>
            <a:ln w="19050">
              <a:solidFill>
                <a:schemeClr val="tx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Compare!$B$12:$B$15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Compare!$H$12:$H$15</c:f>
              <c:numCache>
                <c:formatCode>General</c:formatCode>
                <c:ptCount val="4"/>
                <c:pt idx="0">
                  <c:v>62.877326220294947</c:v>
                </c:pt>
                <c:pt idx="1">
                  <c:v>175.33691833965275</c:v>
                </c:pt>
                <c:pt idx="2">
                  <c:v>335.93709736765135</c:v>
                </c:pt>
                <c:pt idx="3">
                  <c:v>212.75824212957929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D-3D47-87FA-D05F7C0BF9A3}"/>
            </c:ext>
          </c:extLst>
        </c:ser>
        <c:ser>
          <c:idx val="0"/>
          <c:order val="1"/>
          <c:tx>
            <c:strRef>
              <c:f>Compare!$I$11</c:f>
              <c:strCache>
                <c:ptCount val="1"/>
                <c:pt idx="0">
                  <c:v>Chapel Manual Opt</c:v>
                </c:pt>
              </c:strCache>
            </c:strRef>
          </c:tx>
          <c:spPr>
            <a:solidFill>
              <a:srgbClr val="70AD47"/>
            </a:solidFill>
            <a:ln w="19050">
              <a:solidFill>
                <a:schemeClr val="tx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Compare!$B$12:$B$15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Compare!$I$12:$I$15</c:f>
              <c:numCache>
                <c:formatCode>General</c:formatCode>
                <c:ptCount val="4"/>
                <c:pt idx="0">
                  <c:v>0</c:v>
                </c:pt>
                <c:pt idx="1">
                  <c:v>355.20540005106403</c:v>
                </c:pt>
                <c:pt idx="2">
                  <c:v>617.54588882547171</c:v>
                </c:pt>
                <c:pt idx="3">
                  <c:v>911.92428639709101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D-3D47-87FA-D05F7C0BF9A3}"/>
            </c:ext>
          </c:extLst>
        </c:ser>
        <c:ser>
          <c:idx val="2"/>
          <c:order val="2"/>
          <c:tx>
            <c:strRef>
              <c:f>Compare!$J$11</c:f>
              <c:strCache>
                <c:ptCount val="1"/>
                <c:pt idx="0">
                  <c:v>Chapel Auto Opt</c:v>
                </c:pt>
              </c:strCache>
            </c:strRef>
          </c:tx>
          <c:spPr>
            <a:solidFill>
              <a:srgbClr val="ED7D31"/>
            </a:solidFill>
            <a:ln w="19050">
              <a:solidFill>
                <a:sysClr val="windowText" lastClr="0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Compare!$B$12:$B$15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Compare!$J$12:$J$15</c:f>
              <c:numCache>
                <c:formatCode>General</c:formatCode>
                <c:ptCount val="4"/>
                <c:pt idx="0">
                  <c:v>236.19860632291056</c:v>
                </c:pt>
                <c:pt idx="1">
                  <c:v>451.92192661518976</c:v>
                </c:pt>
                <c:pt idx="2">
                  <c:v>625.76143463608435</c:v>
                </c:pt>
                <c:pt idx="3">
                  <c:v>816.90578100943628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D-3D47-87FA-D05F7C0BF9A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11811488"/>
        <c:axId val="1211826688"/>
      </c:barChart>
      <c:catAx>
        <c:axId val="1211811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# locales</a:t>
                </a:r>
              </a:p>
            </c:rich>
          </c:tx>
          <c:layout>
            <c:manualLayout>
              <c:xMode val="edge"/>
              <c:yMode val="edge"/>
              <c:x val="0.44962084426946625"/>
              <c:y val="0.884374817731116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1826688"/>
        <c:crosses val="autoZero"/>
        <c:auto val="1"/>
        <c:lblAlgn val="ctr"/>
        <c:lblOffset val="100"/>
        <c:noMultiLvlLbl val="0"/>
      </c:catAx>
      <c:valAx>
        <c:axId val="121182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speed-up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1811488"/>
        <c:crosses val="autoZero"/>
        <c:crossBetween val="between"/>
      </c:valAx>
      <c:spPr>
        <a:solidFill>
          <a:schemeClr val="bg1">
            <a:lumMod val="85000"/>
            <a:alpha val="50000"/>
          </a:schemeClr>
        </a:solidFill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C201B-273D-1E4D-AE47-D2D5D18132F7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89260-7040-224F-9041-D8FC9D970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11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//Users/toddszymanski/Documents/01%20Work/SC21/presenter%20assets/title%20slide/sc21_back_02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file:////Users/toddszymanski/Documents/01%20Work/SC21/presenter%20assets/presenter%20ppt/small%20logo@4x.png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CE6B05-0DE8-A446-8FE5-6EEC4D31E0A8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2051637"/>
            <a:ext cx="5491162" cy="1370220"/>
          </a:xfrm>
        </p:spPr>
        <p:txBody>
          <a:bodyPr anchor="b">
            <a:normAutofit/>
          </a:bodyPr>
          <a:lstStyle>
            <a:lvl1pPr>
              <a:defRPr sz="2400" baseline="0">
                <a:solidFill>
                  <a:srgbClr val="ECE4D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5491162" cy="1125140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rgbClr val="ECE4DA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12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">
    <p:bg>
      <p:bgPr>
        <a:solidFill>
          <a:srgbClr val="F9F2ED">
            <a:alpha val="5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556EA58-CE62-A14C-A748-18BD6A9BC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6625"/>
            <a:ext cx="7886700" cy="3446099"/>
          </a:xfrm>
        </p:spPr>
        <p:txBody>
          <a:bodyPr/>
          <a:lstStyle>
            <a:lvl1pPr>
              <a:defRPr sz="1650" baseline="0"/>
            </a:lvl1pPr>
            <a:lvl2pPr>
              <a:defRPr sz="1500" baseline="0"/>
            </a:lvl2pPr>
            <a:lvl3pPr>
              <a:defRPr sz="135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316EBF12-E194-2946-A340-DE2CA119D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2182"/>
            <a:ext cx="7886700" cy="719904"/>
          </a:xfrm>
        </p:spPr>
        <p:txBody>
          <a:bodyPr>
            <a:normAutofit/>
          </a:bodyPr>
          <a:lstStyle>
            <a:lvl1pPr algn="l"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B33823-B9C2-2E4B-8D91-9895231B58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683619" cy="273844"/>
          </a:xfrm>
        </p:spPr>
        <p:txBody>
          <a:bodyPr/>
          <a:lstStyle/>
          <a:p>
            <a:fld id="{6EC59A9A-69A2-BB43-9513-992A2DE8781E}" type="datetime1">
              <a:rPr lang="en-US" smtClean="0"/>
              <a:t>11/17/21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13205C-47B5-C349-B9CE-4AA42B92BDF3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6861972" y="4787849"/>
            <a:ext cx="541009" cy="20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3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2ED">
            <a:alpha val="56863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4F14CB-EC9A-FC4A-AA54-FFF3C6C6E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0778"/>
            <a:ext cx="7886700" cy="357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22B31-56FD-0649-A555-844BA87C3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57288"/>
            <a:ext cx="7886700" cy="347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5D291-5558-564A-9A00-49528D28D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D57362"/>
                </a:solidFill>
              </a:defRPr>
            </a:lvl1pPr>
          </a:lstStyle>
          <a:p>
            <a:fld id="{38B77C97-1CEA-0543-ADB1-C983EA1DC1FE}" type="datetime1">
              <a:rPr lang="en-US" smtClean="0"/>
              <a:t>11/17/21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CDEE8-E598-9B45-83B3-87E7469E6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D57362"/>
                </a:solidFill>
              </a:defRPr>
            </a:lvl1pPr>
          </a:lstStyle>
          <a:p>
            <a:fld id="{56BA06C4-DED5-B445-98FA-62023581D1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1E71466-2310-B84E-B50F-985D12255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D5736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6" r:id="rId2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i="0" kern="1200" baseline="0">
          <a:solidFill>
            <a:srgbClr val="2E3448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 baseline="0">
          <a:solidFill>
            <a:srgbClr val="2E3448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rgbClr val="2E3448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rgbClr val="2E3448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2E3448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2E3448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F50E50E-9473-EE4C-BC1E-32F30152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587" y="1791442"/>
            <a:ext cx="5732306" cy="137022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Towards High Productivity and Performance for Irregular Applications in Chapel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0EFD0D-479A-E44C-8E36-A899E9B68C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Thomas B. </a:t>
            </a:r>
            <a:r>
              <a:rPr lang="en-US" b="1" dirty="0" err="1"/>
              <a:t>Rolinger</a:t>
            </a:r>
            <a:r>
              <a:rPr lang="en-US" b="1" dirty="0"/>
              <a:t>         </a:t>
            </a:r>
            <a:r>
              <a:rPr lang="en-US" i="1" dirty="0"/>
              <a:t>University of Maryland</a:t>
            </a:r>
          </a:p>
          <a:p>
            <a:r>
              <a:rPr lang="en-US" dirty="0"/>
              <a:t>Joseph Craft                      </a:t>
            </a:r>
            <a:r>
              <a:rPr lang="en-US" i="1" dirty="0"/>
              <a:t>Laboratory for Physical Sciences</a:t>
            </a:r>
          </a:p>
          <a:p>
            <a:r>
              <a:rPr lang="en-US" dirty="0"/>
              <a:t>Christopher D. Krieger    </a:t>
            </a:r>
            <a:r>
              <a:rPr lang="en-US" i="1" dirty="0"/>
              <a:t>Laboratory for Physical Sciences</a:t>
            </a:r>
          </a:p>
          <a:p>
            <a:r>
              <a:rPr lang="en-US" dirty="0"/>
              <a:t>Alan Sussman                   </a:t>
            </a:r>
            <a:r>
              <a:rPr lang="en-US" i="1" dirty="0"/>
              <a:t>University of Maryland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226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80C53A-E648-4549-AC3E-E4C60AFE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2182"/>
            <a:ext cx="8515350" cy="71990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Application Study: Breadth First Search (BFS)</a:t>
            </a:r>
            <a:endParaRPr lang="en-US" sz="2400" dirty="0"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62F8-F999-2440-A70C-231A5A59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D57D-1C48-7146-8492-FE4858A8D1BC}" type="datetime1">
              <a:rPr lang="en-US" smtClean="0"/>
              <a:t>11/17/21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DD7D1-AD35-894C-BA56-5044A77E17C0}"/>
              </a:ext>
            </a:extLst>
          </p:cNvPr>
          <p:cNvSpPr txBox="1"/>
          <p:nvPr/>
        </p:nvSpPr>
        <p:spPr>
          <a:xfrm>
            <a:off x="3798849" y="4319239"/>
            <a:ext cx="2862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High-productivity BFS code in Chapel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C26A78E0-11C2-F347-9291-8BED0B866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03"/>
          <a:stretch/>
        </p:blipFill>
        <p:spPr>
          <a:xfrm>
            <a:off x="3505575" y="1205208"/>
            <a:ext cx="3311537" cy="31809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2852B5-9E49-9641-8E8A-C712C42E50A6}"/>
              </a:ext>
            </a:extLst>
          </p:cNvPr>
          <p:cNvSpPr txBox="1"/>
          <p:nvPr/>
        </p:nvSpPr>
        <p:spPr>
          <a:xfrm>
            <a:off x="6995532" y="1932877"/>
            <a:ext cx="2036956" cy="830997"/>
          </a:xfrm>
          <a:prstGeom prst="rect">
            <a:avLst/>
          </a:prstGeom>
          <a:solidFill>
            <a:schemeClr val="accent1">
              <a:alpha val="61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en-US" sz="1200" b="1" dirty="0" err="1"/>
              <a:t>coforall</a:t>
            </a:r>
            <a:r>
              <a:rPr lang="en-US" sz="1200" dirty="0"/>
              <a:t> loop creates a task on each locale and </a:t>
            </a:r>
            <a:r>
              <a:rPr lang="en-US" sz="1200" b="1" dirty="0" err="1"/>
              <a:t>forall</a:t>
            </a:r>
            <a:r>
              <a:rPr lang="en-US" sz="1200" dirty="0"/>
              <a:t> loop processes all vertices in a given locale’s </a:t>
            </a:r>
            <a:r>
              <a:rPr lang="en-US" sz="1200" b="1" dirty="0" err="1"/>
              <a:t>currQ</a:t>
            </a:r>
            <a:r>
              <a:rPr lang="en-US" sz="1200" dirty="0"/>
              <a:t> in parallel</a:t>
            </a:r>
            <a:endParaRPr lang="en-US" sz="1200" dirty="0">
              <a:sym typeface="Wingdings" pitchFamily="2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D0D352-9627-7B4E-8AB3-DD7C31637C26}"/>
              </a:ext>
            </a:extLst>
          </p:cNvPr>
          <p:cNvSpPr/>
          <p:nvPr/>
        </p:nvSpPr>
        <p:spPr>
          <a:xfrm>
            <a:off x="3590693" y="2066694"/>
            <a:ext cx="3226419" cy="3048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1FA2E6-DDF4-114D-8E90-049693F61411}"/>
              </a:ext>
            </a:extLst>
          </p:cNvPr>
          <p:cNvCxnSpPr>
            <a:cxnSpLocks/>
            <a:stCxn id="8" idx="1"/>
            <a:endCxn id="2" idx="3"/>
          </p:cNvCxnSpPr>
          <p:nvPr/>
        </p:nvCxnSpPr>
        <p:spPr>
          <a:xfrm flipH="1" flipV="1">
            <a:off x="6817112" y="2219094"/>
            <a:ext cx="178420" cy="12928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4A015768-C2B7-B74F-9D35-7DBB60D83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37" y="1186625"/>
            <a:ext cx="3122341" cy="3446099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>
                <a:sym typeface="Wingdings" pitchFamily="2" charset="2"/>
              </a:rPr>
              <a:t>A fundamental algorithm in graph analytics</a:t>
            </a:r>
            <a:endParaRPr lang="en-US" sz="2800" b="1" dirty="0"/>
          </a:p>
          <a:p>
            <a:r>
              <a:rPr lang="en-US" sz="2800" b="1" dirty="0"/>
              <a:t>Algorithm</a:t>
            </a:r>
            <a:r>
              <a:rPr lang="en-US" sz="2800" dirty="0"/>
              <a:t>: starting from a </a:t>
            </a:r>
            <a:r>
              <a:rPr lang="en-US" sz="2800" b="1" dirty="0"/>
              <a:t>root </a:t>
            </a:r>
            <a:r>
              <a:rPr lang="en-US" sz="2800" dirty="0"/>
              <a:t>vertex, visit each neighbor of the root and then visit each of their neighbors, etc. </a:t>
            </a:r>
            <a:r>
              <a:rPr lang="en-US" sz="2800" dirty="0">
                <a:sym typeface="Wingdings" pitchFamily="2" charset="2"/>
              </a:rPr>
              <a:t> proceeds level-by-level</a:t>
            </a:r>
          </a:p>
          <a:p>
            <a:r>
              <a:rPr lang="en-US" sz="2800" b="1" dirty="0">
                <a:sym typeface="Wingdings" pitchFamily="2" charset="2"/>
              </a:rPr>
              <a:t>Difficult to parallelize</a:t>
            </a:r>
          </a:p>
          <a:p>
            <a:pPr lvl="1"/>
            <a:r>
              <a:rPr lang="en-US" sz="2650" dirty="0">
                <a:sym typeface="Wingdings" pitchFamily="2" charset="2"/>
              </a:rPr>
              <a:t>relies on a </a:t>
            </a:r>
            <a:r>
              <a:rPr lang="en-US" sz="2650" b="1" dirty="0">
                <a:sym typeface="Wingdings" pitchFamily="2" charset="2"/>
              </a:rPr>
              <a:t>queue</a:t>
            </a:r>
            <a:r>
              <a:rPr lang="en-US" sz="2650" dirty="0">
                <a:sym typeface="Wingdings" pitchFamily="2" charset="2"/>
              </a:rPr>
              <a:t> data structure to store vertices for processing at each iteration</a:t>
            </a:r>
          </a:p>
        </p:txBody>
      </p:sp>
    </p:spTree>
    <p:extLst>
      <p:ext uri="{BB962C8B-B14F-4D97-AF65-F5344CB8AC3E}">
        <p14:creationId xmlns:p14="http://schemas.microsoft.com/office/powerpoint/2010/main" val="2963139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80C53A-E648-4549-AC3E-E4C60AFE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2182"/>
            <a:ext cx="8515350" cy="71990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Application Study: Breadth First Search (BFS)</a:t>
            </a:r>
            <a:endParaRPr lang="en-US" sz="2400" dirty="0"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62F8-F999-2440-A70C-231A5A59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94B7-4E1A-8942-B363-7CAD263DAD89}" type="datetime1">
              <a:rPr lang="en-US" smtClean="0"/>
              <a:t>11/17/21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DD7D1-AD35-894C-BA56-5044A77E17C0}"/>
              </a:ext>
            </a:extLst>
          </p:cNvPr>
          <p:cNvSpPr txBox="1"/>
          <p:nvPr/>
        </p:nvSpPr>
        <p:spPr>
          <a:xfrm>
            <a:off x="3798849" y="4319239"/>
            <a:ext cx="2862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High-productivity BFS code in Chapel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C26A78E0-11C2-F347-9291-8BED0B866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03"/>
          <a:stretch/>
        </p:blipFill>
        <p:spPr>
          <a:xfrm>
            <a:off x="3505575" y="1205208"/>
            <a:ext cx="3311537" cy="31809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2852B5-9E49-9641-8E8A-C712C42E50A6}"/>
              </a:ext>
            </a:extLst>
          </p:cNvPr>
          <p:cNvSpPr txBox="1"/>
          <p:nvPr/>
        </p:nvSpPr>
        <p:spPr>
          <a:xfrm>
            <a:off x="6876585" y="2442931"/>
            <a:ext cx="2118731" cy="1200329"/>
          </a:xfrm>
          <a:prstGeom prst="rect">
            <a:avLst/>
          </a:prstGeom>
          <a:solidFill>
            <a:schemeClr val="accent3">
              <a:alpha val="29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en-US" sz="1200" dirty="0">
                <a:sym typeface="Wingdings" pitchFamily="2" charset="2"/>
              </a:rPr>
              <a:t>for each neighbor </a:t>
            </a:r>
            <a:r>
              <a:rPr lang="en-US" sz="1200" b="1" dirty="0">
                <a:sym typeface="Wingdings" pitchFamily="2" charset="2"/>
              </a:rPr>
              <a:t>v</a:t>
            </a:r>
            <a:r>
              <a:rPr lang="en-US" sz="1200" dirty="0">
                <a:sym typeface="Wingdings" pitchFamily="2" charset="2"/>
              </a:rPr>
              <a:t> of vertex </a:t>
            </a:r>
            <a:r>
              <a:rPr lang="en-US" sz="1200" b="1" dirty="0">
                <a:sym typeface="Wingdings" pitchFamily="2" charset="2"/>
              </a:rPr>
              <a:t>u</a:t>
            </a:r>
            <a:r>
              <a:rPr lang="en-US" sz="1200" dirty="0">
                <a:sym typeface="Wingdings" pitchFamily="2" charset="2"/>
              </a:rPr>
              <a:t>, add it to the </a:t>
            </a:r>
            <a:r>
              <a:rPr lang="en-US" sz="1200" b="1" dirty="0" err="1">
                <a:sym typeface="Wingdings" pitchFamily="2" charset="2"/>
              </a:rPr>
              <a:t>nextQ</a:t>
            </a:r>
            <a:r>
              <a:rPr lang="en-US" sz="1200" dirty="0">
                <a:sym typeface="Wingdings" pitchFamily="2" charset="2"/>
              </a:rPr>
              <a:t> on the locale where </a:t>
            </a:r>
            <a:r>
              <a:rPr lang="en-US" sz="1200" b="1" dirty="0">
                <a:sym typeface="Wingdings" pitchFamily="2" charset="2"/>
              </a:rPr>
              <a:t>v</a:t>
            </a:r>
            <a:r>
              <a:rPr lang="en-US" sz="1200" dirty="0">
                <a:sym typeface="Wingdings" pitchFamily="2" charset="2"/>
              </a:rPr>
              <a:t> is located (</a:t>
            </a:r>
            <a:r>
              <a:rPr lang="en-US" sz="1200" b="1" dirty="0">
                <a:sym typeface="Wingdings" pitchFamily="2" charset="2"/>
              </a:rPr>
              <a:t>G</a:t>
            </a:r>
            <a:r>
              <a:rPr lang="en-US" sz="1200" dirty="0">
                <a:sym typeface="Wingdings" pitchFamily="2" charset="2"/>
              </a:rPr>
              <a:t> is a block distributed array of vertices)</a:t>
            </a:r>
          </a:p>
          <a:p>
            <a:pPr>
              <a:buSzPct val="100000"/>
            </a:pPr>
            <a:r>
              <a:rPr lang="en-US" sz="1200" dirty="0">
                <a:sym typeface="Wingdings" pitchFamily="2" charset="2"/>
              </a:rPr>
              <a:t> </a:t>
            </a:r>
            <a:r>
              <a:rPr lang="en-US" sz="1200" b="1" dirty="0">
                <a:sym typeface="Wingdings" pitchFamily="2" charset="2"/>
              </a:rPr>
              <a:t>fine-grained remote write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D0D352-9627-7B4E-8AB3-DD7C31637C26}"/>
              </a:ext>
            </a:extLst>
          </p:cNvPr>
          <p:cNvSpPr/>
          <p:nvPr/>
        </p:nvSpPr>
        <p:spPr>
          <a:xfrm>
            <a:off x="3925229" y="2706030"/>
            <a:ext cx="1865971" cy="3048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1FA2E6-DDF4-114D-8E90-049693F61411}"/>
              </a:ext>
            </a:extLst>
          </p:cNvPr>
          <p:cNvCxnSpPr>
            <a:cxnSpLocks/>
            <a:stCxn id="8" idx="1"/>
            <a:endCxn id="2" idx="3"/>
          </p:cNvCxnSpPr>
          <p:nvPr/>
        </p:nvCxnSpPr>
        <p:spPr>
          <a:xfrm flipH="1" flipV="1">
            <a:off x="5791200" y="2858430"/>
            <a:ext cx="1085385" cy="184666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44437A31-9A6B-1F45-BD2B-164D0157D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37" y="1186625"/>
            <a:ext cx="3122341" cy="3446099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>
                <a:sym typeface="Wingdings" pitchFamily="2" charset="2"/>
              </a:rPr>
              <a:t>A fundamental algorithm in graph analytics</a:t>
            </a:r>
            <a:endParaRPr lang="en-US" sz="2800" b="1" dirty="0"/>
          </a:p>
          <a:p>
            <a:r>
              <a:rPr lang="en-US" sz="2800" b="1" dirty="0"/>
              <a:t>Algorithm</a:t>
            </a:r>
            <a:r>
              <a:rPr lang="en-US" sz="2800" dirty="0"/>
              <a:t>: starting from a </a:t>
            </a:r>
            <a:r>
              <a:rPr lang="en-US" sz="2800" b="1" dirty="0"/>
              <a:t>root </a:t>
            </a:r>
            <a:r>
              <a:rPr lang="en-US" sz="2800" dirty="0"/>
              <a:t>vertex, visit each neighbor of the root and then visit each of their neighbors, etc. </a:t>
            </a:r>
            <a:r>
              <a:rPr lang="en-US" sz="2800" dirty="0">
                <a:sym typeface="Wingdings" pitchFamily="2" charset="2"/>
              </a:rPr>
              <a:t> proceeds level-by-level</a:t>
            </a:r>
          </a:p>
          <a:p>
            <a:r>
              <a:rPr lang="en-US" sz="2800" b="1" dirty="0">
                <a:sym typeface="Wingdings" pitchFamily="2" charset="2"/>
              </a:rPr>
              <a:t>Difficult to parallelize</a:t>
            </a:r>
          </a:p>
          <a:p>
            <a:pPr lvl="1"/>
            <a:r>
              <a:rPr lang="en-US" sz="2650" dirty="0">
                <a:sym typeface="Wingdings" pitchFamily="2" charset="2"/>
              </a:rPr>
              <a:t>relies on a </a:t>
            </a:r>
            <a:r>
              <a:rPr lang="en-US" sz="2650" b="1" dirty="0">
                <a:sym typeface="Wingdings" pitchFamily="2" charset="2"/>
              </a:rPr>
              <a:t>queue</a:t>
            </a:r>
            <a:r>
              <a:rPr lang="en-US" sz="2650" dirty="0">
                <a:sym typeface="Wingdings" pitchFamily="2" charset="2"/>
              </a:rPr>
              <a:t> data structure to store vertices for processing at each iteration</a:t>
            </a:r>
          </a:p>
        </p:txBody>
      </p:sp>
    </p:spTree>
    <p:extLst>
      <p:ext uri="{BB962C8B-B14F-4D97-AF65-F5344CB8AC3E}">
        <p14:creationId xmlns:p14="http://schemas.microsoft.com/office/powerpoint/2010/main" val="2485872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80C53A-E648-4549-AC3E-E4C60AFE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2182"/>
            <a:ext cx="8515350" cy="71990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Application Study: Breadth First Search (BFS)</a:t>
            </a:r>
            <a:endParaRPr lang="en-US" sz="2400" dirty="0"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62F8-F999-2440-A70C-231A5A59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7782-CB33-8A4B-B8D6-659EA09C463F}" type="datetime1">
              <a:rPr lang="en-US" smtClean="0"/>
              <a:t>11/17/21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6E9EF33-8467-0649-80D9-04D07C446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86626"/>
            <a:ext cx="7831409" cy="1891112"/>
          </a:xfrm>
        </p:spPr>
        <p:txBody>
          <a:bodyPr>
            <a:normAutofit fontScale="62500" lnSpcReduction="20000"/>
          </a:bodyPr>
          <a:lstStyle/>
          <a:p>
            <a:r>
              <a:rPr lang="en-US" sz="2800" b="1" dirty="0"/>
              <a:t>Problem</a:t>
            </a:r>
            <a:r>
              <a:rPr lang="en-US" sz="2800" dirty="0"/>
              <a:t>: improve performance without sacrificing productivity</a:t>
            </a:r>
          </a:p>
          <a:p>
            <a:r>
              <a:rPr lang="en-US" sz="2800" b="1" dirty="0"/>
              <a:t>Solution</a:t>
            </a:r>
            <a:r>
              <a:rPr lang="en-US" sz="2800" dirty="0"/>
              <a:t>: leverage well-known benefits</a:t>
            </a:r>
            <a:r>
              <a:rPr lang="en-US" sz="2800" baseline="30000" dirty="0"/>
              <a:t>1</a:t>
            </a:r>
            <a:r>
              <a:rPr lang="en-US" sz="2800" dirty="0"/>
              <a:t> of message </a:t>
            </a:r>
            <a:r>
              <a:rPr lang="en-US" sz="2800" b="1" dirty="0"/>
              <a:t>aggregation</a:t>
            </a:r>
          </a:p>
          <a:p>
            <a:r>
              <a:rPr lang="en-US" sz="2800" dirty="0"/>
              <a:t>“Buffer” remote writes and perform them in bulk for a given destination locale</a:t>
            </a:r>
          </a:p>
          <a:p>
            <a:r>
              <a:rPr lang="en-US" sz="2800" dirty="0"/>
              <a:t>Can </a:t>
            </a:r>
            <a:r>
              <a:rPr lang="en-US" sz="2800" b="1" dirty="0"/>
              <a:t>hide</a:t>
            </a:r>
            <a:r>
              <a:rPr lang="en-US" sz="2800" dirty="0"/>
              <a:t> all the aggregation details in a Chapel module, leaving the application code more or less unchanged</a:t>
            </a:r>
          </a:p>
          <a:p>
            <a:pPr lvl="1"/>
            <a:r>
              <a:rPr lang="en-US" sz="2650" dirty="0"/>
              <a:t>potential to generalize aggregation and apply it </a:t>
            </a:r>
            <a:r>
              <a:rPr lang="en-US" sz="2650" b="1" dirty="0"/>
              <a:t>automatically</a:t>
            </a:r>
            <a:r>
              <a:rPr lang="en-US" sz="2650" dirty="0"/>
              <a:t> to programs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D681506-B637-2B44-B7AB-0CCC0BF98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05" y="2951357"/>
            <a:ext cx="4027884" cy="17727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D8A82D-CC1F-E54A-9A4D-0E227B6222D3}"/>
              </a:ext>
            </a:extLst>
          </p:cNvPr>
          <p:cNvSpPr txBox="1"/>
          <p:nvPr/>
        </p:nvSpPr>
        <p:spPr>
          <a:xfrm>
            <a:off x="1583473" y="4683513"/>
            <a:ext cx="2862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BFS using built-in aggregation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0AF964-866F-2747-A2AD-C3B4B06C4D9A}"/>
              </a:ext>
            </a:extLst>
          </p:cNvPr>
          <p:cNvSpPr txBox="1"/>
          <p:nvPr/>
        </p:nvSpPr>
        <p:spPr>
          <a:xfrm>
            <a:off x="5025483" y="3003394"/>
            <a:ext cx="4118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baseline="30000" dirty="0"/>
              <a:t>1</a:t>
            </a:r>
            <a:r>
              <a:rPr lang="en-US" sz="1400" i="1" dirty="0"/>
              <a:t>Communication Optimizations for Fine-grained UPC Applications, W.-Y. Chen, C. </a:t>
            </a:r>
            <a:r>
              <a:rPr lang="en-US" sz="1400" i="1" dirty="0" err="1"/>
              <a:t>Iancu</a:t>
            </a:r>
            <a:r>
              <a:rPr lang="en-US" sz="1400" i="1" dirty="0"/>
              <a:t>, and K. </a:t>
            </a:r>
            <a:r>
              <a:rPr lang="en-US" sz="1400" i="1" dirty="0" err="1"/>
              <a:t>Yelick</a:t>
            </a:r>
            <a:r>
              <a:rPr lang="en-US" sz="1400" i="1" dirty="0"/>
              <a:t>, PACT’05</a:t>
            </a:r>
          </a:p>
        </p:txBody>
      </p:sp>
    </p:spTree>
    <p:extLst>
      <p:ext uri="{BB962C8B-B14F-4D97-AF65-F5344CB8AC3E}">
        <p14:creationId xmlns:p14="http://schemas.microsoft.com/office/powerpoint/2010/main" val="1509730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80C53A-E648-4549-AC3E-E4C60AFE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2182"/>
            <a:ext cx="8515350" cy="71990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Application Study: Breadth First Search (BFS)</a:t>
            </a:r>
            <a:endParaRPr lang="en-US" sz="2400" dirty="0"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62F8-F999-2440-A70C-231A5A59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D7B6-B44E-B748-AE04-1710F6726CA3}" type="datetime1">
              <a:rPr lang="en-US" smtClean="0"/>
              <a:t>11/17/21</a:t>
            </a:fld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D681506-B637-2B44-B7AB-0CCC0BF98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05" y="2951357"/>
            <a:ext cx="4027884" cy="17727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D8B3B0-738D-0340-A830-2044861B2B86}"/>
              </a:ext>
            </a:extLst>
          </p:cNvPr>
          <p:cNvSpPr txBox="1"/>
          <p:nvPr/>
        </p:nvSpPr>
        <p:spPr>
          <a:xfrm>
            <a:off x="5218769" y="2921618"/>
            <a:ext cx="3638627" cy="1015663"/>
          </a:xfrm>
          <a:prstGeom prst="rect">
            <a:avLst/>
          </a:prstGeom>
          <a:solidFill>
            <a:schemeClr val="accent4">
              <a:alpha val="61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en-US" sz="1200" dirty="0">
                <a:sym typeface="Wingdings" pitchFamily="2" charset="2"/>
              </a:rPr>
              <a:t>each task created via the </a:t>
            </a:r>
            <a:r>
              <a:rPr lang="en-US" sz="1200" b="1" dirty="0" err="1">
                <a:sym typeface="Wingdings" pitchFamily="2" charset="2"/>
              </a:rPr>
              <a:t>forall</a:t>
            </a:r>
            <a:r>
              <a:rPr lang="en-US" sz="1200" dirty="0">
                <a:sym typeface="Wingdings" pitchFamily="2" charset="2"/>
              </a:rPr>
              <a:t> gets its own aggregator instance </a:t>
            </a:r>
            <a:r>
              <a:rPr lang="en-US" sz="1200" b="1" dirty="0" err="1">
                <a:sym typeface="Wingdings" pitchFamily="2" charset="2"/>
              </a:rPr>
              <a:t>agg</a:t>
            </a:r>
            <a:r>
              <a:rPr lang="en-US" sz="1200" b="1" dirty="0">
                <a:sym typeface="Wingdings" pitchFamily="2" charset="2"/>
              </a:rPr>
              <a:t>.</a:t>
            </a:r>
          </a:p>
          <a:p>
            <a:pPr>
              <a:buSzPct val="100000"/>
            </a:pPr>
            <a:endParaRPr lang="en-US" sz="1200" b="1" dirty="0">
              <a:sym typeface="Wingdings" pitchFamily="2" charset="2"/>
            </a:endParaRPr>
          </a:p>
          <a:p>
            <a:pPr>
              <a:buSzPct val="100000"/>
            </a:pPr>
            <a:r>
              <a:rPr lang="en-US" sz="1200" dirty="0">
                <a:sym typeface="Wingdings" pitchFamily="2" charset="2"/>
              </a:rPr>
              <a:t>We </a:t>
            </a:r>
            <a:r>
              <a:rPr lang="en-US" sz="1200" b="1" dirty="0">
                <a:sym typeface="Wingdings" pitchFamily="2" charset="2"/>
              </a:rPr>
              <a:t>extended</a:t>
            </a:r>
            <a:r>
              <a:rPr lang="en-US" sz="1200" dirty="0">
                <a:sym typeface="Wingdings" pitchFamily="2" charset="2"/>
              </a:rPr>
              <a:t> Chapel’s built-in </a:t>
            </a:r>
            <a:r>
              <a:rPr lang="en-US" sz="1200" b="1" dirty="0" err="1">
                <a:sym typeface="Wingdings" pitchFamily="2" charset="2"/>
              </a:rPr>
              <a:t>CopyAggregation</a:t>
            </a:r>
            <a:r>
              <a:rPr lang="en-US" sz="1200" dirty="0">
                <a:sym typeface="Wingdings" pitchFamily="2" charset="2"/>
              </a:rPr>
              <a:t> module to support this type of aggregation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952592-3FEB-A046-8CE2-CFB68F71AAF6}"/>
              </a:ext>
            </a:extLst>
          </p:cNvPr>
          <p:cNvSpPr/>
          <p:nvPr/>
        </p:nvSpPr>
        <p:spPr>
          <a:xfrm>
            <a:off x="2252546" y="3100040"/>
            <a:ext cx="2475571" cy="21558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A75E23-30E5-294F-8523-5F953A4E419E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 flipV="1">
            <a:off x="4728117" y="3207835"/>
            <a:ext cx="490652" cy="22161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1976335-C5A7-9142-AD28-E396EA03A417}"/>
              </a:ext>
            </a:extLst>
          </p:cNvPr>
          <p:cNvSpPr txBox="1"/>
          <p:nvPr/>
        </p:nvSpPr>
        <p:spPr>
          <a:xfrm>
            <a:off x="1583473" y="4683513"/>
            <a:ext cx="2862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BFS using built-in aggregation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0F3CE68-75BB-5547-A21C-BED51D0B7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86626"/>
            <a:ext cx="7831409" cy="1891112"/>
          </a:xfrm>
        </p:spPr>
        <p:txBody>
          <a:bodyPr>
            <a:normAutofit fontScale="62500" lnSpcReduction="20000"/>
          </a:bodyPr>
          <a:lstStyle/>
          <a:p>
            <a:r>
              <a:rPr lang="en-US" sz="2800" b="1" dirty="0"/>
              <a:t>Problem</a:t>
            </a:r>
            <a:r>
              <a:rPr lang="en-US" sz="2800" dirty="0"/>
              <a:t>: improve performance without sacrificing productivity</a:t>
            </a:r>
          </a:p>
          <a:p>
            <a:r>
              <a:rPr lang="en-US" sz="2800" b="1" dirty="0"/>
              <a:t>Solution</a:t>
            </a:r>
            <a:r>
              <a:rPr lang="en-US" sz="2800" dirty="0"/>
              <a:t>: leverage well-known benefits</a:t>
            </a:r>
            <a:r>
              <a:rPr lang="en-US" sz="2800" baseline="30000" dirty="0"/>
              <a:t>1</a:t>
            </a:r>
            <a:r>
              <a:rPr lang="en-US" sz="2800" dirty="0"/>
              <a:t> of message </a:t>
            </a:r>
            <a:r>
              <a:rPr lang="en-US" sz="2800" b="1" dirty="0"/>
              <a:t>aggregation</a:t>
            </a:r>
          </a:p>
          <a:p>
            <a:r>
              <a:rPr lang="en-US" sz="2800" dirty="0"/>
              <a:t>“Buffer” remote writes and perform them in bulk for a given destination locale</a:t>
            </a:r>
          </a:p>
          <a:p>
            <a:r>
              <a:rPr lang="en-US" sz="2800" dirty="0"/>
              <a:t>Can </a:t>
            </a:r>
            <a:r>
              <a:rPr lang="en-US" sz="2800" b="1" dirty="0"/>
              <a:t>hide</a:t>
            </a:r>
            <a:r>
              <a:rPr lang="en-US" sz="2800" dirty="0"/>
              <a:t> all the aggregation details in a Chapel module, leaving the application code more or less unchanged</a:t>
            </a:r>
          </a:p>
          <a:p>
            <a:pPr lvl="1"/>
            <a:r>
              <a:rPr lang="en-US" sz="2650" dirty="0"/>
              <a:t>potential to generalize aggregation and apply it </a:t>
            </a:r>
            <a:r>
              <a:rPr lang="en-US" sz="2650" b="1" dirty="0"/>
              <a:t>automatically</a:t>
            </a:r>
            <a:r>
              <a:rPr lang="en-US" sz="2650" dirty="0"/>
              <a:t> to programs</a:t>
            </a:r>
          </a:p>
        </p:txBody>
      </p:sp>
    </p:spTree>
    <p:extLst>
      <p:ext uri="{BB962C8B-B14F-4D97-AF65-F5344CB8AC3E}">
        <p14:creationId xmlns:p14="http://schemas.microsoft.com/office/powerpoint/2010/main" val="1213888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80C53A-E648-4549-AC3E-E4C60AFE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2182"/>
            <a:ext cx="8515350" cy="71990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Application Study: Breadth First Search (BFS)</a:t>
            </a:r>
            <a:endParaRPr lang="en-US" sz="2400" dirty="0"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62F8-F999-2440-A70C-231A5A59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9D1F-E900-E441-9BD2-56F576390BE6}" type="datetime1">
              <a:rPr lang="en-US" smtClean="0"/>
              <a:t>11/17/21</a:t>
            </a:fld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D681506-B637-2B44-B7AB-0CCC0BF98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05" y="2951357"/>
            <a:ext cx="4027884" cy="17727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D8B3B0-738D-0340-A830-2044861B2B86}"/>
              </a:ext>
            </a:extLst>
          </p:cNvPr>
          <p:cNvSpPr txBox="1"/>
          <p:nvPr/>
        </p:nvSpPr>
        <p:spPr>
          <a:xfrm>
            <a:off x="4809890" y="3025696"/>
            <a:ext cx="3843456" cy="1569660"/>
          </a:xfrm>
          <a:prstGeom prst="rect">
            <a:avLst/>
          </a:prstGeom>
          <a:solidFill>
            <a:schemeClr val="accent4">
              <a:alpha val="61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en-US" sz="1200" b="1" dirty="0">
                <a:sym typeface="Wingdings" pitchFamily="2" charset="2"/>
              </a:rPr>
              <a:t>buffer</a:t>
            </a:r>
            <a:r>
              <a:rPr lang="en-US" sz="1200" dirty="0">
                <a:sym typeface="Wingdings" pitchFamily="2" charset="2"/>
              </a:rPr>
              <a:t> the vertex ID we want to write and the locale where we want to write it to.</a:t>
            </a:r>
          </a:p>
          <a:p>
            <a:pPr>
              <a:buSzPct val="100000"/>
            </a:pPr>
            <a:endParaRPr lang="en-US" sz="1200" dirty="0">
              <a:sym typeface="Wingdings" pitchFamily="2" charset="2"/>
            </a:endParaRPr>
          </a:p>
          <a:p>
            <a:pPr>
              <a:buSzPct val="100000"/>
            </a:pPr>
            <a:r>
              <a:rPr lang="en-US" sz="1200" dirty="0">
                <a:sym typeface="Wingdings" pitchFamily="2" charset="2"/>
              </a:rPr>
              <a:t>When a given task’s aggregation buffer is </a:t>
            </a:r>
            <a:r>
              <a:rPr lang="en-US" sz="1200" b="1" dirty="0">
                <a:sym typeface="Wingdings" pitchFamily="2" charset="2"/>
              </a:rPr>
              <a:t>full</a:t>
            </a:r>
            <a:r>
              <a:rPr lang="en-US" sz="1200" dirty="0">
                <a:sym typeface="Wingdings" pitchFamily="2" charset="2"/>
              </a:rPr>
              <a:t> for some destination locale, it performs a </a:t>
            </a:r>
            <a:r>
              <a:rPr lang="en-US" sz="1200" b="1" dirty="0">
                <a:sym typeface="Wingdings" pitchFamily="2" charset="2"/>
              </a:rPr>
              <a:t>flush</a:t>
            </a:r>
            <a:r>
              <a:rPr lang="en-US" sz="1200" dirty="0">
                <a:sym typeface="Wingdings" pitchFamily="2" charset="2"/>
              </a:rPr>
              <a:t> of all the vertex IDs to that locale’s </a:t>
            </a:r>
            <a:r>
              <a:rPr lang="en-US" sz="1200" b="1" dirty="0" err="1">
                <a:sym typeface="Wingdings" pitchFamily="2" charset="2"/>
              </a:rPr>
              <a:t>nextQ</a:t>
            </a:r>
            <a:endParaRPr lang="en-US" sz="1200" b="1" dirty="0">
              <a:sym typeface="Wingdings" pitchFamily="2" charset="2"/>
            </a:endParaRPr>
          </a:p>
          <a:p>
            <a:pPr>
              <a:buSzPct val="100000"/>
            </a:pPr>
            <a:endParaRPr lang="en-US" sz="1200" b="1" dirty="0">
              <a:sym typeface="Wingdings" pitchFamily="2" charset="2"/>
            </a:endParaRPr>
          </a:p>
          <a:p>
            <a:pPr>
              <a:buSzPct val="100000"/>
            </a:pPr>
            <a:r>
              <a:rPr lang="en-US" sz="1200" b="1" dirty="0">
                <a:sym typeface="Wingdings" pitchFamily="2" charset="2"/>
              </a:rPr>
              <a:t>See paper for more details on how the flush is performed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952592-3FEB-A046-8CE2-CFB68F71AAF6}"/>
              </a:ext>
            </a:extLst>
          </p:cNvPr>
          <p:cNvSpPr/>
          <p:nvPr/>
        </p:nvSpPr>
        <p:spPr>
          <a:xfrm>
            <a:off x="1129990" y="4051611"/>
            <a:ext cx="2170771" cy="21558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A75E23-30E5-294F-8523-5F953A4E419E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3300761" y="3810526"/>
            <a:ext cx="1509129" cy="34888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6DAF67-0012-E944-9BA9-A2E044B1B76F}"/>
              </a:ext>
            </a:extLst>
          </p:cNvPr>
          <p:cNvSpPr txBox="1"/>
          <p:nvPr/>
        </p:nvSpPr>
        <p:spPr>
          <a:xfrm>
            <a:off x="1583473" y="4683513"/>
            <a:ext cx="2862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BFS using built-in aggregation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6004FD0E-737F-1A48-8474-CBDAB9940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86626"/>
            <a:ext cx="7831409" cy="1891112"/>
          </a:xfrm>
        </p:spPr>
        <p:txBody>
          <a:bodyPr>
            <a:normAutofit fontScale="62500" lnSpcReduction="20000"/>
          </a:bodyPr>
          <a:lstStyle/>
          <a:p>
            <a:r>
              <a:rPr lang="en-US" sz="2800" b="1" dirty="0"/>
              <a:t>Problem</a:t>
            </a:r>
            <a:r>
              <a:rPr lang="en-US" sz="2800" dirty="0"/>
              <a:t>: improve performance without sacrificing productivity</a:t>
            </a:r>
          </a:p>
          <a:p>
            <a:r>
              <a:rPr lang="en-US" sz="2800" b="1" dirty="0"/>
              <a:t>Solution</a:t>
            </a:r>
            <a:r>
              <a:rPr lang="en-US" sz="2800" dirty="0"/>
              <a:t>: leverage well-known benefits</a:t>
            </a:r>
            <a:r>
              <a:rPr lang="en-US" sz="2800" baseline="30000" dirty="0"/>
              <a:t>1</a:t>
            </a:r>
            <a:r>
              <a:rPr lang="en-US" sz="2800" dirty="0"/>
              <a:t> of message </a:t>
            </a:r>
            <a:r>
              <a:rPr lang="en-US" sz="2800" b="1" dirty="0"/>
              <a:t>aggregation</a:t>
            </a:r>
          </a:p>
          <a:p>
            <a:r>
              <a:rPr lang="en-US" sz="2800" dirty="0"/>
              <a:t>“Buffer” remote writes and perform them in bulk for a given destination locale</a:t>
            </a:r>
          </a:p>
          <a:p>
            <a:r>
              <a:rPr lang="en-US" sz="2800" dirty="0"/>
              <a:t>Can </a:t>
            </a:r>
            <a:r>
              <a:rPr lang="en-US" sz="2800" b="1" dirty="0"/>
              <a:t>hide</a:t>
            </a:r>
            <a:r>
              <a:rPr lang="en-US" sz="2800" dirty="0"/>
              <a:t> all the aggregation details in a Chapel module, leaving the application code more or less unchanged</a:t>
            </a:r>
          </a:p>
          <a:p>
            <a:pPr lvl="1"/>
            <a:r>
              <a:rPr lang="en-US" sz="2650" dirty="0"/>
              <a:t>potential to generalize aggregation and apply it </a:t>
            </a:r>
            <a:r>
              <a:rPr lang="en-US" sz="2650" b="1" dirty="0"/>
              <a:t>automatically</a:t>
            </a:r>
            <a:r>
              <a:rPr lang="en-US" sz="2650" dirty="0"/>
              <a:t> to programs</a:t>
            </a:r>
          </a:p>
        </p:txBody>
      </p:sp>
    </p:spTree>
    <p:extLst>
      <p:ext uri="{BB962C8B-B14F-4D97-AF65-F5344CB8AC3E}">
        <p14:creationId xmlns:p14="http://schemas.microsoft.com/office/powerpoint/2010/main" val="651794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80C53A-E648-4549-AC3E-E4C60AFE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2182"/>
            <a:ext cx="8515350" cy="71990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Application Study: Breadth First Search (BFS)</a:t>
            </a:r>
            <a:endParaRPr lang="en-US" sz="2400" dirty="0"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62F8-F999-2440-A70C-231A5A59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FD16-945D-4D44-A8CB-E54314F076CE}" type="datetime1">
              <a:rPr lang="en-US" smtClean="0"/>
              <a:t>11/17/21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6E9EF33-8467-0649-80D9-04D07C446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180" y="1186625"/>
            <a:ext cx="8415454" cy="3459715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/>
              <a:t>Performance evaluation:</a:t>
            </a:r>
          </a:p>
          <a:p>
            <a:pPr lvl="1"/>
            <a:r>
              <a:rPr lang="en-US" sz="2650" dirty="0"/>
              <a:t>16 node </a:t>
            </a:r>
            <a:r>
              <a:rPr lang="en-US" sz="2650" b="1" dirty="0"/>
              <a:t>FDR-</a:t>
            </a:r>
            <a:r>
              <a:rPr lang="en-US" sz="2650" b="1" dirty="0" err="1"/>
              <a:t>Infiniband</a:t>
            </a:r>
            <a:r>
              <a:rPr lang="en-US" sz="2650" dirty="0"/>
              <a:t> cluster, 20 cores per node, 512 GB of memory per node</a:t>
            </a:r>
          </a:p>
          <a:p>
            <a:pPr lvl="1"/>
            <a:r>
              <a:rPr lang="en-US" sz="2650" dirty="0"/>
              <a:t>Chapel v1.24.1, </a:t>
            </a:r>
            <a:r>
              <a:rPr lang="en-US" sz="2650" dirty="0" err="1"/>
              <a:t>GASnet</a:t>
            </a:r>
            <a:r>
              <a:rPr lang="en-US" sz="2650" dirty="0"/>
              <a:t>, </a:t>
            </a:r>
            <a:r>
              <a:rPr lang="en-US" sz="2650" dirty="0" err="1"/>
              <a:t>ibv</a:t>
            </a:r>
            <a:r>
              <a:rPr lang="en-US" sz="2650" dirty="0"/>
              <a:t> comm substrate</a:t>
            </a:r>
            <a:endParaRPr lang="en-US" sz="2800" dirty="0"/>
          </a:p>
          <a:p>
            <a:r>
              <a:rPr lang="en-US" sz="2800" dirty="0"/>
              <a:t>Compare high productivity Chapel code to:</a:t>
            </a:r>
          </a:p>
          <a:p>
            <a:pPr lvl="1"/>
            <a:r>
              <a:rPr lang="en-US" sz="2650" dirty="0"/>
              <a:t>built-in aggregation Chapel code </a:t>
            </a:r>
            <a:endParaRPr lang="en-US" sz="2650" dirty="0">
              <a:sym typeface="Wingdings" pitchFamily="2" charset="2"/>
            </a:endParaRPr>
          </a:p>
          <a:p>
            <a:pPr lvl="2"/>
            <a:r>
              <a:rPr lang="en-US" sz="2500" b="1" dirty="0">
                <a:sym typeface="Wingdings" pitchFamily="2" charset="2"/>
              </a:rPr>
              <a:t>fixed size </a:t>
            </a:r>
            <a:r>
              <a:rPr lang="en-US" sz="2500" dirty="0">
                <a:sym typeface="Wingdings" pitchFamily="2" charset="2"/>
              </a:rPr>
              <a:t>aggregation buffers, flushes happen “behind the scenes”</a:t>
            </a:r>
            <a:endParaRPr lang="en-US" sz="2500" dirty="0"/>
          </a:p>
          <a:p>
            <a:pPr lvl="1"/>
            <a:r>
              <a:rPr lang="en-US" sz="2650" dirty="0"/>
              <a:t>manual aggregation using </a:t>
            </a:r>
            <a:r>
              <a:rPr lang="en-US" sz="2650" dirty="0" err="1"/>
              <a:t>MPI+OpenMP</a:t>
            </a:r>
            <a:r>
              <a:rPr lang="en-US" sz="2650" dirty="0"/>
              <a:t> (2-sided communication)</a:t>
            </a:r>
            <a:endParaRPr lang="en-US" sz="2650" dirty="0">
              <a:sym typeface="Wingdings" pitchFamily="2" charset="2"/>
            </a:endParaRPr>
          </a:p>
          <a:p>
            <a:pPr lvl="2"/>
            <a:r>
              <a:rPr lang="en-US" sz="2500" dirty="0">
                <a:sym typeface="Wingdings" pitchFamily="2" charset="2"/>
              </a:rPr>
              <a:t>aggregation buffers </a:t>
            </a:r>
            <a:r>
              <a:rPr lang="en-US" sz="2500" b="1" dirty="0">
                <a:sym typeface="Wingdings" pitchFamily="2" charset="2"/>
              </a:rPr>
              <a:t>grow dynamically </a:t>
            </a:r>
            <a:r>
              <a:rPr lang="en-US" sz="2500" dirty="0">
                <a:sym typeface="Wingdings" pitchFamily="2" charset="2"/>
              </a:rPr>
              <a:t>to accommodate all remote writes in a given iteration, performs a </a:t>
            </a:r>
            <a:r>
              <a:rPr lang="en-US" sz="2500" b="1" dirty="0">
                <a:sym typeface="Wingdings" pitchFamily="2" charset="2"/>
              </a:rPr>
              <a:t>single flush</a:t>
            </a:r>
            <a:endParaRPr lang="en-US" sz="2500" b="1" dirty="0"/>
          </a:p>
          <a:p>
            <a:pPr lvl="1"/>
            <a:r>
              <a:rPr lang="en-US" sz="2650" dirty="0"/>
              <a:t>manual aggregation Chapel code </a:t>
            </a:r>
          </a:p>
          <a:p>
            <a:pPr lvl="2"/>
            <a:r>
              <a:rPr lang="en-US" sz="2500" dirty="0"/>
              <a:t>same aggregation approach as MPI+OpenMP but implemented in Chapel</a:t>
            </a:r>
          </a:p>
          <a:p>
            <a:pPr lvl="2"/>
            <a:r>
              <a:rPr lang="en-US" sz="2500" dirty="0"/>
              <a:t>do we improve performance by </a:t>
            </a:r>
            <a:r>
              <a:rPr lang="en-US" sz="2500" b="1" dirty="0"/>
              <a:t>sacrificing productivity</a:t>
            </a:r>
            <a:r>
              <a:rPr lang="en-US" sz="2500" dirty="0"/>
              <a:t> in Chapel?</a:t>
            </a:r>
          </a:p>
          <a:p>
            <a:pPr lvl="1"/>
            <a:endParaRPr lang="en-US" sz="2650" dirty="0"/>
          </a:p>
        </p:txBody>
      </p:sp>
    </p:spTree>
    <p:extLst>
      <p:ext uri="{BB962C8B-B14F-4D97-AF65-F5344CB8AC3E}">
        <p14:creationId xmlns:p14="http://schemas.microsoft.com/office/powerpoint/2010/main" val="1499352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62F8-F999-2440-A70C-231A5A59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446D-564D-9645-B26A-47E485D4FB72}" type="datetime1">
              <a:rPr lang="en-US" smtClean="0"/>
              <a:t>11/17/21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B966DA-7EA0-AA43-8DBE-FCD73E78737C}"/>
              </a:ext>
            </a:extLst>
          </p:cNvPr>
          <p:cNvSpPr txBox="1"/>
          <p:nvPr/>
        </p:nvSpPr>
        <p:spPr>
          <a:xfrm>
            <a:off x="401443" y="66907"/>
            <a:ext cx="5902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65000"/>
                    <a:lumOff val="35000"/>
                  </a:schemeClr>
                </a:solidFill>
              </a:rPr>
              <a:t>BFS Runtime Speed-ups over High Productivity Chapel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D6A5661-6649-EC4B-A53C-CC9A7769C4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2826403"/>
              </p:ext>
            </p:extLst>
          </p:nvPr>
        </p:nvGraphicFramePr>
        <p:xfrm>
          <a:off x="111513" y="2542479"/>
          <a:ext cx="5887844" cy="1918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9606771-CA88-3C4E-B92E-770EF97DF2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0117919"/>
              </p:ext>
            </p:extLst>
          </p:nvPr>
        </p:nvGraphicFramePr>
        <p:xfrm>
          <a:off x="0" y="472069"/>
          <a:ext cx="6029093" cy="2107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B77B7DC-3BA6-4642-A4B3-58FAC3F2752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419" y="4572000"/>
            <a:ext cx="7457920" cy="419256"/>
          </a:xfrm>
          <a:prstGeom prst="rect">
            <a:avLst/>
          </a:prstGeom>
        </p:spPr>
      </p:pic>
      <p:sp>
        <p:nvSpPr>
          <p:cNvPr id="2" name="Up Arrow 1">
            <a:extLst>
              <a:ext uri="{FF2B5EF4-FFF2-40B4-BE49-F238E27FC236}">
                <a16:creationId xmlns:a16="http://schemas.microsoft.com/office/drawing/2014/main" id="{36B6F31A-2999-0A4E-B88A-12A1CE6AFC6C}"/>
              </a:ext>
            </a:extLst>
          </p:cNvPr>
          <p:cNvSpPr/>
          <p:nvPr/>
        </p:nvSpPr>
        <p:spPr>
          <a:xfrm>
            <a:off x="6014225" y="906965"/>
            <a:ext cx="535258" cy="966439"/>
          </a:xfrm>
          <a:prstGeom prst="upArrow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387713-45E4-DF43-A28A-73AEC449CF1A}"/>
              </a:ext>
            </a:extLst>
          </p:cNvPr>
          <p:cNvSpPr txBox="1"/>
          <p:nvPr/>
        </p:nvSpPr>
        <p:spPr>
          <a:xfrm rot="16200000">
            <a:off x="5916578" y="1299970"/>
            <a:ext cx="723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better</a:t>
            </a: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E48F5CFD-FF87-B24C-B727-6E8E4919ECC0}"/>
              </a:ext>
            </a:extLst>
          </p:cNvPr>
          <p:cNvSpPr/>
          <p:nvPr/>
        </p:nvSpPr>
        <p:spPr>
          <a:xfrm>
            <a:off x="6017941" y="2917901"/>
            <a:ext cx="535258" cy="966439"/>
          </a:xfrm>
          <a:prstGeom prst="upArrow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DBFBFC-924A-C341-8087-A7346393291B}"/>
              </a:ext>
            </a:extLst>
          </p:cNvPr>
          <p:cNvSpPr txBox="1"/>
          <p:nvPr/>
        </p:nvSpPr>
        <p:spPr>
          <a:xfrm rot="16200000">
            <a:off x="5920294" y="3310906"/>
            <a:ext cx="723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better</a:t>
            </a:r>
          </a:p>
        </p:txBody>
      </p:sp>
    </p:spTree>
    <p:extLst>
      <p:ext uri="{BB962C8B-B14F-4D97-AF65-F5344CB8AC3E}">
        <p14:creationId xmlns:p14="http://schemas.microsoft.com/office/powerpoint/2010/main" val="1097677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62F8-F999-2440-A70C-231A5A59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9626-00DA-244F-B2AE-AC669E4D8E86}" type="datetime1">
              <a:rPr lang="en-US" smtClean="0"/>
              <a:t>11/17/21</a:t>
            </a:fld>
            <a:endParaRPr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D6A5661-6649-EC4B-A53C-CC9A7769C47A}"/>
              </a:ext>
            </a:extLst>
          </p:cNvPr>
          <p:cNvGraphicFramePr>
            <a:graphicFrameLocks/>
          </p:cNvGraphicFramePr>
          <p:nvPr/>
        </p:nvGraphicFramePr>
        <p:xfrm>
          <a:off x="111513" y="2542479"/>
          <a:ext cx="5887844" cy="1918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9606771-CA88-3C4E-B92E-770EF97DF200}"/>
              </a:ext>
            </a:extLst>
          </p:cNvPr>
          <p:cNvGraphicFramePr>
            <a:graphicFrameLocks/>
          </p:cNvGraphicFramePr>
          <p:nvPr/>
        </p:nvGraphicFramePr>
        <p:xfrm>
          <a:off x="0" y="472069"/>
          <a:ext cx="6029093" cy="2107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B77B7DC-3BA6-4642-A4B3-58FAC3F2752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419" y="4572000"/>
            <a:ext cx="7457920" cy="4192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B0F5CE-A73B-B146-BBCE-4C6C9536220D}"/>
              </a:ext>
            </a:extLst>
          </p:cNvPr>
          <p:cNvSpPr txBox="1"/>
          <p:nvPr/>
        </p:nvSpPr>
        <p:spPr>
          <a:xfrm>
            <a:off x="6192640" y="1189463"/>
            <a:ext cx="2661427" cy="2308324"/>
          </a:xfrm>
          <a:prstGeom prst="rect">
            <a:avLst/>
          </a:prstGeom>
          <a:solidFill>
            <a:schemeClr val="accent1">
              <a:alpha val="61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b="1" dirty="0">
                <a:sym typeface="Wingdings" pitchFamily="2" charset="2"/>
              </a:rPr>
              <a:t>Significant speed-ups </a:t>
            </a:r>
            <a:r>
              <a:rPr lang="en-US" sz="1200" dirty="0">
                <a:sym typeface="Wingdings" pitchFamily="2" charset="2"/>
              </a:rPr>
              <a:t>over high-productivity Chapel</a:t>
            </a:r>
          </a:p>
          <a:p>
            <a:pPr marL="628650" lvl="1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ym typeface="Wingdings" pitchFamily="2" charset="2"/>
              </a:rPr>
              <a:t>built-in aggregation requires </a:t>
            </a:r>
            <a:r>
              <a:rPr lang="en-US" sz="1200" b="1" dirty="0">
                <a:sym typeface="Wingdings" pitchFamily="2" charset="2"/>
              </a:rPr>
              <a:t>minimal changes </a:t>
            </a:r>
            <a:r>
              <a:rPr lang="en-US" sz="1200" dirty="0">
                <a:sym typeface="Wingdings" pitchFamily="2" charset="2"/>
              </a:rPr>
              <a:t>to user’s code</a:t>
            </a:r>
          </a:p>
          <a:p>
            <a:pPr>
              <a:buSzPct val="100000"/>
            </a:pPr>
            <a:endParaRPr lang="en-US" sz="1200" dirty="0">
              <a:sym typeface="Wingdings" pitchFamily="2" charset="2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/>
                </a:solidFill>
                <a:sym typeface="Wingdings" pitchFamily="2" charset="2"/>
              </a:rPr>
              <a:t>MPI+OpenMP slower than the optimized Chapel codes</a:t>
            </a:r>
          </a:p>
          <a:p>
            <a:pPr marL="628650" lvl="1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/>
                </a:solidFill>
                <a:sym typeface="Wingdings" pitchFamily="2" charset="2"/>
              </a:rPr>
              <a:t>largely due to differences in memory allocator used, which is crucial for buffer resizing in all approaches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57EE2F-9C84-744A-AF2D-637C0FC1D6F5}"/>
              </a:ext>
            </a:extLst>
          </p:cNvPr>
          <p:cNvSpPr txBox="1"/>
          <p:nvPr/>
        </p:nvSpPr>
        <p:spPr>
          <a:xfrm>
            <a:off x="401443" y="66907"/>
            <a:ext cx="5902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65000"/>
                    <a:lumOff val="35000"/>
                  </a:schemeClr>
                </a:solidFill>
              </a:rPr>
              <a:t>BFS Runtime Speed-ups over High Productivity Chapel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8D06A1-1498-0B40-AED6-DAFBE37B74E1}"/>
              </a:ext>
            </a:extLst>
          </p:cNvPr>
          <p:cNvSpPr/>
          <p:nvPr/>
        </p:nvSpPr>
        <p:spPr>
          <a:xfrm>
            <a:off x="5424524" y="866274"/>
            <a:ext cx="357510" cy="19938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0BA399-D7D9-5B46-89CB-4147CFDBB521}"/>
              </a:ext>
            </a:extLst>
          </p:cNvPr>
          <p:cNvSpPr/>
          <p:nvPr/>
        </p:nvSpPr>
        <p:spPr>
          <a:xfrm>
            <a:off x="5417648" y="2866954"/>
            <a:ext cx="288758" cy="18563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53A37B-281D-1845-899C-6DED057E2898}"/>
              </a:ext>
            </a:extLst>
          </p:cNvPr>
          <p:cNvCxnSpPr>
            <a:cxnSpLocks/>
          </p:cNvCxnSpPr>
          <p:nvPr/>
        </p:nvCxnSpPr>
        <p:spPr>
          <a:xfrm flipH="1" flipV="1">
            <a:off x="5782033" y="1051905"/>
            <a:ext cx="420874" cy="292399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95739E-CB9E-4946-BAD0-57DAC96AA2C8}"/>
              </a:ext>
            </a:extLst>
          </p:cNvPr>
          <p:cNvCxnSpPr>
            <a:cxnSpLocks/>
          </p:cNvCxnSpPr>
          <p:nvPr/>
        </p:nvCxnSpPr>
        <p:spPr>
          <a:xfrm flipH="1">
            <a:off x="5665156" y="1351128"/>
            <a:ext cx="524104" cy="148832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AEF201B-D7B6-4F4C-9CCC-DCC36D299862}"/>
              </a:ext>
            </a:extLst>
          </p:cNvPr>
          <p:cNvSpPr/>
          <p:nvPr/>
        </p:nvSpPr>
        <p:spPr>
          <a:xfrm>
            <a:off x="6271146" y="2354239"/>
            <a:ext cx="2463421" cy="1112292"/>
          </a:xfrm>
          <a:prstGeom prst="rect">
            <a:avLst/>
          </a:prstGeom>
          <a:solidFill>
            <a:srgbClr val="E6A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40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62F8-F999-2440-A70C-231A5A59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7488-5656-6E46-B480-3ACE1404DF3B}" type="datetime1">
              <a:rPr lang="en-US" smtClean="0"/>
              <a:t>11/17/21</a:t>
            </a:fld>
            <a:endParaRPr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D6A5661-6649-EC4B-A53C-CC9A7769C47A}"/>
              </a:ext>
            </a:extLst>
          </p:cNvPr>
          <p:cNvGraphicFramePr>
            <a:graphicFrameLocks/>
          </p:cNvGraphicFramePr>
          <p:nvPr/>
        </p:nvGraphicFramePr>
        <p:xfrm>
          <a:off x="111513" y="2542479"/>
          <a:ext cx="5887844" cy="1918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9606771-CA88-3C4E-B92E-770EF97DF2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780476"/>
              </p:ext>
            </p:extLst>
          </p:nvPr>
        </p:nvGraphicFramePr>
        <p:xfrm>
          <a:off x="0" y="472069"/>
          <a:ext cx="6029093" cy="2107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B77B7DC-3BA6-4642-A4B3-58FAC3F2752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419" y="4572000"/>
            <a:ext cx="7457920" cy="4192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B0F5CE-A73B-B146-BBCE-4C6C9536220D}"/>
              </a:ext>
            </a:extLst>
          </p:cNvPr>
          <p:cNvSpPr txBox="1"/>
          <p:nvPr/>
        </p:nvSpPr>
        <p:spPr>
          <a:xfrm>
            <a:off x="6192640" y="1189463"/>
            <a:ext cx="2661427" cy="2308324"/>
          </a:xfrm>
          <a:prstGeom prst="rect">
            <a:avLst/>
          </a:prstGeom>
          <a:solidFill>
            <a:schemeClr val="accent1">
              <a:alpha val="61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b="1" dirty="0">
                <a:sym typeface="Wingdings" pitchFamily="2" charset="2"/>
              </a:rPr>
              <a:t>Significant speed-ups </a:t>
            </a:r>
            <a:r>
              <a:rPr lang="en-US" sz="1200" dirty="0">
                <a:sym typeface="Wingdings" pitchFamily="2" charset="2"/>
              </a:rPr>
              <a:t>over high-productivity Chapel</a:t>
            </a:r>
          </a:p>
          <a:p>
            <a:pPr marL="628650" lvl="1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ym typeface="Wingdings" pitchFamily="2" charset="2"/>
              </a:rPr>
              <a:t>built-in aggregation requires </a:t>
            </a:r>
            <a:r>
              <a:rPr lang="en-US" sz="1200" b="1" dirty="0">
                <a:sym typeface="Wingdings" pitchFamily="2" charset="2"/>
              </a:rPr>
              <a:t>minimal changes </a:t>
            </a:r>
            <a:r>
              <a:rPr lang="en-US" sz="1200" dirty="0">
                <a:sym typeface="Wingdings" pitchFamily="2" charset="2"/>
              </a:rPr>
              <a:t>to user’s code</a:t>
            </a:r>
          </a:p>
          <a:p>
            <a:pPr>
              <a:buSzPct val="100000"/>
            </a:pPr>
            <a:endParaRPr lang="en-US" sz="1200" dirty="0">
              <a:sym typeface="Wingdings" pitchFamily="2" charset="2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b="1" dirty="0">
                <a:sym typeface="Wingdings" pitchFamily="2" charset="2"/>
              </a:rPr>
              <a:t>MPI+OpenMP slower </a:t>
            </a:r>
            <a:r>
              <a:rPr lang="en-US" sz="1200" dirty="0">
                <a:sym typeface="Wingdings" pitchFamily="2" charset="2"/>
              </a:rPr>
              <a:t>than the optimized Chapel codes</a:t>
            </a:r>
          </a:p>
          <a:p>
            <a:pPr marL="628650" lvl="1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ym typeface="Wingdings" pitchFamily="2" charset="2"/>
              </a:rPr>
              <a:t>largely due to differences in </a:t>
            </a:r>
            <a:r>
              <a:rPr lang="en-US" sz="1200" b="1" dirty="0">
                <a:sym typeface="Wingdings" pitchFamily="2" charset="2"/>
              </a:rPr>
              <a:t>memory allocator </a:t>
            </a:r>
            <a:r>
              <a:rPr lang="en-US" sz="1200" dirty="0">
                <a:sym typeface="Wingdings" pitchFamily="2" charset="2"/>
              </a:rPr>
              <a:t>used, which is crucial for buffer resizing in all approaches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57EE2F-9C84-744A-AF2D-637C0FC1D6F5}"/>
              </a:ext>
            </a:extLst>
          </p:cNvPr>
          <p:cNvSpPr txBox="1"/>
          <p:nvPr/>
        </p:nvSpPr>
        <p:spPr>
          <a:xfrm>
            <a:off x="401443" y="66907"/>
            <a:ext cx="5902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65000"/>
                    <a:lumOff val="35000"/>
                  </a:schemeClr>
                </a:solidFill>
              </a:rPr>
              <a:t>BFS Runtime Speed-ups over High Productivity Chapel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8D06A1-1498-0B40-AED6-DAFBE37B74E1}"/>
              </a:ext>
            </a:extLst>
          </p:cNvPr>
          <p:cNvSpPr/>
          <p:nvPr/>
        </p:nvSpPr>
        <p:spPr>
          <a:xfrm>
            <a:off x="5404052" y="2858847"/>
            <a:ext cx="293888" cy="19938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0BA399-D7D9-5B46-89CB-4147CFDBB521}"/>
              </a:ext>
            </a:extLst>
          </p:cNvPr>
          <p:cNvSpPr/>
          <p:nvPr/>
        </p:nvSpPr>
        <p:spPr>
          <a:xfrm>
            <a:off x="4837618" y="3453808"/>
            <a:ext cx="288758" cy="18563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53A37B-281D-1845-899C-6DED057E2898}"/>
              </a:ext>
            </a:extLst>
          </p:cNvPr>
          <p:cNvCxnSpPr>
            <a:cxnSpLocks/>
          </p:cNvCxnSpPr>
          <p:nvPr/>
        </p:nvCxnSpPr>
        <p:spPr>
          <a:xfrm flipH="1">
            <a:off x="5179325" y="2668137"/>
            <a:ext cx="1030407" cy="784747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95739E-CB9E-4946-BAD0-57DAC96AA2C8}"/>
              </a:ext>
            </a:extLst>
          </p:cNvPr>
          <p:cNvCxnSpPr>
            <a:cxnSpLocks/>
          </p:cNvCxnSpPr>
          <p:nvPr/>
        </p:nvCxnSpPr>
        <p:spPr>
          <a:xfrm flipH="1">
            <a:off x="5697941" y="2668137"/>
            <a:ext cx="504966" cy="16377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771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62F8-F999-2440-A70C-231A5A59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BAF2-A3B9-EC44-9D5C-586540A11F67}" type="datetime1">
              <a:rPr lang="en-US" smtClean="0"/>
              <a:t>11/17/21</a:t>
            </a:fld>
            <a:endParaRPr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D6A5661-6649-EC4B-A53C-CC9A7769C47A}"/>
              </a:ext>
            </a:extLst>
          </p:cNvPr>
          <p:cNvGraphicFramePr>
            <a:graphicFrameLocks/>
          </p:cNvGraphicFramePr>
          <p:nvPr/>
        </p:nvGraphicFramePr>
        <p:xfrm>
          <a:off x="111513" y="2542479"/>
          <a:ext cx="5887844" cy="1918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9606771-CA88-3C4E-B92E-770EF97DF200}"/>
              </a:ext>
            </a:extLst>
          </p:cNvPr>
          <p:cNvGraphicFramePr>
            <a:graphicFrameLocks/>
          </p:cNvGraphicFramePr>
          <p:nvPr/>
        </p:nvGraphicFramePr>
        <p:xfrm>
          <a:off x="0" y="472069"/>
          <a:ext cx="6029093" cy="2107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B77B7DC-3BA6-4642-A4B3-58FAC3F2752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419" y="4572000"/>
            <a:ext cx="7457920" cy="4192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B0F5CE-A73B-B146-BBCE-4C6C9536220D}"/>
              </a:ext>
            </a:extLst>
          </p:cNvPr>
          <p:cNvSpPr txBox="1"/>
          <p:nvPr/>
        </p:nvSpPr>
        <p:spPr>
          <a:xfrm>
            <a:off x="6207512" y="1196898"/>
            <a:ext cx="2772937" cy="3231654"/>
          </a:xfrm>
          <a:prstGeom prst="rect">
            <a:avLst/>
          </a:prstGeom>
          <a:solidFill>
            <a:schemeClr val="accent4">
              <a:alpha val="61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ym typeface="Wingdings" pitchFamily="2" charset="2"/>
              </a:rPr>
              <a:t>Built-in aggregation is </a:t>
            </a:r>
            <a:r>
              <a:rPr lang="en-US" sz="1200" b="1" dirty="0">
                <a:sym typeface="Wingdings" pitchFamily="2" charset="2"/>
              </a:rPr>
              <a:t>generally faster </a:t>
            </a:r>
            <a:r>
              <a:rPr lang="en-US" sz="1200" dirty="0">
                <a:sym typeface="Wingdings" pitchFamily="2" charset="2"/>
              </a:rPr>
              <a:t>than manual aggregation</a:t>
            </a:r>
          </a:p>
          <a:p>
            <a:pPr marL="628650" lvl="1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ym typeface="Wingdings" pitchFamily="2" charset="2"/>
              </a:rPr>
              <a:t>built-in aggregation uses </a:t>
            </a:r>
            <a:r>
              <a:rPr lang="en-US" sz="1200" b="1" dirty="0">
                <a:sym typeface="Wingdings" pitchFamily="2" charset="2"/>
              </a:rPr>
              <a:t>fixed size </a:t>
            </a:r>
            <a:r>
              <a:rPr lang="en-US" sz="1200" dirty="0">
                <a:sym typeface="Wingdings" pitchFamily="2" charset="2"/>
              </a:rPr>
              <a:t>buffers and flushes when full</a:t>
            </a:r>
          </a:p>
          <a:p>
            <a:pPr marL="628650" lvl="1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ym typeface="Wingdings" pitchFamily="2" charset="2"/>
              </a:rPr>
              <a:t>manual approach </a:t>
            </a:r>
            <a:r>
              <a:rPr lang="en-US" sz="1200" b="1" dirty="0">
                <a:sym typeface="Wingdings" pitchFamily="2" charset="2"/>
              </a:rPr>
              <a:t>dynamically grows </a:t>
            </a:r>
            <a:r>
              <a:rPr lang="en-US" sz="1200" dirty="0">
                <a:sym typeface="Wingdings" pitchFamily="2" charset="2"/>
              </a:rPr>
              <a:t>buffers to accommodate all remote-writes in an iteration</a:t>
            </a:r>
          </a:p>
          <a:p>
            <a:pPr marL="628650" lvl="1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b="1" dirty="0">
                <a:sym typeface="Wingdings" pitchFamily="2" charset="2"/>
              </a:rPr>
              <a:t>Overhead of flushes </a:t>
            </a:r>
            <a:r>
              <a:rPr lang="en-US" sz="1200" dirty="0">
                <a:sym typeface="Wingdings" pitchFamily="2" charset="2"/>
              </a:rPr>
              <a:t>becomes apparent on large data sets and high locale counts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endParaRPr lang="en-US" sz="1200" dirty="0">
              <a:sym typeface="Wingdings" pitchFamily="2" charset="2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ym typeface="Wingdings" pitchFamily="2" charset="2"/>
              </a:rPr>
              <a:t>Manual aggregation </a:t>
            </a:r>
            <a:r>
              <a:rPr lang="en-US" sz="1200" b="1" dirty="0">
                <a:sym typeface="Wingdings" pitchFamily="2" charset="2"/>
              </a:rPr>
              <a:t>runs out of memory </a:t>
            </a:r>
            <a:r>
              <a:rPr lang="en-US" sz="1200" dirty="0">
                <a:sym typeface="Wingdings" pitchFamily="2" charset="2"/>
              </a:rPr>
              <a:t>on g500_scale-28 on 2 locales</a:t>
            </a:r>
          </a:p>
          <a:p>
            <a:pPr marL="628650" lvl="1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ym typeface="Wingdings" pitchFamily="2" charset="2"/>
              </a:rPr>
              <a:t>too much data to aggregate all-at-once in an iteration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091EF0-1EB1-204D-91BF-9A88B89B2ED4}"/>
              </a:ext>
            </a:extLst>
          </p:cNvPr>
          <p:cNvSpPr txBox="1"/>
          <p:nvPr/>
        </p:nvSpPr>
        <p:spPr>
          <a:xfrm>
            <a:off x="401443" y="66907"/>
            <a:ext cx="5902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65000"/>
                    <a:lumOff val="35000"/>
                  </a:schemeClr>
                </a:solidFill>
              </a:rPr>
              <a:t>BFS Runtime Speed-ups over High Productivity Chapel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854590-B24A-5249-B3DA-31DEB5B05C62}"/>
              </a:ext>
            </a:extLst>
          </p:cNvPr>
          <p:cNvSpPr/>
          <p:nvPr/>
        </p:nvSpPr>
        <p:spPr>
          <a:xfrm>
            <a:off x="6257498" y="3398292"/>
            <a:ext cx="2661314" cy="962167"/>
          </a:xfrm>
          <a:prstGeom prst="rect">
            <a:avLst/>
          </a:prstGeom>
          <a:solidFill>
            <a:srgbClr val="EAE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1FB1AD-980C-7043-97E4-50A7375B2B98}"/>
              </a:ext>
            </a:extLst>
          </p:cNvPr>
          <p:cNvCxnSpPr>
            <a:cxnSpLocks/>
          </p:cNvCxnSpPr>
          <p:nvPr/>
        </p:nvCxnSpPr>
        <p:spPr>
          <a:xfrm flipH="1" flipV="1">
            <a:off x="5738884" y="1064525"/>
            <a:ext cx="484495" cy="293427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923142-53C9-C54A-8807-BB1FCA058FE9}"/>
              </a:ext>
            </a:extLst>
          </p:cNvPr>
          <p:cNvCxnSpPr>
            <a:cxnSpLocks/>
          </p:cNvCxnSpPr>
          <p:nvPr/>
        </p:nvCxnSpPr>
        <p:spPr>
          <a:xfrm flipH="1">
            <a:off x="5629701" y="2786418"/>
            <a:ext cx="1094096" cy="7961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68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2ED">
            <a:alpha val="5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80C53A-E648-4549-AC3E-E4C60AFE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2182"/>
            <a:ext cx="6879838" cy="719904"/>
          </a:xfrm>
        </p:spPr>
        <p:txBody>
          <a:bodyPr/>
          <a:lstStyle/>
          <a:p>
            <a:r>
              <a:rPr lang="en-US" sz="3200" dirty="0">
                <a:latin typeface="+mn-lt"/>
              </a:rPr>
              <a:t>Agenda</a:t>
            </a:r>
            <a:endParaRPr lang="en-US" dirty="0"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62F8-F999-2440-A70C-231A5A59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84DB-73F7-1848-911F-79CA05947A92}" type="datetime1">
              <a:rPr lang="en-US" smtClean="0"/>
              <a:t>11/17/21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6E9EF33-8467-0649-80D9-04D07C446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Background</a:t>
            </a:r>
          </a:p>
          <a:p>
            <a:pPr lvl="1"/>
            <a:r>
              <a:rPr lang="en-US" sz="2400" dirty="0"/>
              <a:t>Irregular applications</a:t>
            </a:r>
          </a:p>
          <a:p>
            <a:pPr lvl="1"/>
            <a:r>
              <a:rPr lang="en-US" sz="2400" dirty="0"/>
              <a:t>Chapel programming language</a:t>
            </a:r>
          </a:p>
          <a:p>
            <a:pPr lvl="1"/>
            <a:r>
              <a:rPr lang="en-US" sz="2400" dirty="0"/>
              <a:t>Productivity-performance tradeoffs</a:t>
            </a:r>
          </a:p>
          <a:p>
            <a:r>
              <a:rPr lang="en-US" sz="2800" dirty="0"/>
              <a:t>Application Studies</a:t>
            </a:r>
          </a:p>
          <a:p>
            <a:pPr lvl="1"/>
            <a:r>
              <a:rPr lang="en-US" sz="2400" dirty="0"/>
              <a:t>Breadth First Search (BFS) – message aggregation</a:t>
            </a:r>
          </a:p>
          <a:p>
            <a:pPr lvl="1"/>
            <a:r>
              <a:rPr lang="en-US" sz="2400" dirty="0"/>
              <a:t>PageRank – selective data replication</a:t>
            </a:r>
          </a:p>
          <a:p>
            <a:r>
              <a:rPr lang="en-US" sz="2800" dirty="0"/>
              <a:t>Conclusions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1277143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62F8-F999-2440-A70C-231A5A59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DB89-BD3D-5D43-995F-44128F9CEBF8}" type="datetime1">
              <a:rPr lang="en-US" smtClean="0"/>
              <a:t>11/17/21</a:t>
            </a:fld>
            <a:endParaRPr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D6A5661-6649-EC4B-A53C-CC9A7769C47A}"/>
              </a:ext>
            </a:extLst>
          </p:cNvPr>
          <p:cNvGraphicFramePr>
            <a:graphicFrameLocks/>
          </p:cNvGraphicFramePr>
          <p:nvPr/>
        </p:nvGraphicFramePr>
        <p:xfrm>
          <a:off x="111513" y="2542479"/>
          <a:ext cx="5887844" cy="1918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9606771-CA88-3C4E-B92E-770EF97DF200}"/>
              </a:ext>
            </a:extLst>
          </p:cNvPr>
          <p:cNvGraphicFramePr>
            <a:graphicFrameLocks/>
          </p:cNvGraphicFramePr>
          <p:nvPr/>
        </p:nvGraphicFramePr>
        <p:xfrm>
          <a:off x="0" y="472069"/>
          <a:ext cx="6029093" cy="2107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B77B7DC-3BA6-4642-A4B3-58FAC3F2752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419" y="4572000"/>
            <a:ext cx="7457920" cy="4192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B0F5CE-A73B-B146-BBCE-4C6C9536220D}"/>
              </a:ext>
            </a:extLst>
          </p:cNvPr>
          <p:cNvSpPr txBox="1"/>
          <p:nvPr/>
        </p:nvSpPr>
        <p:spPr>
          <a:xfrm>
            <a:off x="6207512" y="1196898"/>
            <a:ext cx="2772937" cy="3231654"/>
          </a:xfrm>
          <a:prstGeom prst="rect">
            <a:avLst/>
          </a:prstGeom>
          <a:solidFill>
            <a:schemeClr val="accent4">
              <a:alpha val="61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ym typeface="Wingdings" pitchFamily="2" charset="2"/>
              </a:rPr>
              <a:t>Built-in aggregation is </a:t>
            </a:r>
            <a:r>
              <a:rPr lang="en-US" sz="1200" b="1" dirty="0">
                <a:sym typeface="Wingdings" pitchFamily="2" charset="2"/>
              </a:rPr>
              <a:t>generally faster </a:t>
            </a:r>
            <a:r>
              <a:rPr lang="en-US" sz="1200" dirty="0">
                <a:sym typeface="Wingdings" pitchFamily="2" charset="2"/>
              </a:rPr>
              <a:t>than manual aggregation</a:t>
            </a:r>
          </a:p>
          <a:p>
            <a:pPr marL="628650" lvl="1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ym typeface="Wingdings" pitchFamily="2" charset="2"/>
              </a:rPr>
              <a:t>built-in aggregation uses </a:t>
            </a:r>
            <a:r>
              <a:rPr lang="en-US" sz="1200" b="1" dirty="0">
                <a:sym typeface="Wingdings" pitchFamily="2" charset="2"/>
              </a:rPr>
              <a:t>fixed size </a:t>
            </a:r>
            <a:r>
              <a:rPr lang="en-US" sz="1200" dirty="0">
                <a:sym typeface="Wingdings" pitchFamily="2" charset="2"/>
              </a:rPr>
              <a:t>buffers and flushes when full</a:t>
            </a:r>
          </a:p>
          <a:p>
            <a:pPr marL="628650" lvl="1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ym typeface="Wingdings" pitchFamily="2" charset="2"/>
              </a:rPr>
              <a:t>manual approach </a:t>
            </a:r>
            <a:r>
              <a:rPr lang="en-US" sz="1200" b="1" dirty="0">
                <a:sym typeface="Wingdings" pitchFamily="2" charset="2"/>
              </a:rPr>
              <a:t>dynamically grows </a:t>
            </a:r>
            <a:r>
              <a:rPr lang="en-US" sz="1200" dirty="0">
                <a:sym typeface="Wingdings" pitchFamily="2" charset="2"/>
              </a:rPr>
              <a:t>buffers to accommodate all remote-writes in an iteration</a:t>
            </a:r>
          </a:p>
          <a:p>
            <a:pPr marL="628650" lvl="1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b="1" dirty="0">
                <a:sym typeface="Wingdings" pitchFamily="2" charset="2"/>
              </a:rPr>
              <a:t>Overhead of flushes </a:t>
            </a:r>
            <a:r>
              <a:rPr lang="en-US" sz="1200" dirty="0">
                <a:sym typeface="Wingdings" pitchFamily="2" charset="2"/>
              </a:rPr>
              <a:t>becomes apparent on large data sets and high locale counts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endParaRPr lang="en-US" sz="1200" dirty="0">
              <a:sym typeface="Wingdings" pitchFamily="2" charset="2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ym typeface="Wingdings" pitchFamily="2" charset="2"/>
              </a:rPr>
              <a:t>Manual aggregation </a:t>
            </a:r>
            <a:r>
              <a:rPr lang="en-US" sz="1200" b="1" dirty="0">
                <a:sym typeface="Wingdings" pitchFamily="2" charset="2"/>
              </a:rPr>
              <a:t>runs out of memory </a:t>
            </a:r>
            <a:r>
              <a:rPr lang="en-US" sz="1200" dirty="0">
                <a:sym typeface="Wingdings" pitchFamily="2" charset="2"/>
              </a:rPr>
              <a:t>on g500_scale-28 on 2 locales</a:t>
            </a:r>
          </a:p>
          <a:p>
            <a:pPr marL="628650" lvl="1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ym typeface="Wingdings" pitchFamily="2" charset="2"/>
              </a:rPr>
              <a:t>too much data to aggregate all-at-once in an iteration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091EF0-1EB1-204D-91BF-9A88B89B2ED4}"/>
              </a:ext>
            </a:extLst>
          </p:cNvPr>
          <p:cNvSpPr txBox="1"/>
          <p:nvPr/>
        </p:nvSpPr>
        <p:spPr>
          <a:xfrm>
            <a:off x="401443" y="66907"/>
            <a:ext cx="5902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65000"/>
                    <a:lumOff val="35000"/>
                  </a:schemeClr>
                </a:solidFill>
              </a:rPr>
              <a:t>BFS Runtime Speed-ups over High Productivity Chapel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D9FE5A-F4F3-3648-A2D8-0FF54A3C651A}"/>
              </a:ext>
            </a:extLst>
          </p:cNvPr>
          <p:cNvSpPr/>
          <p:nvPr/>
        </p:nvSpPr>
        <p:spPr>
          <a:xfrm>
            <a:off x="1371600" y="3651700"/>
            <a:ext cx="197894" cy="18563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B223EE-229D-DC40-B0DE-C6BAF4EF408D}"/>
              </a:ext>
            </a:extLst>
          </p:cNvPr>
          <p:cNvCxnSpPr>
            <a:cxnSpLocks/>
          </p:cNvCxnSpPr>
          <p:nvPr/>
        </p:nvCxnSpPr>
        <p:spPr>
          <a:xfrm flipH="1" flipV="1">
            <a:off x="1549021" y="3787254"/>
            <a:ext cx="4660710" cy="25248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460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80C53A-E648-4549-AC3E-E4C60AFE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2182"/>
            <a:ext cx="8515350" cy="71990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Application Study: PageRank</a:t>
            </a:r>
            <a:endParaRPr lang="en-US" sz="2400" dirty="0"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62F8-F999-2440-A70C-231A5A59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73E3-2882-6249-8D14-54AAB04090CE}" type="datetime1">
              <a:rPr lang="en-US" smtClean="0"/>
              <a:t>11/17/21</a:t>
            </a:fld>
            <a:endParaRPr lang="en-US"/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9843A314-D577-794A-9467-234AA24A9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37" y="1186625"/>
            <a:ext cx="3226419" cy="3446099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/>
              <a:t>Purpose: </a:t>
            </a:r>
            <a:r>
              <a:rPr lang="en-US" sz="2800" dirty="0"/>
              <a:t>compute a ranking/importance factor for each vertex in the graph based on its incoming edges/links</a:t>
            </a:r>
            <a:endParaRPr lang="en-US" sz="28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Originally developed for website ranking in search engines, but often used in more general graph analytics</a:t>
            </a:r>
          </a:p>
          <a:p>
            <a:r>
              <a:rPr lang="en-US" sz="2800" b="1" dirty="0">
                <a:sym typeface="Wingdings" pitchFamily="2" charset="2"/>
              </a:rPr>
              <a:t>Iterative</a:t>
            </a:r>
          </a:p>
          <a:p>
            <a:pPr lvl="1"/>
            <a:r>
              <a:rPr lang="en-US" sz="2500" dirty="0">
                <a:sym typeface="Wingdings" pitchFamily="2" charset="2"/>
              </a:rPr>
              <a:t>performs kernel on same graph until convergence</a:t>
            </a:r>
          </a:p>
        </p:txBody>
      </p:sp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1D5A81C5-410C-654B-A80D-F44D6DEFF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117" y="1739762"/>
            <a:ext cx="4322844" cy="14792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DC0B6B-DD2E-1E4B-A0DE-465E7F41BA25}"/>
              </a:ext>
            </a:extLst>
          </p:cNvPr>
          <p:cNvSpPr txBox="1"/>
          <p:nvPr/>
        </p:nvSpPr>
        <p:spPr>
          <a:xfrm>
            <a:off x="4237462" y="3204117"/>
            <a:ext cx="3553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High-productivity PageRank kernel in Chapel</a:t>
            </a:r>
          </a:p>
        </p:txBody>
      </p:sp>
    </p:spTree>
    <p:extLst>
      <p:ext uri="{BB962C8B-B14F-4D97-AF65-F5344CB8AC3E}">
        <p14:creationId xmlns:p14="http://schemas.microsoft.com/office/powerpoint/2010/main" val="1542368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80C53A-E648-4549-AC3E-E4C60AFE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2182"/>
            <a:ext cx="8515350" cy="71990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Application Study: PageRank</a:t>
            </a:r>
            <a:endParaRPr lang="en-US" sz="2400" dirty="0"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62F8-F999-2440-A70C-231A5A59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EC306-2FAF-C24E-B2D3-F9C38F138062}" type="datetime1">
              <a:rPr lang="en-US" smtClean="0"/>
              <a:t>11/17/21</a:t>
            </a:fld>
            <a:endParaRPr lang="en-US"/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9843A314-D577-794A-9467-234AA24A9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37" y="1186625"/>
            <a:ext cx="3226419" cy="3446099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/>
              <a:t>Purpose: </a:t>
            </a:r>
            <a:r>
              <a:rPr lang="en-US" sz="2800" dirty="0"/>
              <a:t>compute a ranking/importance factor for each vertex in the graph based on its incoming edges/links</a:t>
            </a:r>
            <a:endParaRPr lang="en-US" sz="28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Originally developed for website ranking in search engines, but often used in more general graph analytics</a:t>
            </a:r>
          </a:p>
          <a:p>
            <a:r>
              <a:rPr lang="en-US" sz="2800" b="1" dirty="0">
                <a:sym typeface="Wingdings" pitchFamily="2" charset="2"/>
              </a:rPr>
              <a:t>Iterative</a:t>
            </a:r>
          </a:p>
          <a:p>
            <a:pPr lvl="1"/>
            <a:r>
              <a:rPr lang="en-US" sz="2500" dirty="0">
                <a:sym typeface="Wingdings" pitchFamily="2" charset="2"/>
              </a:rPr>
              <a:t>performs kernel on same graph until convergence</a:t>
            </a:r>
          </a:p>
        </p:txBody>
      </p:sp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1D5A81C5-410C-654B-A80D-F44D6DEFF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117" y="1739762"/>
            <a:ext cx="4322844" cy="14792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1BE959-B6CD-FD4F-B074-D17CC687B5C7}"/>
              </a:ext>
            </a:extLst>
          </p:cNvPr>
          <p:cNvSpPr txBox="1"/>
          <p:nvPr/>
        </p:nvSpPr>
        <p:spPr>
          <a:xfrm>
            <a:off x="4237462" y="3204117"/>
            <a:ext cx="3389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High-productivity PageRank kernel in Chapel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899477-AD8B-D24B-9FFC-66D302611679}"/>
              </a:ext>
            </a:extLst>
          </p:cNvPr>
          <p:cNvSpPr txBox="1"/>
          <p:nvPr/>
        </p:nvSpPr>
        <p:spPr>
          <a:xfrm>
            <a:off x="5746596" y="1246475"/>
            <a:ext cx="2036956" cy="830997"/>
          </a:xfrm>
          <a:prstGeom prst="rect">
            <a:avLst/>
          </a:prstGeom>
          <a:solidFill>
            <a:schemeClr val="accent4">
              <a:alpha val="61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en-US" sz="1200" b="1" dirty="0"/>
              <a:t>G </a:t>
            </a:r>
            <a:r>
              <a:rPr lang="en-US" sz="1200" dirty="0"/>
              <a:t>is a block distributed array of vertex records, where each vertex stores an array of incoming neighbor IDs</a:t>
            </a:r>
            <a:endParaRPr lang="en-US" sz="1200" b="1" dirty="0">
              <a:sym typeface="Wingdings" pitchFamily="2" charset="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EFB888-AA04-5743-A817-38D93F3E035A}"/>
              </a:ext>
            </a:extLst>
          </p:cNvPr>
          <p:cNvSpPr/>
          <p:nvPr/>
        </p:nvSpPr>
        <p:spPr>
          <a:xfrm>
            <a:off x="3672469" y="1672684"/>
            <a:ext cx="1516566" cy="3048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87451C-43E5-BD45-8803-B8169F40208C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5189035" y="1661974"/>
            <a:ext cx="557561" cy="16311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96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80C53A-E648-4549-AC3E-E4C60AFE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2182"/>
            <a:ext cx="8515350" cy="71990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Application Study: PageRank</a:t>
            </a:r>
            <a:endParaRPr lang="en-US" sz="2400" dirty="0"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62F8-F999-2440-A70C-231A5A59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AB1C-7C03-AC45-A48F-9F97B7FD469D}" type="datetime1">
              <a:rPr lang="en-US" smtClean="0"/>
              <a:t>11/17/21</a:t>
            </a:fld>
            <a:endParaRPr lang="en-US"/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9843A314-D577-794A-9467-234AA24A9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37" y="1186625"/>
            <a:ext cx="3226419" cy="3446099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/>
              <a:t>Purpose: </a:t>
            </a:r>
            <a:r>
              <a:rPr lang="en-US" sz="2800" dirty="0"/>
              <a:t>compute a ranking/importance factor for each vertex in the graph based on its incoming edges/links</a:t>
            </a:r>
            <a:endParaRPr lang="en-US" sz="28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Originally developed for website ranking in search engines, but often used in more general graph analytics</a:t>
            </a:r>
          </a:p>
          <a:p>
            <a:r>
              <a:rPr lang="en-US" sz="2800" b="1" dirty="0">
                <a:sym typeface="Wingdings" pitchFamily="2" charset="2"/>
              </a:rPr>
              <a:t>Iterative</a:t>
            </a:r>
          </a:p>
          <a:p>
            <a:pPr lvl="1"/>
            <a:r>
              <a:rPr lang="en-US" sz="2500" dirty="0">
                <a:sym typeface="Wingdings" pitchFamily="2" charset="2"/>
              </a:rPr>
              <a:t>performs kernel on same graph until convergence</a:t>
            </a:r>
          </a:p>
        </p:txBody>
      </p:sp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1D5A81C5-410C-654B-A80D-F44D6DEFF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117" y="1739762"/>
            <a:ext cx="4322844" cy="14792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1BE959-B6CD-FD4F-B074-D17CC687B5C7}"/>
              </a:ext>
            </a:extLst>
          </p:cNvPr>
          <p:cNvSpPr txBox="1"/>
          <p:nvPr/>
        </p:nvSpPr>
        <p:spPr>
          <a:xfrm>
            <a:off x="4237462" y="3204117"/>
            <a:ext cx="3446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High-productivity PageRank kernel in Chapel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899477-AD8B-D24B-9FFC-66D302611679}"/>
              </a:ext>
            </a:extLst>
          </p:cNvPr>
          <p:cNvSpPr txBox="1"/>
          <p:nvPr/>
        </p:nvSpPr>
        <p:spPr>
          <a:xfrm>
            <a:off x="6943495" y="1446853"/>
            <a:ext cx="2036956" cy="1384995"/>
          </a:xfrm>
          <a:prstGeom prst="rect">
            <a:avLst/>
          </a:prstGeom>
          <a:solidFill>
            <a:schemeClr val="accent2">
              <a:alpha val="61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en-US" sz="1200" dirty="0">
                <a:sym typeface="Wingdings" pitchFamily="2" charset="2"/>
              </a:rPr>
              <a:t>irregular access to </a:t>
            </a:r>
            <a:r>
              <a:rPr lang="en-US" sz="1200" b="1" dirty="0">
                <a:sym typeface="Wingdings" pitchFamily="2" charset="2"/>
              </a:rPr>
              <a:t>G</a:t>
            </a:r>
            <a:r>
              <a:rPr lang="en-US" sz="1200" dirty="0">
                <a:sym typeface="Wingdings" pitchFamily="2" charset="2"/>
              </a:rPr>
              <a:t> to access each neighbor of vertex </a:t>
            </a:r>
            <a:r>
              <a:rPr lang="en-US" sz="1200" b="1" dirty="0">
                <a:sym typeface="Wingdings" pitchFamily="2" charset="2"/>
              </a:rPr>
              <a:t>v</a:t>
            </a:r>
            <a:endParaRPr lang="en-US" sz="1200" dirty="0">
              <a:sym typeface="Wingdings" pitchFamily="2" charset="2"/>
            </a:endParaRPr>
          </a:p>
          <a:p>
            <a:pPr>
              <a:buSzPct val="100000"/>
            </a:pPr>
            <a:endParaRPr lang="en-US" sz="1200" dirty="0">
              <a:sym typeface="Wingdings" pitchFamily="2" charset="2"/>
            </a:endParaRPr>
          </a:p>
          <a:p>
            <a:pPr>
              <a:buSzPct val="100000"/>
            </a:pPr>
            <a:r>
              <a:rPr lang="en-US" sz="1200" dirty="0">
                <a:sym typeface="Wingdings" pitchFamily="2" charset="2"/>
              </a:rPr>
              <a:t>this access pattern </a:t>
            </a:r>
            <a:r>
              <a:rPr lang="en-US" sz="1200" b="1" dirty="0">
                <a:sym typeface="Wingdings" pitchFamily="2" charset="2"/>
              </a:rPr>
              <a:t>does not change </a:t>
            </a:r>
            <a:r>
              <a:rPr lang="en-US" sz="1200" dirty="0">
                <a:sym typeface="Wingdings" pitchFamily="2" charset="2"/>
              </a:rPr>
              <a:t>throughout all executions of this kernel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EFB888-AA04-5743-A817-38D93F3E035A}"/>
              </a:ext>
            </a:extLst>
          </p:cNvPr>
          <p:cNvSpPr/>
          <p:nvPr/>
        </p:nvSpPr>
        <p:spPr>
          <a:xfrm>
            <a:off x="3992138" y="2289718"/>
            <a:ext cx="2497872" cy="37170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87451C-43E5-BD45-8803-B8169F40208C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6490010" y="2139351"/>
            <a:ext cx="453485" cy="33622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923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80C53A-E648-4549-AC3E-E4C60AFE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2182"/>
            <a:ext cx="8515350" cy="71990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Application Study: PageRank</a:t>
            </a:r>
            <a:endParaRPr lang="en-US" sz="2400" dirty="0"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62F8-F999-2440-A70C-231A5A59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622E-1F8C-484E-A22A-0DA60FFCB3D4}" type="datetime1">
              <a:rPr lang="en-US" smtClean="0"/>
              <a:t>11/17/21</a:t>
            </a:fld>
            <a:endParaRPr lang="en-US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37A36CBB-3671-E540-81CA-99E5ED373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86624"/>
            <a:ext cx="7831409" cy="3697610"/>
          </a:xfrm>
        </p:spPr>
        <p:txBody>
          <a:bodyPr>
            <a:normAutofit fontScale="62500" lnSpcReduction="20000"/>
          </a:bodyPr>
          <a:lstStyle/>
          <a:p>
            <a:r>
              <a:rPr lang="en-US" sz="2800" b="1" dirty="0"/>
              <a:t>Problem</a:t>
            </a:r>
            <a:r>
              <a:rPr lang="en-US" sz="2800" dirty="0"/>
              <a:t>: improve the performance without sacrificing productivity</a:t>
            </a:r>
          </a:p>
          <a:p>
            <a:r>
              <a:rPr lang="en-US" sz="2800" b="1" dirty="0"/>
              <a:t>Solution</a:t>
            </a:r>
            <a:r>
              <a:rPr lang="en-US" sz="2800" dirty="0"/>
              <a:t>: use </a:t>
            </a:r>
            <a:r>
              <a:rPr lang="en-US" sz="2800" b="1" dirty="0"/>
              <a:t>inspector-executor</a:t>
            </a:r>
            <a:r>
              <a:rPr lang="en-US" sz="2800" dirty="0"/>
              <a:t> technique to perform selective data replication</a:t>
            </a:r>
          </a:p>
          <a:p>
            <a:r>
              <a:rPr lang="en-US" sz="2800" b="1" dirty="0"/>
              <a:t>Inspector</a:t>
            </a:r>
            <a:r>
              <a:rPr lang="en-US" sz="2800" dirty="0"/>
              <a:t>: routine that performs </a:t>
            </a:r>
            <a:r>
              <a:rPr lang="en-US" sz="2800" b="1" dirty="0"/>
              <a:t>one-time</a:t>
            </a:r>
            <a:r>
              <a:rPr lang="en-US" sz="2800" dirty="0"/>
              <a:t> analysis of the memory access pattern in the kernel to determine which data is remotely accessed and create </a:t>
            </a:r>
            <a:r>
              <a:rPr lang="en-US" sz="2800" b="1" dirty="0"/>
              <a:t>local</a:t>
            </a:r>
            <a:r>
              <a:rPr lang="en-US" sz="2800" dirty="0"/>
              <a:t> </a:t>
            </a:r>
            <a:r>
              <a:rPr lang="en-US" sz="2800" b="1" dirty="0"/>
              <a:t>copies</a:t>
            </a:r>
            <a:r>
              <a:rPr lang="en-US" sz="2800" dirty="0"/>
              <a:t> of that data </a:t>
            </a:r>
          </a:p>
          <a:p>
            <a:pPr lvl="1"/>
            <a:r>
              <a:rPr lang="en-US" sz="2650" dirty="0"/>
              <a:t>in PageRank, the data replicated are the vertex </a:t>
            </a:r>
            <a:r>
              <a:rPr lang="en-US" sz="2650" dirty="0" err="1"/>
              <a:t>pagerank</a:t>
            </a:r>
            <a:r>
              <a:rPr lang="en-US" sz="2650" dirty="0"/>
              <a:t> values</a:t>
            </a:r>
          </a:p>
          <a:p>
            <a:r>
              <a:rPr lang="en-US" sz="2800" b="1" dirty="0"/>
              <a:t>Executor</a:t>
            </a:r>
            <a:r>
              <a:rPr lang="en-US" sz="2800" dirty="0"/>
              <a:t>: modified version of the kernel that reads from the local copies rather than performing remote reads</a:t>
            </a:r>
          </a:p>
          <a:p>
            <a:pPr lvl="1"/>
            <a:r>
              <a:rPr lang="en-US" sz="2650" dirty="0"/>
              <a:t>before each kernel execution, perform an update to </a:t>
            </a:r>
            <a:r>
              <a:rPr lang="en-US" sz="2650" b="1" dirty="0"/>
              <a:t>”refresh” </a:t>
            </a:r>
            <a:r>
              <a:rPr lang="en-US" sz="2650" dirty="0"/>
              <a:t>the local copies </a:t>
            </a:r>
          </a:p>
          <a:p>
            <a:pPr lvl="1"/>
            <a:r>
              <a:rPr lang="en-US" sz="2650" b="1" dirty="0"/>
              <a:t>exploits data reuse </a:t>
            </a:r>
            <a:r>
              <a:rPr lang="en-US" sz="2650" dirty="0">
                <a:sym typeface="Wingdings" pitchFamily="2" charset="2"/>
              </a:rPr>
              <a:t> perform one remote read to refresh and reuse that local value many times in the kernel</a:t>
            </a:r>
          </a:p>
          <a:p>
            <a:r>
              <a:rPr lang="en-US" sz="2800" dirty="0">
                <a:sym typeface="Wingdings" pitchFamily="2" charset="2"/>
              </a:rPr>
              <a:t>An inspector-executor can be implemented as a </a:t>
            </a:r>
            <a:r>
              <a:rPr lang="en-US" sz="2800" b="1" dirty="0">
                <a:sym typeface="Wingdings" pitchFamily="2" charset="2"/>
              </a:rPr>
              <a:t>compiler optimization</a:t>
            </a:r>
            <a:r>
              <a:rPr lang="en-US" sz="2800" dirty="0">
                <a:sym typeface="Wingdings" pitchFamily="2" charset="2"/>
              </a:rPr>
              <a:t>, which will be the focus of our future work</a:t>
            </a:r>
          </a:p>
          <a:p>
            <a:pPr lvl="1"/>
            <a:r>
              <a:rPr lang="en-US" sz="2650" dirty="0">
                <a:sym typeface="Wingdings" pitchFamily="2" charset="2"/>
              </a:rPr>
              <a:t>For now, we </a:t>
            </a:r>
            <a:r>
              <a:rPr lang="en-US" sz="2650" b="1" dirty="0">
                <a:sym typeface="Wingdings" pitchFamily="2" charset="2"/>
              </a:rPr>
              <a:t>hand-generate</a:t>
            </a:r>
            <a:r>
              <a:rPr lang="en-US" sz="2650" dirty="0">
                <a:sym typeface="Wingdings" pitchFamily="2" charset="2"/>
              </a:rPr>
              <a:t> the code that the compiler would generate</a:t>
            </a:r>
          </a:p>
          <a:p>
            <a:pPr lvl="1"/>
            <a:r>
              <a:rPr lang="en-US" sz="2650" dirty="0">
                <a:sym typeface="Wingdings" pitchFamily="2" charset="2"/>
              </a:rPr>
              <a:t>Refer to the paper and our CHIUW 2021 paper</a:t>
            </a:r>
            <a:r>
              <a:rPr lang="en-US" sz="2650" baseline="30000" dirty="0">
                <a:sym typeface="Wingdings" pitchFamily="2" charset="2"/>
              </a:rPr>
              <a:t>1</a:t>
            </a:r>
            <a:r>
              <a:rPr lang="en-US" sz="2650" dirty="0">
                <a:sym typeface="Wingdings" pitchFamily="2" charset="2"/>
              </a:rPr>
              <a:t> for more details</a:t>
            </a:r>
            <a:endParaRPr lang="en-US" sz="26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532BFA-B55C-9944-B0C2-BCC0191EF7E5}"/>
              </a:ext>
            </a:extLst>
          </p:cNvPr>
          <p:cNvSpPr txBox="1"/>
          <p:nvPr/>
        </p:nvSpPr>
        <p:spPr>
          <a:xfrm>
            <a:off x="1810214" y="4728118"/>
            <a:ext cx="4899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baseline="30000" dirty="0"/>
              <a:t>1</a:t>
            </a:r>
            <a:r>
              <a:rPr lang="en-US" sz="1200" i="1" dirty="0"/>
              <a:t>Runtime Optimizations for Irregular Applications in Chapel, </a:t>
            </a:r>
            <a:r>
              <a:rPr lang="en-US" sz="1200" dirty="0"/>
              <a:t>CHIUW 2021</a:t>
            </a:r>
            <a:endParaRPr lang="en-US" sz="12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67BD25-CEFB-F84F-881D-C83D78FEC2A3}"/>
              </a:ext>
            </a:extLst>
          </p:cNvPr>
          <p:cNvSpPr/>
          <p:nvPr/>
        </p:nvSpPr>
        <p:spPr>
          <a:xfrm>
            <a:off x="61877" y="1746298"/>
            <a:ext cx="8669612" cy="2976956"/>
          </a:xfrm>
          <a:prstGeom prst="rect">
            <a:avLst/>
          </a:prstGeom>
          <a:solidFill>
            <a:srgbClr val="FDF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76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80C53A-E648-4549-AC3E-E4C60AFE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2182"/>
            <a:ext cx="8515350" cy="71990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Application Study: PageRank</a:t>
            </a:r>
            <a:endParaRPr lang="en-US" sz="2400" dirty="0"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62F8-F999-2440-A70C-231A5A59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E539-CD35-8646-A590-3393B6BF55D6}" type="datetime1">
              <a:rPr lang="en-US" smtClean="0"/>
              <a:t>11/18/21</a:t>
            </a:fld>
            <a:endParaRPr lang="en-US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37A36CBB-3671-E540-81CA-99E5ED373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86624"/>
            <a:ext cx="7831409" cy="3697610"/>
          </a:xfrm>
        </p:spPr>
        <p:txBody>
          <a:bodyPr>
            <a:normAutofit fontScale="62500" lnSpcReduction="20000"/>
          </a:bodyPr>
          <a:lstStyle/>
          <a:p>
            <a:r>
              <a:rPr lang="en-US" sz="2800" b="1" dirty="0"/>
              <a:t>Problem</a:t>
            </a:r>
            <a:r>
              <a:rPr lang="en-US" sz="2800" dirty="0"/>
              <a:t>: improve the performance without sacrificing productivity</a:t>
            </a:r>
          </a:p>
          <a:p>
            <a:r>
              <a:rPr lang="en-US" sz="2800" b="1" dirty="0"/>
              <a:t>Solution</a:t>
            </a:r>
            <a:r>
              <a:rPr lang="en-US" sz="2800" dirty="0"/>
              <a:t>: use </a:t>
            </a:r>
            <a:r>
              <a:rPr lang="en-US" sz="2800" b="1" dirty="0"/>
              <a:t>inspector-executor</a:t>
            </a:r>
            <a:r>
              <a:rPr lang="en-US" sz="2800" dirty="0"/>
              <a:t> technique to perform selective data replication</a:t>
            </a:r>
          </a:p>
          <a:p>
            <a:r>
              <a:rPr lang="en-US" sz="2800" b="1" dirty="0"/>
              <a:t>Inspector</a:t>
            </a:r>
            <a:r>
              <a:rPr lang="en-US" sz="2800" dirty="0"/>
              <a:t>: routine that performs </a:t>
            </a:r>
            <a:r>
              <a:rPr lang="en-US" sz="2800" b="1" dirty="0"/>
              <a:t>one-time</a:t>
            </a:r>
            <a:r>
              <a:rPr lang="en-US" sz="2800" dirty="0"/>
              <a:t> analysis of the memory access pattern in the kernel to determine which data is remotely accessed and create </a:t>
            </a:r>
            <a:r>
              <a:rPr lang="en-US" sz="2800" b="1" dirty="0"/>
              <a:t>local</a:t>
            </a:r>
            <a:r>
              <a:rPr lang="en-US" sz="2800" dirty="0"/>
              <a:t> </a:t>
            </a:r>
            <a:r>
              <a:rPr lang="en-US" sz="2800" b="1" dirty="0"/>
              <a:t>copies</a:t>
            </a:r>
            <a:r>
              <a:rPr lang="en-US" sz="2800" dirty="0"/>
              <a:t> of that data </a:t>
            </a:r>
          </a:p>
          <a:p>
            <a:pPr lvl="1"/>
            <a:r>
              <a:rPr lang="en-US" sz="2650" dirty="0"/>
              <a:t>in PageRank, the data replicated are the vertex </a:t>
            </a:r>
            <a:r>
              <a:rPr lang="en-US" sz="2650" dirty="0" err="1"/>
              <a:t>pagerank</a:t>
            </a:r>
            <a:r>
              <a:rPr lang="en-US" sz="2650" dirty="0"/>
              <a:t> values</a:t>
            </a:r>
          </a:p>
          <a:p>
            <a:r>
              <a:rPr lang="en-US" sz="2800" b="1" dirty="0"/>
              <a:t>Executor</a:t>
            </a:r>
            <a:r>
              <a:rPr lang="en-US" sz="2800" dirty="0"/>
              <a:t>: modified version of the kernel that reads from the local copies rather than performing remote reads</a:t>
            </a:r>
          </a:p>
          <a:p>
            <a:pPr lvl="1"/>
            <a:r>
              <a:rPr lang="en-US" sz="2650" dirty="0"/>
              <a:t>before each kernel execution, perform an update to </a:t>
            </a:r>
            <a:r>
              <a:rPr lang="en-US" sz="2650" b="1" dirty="0"/>
              <a:t>”refresh” </a:t>
            </a:r>
            <a:r>
              <a:rPr lang="en-US" sz="2650" dirty="0"/>
              <a:t>the local copies </a:t>
            </a:r>
          </a:p>
          <a:p>
            <a:pPr lvl="1"/>
            <a:r>
              <a:rPr lang="en-US" sz="2650" b="1" dirty="0"/>
              <a:t>exploits data reuse </a:t>
            </a:r>
            <a:r>
              <a:rPr lang="en-US" sz="2650" dirty="0">
                <a:sym typeface="Wingdings" pitchFamily="2" charset="2"/>
              </a:rPr>
              <a:t> perform one remote read to refresh and reuse that local value many times in the kernel</a:t>
            </a:r>
          </a:p>
          <a:p>
            <a:r>
              <a:rPr lang="en-US" sz="2800" dirty="0">
                <a:sym typeface="Wingdings" pitchFamily="2" charset="2"/>
              </a:rPr>
              <a:t>An inspector-executor can be implemented as a </a:t>
            </a:r>
            <a:r>
              <a:rPr lang="en-US" sz="2800" b="1" dirty="0">
                <a:sym typeface="Wingdings" pitchFamily="2" charset="2"/>
              </a:rPr>
              <a:t>compiler optimization</a:t>
            </a:r>
            <a:r>
              <a:rPr lang="en-US" sz="2800" dirty="0">
                <a:sym typeface="Wingdings" pitchFamily="2" charset="2"/>
              </a:rPr>
              <a:t>, which will be the focus of our future work</a:t>
            </a:r>
          </a:p>
          <a:p>
            <a:pPr lvl="1"/>
            <a:r>
              <a:rPr lang="en-US" sz="2650" dirty="0">
                <a:sym typeface="Wingdings" pitchFamily="2" charset="2"/>
              </a:rPr>
              <a:t>For now, we </a:t>
            </a:r>
            <a:r>
              <a:rPr lang="en-US" sz="2650" b="1" dirty="0">
                <a:sym typeface="Wingdings" pitchFamily="2" charset="2"/>
              </a:rPr>
              <a:t>hand-generate</a:t>
            </a:r>
            <a:r>
              <a:rPr lang="en-US" sz="2650" dirty="0">
                <a:sym typeface="Wingdings" pitchFamily="2" charset="2"/>
              </a:rPr>
              <a:t> the code that the compiler would generate</a:t>
            </a:r>
          </a:p>
          <a:p>
            <a:pPr lvl="1"/>
            <a:r>
              <a:rPr lang="en-US" sz="2650" dirty="0">
                <a:sym typeface="Wingdings" pitchFamily="2" charset="2"/>
              </a:rPr>
              <a:t>Refer to the paper and our CHIUW 2021 paper</a:t>
            </a:r>
            <a:r>
              <a:rPr lang="en-US" sz="2650" baseline="30000" dirty="0">
                <a:sym typeface="Wingdings" pitchFamily="2" charset="2"/>
              </a:rPr>
              <a:t>1</a:t>
            </a:r>
            <a:r>
              <a:rPr lang="en-US" sz="2650" dirty="0">
                <a:sym typeface="Wingdings" pitchFamily="2" charset="2"/>
              </a:rPr>
              <a:t> for more details</a:t>
            </a:r>
            <a:endParaRPr lang="en-US" sz="26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532BFA-B55C-9944-B0C2-BCC0191EF7E5}"/>
              </a:ext>
            </a:extLst>
          </p:cNvPr>
          <p:cNvSpPr txBox="1"/>
          <p:nvPr/>
        </p:nvSpPr>
        <p:spPr>
          <a:xfrm>
            <a:off x="1810214" y="4728118"/>
            <a:ext cx="4899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baseline="30000" dirty="0"/>
              <a:t>1</a:t>
            </a:r>
            <a:r>
              <a:rPr lang="en-US" sz="1200" i="1" dirty="0"/>
              <a:t>Runtime Optimizations for Irregular Applications in Chapel, </a:t>
            </a:r>
            <a:r>
              <a:rPr lang="en-US" sz="1200" dirty="0"/>
              <a:t>CHIUW 2021</a:t>
            </a:r>
            <a:endParaRPr lang="en-US" sz="12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67BD25-CEFB-F84F-881D-C83D78FEC2A3}"/>
              </a:ext>
            </a:extLst>
          </p:cNvPr>
          <p:cNvSpPr/>
          <p:nvPr/>
        </p:nvSpPr>
        <p:spPr>
          <a:xfrm>
            <a:off x="61877" y="3795104"/>
            <a:ext cx="8669612" cy="928150"/>
          </a:xfrm>
          <a:prstGeom prst="rect">
            <a:avLst/>
          </a:prstGeom>
          <a:solidFill>
            <a:srgbClr val="FDF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40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80C53A-E648-4549-AC3E-E4C60AFE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2182"/>
            <a:ext cx="8515350" cy="71990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Application Study: PageRank</a:t>
            </a:r>
            <a:endParaRPr lang="en-US" sz="2400" dirty="0"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62F8-F999-2440-A70C-231A5A59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CE71-67E8-5546-9F07-BCCA8DC50A74}" type="datetime1">
              <a:rPr lang="en-US" smtClean="0"/>
              <a:t>11/18/21</a:t>
            </a:fld>
            <a:endParaRPr lang="en-US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37A36CBB-3671-E540-81CA-99E5ED373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86624"/>
            <a:ext cx="7831409" cy="3697610"/>
          </a:xfrm>
        </p:spPr>
        <p:txBody>
          <a:bodyPr>
            <a:normAutofit fontScale="62500" lnSpcReduction="20000"/>
          </a:bodyPr>
          <a:lstStyle/>
          <a:p>
            <a:r>
              <a:rPr lang="en-US" sz="2800" b="1" dirty="0"/>
              <a:t>Problem</a:t>
            </a:r>
            <a:r>
              <a:rPr lang="en-US" sz="2800" dirty="0"/>
              <a:t>: improve the performance without sacrificing productivity</a:t>
            </a:r>
          </a:p>
          <a:p>
            <a:r>
              <a:rPr lang="en-US" sz="2800" b="1" dirty="0"/>
              <a:t>Solution</a:t>
            </a:r>
            <a:r>
              <a:rPr lang="en-US" sz="2800" dirty="0"/>
              <a:t>: use </a:t>
            </a:r>
            <a:r>
              <a:rPr lang="en-US" sz="2800" b="1" dirty="0"/>
              <a:t>inspector-executor</a:t>
            </a:r>
            <a:r>
              <a:rPr lang="en-US" sz="2800" dirty="0"/>
              <a:t> technique to perform selective data replication</a:t>
            </a:r>
          </a:p>
          <a:p>
            <a:r>
              <a:rPr lang="en-US" sz="2800" b="1" dirty="0"/>
              <a:t>Inspector</a:t>
            </a:r>
            <a:r>
              <a:rPr lang="en-US" sz="2800" dirty="0"/>
              <a:t>: routine that performs </a:t>
            </a:r>
            <a:r>
              <a:rPr lang="en-US" sz="2800" b="1" dirty="0"/>
              <a:t>one-time</a:t>
            </a:r>
            <a:r>
              <a:rPr lang="en-US" sz="2800" dirty="0"/>
              <a:t> analysis of the memory access pattern in the kernel to determine which data is remotely accessed and create </a:t>
            </a:r>
            <a:r>
              <a:rPr lang="en-US" sz="2800" b="1" dirty="0"/>
              <a:t>local</a:t>
            </a:r>
            <a:r>
              <a:rPr lang="en-US" sz="2800" dirty="0"/>
              <a:t> </a:t>
            </a:r>
            <a:r>
              <a:rPr lang="en-US" sz="2800" b="1" dirty="0"/>
              <a:t>copies</a:t>
            </a:r>
            <a:r>
              <a:rPr lang="en-US" sz="2800" dirty="0"/>
              <a:t> of that data </a:t>
            </a:r>
          </a:p>
          <a:p>
            <a:pPr lvl="1"/>
            <a:r>
              <a:rPr lang="en-US" sz="2650" dirty="0"/>
              <a:t>in PageRank, the data replicated are the vertex </a:t>
            </a:r>
            <a:r>
              <a:rPr lang="en-US" sz="2650" dirty="0" err="1"/>
              <a:t>pagerank</a:t>
            </a:r>
            <a:r>
              <a:rPr lang="en-US" sz="2650" dirty="0"/>
              <a:t> values</a:t>
            </a:r>
          </a:p>
          <a:p>
            <a:r>
              <a:rPr lang="en-US" sz="2800" b="1" dirty="0"/>
              <a:t>Executor</a:t>
            </a:r>
            <a:r>
              <a:rPr lang="en-US" sz="2800" dirty="0"/>
              <a:t>: modified version of the kernel that reads from the local copies rather than performing remote reads</a:t>
            </a:r>
          </a:p>
          <a:p>
            <a:pPr lvl="1"/>
            <a:r>
              <a:rPr lang="en-US" sz="2650" dirty="0"/>
              <a:t>before each kernel execution, perform an update to </a:t>
            </a:r>
            <a:r>
              <a:rPr lang="en-US" sz="2650" b="1" dirty="0"/>
              <a:t>”refresh” </a:t>
            </a:r>
            <a:r>
              <a:rPr lang="en-US" sz="2650" dirty="0"/>
              <a:t>the local copies </a:t>
            </a:r>
          </a:p>
          <a:p>
            <a:pPr lvl="1"/>
            <a:r>
              <a:rPr lang="en-US" sz="2650" b="1" dirty="0"/>
              <a:t>exploits data reuse </a:t>
            </a:r>
            <a:r>
              <a:rPr lang="en-US" sz="2650" dirty="0">
                <a:sym typeface="Wingdings" pitchFamily="2" charset="2"/>
              </a:rPr>
              <a:t> perform one remote read to refresh and reuse that local value many times in the kernel</a:t>
            </a:r>
          </a:p>
          <a:p>
            <a:r>
              <a:rPr lang="en-US" sz="2800" dirty="0">
                <a:sym typeface="Wingdings" pitchFamily="2" charset="2"/>
              </a:rPr>
              <a:t>An inspector-executor can be implemented as a </a:t>
            </a:r>
            <a:r>
              <a:rPr lang="en-US" sz="2800" b="1" dirty="0">
                <a:sym typeface="Wingdings" pitchFamily="2" charset="2"/>
              </a:rPr>
              <a:t>compiler optimization</a:t>
            </a:r>
            <a:r>
              <a:rPr lang="en-US" sz="2800" dirty="0">
                <a:sym typeface="Wingdings" pitchFamily="2" charset="2"/>
              </a:rPr>
              <a:t>, which will be the focus of our future work</a:t>
            </a:r>
          </a:p>
          <a:p>
            <a:pPr lvl="1"/>
            <a:r>
              <a:rPr lang="en-US" sz="2650" dirty="0">
                <a:sym typeface="Wingdings" pitchFamily="2" charset="2"/>
              </a:rPr>
              <a:t>For now, we </a:t>
            </a:r>
            <a:r>
              <a:rPr lang="en-US" sz="2650" b="1" dirty="0">
                <a:sym typeface="Wingdings" pitchFamily="2" charset="2"/>
              </a:rPr>
              <a:t>hand-generate</a:t>
            </a:r>
            <a:r>
              <a:rPr lang="en-US" sz="2650" dirty="0">
                <a:sym typeface="Wingdings" pitchFamily="2" charset="2"/>
              </a:rPr>
              <a:t> the code that the compiler would generate</a:t>
            </a:r>
          </a:p>
          <a:p>
            <a:pPr lvl="1"/>
            <a:r>
              <a:rPr lang="en-US" sz="2650" dirty="0">
                <a:sym typeface="Wingdings" pitchFamily="2" charset="2"/>
              </a:rPr>
              <a:t>Refer to the paper and our CHIUW 2021 paper</a:t>
            </a:r>
            <a:r>
              <a:rPr lang="en-US" sz="2650" baseline="30000" dirty="0">
                <a:sym typeface="Wingdings" pitchFamily="2" charset="2"/>
              </a:rPr>
              <a:t>1</a:t>
            </a:r>
            <a:r>
              <a:rPr lang="en-US" sz="2650" dirty="0">
                <a:sym typeface="Wingdings" pitchFamily="2" charset="2"/>
              </a:rPr>
              <a:t> for more details</a:t>
            </a:r>
            <a:endParaRPr lang="en-US" sz="26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532BFA-B55C-9944-B0C2-BCC0191EF7E5}"/>
              </a:ext>
            </a:extLst>
          </p:cNvPr>
          <p:cNvSpPr txBox="1"/>
          <p:nvPr/>
        </p:nvSpPr>
        <p:spPr>
          <a:xfrm>
            <a:off x="1810214" y="4728118"/>
            <a:ext cx="4899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baseline="30000" dirty="0"/>
              <a:t>1</a:t>
            </a:r>
            <a:r>
              <a:rPr lang="en-US" sz="1200" i="1" dirty="0"/>
              <a:t>Runtime Optimizations for Irregular Applications in Chapel, </a:t>
            </a:r>
            <a:r>
              <a:rPr lang="en-US" sz="1200" dirty="0"/>
              <a:t>CHIUW 2021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701924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80C53A-E648-4549-AC3E-E4C60AFE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2182"/>
            <a:ext cx="8515350" cy="71990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Application Study: PageRank</a:t>
            </a:r>
            <a:endParaRPr lang="en-US" sz="2400" dirty="0"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62F8-F999-2440-A70C-231A5A59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2680-2A2C-A649-B675-BE5A548E6974}" type="datetime1">
              <a:rPr lang="en-US" smtClean="0"/>
              <a:t>11/18/21</a:t>
            </a:fld>
            <a:endParaRPr lang="en-US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7FAEFF72-972A-C844-9FFE-3CC1E43B0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6625"/>
            <a:ext cx="7886700" cy="3446099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Performance evaluation:</a:t>
            </a:r>
          </a:p>
          <a:p>
            <a:pPr lvl="1"/>
            <a:r>
              <a:rPr lang="en-US" sz="2650" dirty="0"/>
              <a:t>16 node </a:t>
            </a:r>
            <a:r>
              <a:rPr lang="en-US" sz="2650" b="1" dirty="0"/>
              <a:t>Cray XC </a:t>
            </a:r>
            <a:r>
              <a:rPr lang="en-US" sz="2650" dirty="0"/>
              <a:t>cluster, 44 cores per node, 128 GB of memory per node</a:t>
            </a:r>
          </a:p>
          <a:p>
            <a:pPr lvl="1"/>
            <a:r>
              <a:rPr lang="en-US" sz="2650" dirty="0"/>
              <a:t>Chapel v1.24.1, </a:t>
            </a:r>
            <a:r>
              <a:rPr lang="en-US" sz="2650" dirty="0" err="1"/>
              <a:t>ugni</a:t>
            </a:r>
            <a:r>
              <a:rPr lang="en-US" sz="2650" dirty="0"/>
              <a:t>, </a:t>
            </a:r>
            <a:r>
              <a:rPr lang="en-US" sz="2650" b="1" dirty="0" err="1"/>
              <a:t>aries</a:t>
            </a:r>
            <a:r>
              <a:rPr lang="en-US" sz="2650" dirty="0"/>
              <a:t> comm substrate</a:t>
            </a:r>
            <a:endParaRPr lang="en-US" sz="2800" dirty="0"/>
          </a:p>
          <a:p>
            <a:r>
              <a:rPr lang="en-US" sz="2800" dirty="0"/>
              <a:t>Compare high productivity Chapel code to:</a:t>
            </a:r>
          </a:p>
          <a:p>
            <a:pPr lvl="1"/>
            <a:r>
              <a:rPr lang="en-US" sz="2650" dirty="0"/>
              <a:t>inspector-executor (</a:t>
            </a:r>
            <a:r>
              <a:rPr lang="en-US" sz="2650" b="1" dirty="0"/>
              <a:t>I/E</a:t>
            </a:r>
            <a:r>
              <a:rPr lang="en-US" sz="2650" dirty="0"/>
              <a:t>) optimized Chapel code</a:t>
            </a:r>
          </a:p>
          <a:p>
            <a:pPr lvl="2"/>
            <a:r>
              <a:rPr lang="en-US" sz="2500" dirty="0"/>
              <a:t>only replicates the </a:t>
            </a:r>
            <a:r>
              <a:rPr lang="en-US" sz="2500" dirty="0" err="1"/>
              <a:t>pagerank</a:t>
            </a:r>
            <a:r>
              <a:rPr lang="en-US" sz="2500" dirty="0"/>
              <a:t> values that are accessed remotely</a:t>
            </a:r>
          </a:p>
          <a:p>
            <a:pPr lvl="2"/>
            <a:r>
              <a:rPr lang="en-US" sz="2500" b="1" dirty="0"/>
              <a:t>includes cost </a:t>
            </a:r>
            <a:r>
              <a:rPr lang="en-US" sz="2500" dirty="0"/>
              <a:t>of the inspector analysis</a:t>
            </a:r>
          </a:p>
          <a:p>
            <a:pPr lvl="1"/>
            <a:r>
              <a:rPr lang="en-US" sz="2650" dirty="0"/>
              <a:t>MPI+OpenMP code with </a:t>
            </a:r>
            <a:r>
              <a:rPr lang="en-US" sz="2650" b="1" dirty="0"/>
              <a:t>full-data replication </a:t>
            </a:r>
            <a:r>
              <a:rPr lang="en-US" sz="2650" dirty="0"/>
              <a:t>(see paper for details)</a:t>
            </a:r>
          </a:p>
          <a:p>
            <a:pPr lvl="2"/>
            <a:r>
              <a:rPr lang="en-US" sz="2500" dirty="0"/>
              <a:t>each rank replicates </a:t>
            </a:r>
            <a:r>
              <a:rPr lang="en-US" sz="2500" b="1" dirty="0"/>
              <a:t>ALL</a:t>
            </a:r>
            <a:r>
              <a:rPr lang="en-US" sz="2500" dirty="0"/>
              <a:t> of the </a:t>
            </a:r>
            <a:r>
              <a:rPr lang="en-US" sz="2500" dirty="0" err="1"/>
              <a:t>pagerank</a:t>
            </a:r>
            <a:r>
              <a:rPr lang="en-US" sz="2500" dirty="0"/>
              <a:t> values, since no runtime analysis is performed</a:t>
            </a:r>
          </a:p>
        </p:txBody>
      </p:sp>
    </p:spTree>
    <p:extLst>
      <p:ext uri="{BB962C8B-B14F-4D97-AF65-F5344CB8AC3E}">
        <p14:creationId xmlns:p14="http://schemas.microsoft.com/office/powerpoint/2010/main" val="1040903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B7DDFDA-ED57-7F43-9893-4D5D1B54D5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569503"/>
              </p:ext>
            </p:extLst>
          </p:nvPr>
        </p:nvGraphicFramePr>
        <p:xfrm>
          <a:off x="0" y="2348261"/>
          <a:ext cx="6081132" cy="2082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Up Arrow 1">
            <a:extLst>
              <a:ext uri="{FF2B5EF4-FFF2-40B4-BE49-F238E27FC236}">
                <a16:creationId xmlns:a16="http://schemas.microsoft.com/office/drawing/2014/main" id="{36B6F31A-2999-0A4E-B88A-12A1CE6AFC6C}"/>
              </a:ext>
            </a:extLst>
          </p:cNvPr>
          <p:cNvSpPr/>
          <p:nvPr/>
        </p:nvSpPr>
        <p:spPr>
          <a:xfrm>
            <a:off x="5493834" y="929268"/>
            <a:ext cx="535258" cy="966439"/>
          </a:xfrm>
          <a:prstGeom prst="upArrow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387713-45E4-DF43-A28A-73AEC449CF1A}"/>
              </a:ext>
            </a:extLst>
          </p:cNvPr>
          <p:cNvSpPr txBox="1"/>
          <p:nvPr/>
        </p:nvSpPr>
        <p:spPr>
          <a:xfrm rot="16200000">
            <a:off x="5396187" y="1322273"/>
            <a:ext cx="723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better</a:t>
            </a: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E48F5CFD-FF87-B24C-B727-6E8E4919ECC0}"/>
              </a:ext>
            </a:extLst>
          </p:cNvPr>
          <p:cNvSpPr/>
          <p:nvPr/>
        </p:nvSpPr>
        <p:spPr>
          <a:xfrm>
            <a:off x="5549591" y="2880731"/>
            <a:ext cx="535258" cy="966439"/>
          </a:xfrm>
          <a:prstGeom prst="upArrow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DBFBFC-924A-C341-8087-A7346393291B}"/>
              </a:ext>
            </a:extLst>
          </p:cNvPr>
          <p:cNvSpPr txBox="1"/>
          <p:nvPr/>
        </p:nvSpPr>
        <p:spPr>
          <a:xfrm rot="16200000">
            <a:off x="5451944" y="3273736"/>
            <a:ext cx="723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better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877657B-D675-5547-950E-FE1568C00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1" y="4557132"/>
            <a:ext cx="4022260" cy="353532"/>
          </a:xfrm>
          <a:prstGeom prst="rect">
            <a:avLst/>
          </a:prstGeom>
        </p:spPr>
      </p:pic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88AFA35C-5B0E-7547-8A4A-746DFBE746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524694"/>
              </p:ext>
            </p:extLst>
          </p:nvPr>
        </p:nvGraphicFramePr>
        <p:xfrm>
          <a:off x="-1" y="523220"/>
          <a:ext cx="6043961" cy="2234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573982A-237D-D040-88CB-9B7A2C818461}"/>
              </a:ext>
            </a:extLst>
          </p:cNvPr>
          <p:cNvSpPr txBox="1"/>
          <p:nvPr/>
        </p:nvSpPr>
        <p:spPr>
          <a:xfrm>
            <a:off x="0" y="89209"/>
            <a:ext cx="6713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65000"/>
                    <a:lumOff val="35000"/>
                  </a:schemeClr>
                </a:solidFill>
              </a:rPr>
              <a:t>PageRank Runtime Speed-ups over High Productivity Chapel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E9311-9BE4-914B-9F72-015A6C28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2E39-00EE-C44C-AE37-18AEBCB55FFA}" type="datetime1">
              <a:rPr lang="en-US" smtClean="0"/>
              <a:t>11/18/21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53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FEC3EE33-F6AE-704E-B232-B8A6FB731D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9627367"/>
              </p:ext>
            </p:extLst>
          </p:nvPr>
        </p:nvGraphicFramePr>
        <p:xfrm>
          <a:off x="0" y="2348261"/>
          <a:ext cx="6081132" cy="2082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1B34D5B6-A829-5748-8EE1-2D0D4A13A8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1214330"/>
              </p:ext>
            </p:extLst>
          </p:nvPr>
        </p:nvGraphicFramePr>
        <p:xfrm>
          <a:off x="-1" y="523220"/>
          <a:ext cx="6043961" cy="2234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D877657B-D675-5547-950E-FE1568C00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381" y="4557132"/>
            <a:ext cx="4022260" cy="3535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C2046C-2B25-024E-8DF9-7E08B2950D1D}"/>
              </a:ext>
            </a:extLst>
          </p:cNvPr>
          <p:cNvSpPr txBox="1"/>
          <p:nvPr/>
        </p:nvSpPr>
        <p:spPr>
          <a:xfrm>
            <a:off x="6259546" y="1903141"/>
            <a:ext cx="2728336" cy="1015663"/>
          </a:xfrm>
          <a:prstGeom prst="rect">
            <a:avLst/>
          </a:prstGeom>
          <a:solidFill>
            <a:schemeClr val="accent1">
              <a:alpha val="61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b="1" dirty="0">
                <a:sym typeface="Wingdings" pitchFamily="2" charset="2"/>
              </a:rPr>
              <a:t>Large speed-ups </a:t>
            </a:r>
            <a:r>
              <a:rPr lang="en-US" sz="1200" dirty="0">
                <a:sym typeface="Wingdings" pitchFamily="2" charset="2"/>
              </a:rPr>
              <a:t>over high-productivity Chapel</a:t>
            </a:r>
          </a:p>
          <a:p>
            <a:pPr marL="628650" lvl="1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ym typeface="Wingdings" pitchFamily="2" charset="2"/>
              </a:rPr>
              <a:t>even though the </a:t>
            </a:r>
            <a:r>
              <a:rPr lang="en-US" sz="1200" b="1" dirty="0">
                <a:sym typeface="Wingdings" pitchFamily="2" charset="2"/>
              </a:rPr>
              <a:t>Aries</a:t>
            </a:r>
            <a:r>
              <a:rPr lang="en-US" sz="1200" dirty="0">
                <a:sym typeface="Wingdings" pitchFamily="2" charset="2"/>
              </a:rPr>
              <a:t> interconnect is </a:t>
            </a:r>
            <a:r>
              <a:rPr lang="en-US" sz="1200" b="1" dirty="0">
                <a:sym typeface="Wingdings" pitchFamily="2" charset="2"/>
              </a:rPr>
              <a:t>optimized for small messages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38A708-1B80-6241-8A40-A56F6D48896B}"/>
              </a:ext>
            </a:extLst>
          </p:cNvPr>
          <p:cNvSpPr txBox="1"/>
          <p:nvPr/>
        </p:nvSpPr>
        <p:spPr>
          <a:xfrm>
            <a:off x="0" y="89209"/>
            <a:ext cx="6713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65000"/>
                    <a:lumOff val="35000"/>
                  </a:schemeClr>
                </a:solidFill>
              </a:rPr>
              <a:t>PageRank Runtime Speed-ups over High Productivity Chapel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C99D3C-FF3B-7049-89F5-B5A71F117C72}"/>
              </a:ext>
            </a:extLst>
          </p:cNvPr>
          <p:cNvSpPr/>
          <p:nvPr/>
        </p:nvSpPr>
        <p:spPr>
          <a:xfrm>
            <a:off x="4785131" y="969402"/>
            <a:ext cx="220006" cy="18563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7C87C1-313F-2C47-88B7-947938AA0DB2}"/>
              </a:ext>
            </a:extLst>
          </p:cNvPr>
          <p:cNvSpPr/>
          <p:nvPr/>
        </p:nvSpPr>
        <p:spPr>
          <a:xfrm>
            <a:off x="4868779" y="3335613"/>
            <a:ext cx="220006" cy="18563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F50697-0ED6-F74E-A8FB-33D94E8FF6BF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046388" y="1161907"/>
            <a:ext cx="1213158" cy="1249066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C5559E-DBAE-0B4F-8A6D-195B3F9738D9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135766" y="2410973"/>
            <a:ext cx="1123780" cy="930368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D5A54-13B1-9E43-905E-54BAA3B7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48D8-EA17-2446-8470-D93B78BD4169}" type="datetime1">
              <a:rPr lang="en-US" smtClean="0"/>
              <a:t>11/18/21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37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2ED">
            <a:alpha val="5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80C53A-E648-4549-AC3E-E4C60AFE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2182"/>
            <a:ext cx="6879838" cy="71990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Background: Irregular Applications</a:t>
            </a:r>
            <a:endParaRPr lang="en-US" sz="2400" dirty="0"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62F8-F999-2440-A70C-231A5A59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17E8-EC9D-EB41-AEFB-EF6257597551}" type="datetime1">
              <a:rPr lang="en-US" smtClean="0"/>
              <a:t>11/17/21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6E9EF33-8467-0649-80D9-04D07C446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6625"/>
            <a:ext cx="7886700" cy="1601180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/>
              <a:t>Defining feature: </a:t>
            </a:r>
          </a:p>
          <a:p>
            <a:pPr lvl="1"/>
            <a:r>
              <a:rPr lang="en-US" sz="2500" dirty="0"/>
              <a:t>fine-grained, sparse memory access patterns (i.e., A[B[</a:t>
            </a:r>
            <a:r>
              <a:rPr lang="en-US" sz="2500" dirty="0" err="1"/>
              <a:t>i</a:t>
            </a:r>
            <a:r>
              <a:rPr lang="en-US" sz="2500" dirty="0"/>
              <a:t>]]) </a:t>
            </a:r>
            <a:r>
              <a:rPr lang="en-US" sz="2500" b="1" dirty="0"/>
              <a:t>not known until runtime</a:t>
            </a:r>
          </a:p>
          <a:p>
            <a:r>
              <a:rPr lang="en-US" sz="2800" dirty="0"/>
              <a:t>On distributed-memory systems, irregular accesses to distributed data leads to</a:t>
            </a:r>
            <a:r>
              <a:rPr lang="en-US" sz="2800" b="1" dirty="0"/>
              <a:t> fine-grained remote communication</a:t>
            </a:r>
            <a:endParaRPr lang="en-US" sz="2650" b="1" dirty="0"/>
          </a:p>
          <a:p>
            <a:r>
              <a:rPr lang="en-US" sz="2800" dirty="0"/>
              <a:t>Example applications: </a:t>
            </a:r>
          </a:p>
          <a:p>
            <a:pPr lvl="1"/>
            <a:endParaRPr lang="en-US" sz="26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B809B-751A-5A49-AE2A-510D8D83DCC8}"/>
              </a:ext>
            </a:extLst>
          </p:cNvPr>
          <p:cNvSpPr txBox="1"/>
          <p:nvPr/>
        </p:nvSpPr>
        <p:spPr>
          <a:xfrm>
            <a:off x="2122448" y="4453055"/>
            <a:ext cx="4899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Runtime Optimizations for Irregular Applications in Chapel, </a:t>
            </a:r>
            <a:r>
              <a:rPr lang="en-US" sz="1200" dirty="0"/>
              <a:t>CHIUW 2021</a:t>
            </a:r>
            <a:endParaRPr lang="en-US" sz="1200" i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EAD2B8-381A-BD4D-9B39-AC9F12D0AF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33" t="13846" r="10976" b="11357"/>
          <a:stretch/>
        </p:blipFill>
        <p:spPr>
          <a:xfrm>
            <a:off x="1683833" y="2758068"/>
            <a:ext cx="1360449" cy="1367883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11AA4513-045E-C340-B14F-DBD095865A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08" t="13033" r="10975" b="11763"/>
          <a:stretch/>
        </p:blipFill>
        <p:spPr>
          <a:xfrm>
            <a:off x="3876907" y="2750635"/>
            <a:ext cx="1390186" cy="1375317"/>
          </a:xfrm>
          <a:prstGeom prst="rect">
            <a:avLst/>
          </a:prstGeom>
        </p:spPr>
      </p:pic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2EE3160C-32C0-6F49-A3A4-AE21B68D1D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821" t="13033" r="10569" b="12170"/>
          <a:stretch/>
        </p:blipFill>
        <p:spPr>
          <a:xfrm>
            <a:off x="6114586" y="2750635"/>
            <a:ext cx="1382752" cy="13678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AA1A399-2F89-9444-B24D-D88670C3D0F1}"/>
              </a:ext>
            </a:extLst>
          </p:cNvPr>
          <p:cNvSpPr txBox="1"/>
          <p:nvPr/>
        </p:nvSpPr>
        <p:spPr>
          <a:xfrm>
            <a:off x="1594625" y="4096215"/>
            <a:ext cx="1605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Conjugate Gradient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7D3396-F4D9-1542-ACD6-894A13C15477}"/>
              </a:ext>
            </a:extLst>
          </p:cNvPr>
          <p:cNvSpPr txBox="1"/>
          <p:nvPr/>
        </p:nvSpPr>
        <p:spPr>
          <a:xfrm>
            <a:off x="3367669" y="4107367"/>
            <a:ext cx="2464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Molecular Dynamics Simulation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DA229-9E7E-2A4B-95B9-FC96351309C4}"/>
              </a:ext>
            </a:extLst>
          </p:cNvPr>
          <p:cNvSpPr txBox="1"/>
          <p:nvPr/>
        </p:nvSpPr>
        <p:spPr>
          <a:xfrm>
            <a:off x="6192644" y="4099932"/>
            <a:ext cx="1605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Graph Analytics</a:t>
            </a:r>
          </a:p>
        </p:txBody>
      </p:sp>
    </p:spTree>
    <p:extLst>
      <p:ext uri="{BB962C8B-B14F-4D97-AF65-F5344CB8AC3E}">
        <p14:creationId xmlns:p14="http://schemas.microsoft.com/office/powerpoint/2010/main" val="702249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03B05F99-D80D-0B48-A6DC-3A0C7F7DB5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4775070"/>
              </p:ext>
            </p:extLst>
          </p:nvPr>
        </p:nvGraphicFramePr>
        <p:xfrm>
          <a:off x="0" y="2348261"/>
          <a:ext cx="6081132" cy="2082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1B34D5B6-A829-5748-8EE1-2D0D4A13A800}"/>
              </a:ext>
            </a:extLst>
          </p:cNvPr>
          <p:cNvGraphicFramePr>
            <a:graphicFrameLocks/>
          </p:cNvGraphicFramePr>
          <p:nvPr/>
        </p:nvGraphicFramePr>
        <p:xfrm>
          <a:off x="-1" y="523220"/>
          <a:ext cx="6043961" cy="2234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D877657B-D675-5547-950E-FE1568C00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381" y="4557132"/>
            <a:ext cx="4022260" cy="3535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38A708-1B80-6241-8A40-A56F6D48896B}"/>
              </a:ext>
            </a:extLst>
          </p:cNvPr>
          <p:cNvSpPr txBox="1"/>
          <p:nvPr/>
        </p:nvSpPr>
        <p:spPr>
          <a:xfrm>
            <a:off x="0" y="89209"/>
            <a:ext cx="6713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65000"/>
                    <a:lumOff val="35000"/>
                  </a:schemeClr>
                </a:solidFill>
              </a:rPr>
              <a:t>PageRank Runtime Speed-ups over High Productivity Chapel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D3A0FF-B48D-CF44-BD79-4CA7793114F6}"/>
              </a:ext>
            </a:extLst>
          </p:cNvPr>
          <p:cNvSpPr txBox="1"/>
          <p:nvPr/>
        </p:nvSpPr>
        <p:spPr>
          <a:xfrm>
            <a:off x="6207512" y="1048215"/>
            <a:ext cx="2832410" cy="3046988"/>
          </a:xfrm>
          <a:prstGeom prst="rect">
            <a:avLst/>
          </a:prstGeom>
          <a:solidFill>
            <a:schemeClr val="accent4">
              <a:alpha val="61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b="1" dirty="0">
                <a:sym typeface="Wingdings" pitchFamily="2" charset="2"/>
              </a:rPr>
              <a:t>MPI+OpenMP slower </a:t>
            </a:r>
            <a:r>
              <a:rPr lang="en-US" sz="1200" dirty="0">
                <a:sym typeface="Wingdings" pitchFamily="2" charset="2"/>
              </a:rPr>
              <a:t>than optimized Chapel code </a:t>
            </a:r>
            <a:r>
              <a:rPr lang="en-US" sz="1200" b="1" dirty="0">
                <a:sym typeface="Wingdings" pitchFamily="2" charset="2"/>
              </a:rPr>
              <a:t>on webbase-2001</a:t>
            </a:r>
          </a:p>
          <a:p>
            <a:pPr marL="628650" lvl="1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ym typeface="Wingdings" pitchFamily="2" charset="2"/>
              </a:rPr>
              <a:t>this graph is </a:t>
            </a:r>
            <a:r>
              <a:rPr lang="en-US" sz="1200" b="1" dirty="0">
                <a:sym typeface="Wingdings" pitchFamily="2" charset="2"/>
              </a:rPr>
              <a:t>very sparse </a:t>
            </a:r>
            <a:r>
              <a:rPr lang="en-US" sz="1200" dirty="0">
                <a:sym typeface="Wingdings" pitchFamily="2" charset="2"/>
              </a:rPr>
              <a:t>with low average degree per vertex</a:t>
            </a:r>
          </a:p>
          <a:p>
            <a:pPr marL="628650" lvl="1" indent="-171450">
              <a:buSzPct val="100000"/>
              <a:buFont typeface="Arial" panose="020B0604020202020204" pitchFamily="34" charset="0"/>
              <a:buChar char="•"/>
            </a:pPr>
            <a:endParaRPr lang="en-US" sz="1200" dirty="0">
              <a:sym typeface="Wingdings" pitchFamily="2" charset="2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ym typeface="Wingdings" pitchFamily="2" charset="2"/>
              </a:rPr>
              <a:t>As a result, there is </a:t>
            </a:r>
            <a:r>
              <a:rPr lang="en-US" sz="1200" b="1" dirty="0">
                <a:sym typeface="Wingdings" pitchFamily="2" charset="2"/>
              </a:rPr>
              <a:t>less remote communication </a:t>
            </a:r>
            <a:r>
              <a:rPr lang="en-US" sz="1200" dirty="0">
                <a:sym typeface="Wingdings" pitchFamily="2" charset="2"/>
              </a:rPr>
              <a:t>per locale</a:t>
            </a:r>
          </a:p>
          <a:p>
            <a:pPr marL="628650" lvl="1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ym typeface="Wingdings" pitchFamily="2" charset="2"/>
              </a:rPr>
              <a:t>I/E will replicate only what is remotely accessed</a:t>
            </a:r>
          </a:p>
          <a:p>
            <a:pPr marL="628650" lvl="1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ym typeface="Wingdings" pitchFamily="2" charset="2"/>
              </a:rPr>
              <a:t>MPI+OpenMP does </a:t>
            </a:r>
            <a:r>
              <a:rPr lang="en-US" sz="1200" b="1" dirty="0">
                <a:sym typeface="Wingdings" pitchFamily="2" charset="2"/>
              </a:rPr>
              <a:t>full replication</a:t>
            </a:r>
          </a:p>
          <a:p>
            <a:pPr marL="628650" lvl="1" indent="-171450">
              <a:buSzPct val="100000"/>
              <a:buFont typeface="Arial" panose="020B0604020202020204" pitchFamily="34" charset="0"/>
              <a:buChar char="•"/>
            </a:pPr>
            <a:endParaRPr lang="en-US" sz="1200" b="1" dirty="0">
              <a:sym typeface="Wingdings" pitchFamily="2" charset="2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b="1" dirty="0">
                <a:sym typeface="Wingdings" pitchFamily="2" charset="2"/>
              </a:rPr>
              <a:t> </a:t>
            </a:r>
            <a:r>
              <a:rPr lang="en-US" sz="1200" dirty="0">
                <a:sym typeface="Wingdings" pitchFamily="2" charset="2"/>
              </a:rPr>
              <a:t>I/E performs less communication, leading to better performance</a:t>
            </a:r>
          </a:p>
          <a:p>
            <a:pPr marL="628650" lvl="1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ym typeface="Wingdings" pitchFamily="2" charset="2"/>
              </a:rPr>
              <a:t>even considering the </a:t>
            </a:r>
            <a:r>
              <a:rPr lang="en-US" sz="1200" b="1" dirty="0">
                <a:sym typeface="Wingdings" pitchFamily="2" charset="2"/>
              </a:rPr>
              <a:t>time to execute the inspector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31C973-CADD-2B47-99CE-2CC1A779484D}"/>
              </a:ext>
            </a:extLst>
          </p:cNvPr>
          <p:cNvSpPr/>
          <p:nvPr/>
        </p:nvSpPr>
        <p:spPr>
          <a:xfrm>
            <a:off x="0" y="2680962"/>
            <a:ext cx="5678905" cy="1691297"/>
          </a:xfrm>
          <a:prstGeom prst="rect">
            <a:avLst/>
          </a:prstGeom>
          <a:solidFill>
            <a:srgbClr val="FDF8F5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2C6FD3-FFE6-354D-9E66-5A3F9DD26BAD}"/>
              </a:ext>
            </a:extLst>
          </p:cNvPr>
          <p:cNvCxnSpPr>
            <a:cxnSpLocks/>
          </p:cNvCxnSpPr>
          <p:nvPr/>
        </p:nvCxnSpPr>
        <p:spPr>
          <a:xfrm flipH="1" flipV="1">
            <a:off x="5015552" y="1105469"/>
            <a:ext cx="1194179" cy="81886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234EEA-9515-1445-80B3-7578B8A4717E}"/>
              </a:ext>
            </a:extLst>
          </p:cNvPr>
          <p:cNvCxnSpPr>
            <a:cxnSpLocks/>
          </p:cNvCxnSpPr>
          <p:nvPr/>
        </p:nvCxnSpPr>
        <p:spPr>
          <a:xfrm flipH="1">
            <a:off x="4647063" y="1187355"/>
            <a:ext cx="1555844" cy="402609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D8547F2-41B7-3143-8ACD-8F56F9C57D19}"/>
              </a:ext>
            </a:extLst>
          </p:cNvPr>
          <p:cNvSpPr/>
          <p:nvPr/>
        </p:nvSpPr>
        <p:spPr>
          <a:xfrm>
            <a:off x="4476465" y="1488530"/>
            <a:ext cx="156951" cy="18563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D546F5-BA2D-2341-B1A1-D488C0BAEF1C}"/>
              </a:ext>
            </a:extLst>
          </p:cNvPr>
          <p:cNvSpPr/>
          <p:nvPr/>
        </p:nvSpPr>
        <p:spPr>
          <a:xfrm>
            <a:off x="4804012" y="969915"/>
            <a:ext cx="197894" cy="18563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257D4DE-6C9C-794D-B117-4B4848E5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F1C4-B8D5-C643-BDD9-701256317DB6}" type="datetime1">
              <a:rPr lang="en-US" smtClean="0"/>
              <a:t>11/18/21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67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4D5BB942-69AF-A643-988C-B8E697C85E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9780776"/>
              </p:ext>
            </p:extLst>
          </p:nvPr>
        </p:nvGraphicFramePr>
        <p:xfrm>
          <a:off x="0" y="2348261"/>
          <a:ext cx="6081132" cy="2082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1B34D5B6-A829-5748-8EE1-2D0D4A13A800}"/>
              </a:ext>
            </a:extLst>
          </p:cNvPr>
          <p:cNvGraphicFramePr>
            <a:graphicFrameLocks/>
          </p:cNvGraphicFramePr>
          <p:nvPr/>
        </p:nvGraphicFramePr>
        <p:xfrm>
          <a:off x="-1" y="523220"/>
          <a:ext cx="6043961" cy="2234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D877657B-D675-5547-950E-FE1568C00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381" y="4557132"/>
            <a:ext cx="4022260" cy="3535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38A708-1B80-6241-8A40-A56F6D48896B}"/>
              </a:ext>
            </a:extLst>
          </p:cNvPr>
          <p:cNvSpPr txBox="1"/>
          <p:nvPr/>
        </p:nvSpPr>
        <p:spPr>
          <a:xfrm>
            <a:off x="0" y="89209"/>
            <a:ext cx="6713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65000"/>
                    <a:lumOff val="35000"/>
                  </a:schemeClr>
                </a:solidFill>
              </a:rPr>
              <a:t>PageRank Runtime Speed-ups over High Productivity Chapel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31C973-CADD-2B47-99CE-2CC1A779484D}"/>
              </a:ext>
            </a:extLst>
          </p:cNvPr>
          <p:cNvSpPr/>
          <p:nvPr/>
        </p:nvSpPr>
        <p:spPr>
          <a:xfrm>
            <a:off x="0" y="591264"/>
            <a:ext cx="5678905" cy="1966306"/>
          </a:xfrm>
          <a:prstGeom prst="rect">
            <a:avLst/>
          </a:prstGeom>
          <a:solidFill>
            <a:srgbClr val="FDF8F5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23B936-5426-4748-80CA-47A999A82099}"/>
              </a:ext>
            </a:extLst>
          </p:cNvPr>
          <p:cNvSpPr txBox="1"/>
          <p:nvPr/>
        </p:nvSpPr>
        <p:spPr>
          <a:xfrm>
            <a:off x="6148037" y="1189464"/>
            <a:ext cx="2929054" cy="3046988"/>
          </a:xfrm>
          <a:prstGeom prst="rect">
            <a:avLst/>
          </a:prstGeom>
          <a:solidFill>
            <a:schemeClr val="accent2">
              <a:alpha val="61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b="1" dirty="0">
                <a:sym typeface="Wingdings" pitchFamily="2" charset="2"/>
              </a:rPr>
              <a:t>MPI+OpenMP faster </a:t>
            </a:r>
            <a:r>
              <a:rPr lang="en-US" sz="1200" dirty="0">
                <a:sym typeface="Wingdings" pitchFamily="2" charset="2"/>
              </a:rPr>
              <a:t>than optimized Chapel code </a:t>
            </a:r>
            <a:r>
              <a:rPr lang="en-US" sz="1200" b="1" dirty="0">
                <a:sym typeface="Wingdings" pitchFamily="2" charset="2"/>
              </a:rPr>
              <a:t>on sk-2005</a:t>
            </a:r>
          </a:p>
          <a:p>
            <a:pPr marL="628650" lvl="1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ym typeface="Wingdings" pitchFamily="2" charset="2"/>
              </a:rPr>
              <a:t>this graph is </a:t>
            </a:r>
            <a:r>
              <a:rPr lang="en-US" sz="1200" b="1" dirty="0">
                <a:sym typeface="Wingdings" pitchFamily="2" charset="2"/>
              </a:rPr>
              <a:t>not as sparse </a:t>
            </a:r>
            <a:r>
              <a:rPr lang="en-US" sz="1200" dirty="0">
                <a:sym typeface="Wingdings" pitchFamily="2" charset="2"/>
              </a:rPr>
              <a:t>with </a:t>
            </a:r>
            <a:r>
              <a:rPr lang="en-US" sz="1200" b="1" dirty="0">
                <a:sym typeface="Wingdings" pitchFamily="2" charset="2"/>
              </a:rPr>
              <a:t>high average degree </a:t>
            </a:r>
            <a:r>
              <a:rPr lang="en-US" sz="1200" dirty="0">
                <a:sym typeface="Wingdings" pitchFamily="2" charset="2"/>
              </a:rPr>
              <a:t>per vertex compared to webbase-2001</a:t>
            </a:r>
          </a:p>
          <a:p>
            <a:pPr marL="628650" lvl="1" indent="-171450">
              <a:buSzPct val="100000"/>
              <a:buFont typeface="Arial" panose="020B0604020202020204" pitchFamily="34" charset="0"/>
              <a:buChar char="•"/>
            </a:pPr>
            <a:endParaRPr lang="en-US" sz="1200" dirty="0">
              <a:sym typeface="Wingdings" pitchFamily="2" charset="2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ym typeface="Wingdings" pitchFamily="2" charset="2"/>
              </a:rPr>
              <a:t>As a result, I/E replicates a </a:t>
            </a:r>
            <a:r>
              <a:rPr lang="en-US" sz="1200" b="1" dirty="0">
                <a:sym typeface="Wingdings" pitchFamily="2" charset="2"/>
              </a:rPr>
              <a:t>comparable amount </a:t>
            </a:r>
            <a:r>
              <a:rPr lang="en-US" sz="1200" dirty="0">
                <a:sym typeface="Wingdings" pitchFamily="2" charset="2"/>
              </a:rPr>
              <a:t>of data as MPI+OpenMP</a:t>
            </a:r>
          </a:p>
          <a:p>
            <a:pPr marL="628650" lvl="1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ym typeface="Wingdings" pitchFamily="2" charset="2"/>
              </a:rPr>
              <a:t>now </a:t>
            </a:r>
            <a:r>
              <a:rPr lang="en-US" sz="1200" b="1" dirty="0">
                <a:sym typeface="Wingdings" pitchFamily="2" charset="2"/>
              </a:rPr>
              <a:t>overhead</a:t>
            </a:r>
            <a:r>
              <a:rPr lang="en-US" sz="1200" dirty="0">
                <a:sym typeface="Wingdings" pitchFamily="2" charset="2"/>
              </a:rPr>
              <a:t> of inspector comes into play</a:t>
            </a:r>
          </a:p>
          <a:p>
            <a:pPr marL="628650" lvl="1" indent="-171450">
              <a:buSzPct val="100000"/>
              <a:buFont typeface="Arial" panose="020B0604020202020204" pitchFamily="34" charset="0"/>
              <a:buChar char="•"/>
            </a:pPr>
            <a:endParaRPr lang="en-US" sz="1200" dirty="0">
              <a:sym typeface="Wingdings" pitchFamily="2" charset="2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ym typeface="Wingdings" pitchFamily="2" charset="2"/>
              </a:rPr>
              <a:t>Other factors contributing to performance loss vs. MPI+OpenMP</a:t>
            </a:r>
          </a:p>
          <a:p>
            <a:pPr marL="628650" lvl="1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b="1" dirty="0">
                <a:sym typeface="Wingdings" pitchFamily="2" charset="2"/>
              </a:rPr>
              <a:t>wide-pointer references </a:t>
            </a:r>
            <a:r>
              <a:rPr lang="en-US" sz="1200" dirty="0">
                <a:sym typeface="Wingdings" pitchFamily="2" charset="2"/>
              </a:rPr>
              <a:t>in Chapel code lead to 1.23x slow-down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BA7C9E-9584-EC4D-8735-35832C3B417D}"/>
              </a:ext>
            </a:extLst>
          </p:cNvPr>
          <p:cNvCxnSpPr>
            <a:cxnSpLocks/>
          </p:cNvCxnSpPr>
          <p:nvPr/>
        </p:nvCxnSpPr>
        <p:spPr>
          <a:xfrm flipH="1">
            <a:off x="5090615" y="1480782"/>
            <a:ext cx="1064525" cy="181515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D0CB87-B324-3F44-9A48-40431383D6D6}"/>
              </a:ext>
            </a:extLst>
          </p:cNvPr>
          <p:cNvCxnSpPr>
            <a:cxnSpLocks/>
          </p:cNvCxnSpPr>
          <p:nvPr/>
        </p:nvCxnSpPr>
        <p:spPr>
          <a:xfrm flipH="1">
            <a:off x="4776716" y="1460310"/>
            <a:ext cx="1378425" cy="152855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1E1DF8C-2968-754C-95AF-ADC663DEFFF9}"/>
              </a:ext>
            </a:extLst>
          </p:cNvPr>
          <p:cNvSpPr/>
          <p:nvPr/>
        </p:nvSpPr>
        <p:spPr>
          <a:xfrm>
            <a:off x="4517410" y="2962489"/>
            <a:ext cx="218364" cy="18563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AE47F5-3F47-0C4F-8F79-15CF9D6AB8EA}"/>
              </a:ext>
            </a:extLst>
          </p:cNvPr>
          <p:cNvSpPr/>
          <p:nvPr/>
        </p:nvSpPr>
        <p:spPr>
          <a:xfrm>
            <a:off x="4858603" y="3330978"/>
            <a:ext cx="225190" cy="18563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4DF14059-418B-274F-8D65-B97557575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C2D1-7D1C-E745-9552-963E3170B61C}" type="datetime1">
              <a:rPr lang="en-US" smtClean="0"/>
              <a:t>11/18/21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55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80C53A-E648-4549-AC3E-E4C60AFE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2182"/>
            <a:ext cx="8515350" cy="71990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Conclusions and Future Work</a:t>
            </a:r>
            <a:endParaRPr lang="en-US" sz="2400" dirty="0"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62F8-F999-2440-A70C-231A5A59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DCF3-742B-B34C-B4D1-F23EF88A9E9E}" type="datetime1">
              <a:rPr lang="en-US" smtClean="0"/>
              <a:t>11/18/21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6E9EF33-8467-0649-80D9-04D07C446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/>
              <a:t>High productivity </a:t>
            </a:r>
            <a:r>
              <a:rPr lang="en-US" sz="2800" b="1" dirty="0"/>
              <a:t>≠</a:t>
            </a:r>
            <a:r>
              <a:rPr lang="en-US" sz="2800" dirty="0"/>
              <a:t> high performance for irregular applications in Chapel</a:t>
            </a:r>
          </a:p>
          <a:p>
            <a:pPr lvl="1"/>
            <a:r>
              <a:rPr lang="en-US" sz="2650" b="1" dirty="0"/>
              <a:t>implicit fine-grained communication</a:t>
            </a:r>
          </a:p>
          <a:p>
            <a:r>
              <a:rPr lang="en-US" sz="2800" dirty="0"/>
              <a:t>We explored techniques that leave productivity intact but </a:t>
            </a:r>
            <a:r>
              <a:rPr lang="en-US" sz="2800" b="1" dirty="0"/>
              <a:t>significantly improve performance</a:t>
            </a:r>
          </a:p>
          <a:p>
            <a:pPr lvl="1"/>
            <a:r>
              <a:rPr lang="en-US" sz="2650" dirty="0"/>
              <a:t>message aggregation, selective data replication</a:t>
            </a:r>
          </a:p>
          <a:p>
            <a:pPr lvl="1"/>
            <a:r>
              <a:rPr lang="en-US" sz="2650" b="1" dirty="0"/>
              <a:t>1,219x</a:t>
            </a:r>
            <a:r>
              <a:rPr lang="en-US" sz="2650" dirty="0"/>
              <a:t> speed-up for BFS, </a:t>
            </a:r>
            <a:r>
              <a:rPr lang="en-US" sz="2650" b="1" dirty="0"/>
              <a:t>22x</a:t>
            </a:r>
            <a:r>
              <a:rPr lang="en-US" sz="2650" dirty="0"/>
              <a:t> speed-up for PageRank</a:t>
            </a:r>
          </a:p>
          <a:p>
            <a:r>
              <a:rPr lang="en-US" sz="2800" dirty="0"/>
              <a:t>Future work</a:t>
            </a:r>
          </a:p>
          <a:p>
            <a:pPr lvl="1"/>
            <a:r>
              <a:rPr lang="en-US" sz="2650" dirty="0"/>
              <a:t>perform these optimizations </a:t>
            </a:r>
            <a:r>
              <a:rPr lang="en-US" sz="2650" b="1" dirty="0"/>
              <a:t>automatically</a:t>
            </a:r>
          </a:p>
          <a:p>
            <a:pPr lvl="1"/>
            <a:r>
              <a:rPr lang="en-US" sz="2650" dirty="0"/>
              <a:t>look at irregular applications with other data access patterns</a:t>
            </a:r>
          </a:p>
        </p:txBody>
      </p:sp>
    </p:spTree>
    <p:extLst>
      <p:ext uri="{BB962C8B-B14F-4D97-AF65-F5344CB8AC3E}">
        <p14:creationId xmlns:p14="http://schemas.microsoft.com/office/powerpoint/2010/main" val="3485165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F50E50E-9473-EE4C-BC1E-32F30152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587" y="1791442"/>
            <a:ext cx="5732306" cy="137022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Towards High Productivity and Performance for Irregular Applications in Chapel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0EFD0D-479A-E44C-8E36-A899E9B68C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Thomas B. </a:t>
            </a:r>
            <a:r>
              <a:rPr lang="en-US" b="1" dirty="0" err="1"/>
              <a:t>Rolinger</a:t>
            </a:r>
            <a:r>
              <a:rPr lang="en-US" b="1" dirty="0"/>
              <a:t>         </a:t>
            </a:r>
            <a:r>
              <a:rPr lang="en-US" i="1" dirty="0"/>
              <a:t>University of Maryland</a:t>
            </a:r>
          </a:p>
          <a:p>
            <a:r>
              <a:rPr lang="en-US" dirty="0"/>
              <a:t>Joseph Craft                      </a:t>
            </a:r>
            <a:r>
              <a:rPr lang="en-US" i="1" dirty="0"/>
              <a:t>Laboratory for Physical Sciences</a:t>
            </a:r>
          </a:p>
          <a:p>
            <a:r>
              <a:rPr lang="en-US" dirty="0"/>
              <a:t>Christopher D. Krieger    </a:t>
            </a:r>
            <a:r>
              <a:rPr lang="en-US" i="1" dirty="0"/>
              <a:t>Laboratory for Physical Sciences</a:t>
            </a:r>
          </a:p>
          <a:p>
            <a:r>
              <a:rPr lang="en-US" dirty="0"/>
              <a:t>Alan Sussman                   </a:t>
            </a:r>
            <a:r>
              <a:rPr lang="en-US" i="1" dirty="0"/>
              <a:t>University of Maryland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60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2ED">
            <a:alpha val="5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80C53A-E648-4549-AC3E-E4C60AFE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2182"/>
            <a:ext cx="8515350" cy="719904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+mn-lt"/>
              </a:rPr>
              <a:t>Background: Chapel Programming Language</a:t>
            </a:r>
            <a:endParaRPr lang="en-US" dirty="0"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62F8-F999-2440-A70C-231A5A59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52C9-7EED-FE41-AAEA-71B148BA9D78}" type="datetime1">
              <a:rPr lang="en-US" smtClean="0"/>
              <a:t>11/17/21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6E9EF33-8467-0649-80D9-04D07C446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93" y="1186624"/>
            <a:ext cx="3389970" cy="3318469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Implements a Partitioned Global Address Space (</a:t>
            </a:r>
            <a:r>
              <a:rPr lang="en-US" sz="2400" b="1" dirty="0"/>
              <a:t>PGAS</a:t>
            </a:r>
            <a:r>
              <a:rPr lang="en-US" sz="2400" dirty="0"/>
              <a:t>)</a:t>
            </a:r>
          </a:p>
          <a:p>
            <a:r>
              <a:rPr lang="en-US" sz="2400" b="1" dirty="0"/>
              <a:t>High-level</a:t>
            </a:r>
            <a:r>
              <a:rPr lang="en-US" sz="2400" dirty="0"/>
              <a:t> constructs for both shared- and distributed-memory programming</a:t>
            </a:r>
          </a:p>
          <a:p>
            <a:r>
              <a:rPr lang="en-US" sz="2400" dirty="0"/>
              <a:t>Executes tasks and distributes data across </a:t>
            </a:r>
            <a:r>
              <a:rPr lang="en-US" sz="2400" b="1" dirty="0"/>
              <a:t>locales</a:t>
            </a:r>
          </a:p>
          <a:p>
            <a:pPr lvl="1"/>
            <a:r>
              <a:rPr lang="en-US" sz="2250" dirty="0"/>
              <a:t>Can think of a locale as a compute node in a cluster</a:t>
            </a:r>
            <a:endParaRPr lang="en-US" sz="2400" dirty="0"/>
          </a:p>
          <a:p>
            <a:r>
              <a:rPr lang="en-US" sz="2400" b="1" dirty="0"/>
              <a:t>Implicit</a:t>
            </a:r>
            <a:r>
              <a:rPr lang="en-US" sz="2400" dirty="0"/>
              <a:t> remote communication</a:t>
            </a:r>
          </a:p>
          <a:p>
            <a:pPr lvl="1"/>
            <a:r>
              <a:rPr lang="en-US" sz="2250" dirty="0"/>
              <a:t>accesses to remote elements of a distributed array look no different from local accesses</a:t>
            </a:r>
          </a:p>
        </p:txBody>
      </p:sp>
    </p:spTree>
    <p:extLst>
      <p:ext uri="{BB962C8B-B14F-4D97-AF65-F5344CB8AC3E}">
        <p14:creationId xmlns:p14="http://schemas.microsoft.com/office/powerpoint/2010/main" val="1681625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2ED">
            <a:alpha val="5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80C53A-E648-4549-AC3E-E4C60AFE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2182"/>
            <a:ext cx="8515350" cy="719904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+mn-lt"/>
              </a:rPr>
              <a:t>Background: Chapel Programming Language</a:t>
            </a:r>
            <a:endParaRPr lang="en-US" dirty="0"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62F8-F999-2440-A70C-231A5A59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572A-C4E9-094E-9962-CF199626459D}" type="datetime1">
              <a:rPr lang="en-US" smtClean="0"/>
              <a:t>11/17/21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6E9EF33-8467-0649-80D9-04D07C446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93" y="1186624"/>
            <a:ext cx="3389970" cy="3318469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Implements a Partitioned Global Address Space (</a:t>
            </a:r>
            <a:r>
              <a:rPr lang="en-US" sz="2400" b="1" dirty="0"/>
              <a:t>PGAS</a:t>
            </a:r>
            <a:r>
              <a:rPr lang="en-US" sz="2400" dirty="0"/>
              <a:t>)</a:t>
            </a:r>
          </a:p>
          <a:p>
            <a:r>
              <a:rPr lang="en-US" sz="2400" b="1" dirty="0"/>
              <a:t>High-level</a:t>
            </a:r>
            <a:r>
              <a:rPr lang="en-US" sz="2400" dirty="0"/>
              <a:t> constructs for both shared- and distributed-memory programming</a:t>
            </a:r>
          </a:p>
          <a:p>
            <a:r>
              <a:rPr lang="en-US" sz="2400" dirty="0"/>
              <a:t>Executes tasks and distributes data across </a:t>
            </a:r>
            <a:r>
              <a:rPr lang="en-US" sz="2400" b="1" dirty="0"/>
              <a:t>locales</a:t>
            </a:r>
          </a:p>
          <a:p>
            <a:pPr lvl="1"/>
            <a:r>
              <a:rPr lang="en-US" sz="2250" dirty="0"/>
              <a:t>Can think of a locale as a compute node in a cluster</a:t>
            </a:r>
            <a:endParaRPr lang="en-US" sz="2400" dirty="0"/>
          </a:p>
          <a:p>
            <a:r>
              <a:rPr lang="en-US" sz="2400" b="1" dirty="0"/>
              <a:t>Implicit</a:t>
            </a:r>
            <a:r>
              <a:rPr lang="en-US" sz="2400" dirty="0"/>
              <a:t> remote communication</a:t>
            </a:r>
          </a:p>
          <a:p>
            <a:pPr lvl="1"/>
            <a:r>
              <a:rPr lang="en-US" sz="2250" dirty="0"/>
              <a:t>accesses to remote elements of a distributed array look no different from local accesses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71642D-614C-C947-9BE4-92FB4DB7402F}"/>
              </a:ext>
            </a:extLst>
          </p:cNvPr>
          <p:cNvSpPr txBox="1"/>
          <p:nvPr/>
        </p:nvSpPr>
        <p:spPr>
          <a:xfrm>
            <a:off x="3665036" y="2161191"/>
            <a:ext cx="5174165" cy="1384995"/>
          </a:xfrm>
          <a:prstGeom prst="rect">
            <a:avLst/>
          </a:prstGeom>
          <a:solidFill>
            <a:schemeClr val="tx2">
              <a:alpha val="36229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400" b="1" dirty="0">
                <a:sym typeface="Wingdings" pitchFamily="2" charset="2"/>
              </a:rPr>
              <a:t>Graph</a:t>
            </a:r>
            <a:r>
              <a:rPr lang="en-US" sz="1400" dirty="0">
                <a:sym typeface="Wingdings" pitchFamily="2" charset="2"/>
              </a:rPr>
              <a:t> is a block distributed array of vertices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400" b="1" dirty="0" err="1">
                <a:sym typeface="Wingdings" pitchFamily="2" charset="2"/>
              </a:rPr>
              <a:t>forall</a:t>
            </a:r>
            <a:r>
              <a:rPr lang="en-US" sz="1400" dirty="0">
                <a:sym typeface="Wingdings" pitchFamily="2" charset="2"/>
              </a:rPr>
              <a:t> loop iterates over vertices in </a:t>
            </a:r>
            <a:r>
              <a:rPr lang="en-US" sz="1400" b="1" dirty="0">
                <a:sym typeface="Wingdings" pitchFamily="2" charset="2"/>
              </a:rPr>
              <a:t>parallel</a:t>
            </a:r>
            <a:r>
              <a:rPr lang="en-US" sz="1400" dirty="0">
                <a:sym typeface="Wingdings" pitchFamily="2" charset="2"/>
              </a:rPr>
              <a:t>, creating tasks </a:t>
            </a:r>
            <a:r>
              <a:rPr lang="en-US" sz="1400" b="1" dirty="0">
                <a:sym typeface="Wingdings" pitchFamily="2" charset="2"/>
              </a:rPr>
              <a:t>on the locale</a:t>
            </a:r>
            <a:r>
              <a:rPr lang="en-US" sz="1400" dirty="0">
                <a:sym typeface="Wingdings" pitchFamily="2" charset="2"/>
              </a:rPr>
              <a:t> where the vertex is located</a:t>
            </a:r>
            <a:endParaRPr lang="en-US" sz="1400" b="1" dirty="0">
              <a:sym typeface="Wingdings" pitchFamily="2" charset="2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400" b="1" dirty="0">
                <a:sym typeface="Wingdings" pitchFamily="2" charset="2"/>
              </a:rPr>
              <a:t>3 lines of code</a:t>
            </a:r>
            <a:r>
              <a:rPr lang="en-US" sz="1400" dirty="0">
                <a:sym typeface="Wingdings" pitchFamily="2" charset="2"/>
              </a:rPr>
              <a:t> that performs shared- and distributed-memory parallel graph kernel – </a:t>
            </a:r>
            <a:r>
              <a:rPr lang="en-US" sz="1400" b="1" dirty="0">
                <a:solidFill>
                  <a:srgbClr val="00B050"/>
                </a:solidFill>
                <a:sym typeface="Wingdings" pitchFamily="2" charset="2"/>
              </a:rPr>
              <a:t>good productivity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/>
                </a:solidFill>
                <a:sym typeface="Wingdings" pitchFamily="2" charset="2"/>
              </a:rPr>
              <a:t>but has </a:t>
            </a:r>
            <a:r>
              <a:rPr lang="en-US" sz="1400" b="1" dirty="0">
                <a:solidFill>
                  <a:schemeClr val="accent6"/>
                </a:solidFill>
                <a:sym typeface="Wingdings" pitchFamily="2" charset="2"/>
              </a:rPr>
              <a:t>fine-grained remote communication </a:t>
            </a:r>
            <a:r>
              <a:rPr lang="en-US" sz="1400" dirty="0">
                <a:solidFill>
                  <a:schemeClr val="accent6"/>
                </a:solidFill>
                <a:sym typeface="Wingdings" pitchFamily="2" charset="2"/>
              </a:rPr>
              <a:t>–</a:t>
            </a:r>
            <a:r>
              <a:rPr lang="en-US" sz="1400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sz="1400" b="1" dirty="0">
                <a:solidFill>
                  <a:srgbClr val="C00000"/>
                </a:solidFill>
                <a:sym typeface="Wingdings" pitchFamily="2" charset="2"/>
              </a:rPr>
              <a:t>bad performance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4A443A0-E2F2-C247-BA88-80E527D3E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569" y="1152294"/>
            <a:ext cx="3566454" cy="94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68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2ED">
            <a:alpha val="5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80C53A-E648-4549-AC3E-E4C60AFE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2182"/>
            <a:ext cx="8515350" cy="719904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+mn-lt"/>
              </a:rPr>
              <a:t>Background: Productivity-Performance Tradeoffs</a:t>
            </a:r>
            <a:endParaRPr lang="en-US" dirty="0"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62F8-F999-2440-A70C-231A5A59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E101-C15F-DE47-8764-533A2E73697B}" type="datetime1">
              <a:rPr lang="en-US" smtClean="0"/>
              <a:t>11/17/21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6E9EF33-8467-0649-80D9-04D07C446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6626"/>
            <a:ext cx="7886700" cy="260479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Productivity</a:t>
            </a:r>
            <a:r>
              <a:rPr lang="en-US" sz="2650" dirty="0"/>
              <a:t>:</a:t>
            </a:r>
          </a:p>
          <a:p>
            <a:pPr lvl="1"/>
            <a:r>
              <a:rPr lang="en-US" sz="2650" dirty="0"/>
              <a:t>writing distributed irregular applications is “easy” due to not having to use </a:t>
            </a:r>
            <a:r>
              <a:rPr lang="en-US" sz="2650" b="1" dirty="0"/>
              <a:t>explicit communication </a:t>
            </a:r>
            <a:r>
              <a:rPr lang="en-US" sz="2650" dirty="0"/>
              <a:t>for access patterns that are </a:t>
            </a:r>
            <a:r>
              <a:rPr lang="en-US" sz="2650" b="1" dirty="0"/>
              <a:t>not known until runtime</a:t>
            </a:r>
          </a:p>
          <a:p>
            <a:r>
              <a:rPr lang="en-US" sz="2800" dirty="0"/>
              <a:t>Performance:</a:t>
            </a:r>
          </a:p>
          <a:p>
            <a:pPr lvl="1"/>
            <a:r>
              <a:rPr lang="en-US" sz="2650" dirty="0"/>
              <a:t>distributed irregular applications will naturally contain fine-grained remote communication</a:t>
            </a:r>
          </a:p>
          <a:p>
            <a:pPr lvl="1"/>
            <a:r>
              <a:rPr lang="en-US" sz="2650" dirty="0"/>
              <a:t>today’s HPC systems are </a:t>
            </a:r>
            <a:r>
              <a:rPr lang="en-US" sz="2650" b="1" dirty="0"/>
              <a:t>not optimized </a:t>
            </a:r>
            <a:r>
              <a:rPr lang="en-US" sz="2650" dirty="0"/>
              <a:t>for this</a:t>
            </a: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E7564E07-7E6E-7544-B695-1D1E00422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5141" y="1122556"/>
            <a:ext cx="382393" cy="382393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E8A964F3-3BA5-7D49-9C03-A80BF9CA5D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94880" y="2374746"/>
            <a:ext cx="389826" cy="3898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893308-CCC0-C84D-B59A-E7642F59418E}"/>
              </a:ext>
            </a:extLst>
          </p:cNvPr>
          <p:cNvSpPr txBox="1"/>
          <p:nvPr/>
        </p:nvSpPr>
        <p:spPr>
          <a:xfrm>
            <a:off x="2018370" y="3806280"/>
            <a:ext cx="5107259" cy="923330"/>
          </a:xfrm>
          <a:prstGeom prst="rect">
            <a:avLst/>
          </a:prstGeom>
          <a:solidFill>
            <a:schemeClr val="accent4">
              <a:alpha val="61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>
              <a:buSzPct val="100000"/>
            </a:pPr>
            <a:r>
              <a:rPr lang="en-US" dirty="0"/>
              <a:t>Our paper: how to</a:t>
            </a:r>
            <a:r>
              <a:rPr lang="en-US" b="1" dirty="0"/>
              <a:t> bridge the gap </a:t>
            </a:r>
            <a:r>
              <a:rPr lang="en-US" dirty="0"/>
              <a:t>between </a:t>
            </a:r>
          </a:p>
          <a:p>
            <a:pPr algn="ctr">
              <a:buSzPct val="100000"/>
            </a:pPr>
            <a:r>
              <a:rPr lang="en-US" b="1" dirty="0"/>
              <a:t>productivity and performance </a:t>
            </a:r>
            <a:r>
              <a:rPr lang="en-US" dirty="0"/>
              <a:t>for irregular applications in Chapel?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60428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80C53A-E648-4549-AC3E-E4C60AFE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2182"/>
            <a:ext cx="6879838" cy="719904"/>
          </a:xfrm>
        </p:spPr>
        <p:txBody>
          <a:bodyPr/>
          <a:lstStyle/>
          <a:p>
            <a:r>
              <a:rPr lang="en-US" sz="3200" dirty="0">
                <a:latin typeface="+mn-lt"/>
              </a:rPr>
              <a:t>Agenda</a:t>
            </a:r>
            <a:endParaRPr lang="en-US" dirty="0"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62F8-F999-2440-A70C-231A5A59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E32B-39CF-8F40-92F2-58F9ED0B1164}" type="datetime1">
              <a:rPr lang="en-US" smtClean="0"/>
              <a:t>11/17/21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6E9EF33-8467-0649-80D9-04D07C446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Background</a:t>
            </a:r>
          </a:p>
          <a:p>
            <a:pPr lvl="1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Irregular applications</a:t>
            </a:r>
          </a:p>
          <a:p>
            <a:pPr lvl="1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Chapel programming language</a:t>
            </a:r>
          </a:p>
          <a:p>
            <a:pPr lvl="1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Productivity-performance tradeoffs</a:t>
            </a:r>
          </a:p>
          <a:p>
            <a:r>
              <a:rPr lang="en-US" sz="2800" b="1" dirty="0"/>
              <a:t>Application Studies</a:t>
            </a:r>
          </a:p>
          <a:p>
            <a:pPr lvl="1"/>
            <a:r>
              <a:rPr lang="en-US" sz="2400" b="1" dirty="0"/>
              <a:t>Breadth First Search (BFS) – message aggregation</a:t>
            </a:r>
          </a:p>
          <a:p>
            <a:pPr lvl="1"/>
            <a:r>
              <a:rPr lang="en-US" sz="2400" b="1" dirty="0"/>
              <a:t>PageRank – selective data replication</a:t>
            </a:r>
          </a:p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Conclusions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2115353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80C53A-E648-4549-AC3E-E4C60AFE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2182"/>
            <a:ext cx="8515350" cy="71990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Application Study: Breadth First Search (BFS)</a:t>
            </a:r>
            <a:endParaRPr lang="en-US" sz="2400" dirty="0"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62F8-F999-2440-A70C-231A5A59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FDDC-6D60-724A-81D4-DACF6002C447}" type="datetime1">
              <a:rPr lang="en-US" smtClean="0"/>
              <a:t>11/17/21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DD7D1-AD35-894C-BA56-5044A77E17C0}"/>
              </a:ext>
            </a:extLst>
          </p:cNvPr>
          <p:cNvSpPr txBox="1"/>
          <p:nvPr/>
        </p:nvSpPr>
        <p:spPr>
          <a:xfrm>
            <a:off x="3798849" y="4319239"/>
            <a:ext cx="2862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High-productivity BFS code in Chapel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C26A78E0-11C2-F347-9291-8BED0B866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03"/>
          <a:stretch/>
        </p:blipFill>
        <p:spPr>
          <a:xfrm>
            <a:off x="3505575" y="1205208"/>
            <a:ext cx="3311537" cy="3180939"/>
          </a:xfrm>
          <a:prstGeom prst="rect">
            <a:avLst/>
          </a:prstGeom>
        </p:spPr>
      </p:pic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D4832F13-5516-DB4C-8026-975F00C90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37" y="1186625"/>
            <a:ext cx="3122341" cy="3446099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>
                <a:sym typeface="Wingdings" pitchFamily="2" charset="2"/>
              </a:rPr>
              <a:t>A fundamental algorithm in graph analytics</a:t>
            </a:r>
            <a:endParaRPr lang="en-US" sz="2800" b="1" dirty="0"/>
          </a:p>
          <a:p>
            <a:r>
              <a:rPr lang="en-US" sz="2800" b="1" dirty="0"/>
              <a:t>Algorithm</a:t>
            </a:r>
            <a:r>
              <a:rPr lang="en-US" sz="2800" dirty="0"/>
              <a:t>: starting from a </a:t>
            </a:r>
            <a:r>
              <a:rPr lang="en-US" sz="2800" b="1" dirty="0"/>
              <a:t>root </a:t>
            </a:r>
            <a:r>
              <a:rPr lang="en-US" sz="2800" dirty="0"/>
              <a:t>vertex, visit each neighbor of the root and then visit each of their neighbors, etc. </a:t>
            </a:r>
            <a:r>
              <a:rPr lang="en-US" sz="2800" dirty="0">
                <a:sym typeface="Wingdings" pitchFamily="2" charset="2"/>
              </a:rPr>
              <a:t> proceeds level-by-level</a:t>
            </a:r>
          </a:p>
          <a:p>
            <a:r>
              <a:rPr lang="en-US" sz="2800" b="1" dirty="0">
                <a:sym typeface="Wingdings" pitchFamily="2" charset="2"/>
              </a:rPr>
              <a:t>Difficult to parallelize</a:t>
            </a:r>
          </a:p>
          <a:p>
            <a:pPr lvl="1"/>
            <a:r>
              <a:rPr lang="en-US" sz="2650" dirty="0">
                <a:sym typeface="Wingdings" pitchFamily="2" charset="2"/>
              </a:rPr>
              <a:t>relies on a </a:t>
            </a:r>
            <a:r>
              <a:rPr lang="en-US" sz="2650" b="1" dirty="0">
                <a:sym typeface="Wingdings" pitchFamily="2" charset="2"/>
              </a:rPr>
              <a:t>queue</a:t>
            </a:r>
            <a:r>
              <a:rPr lang="en-US" sz="2650" dirty="0">
                <a:sym typeface="Wingdings" pitchFamily="2" charset="2"/>
              </a:rPr>
              <a:t> data structure to store vertices for processing at each iteration</a:t>
            </a:r>
          </a:p>
        </p:txBody>
      </p:sp>
    </p:spTree>
    <p:extLst>
      <p:ext uri="{BB962C8B-B14F-4D97-AF65-F5344CB8AC3E}">
        <p14:creationId xmlns:p14="http://schemas.microsoft.com/office/powerpoint/2010/main" val="4258566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80C53A-E648-4549-AC3E-E4C60AFE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2182"/>
            <a:ext cx="8515350" cy="71990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Application Study: Breadth First Search (BFS)</a:t>
            </a:r>
            <a:endParaRPr lang="en-US" sz="2400" dirty="0"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62F8-F999-2440-A70C-231A5A59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C10C-8395-5146-881C-AB4F4FCF7D90}" type="datetime1">
              <a:rPr lang="en-US" smtClean="0"/>
              <a:t>11/17/21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6E9EF33-8467-0649-80D9-04D07C446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37" y="1186625"/>
            <a:ext cx="3122341" cy="3446099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>
                <a:sym typeface="Wingdings" pitchFamily="2" charset="2"/>
              </a:rPr>
              <a:t>A fundamental algorithm in graph analytics</a:t>
            </a:r>
            <a:endParaRPr lang="en-US" sz="2800" b="1" dirty="0"/>
          </a:p>
          <a:p>
            <a:r>
              <a:rPr lang="en-US" sz="2800" b="1" dirty="0"/>
              <a:t>Algorithm</a:t>
            </a:r>
            <a:r>
              <a:rPr lang="en-US" sz="2800" dirty="0"/>
              <a:t>: starting from a </a:t>
            </a:r>
            <a:r>
              <a:rPr lang="en-US" sz="2800" b="1" dirty="0"/>
              <a:t>root </a:t>
            </a:r>
            <a:r>
              <a:rPr lang="en-US" sz="2800" dirty="0"/>
              <a:t>vertex, visit each neighbor of the root and then visit each of their neighbors, etc. </a:t>
            </a:r>
            <a:r>
              <a:rPr lang="en-US" sz="2800" dirty="0">
                <a:sym typeface="Wingdings" pitchFamily="2" charset="2"/>
              </a:rPr>
              <a:t> proceeds level-by-level</a:t>
            </a:r>
          </a:p>
          <a:p>
            <a:r>
              <a:rPr lang="en-US" sz="2800" b="1" dirty="0">
                <a:sym typeface="Wingdings" pitchFamily="2" charset="2"/>
              </a:rPr>
              <a:t>Difficult to parallelize</a:t>
            </a:r>
          </a:p>
          <a:p>
            <a:pPr lvl="1"/>
            <a:r>
              <a:rPr lang="en-US" sz="2650" dirty="0">
                <a:sym typeface="Wingdings" pitchFamily="2" charset="2"/>
              </a:rPr>
              <a:t>relies on a </a:t>
            </a:r>
            <a:r>
              <a:rPr lang="en-US" sz="2650" b="1" dirty="0">
                <a:sym typeface="Wingdings" pitchFamily="2" charset="2"/>
              </a:rPr>
              <a:t>queue</a:t>
            </a:r>
            <a:r>
              <a:rPr lang="en-US" sz="2650" dirty="0">
                <a:sym typeface="Wingdings" pitchFamily="2" charset="2"/>
              </a:rPr>
              <a:t> data structure to store vertices for processing at each iteration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DD7D1-AD35-894C-BA56-5044A77E17C0}"/>
              </a:ext>
            </a:extLst>
          </p:cNvPr>
          <p:cNvSpPr txBox="1"/>
          <p:nvPr/>
        </p:nvSpPr>
        <p:spPr>
          <a:xfrm>
            <a:off x="3798849" y="4319239"/>
            <a:ext cx="2862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High-productivity BFS code in Chapel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C26A78E0-11C2-F347-9291-8BED0B866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03"/>
          <a:stretch/>
        </p:blipFill>
        <p:spPr>
          <a:xfrm>
            <a:off x="3505575" y="1205208"/>
            <a:ext cx="3311537" cy="31809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2852B5-9E49-9641-8E8A-C712C42E50A6}"/>
              </a:ext>
            </a:extLst>
          </p:cNvPr>
          <p:cNvSpPr txBox="1"/>
          <p:nvPr/>
        </p:nvSpPr>
        <p:spPr>
          <a:xfrm>
            <a:off x="7047571" y="988740"/>
            <a:ext cx="2036956" cy="2123658"/>
          </a:xfrm>
          <a:prstGeom prst="rect">
            <a:avLst/>
          </a:prstGeom>
          <a:solidFill>
            <a:schemeClr val="accent4">
              <a:alpha val="61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en-US" sz="1200" dirty="0"/>
              <a:t>Each locale stores two queues: </a:t>
            </a:r>
          </a:p>
          <a:p>
            <a:pPr>
              <a:buSzPct val="100000"/>
            </a:pPr>
            <a:r>
              <a:rPr lang="en-US" sz="1200" b="1" dirty="0" err="1"/>
              <a:t>currQ</a:t>
            </a:r>
            <a:r>
              <a:rPr lang="en-US" sz="1200" dirty="0"/>
              <a:t> holds vertices to visit at current level.</a:t>
            </a:r>
          </a:p>
          <a:p>
            <a:pPr>
              <a:buSzPct val="100000"/>
            </a:pPr>
            <a:r>
              <a:rPr lang="en-US" sz="1200" b="1" dirty="0" err="1"/>
              <a:t>nextQ</a:t>
            </a:r>
            <a:r>
              <a:rPr lang="en-US" sz="1200" dirty="0"/>
              <a:t> holds vertices to visit at next level.</a:t>
            </a:r>
          </a:p>
          <a:p>
            <a:pPr>
              <a:buSzPct val="100000"/>
            </a:pPr>
            <a:endParaRPr lang="en-US" sz="1200" dirty="0">
              <a:sym typeface="Wingdings" pitchFamily="2" charset="2"/>
            </a:endParaRPr>
          </a:p>
          <a:p>
            <a:pPr>
              <a:buSzPct val="100000"/>
            </a:pPr>
            <a:r>
              <a:rPr lang="en-US" sz="1200" dirty="0">
                <a:sym typeface="Wingdings" pitchFamily="2" charset="2"/>
              </a:rPr>
              <a:t>A queue is represented as an </a:t>
            </a:r>
            <a:r>
              <a:rPr lang="en-US" sz="1200" b="1" dirty="0">
                <a:sym typeface="Wingdings" pitchFamily="2" charset="2"/>
              </a:rPr>
              <a:t>associative domain</a:t>
            </a:r>
            <a:r>
              <a:rPr lang="en-US" sz="1200" dirty="0">
                <a:sym typeface="Wingdings" pitchFamily="2" charset="2"/>
              </a:rPr>
              <a:t> (i.e., dictionary)  allows for safe concurrent insertions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D0D352-9627-7B4E-8AB3-DD7C31637C26}"/>
              </a:ext>
            </a:extLst>
          </p:cNvPr>
          <p:cNvSpPr/>
          <p:nvPr/>
        </p:nvSpPr>
        <p:spPr>
          <a:xfrm>
            <a:off x="3494049" y="1174596"/>
            <a:ext cx="3092605" cy="3048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1FA2E6-DDF4-114D-8E90-049693F61411}"/>
              </a:ext>
            </a:extLst>
          </p:cNvPr>
          <p:cNvCxnSpPr>
            <a:stCxn id="8" idx="1"/>
            <a:endCxn id="2" idx="3"/>
          </p:cNvCxnSpPr>
          <p:nvPr/>
        </p:nvCxnSpPr>
        <p:spPr>
          <a:xfrm flipH="1" flipV="1">
            <a:off x="6586654" y="1326996"/>
            <a:ext cx="460917" cy="72357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995"/>
      </p:ext>
    </p:extLst>
  </p:cSld>
  <p:clrMapOvr>
    <a:masterClrMapping/>
  </p:clrMapOvr>
</p:sld>
</file>

<file path=ppt/theme/theme1.xml><?xml version="1.0" encoding="utf-8"?>
<a:theme xmlns:a="http://schemas.openxmlformats.org/drawingml/2006/main" name="SC21ppt">
  <a:themeElements>
    <a:clrScheme name="SC21 Color">
      <a:dk1>
        <a:srgbClr val="2E3348"/>
      </a:dk1>
      <a:lt1>
        <a:srgbClr val="F8F1EC"/>
      </a:lt1>
      <a:dk2>
        <a:srgbClr val="2E3348"/>
      </a:dk2>
      <a:lt2>
        <a:srgbClr val="F8F1EC"/>
      </a:lt2>
      <a:accent1>
        <a:srgbClr val="D47362"/>
      </a:accent1>
      <a:accent2>
        <a:srgbClr val="A8B189"/>
      </a:accent2>
      <a:accent3>
        <a:srgbClr val="384B5E"/>
      </a:accent3>
      <a:accent4>
        <a:srgbClr val="DDD1C2"/>
      </a:accent4>
      <a:accent5>
        <a:srgbClr val="FFFFFF"/>
      </a:accent5>
      <a:accent6>
        <a:srgbClr val="000000"/>
      </a:accent6>
      <a:hlink>
        <a:srgbClr val="D47362"/>
      </a:hlink>
      <a:folHlink>
        <a:srgbClr val="5F6E7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21ppt" id="{BA595672-667B-5F4A-B349-6529542DA7AD}" vid="{E04CB860-2EAD-7847-BD75-87481A3F37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C21 Color">
    <a:dk1>
      <a:srgbClr val="2E3348"/>
    </a:dk1>
    <a:lt1>
      <a:srgbClr val="F8F1EC"/>
    </a:lt1>
    <a:dk2>
      <a:srgbClr val="2E3348"/>
    </a:dk2>
    <a:lt2>
      <a:srgbClr val="F8F1EC"/>
    </a:lt2>
    <a:accent1>
      <a:srgbClr val="D47362"/>
    </a:accent1>
    <a:accent2>
      <a:srgbClr val="A8B189"/>
    </a:accent2>
    <a:accent3>
      <a:srgbClr val="384B5E"/>
    </a:accent3>
    <a:accent4>
      <a:srgbClr val="DDD1C2"/>
    </a:accent4>
    <a:accent5>
      <a:srgbClr val="FFFFFF"/>
    </a:accent5>
    <a:accent6>
      <a:srgbClr val="000000"/>
    </a:accent6>
    <a:hlink>
      <a:srgbClr val="D47362"/>
    </a:hlink>
    <a:folHlink>
      <a:srgbClr val="5F6E7E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SC21 Color">
    <a:dk1>
      <a:srgbClr val="2E3348"/>
    </a:dk1>
    <a:lt1>
      <a:srgbClr val="F8F1EC"/>
    </a:lt1>
    <a:dk2>
      <a:srgbClr val="2E3348"/>
    </a:dk2>
    <a:lt2>
      <a:srgbClr val="F8F1EC"/>
    </a:lt2>
    <a:accent1>
      <a:srgbClr val="D47362"/>
    </a:accent1>
    <a:accent2>
      <a:srgbClr val="A8B189"/>
    </a:accent2>
    <a:accent3>
      <a:srgbClr val="384B5E"/>
    </a:accent3>
    <a:accent4>
      <a:srgbClr val="DDD1C2"/>
    </a:accent4>
    <a:accent5>
      <a:srgbClr val="FFFFFF"/>
    </a:accent5>
    <a:accent6>
      <a:srgbClr val="000000"/>
    </a:accent6>
    <a:hlink>
      <a:srgbClr val="D47362"/>
    </a:hlink>
    <a:folHlink>
      <a:srgbClr val="5F6E7E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SC21 Color">
    <a:dk1>
      <a:srgbClr val="2E3348"/>
    </a:dk1>
    <a:lt1>
      <a:srgbClr val="F8F1EC"/>
    </a:lt1>
    <a:dk2>
      <a:srgbClr val="2E3348"/>
    </a:dk2>
    <a:lt2>
      <a:srgbClr val="F8F1EC"/>
    </a:lt2>
    <a:accent1>
      <a:srgbClr val="D47362"/>
    </a:accent1>
    <a:accent2>
      <a:srgbClr val="A8B189"/>
    </a:accent2>
    <a:accent3>
      <a:srgbClr val="384B5E"/>
    </a:accent3>
    <a:accent4>
      <a:srgbClr val="DDD1C2"/>
    </a:accent4>
    <a:accent5>
      <a:srgbClr val="FFFFFF"/>
    </a:accent5>
    <a:accent6>
      <a:srgbClr val="000000"/>
    </a:accent6>
    <a:hlink>
      <a:srgbClr val="D47362"/>
    </a:hlink>
    <a:folHlink>
      <a:srgbClr val="5F6E7E"/>
    </a:folHlink>
  </a:clrScheme>
</a:themeOverride>
</file>

<file path=ppt/theme/themeOverride4.xml><?xml version="1.0" encoding="utf-8"?>
<a:themeOverride xmlns:a="http://schemas.openxmlformats.org/drawingml/2006/main">
  <a:clrScheme name="SC21 Color">
    <a:dk1>
      <a:srgbClr val="2E3348"/>
    </a:dk1>
    <a:lt1>
      <a:srgbClr val="F8F1EC"/>
    </a:lt1>
    <a:dk2>
      <a:srgbClr val="2E3348"/>
    </a:dk2>
    <a:lt2>
      <a:srgbClr val="F8F1EC"/>
    </a:lt2>
    <a:accent1>
      <a:srgbClr val="D47362"/>
    </a:accent1>
    <a:accent2>
      <a:srgbClr val="A8B189"/>
    </a:accent2>
    <a:accent3>
      <a:srgbClr val="384B5E"/>
    </a:accent3>
    <a:accent4>
      <a:srgbClr val="DDD1C2"/>
    </a:accent4>
    <a:accent5>
      <a:srgbClr val="FFFFFF"/>
    </a:accent5>
    <a:accent6>
      <a:srgbClr val="000000"/>
    </a:accent6>
    <a:hlink>
      <a:srgbClr val="D47362"/>
    </a:hlink>
    <a:folHlink>
      <a:srgbClr val="5F6E7E"/>
    </a:folHlink>
  </a:clrScheme>
</a:themeOverride>
</file>

<file path=ppt/theme/themeOverride5.xml><?xml version="1.0" encoding="utf-8"?>
<a:themeOverride xmlns:a="http://schemas.openxmlformats.org/drawingml/2006/main">
  <a:clrScheme name="SC21 Color">
    <a:dk1>
      <a:srgbClr val="2E3348"/>
    </a:dk1>
    <a:lt1>
      <a:srgbClr val="F8F1EC"/>
    </a:lt1>
    <a:dk2>
      <a:srgbClr val="2E3348"/>
    </a:dk2>
    <a:lt2>
      <a:srgbClr val="F8F1EC"/>
    </a:lt2>
    <a:accent1>
      <a:srgbClr val="D47362"/>
    </a:accent1>
    <a:accent2>
      <a:srgbClr val="A8B189"/>
    </a:accent2>
    <a:accent3>
      <a:srgbClr val="384B5E"/>
    </a:accent3>
    <a:accent4>
      <a:srgbClr val="DDD1C2"/>
    </a:accent4>
    <a:accent5>
      <a:srgbClr val="FFFFFF"/>
    </a:accent5>
    <a:accent6>
      <a:srgbClr val="000000"/>
    </a:accent6>
    <a:hlink>
      <a:srgbClr val="D47362"/>
    </a:hlink>
    <a:folHlink>
      <a:srgbClr val="5F6E7E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27618</TotalTime>
  <Words>2882</Words>
  <Application>Microsoft Macintosh PowerPoint</Application>
  <PresentationFormat>On-screen Show (16:9)</PresentationFormat>
  <Paragraphs>355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SC21ppt</vt:lpstr>
      <vt:lpstr>Towards High Productivity and Performance for Irregular Applications in Chapel</vt:lpstr>
      <vt:lpstr>Agenda</vt:lpstr>
      <vt:lpstr>Background: Irregular Applications</vt:lpstr>
      <vt:lpstr>Background: Chapel Programming Language</vt:lpstr>
      <vt:lpstr>Background: Chapel Programming Language</vt:lpstr>
      <vt:lpstr>Background: Productivity-Performance Tradeoffs</vt:lpstr>
      <vt:lpstr>Agenda</vt:lpstr>
      <vt:lpstr>Application Study: Breadth First Search (BFS)</vt:lpstr>
      <vt:lpstr>Application Study: Breadth First Search (BFS)</vt:lpstr>
      <vt:lpstr>Application Study: Breadth First Search (BFS)</vt:lpstr>
      <vt:lpstr>Application Study: Breadth First Search (BFS)</vt:lpstr>
      <vt:lpstr>Application Study: Breadth First Search (BFS)</vt:lpstr>
      <vt:lpstr>Application Study: Breadth First Search (BFS)</vt:lpstr>
      <vt:lpstr>Application Study: Breadth First Search (BFS)</vt:lpstr>
      <vt:lpstr>Application Study: Breadth First Search (BFS)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 Study: PageRank</vt:lpstr>
      <vt:lpstr>Application Study: PageRank</vt:lpstr>
      <vt:lpstr>Application Study: PageRank</vt:lpstr>
      <vt:lpstr>Application Study: PageRank</vt:lpstr>
      <vt:lpstr>Application Study: PageRank</vt:lpstr>
      <vt:lpstr>Application Study: PageRank</vt:lpstr>
      <vt:lpstr>Application Study: PageRank</vt:lpstr>
      <vt:lpstr>PowerPoint Presentation</vt:lpstr>
      <vt:lpstr>PowerPoint Presentation</vt:lpstr>
      <vt:lpstr>PowerPoint Presentation</vt:lpstr>
      <vt:lpstr>PowerPoint Presentation</vt:lpstr>
      <vt:lpstr>Conclusions and Future Work</vt:lpstr>
      <vt:lpstr>Towards High Productivity and Performance for Irregular Applications in Chapel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Thomas Blaine Rolinger</cp:lastModifiedBy>
  <cp:revision>103</cp:revision>
  <dcterms:created xsi:type="dcterms:W3CDTF">2021-09-17T00:52:29Z</dcterms:created>
  <dcterms:modified xsi:type="dcterms:W3CDTF">2021-11-18T18:32:33Z</dcterms:modified>
  <cp:category/>
</cp:coreProperties>
</file>