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9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66" r:id="rId5"/>
    <p:sldId id="267" r:id="rId6"/>
    <p:sldId id="269" r:id="rId7"/>
    <p:sldId id="268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5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605E"/>
    <a:srgbClr val="000066"/>
    <a:srgbClr val="008080"/>
    <a:srgbClr val="777777"/>
    <a:srgbClr val="CB7023"/>
    <a:srgbClr val="737373"/>
    <a:srgbClr val="C9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60CFDC1A-44F5-4807-8A56-884A935AF641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109" charset="0"/>
              </a:defRPr>
            </a:lvl1pPr>
          </a:lstStyle>
          <a:p>
            <a:pPr>
              <a:defRPr/>
            </a:pPr>
            <a:fld id="{4FCF26ED-E371-41D0-891F-D0C9A46FA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9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AFBF98-7105-4476-BE94-8826E502E93E}" type="datetime1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B680E05-B45F-462E-8C4D-601F9D9BA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08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0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itle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Title_Foo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PNNL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Proudly_Operated_by_Battelle_Ony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9900" y="1831975"/>
            <a:ext cx="8212138" cy="906463"/>
          </a:xfrm>
        </p:spPr>
        <p:txBody>
          <a:bodyPr lIns="91440" tIns="45720" rIns="91440" bIns="45720"/>
          <a:lstStyle>
            <a:lvl1pPr>
              <a:defRPr sz="4000">
                <a:solidFill>
                  <a:srgbClr val="C97A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488" y="2973388"/>
            <a:ext cx="8208962" cy="2279650"/>
          </a:xfr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6BD84-452B-40E9-87A3-3A36E4900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4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F903C-4D66-4622-B596-0FC90A5C3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0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5F4C-31F2-4BF5-B8AE-C3AD8247A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28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B2F01-B4BA-4293-A00C-BD82F0F0C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6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7083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67083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F0A4-8C2D-4038-80ED-B6C85FD3E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1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SzPct val="60000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3A755-1268-4FB0-85AB-B708110A93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54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5524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D6437-5029-4E8E-884D-E9B1806AA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0135"/>
            <a:ext cx="4040188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0135"/>
            <a:ext cx="4041775" cy="348825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88051-2FAC-41D3-ADE0-5134FD8AA8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5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EAE40-B500-40F6-987D-E681174A6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6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8C9CE-618F-48E8-A59A-DD749F223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7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84440" y="1599559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7906" y="1598278"/>
            <a:ext cx="4041648" cy="40789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7477036-856D-400E-862C-067BF611C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9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6291-2AF6-44ED-87DE-18CC5087F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32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9072" y="2306490"/>
            <a:ext cx="4033772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2" y="2305209"/>
            <a:ext cx="4041648" cy="32657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473B3C8-32DF-4930-A8FF-0FF1BA6175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00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65120D-03CA-4238-8AA0-EC3644996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98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61389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4640223" y="1607244"/>
            <a:ext cx="4041648" cy="3575050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8956C21-72CD-4794-9DF5-77F29D95B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44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" name="Picture 6" descr="PNNL_Logo_Rever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62613"/>
            <a:ext cx="265112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Proudly_Operated_by_Battelle_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72252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1"/>
          </p:nvPr>
        </p:nvSpPr>
        <p:spPr>
          <a:xfrm>
            <a:off x="461389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4640223" y="2321856"/>
            <a:ext cx="4041648" cy="3348961"/>
          </a:xfrm>
        </p:spPr>
        <p:txBody>
          <a:bodyPr/>
          <a:lstStyle>
            <a:lvl1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FontTx/>
              <a:buBlip>
                <a:blip r:embed="rId5"/>
              </a:buBlip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CD6EC4-5DD3-43D0-AF84-F2AEE74B2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3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PNNL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Proudly_Operated_by_Battelle_Ony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4FF54-7263-4BD0-BC14-C86200E5B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1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6E2B9-0BFB-430C-AA91-FB45D88FF4EF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5631A-5B38-4E99-A6DB-F9B1F541D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06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52D4B-3B3A-4155-8FEA-B359FA3875F6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68B9D-6422-4E9F-80B3-74998AD94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38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AC02E-5677-438B-8F4D-4D7D8E07C09C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A8BF8-322D-41F4-828D-BE12F06A7D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84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F15D9-5E55-405F-83FF-9F72E5AFDF59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98D0F-8726-4DCC-AE06-A81A1EBB2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5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18E35-B06B-4EA5-A3C2-31FC06441EC8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F629A-CEAA-4322-9767-BF6773A34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3262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EA55E-1DCE-47EF-BCAD-38C33326E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3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A5762-A9C4-41DC-AD81-BA36AC5AC8E3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9BCBE-B8AD-4CEC-971B-4AB28101F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87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F7F6-B476-41CD-B784-D068042D00D2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82A2B-D6CB-423E-AD19-527CC649F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97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32B6F-4DD9-4F78-BA31-3A5D31BD4111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CD248-BF88-4B81-B0AF-C4D16FA29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68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6FBFA-DF0C-4EEE-B4D2-52BCBB84234C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8944C-7ED7-4DAE-B3B0-8C87517B0D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505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1B40D2-D12E-4017-847E-4D5630F8DBFA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8FA9-4515-41E1-954A-BD38B86440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49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BB38-0EB2-4FE9-9EAE-7BA0FFEF136B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44D58-8AA9-4F7E-A2BE-BE2D75AD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0886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480F6-0844-44AE-9702-D079240CB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7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497514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2434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50EAF-2D0E-4402-A1E8-6AA5B7932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9324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0541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5997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2E475-8192-40E4-BAD7-03302EBF4E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9228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9209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6116A-631F-4FD9-9C0E-2A1B119C8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D80A2-247E-4865-8C4B-6065F3C25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6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_Foo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3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PNNL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5670550"/>
            <a:ext cx="26511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" name="Picture 9" descr="Proudly_Operated_by_Battelle_Ony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64008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70946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12713" y="6483350"/>
            <a:ext cx="5095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FCB36-D1E6-49C2-A4E2-397CE0A62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7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27" Type="http://schemas.openxmlformats.org/officeDocument/2006/relationships/image" Target="../media/image2.png"/><Relationship Id="rId28" Type="http://schemas.openxmlformats.org/officeDocument/2006/relationships/image" Target="../media/image3.png"/><Relationship Id="rId29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73038" y="6453188"/>
            <a:ext cx="509587" cy="2682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fld id="{A40F833F-CD93-4390-AAF2-946AEBD4C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  <p:sldLayoutId id="2147484773" r:id="rId4"/>
    <p:sldLayoutId id="2147484774" r:id="rId5"/>
    <p:sldLayoutId id="2147484775" r:id="rId6"/>
    <p:sldLayoutId id="2147484776" r:id="rId7"/>
    <p:sldLayoutId id="2147484777" r:id="rId8"/>
    <p:sldLayoutId id="2147484778" r:id="rId9"/>
    <p:sldLayoutId id="2147484779" r:id="rId10"/>
    <p:sldLayoutId id="2147484780" r:id="rId11"/>
    <p:sldLayoutId id="2147484781" r:id="rId12"/>
    <p:sldLayoutId id="2147484782" r:id="rId13"/>
    <p:sldLayoutId id="2147484783" r:id="rId14"/>
    <p:sldLayoutId id="2147484784" r:id="rId15"/>
    <p:sldLayoutId id="2147484785" r:id="rId16"/>
    <p:sldLayoutId id="2147484786" r:id="rId17"/>
    <p:sldLayoutId id="2147484787" r:id="rId18"/>
    <p:sldLayoutId id="2147484788" r:id="rId19"/>
    <p:sldLayoutId id="2147484789" r:id="rId20"/>
    <p:sldLayoutId id="2147484790" r:id="rId21"/>
    <p:sldLayoutId id="2147484791" r:id="rId22"/>
    <p:sldLayoutId id="2147484792" r:id="rId23"/>
    <p:sldLayoutId id="2147484793" r:id="rId24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ＭＳ Ｐゴシック" pitchFamily="-109" charset="-128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  <a:ea typeface="ＭＳ Ｐゴシック" pitchFamily="-109" charset="-128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26"/>
        </a:buBlip>
        <a:defRPr sz="24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27"/>
        </a:buBlip>
        <a:defRPr sz="22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28"/>
        </a:buBlip>
        <a:defRPr sz="20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1" fontAlgn="base" hangingPunct="1">
        <a:lnSpc>
          <a:spcPct val="85000"/>
        </a:lnSpc>
        <a:spcBef>
          <a:spcPct val="30000"/>
        </a:spcBef>
        <a:spcAft>
          <a:spcPct val="0"/>
        </a:spcAft>
        <a:buBlip>
          <a:blip r:embed="rId29"/>
        </a:buBlip>
        <a:defRPr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26"/>
        </a:buBlip>
        <a:defRPr sz="16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29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DC2E09-D080-4A61-A0C1-7FEB185699CB}" type="datetimeFigureOut">
              <a:rPr lang="en-US"/>
              <a:pPr>
                <a:defRPr/>
              </a:pPr>
              <a:t>11/14/16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5A04A3-DCD4-4169-8C65-3154224C8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60" r:id="rId2"/>
    <p:sldLayoutId id="2147484761" r:id="rId3"/>
    <p:sldLayoutId id="2147484762" r:id="rId4"/>
    <p:sldLayoutId id="2147484763" r:id="rId5"/>
    <p:sldLayoutId id="2147484764" r:id="rId6"/>
    <p:sldLayoutId id="2147484765" r:id="rId7"/>
    <p:sldLayoutId id="2147484766" r:id="rId8"/>
    <p:sldLayoutId id="2147484767" r:id="rId9"/>
    <p:sldLayoutId id="2147484768" r:id="rId10"/>
    <p:sldLayoutId id="21474847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>
          <a:xfrm>
            <a:off x="469900" y="1524000"/>
            <a:ext cx="8212138" cy="906463"/>
          </a:xfrm>
        </p:spPr>
        <p:txBody>
          <a:bodyPr/>
          <a:lstStyle/>
          <a:p>
            <a:r>
              <a:rPr lang="en-US" altLang="en-US" dirty="0" smtClean="0"/>
              <a:t>Application of PGAS Programming to Power Grid Simulation</a:t>
            </a:r>
          </a:p>
        </p:txBody>
      </p:sp>
      <p:sp>
        <p:nvSpPr>
          <p:cNvPr id="27651" name="Subtitle 2"/>
          <p:cNvSpPr>
            <a:spLocks noGrp="1"/>
          </p:cNvSpPr>
          <p:nvPr>
            <p:ph type="subTitle" idx="1"/>
          </p:nvPr>
        </p:nvSpPr>
        <p:spPr>
          <a:xfrm>
            <a:off x="471488" y="3435350"/>
            <a:ext cx="8208962" cy="2279650"/>
          </a:xfrm>
        </p:spPr>
        <p:txBody>
          <a:bodyPr/>
          <a:lstStyle/>
          <a:p>
            <a:r>
              <a:rPr lang="en-US" altLang="en-US" dirty="0" smtClean="0"/>
              <a:t>Bruce Palmer</a:t>
            </a:r>
          </a:p>
          <a:p>
            <a:r>
              <a:rPr lang="en-US" altLang="en-US" dirty="0" smtClean="0"/>
              <a:t>Pacific Northwest National Laboratory</a:t>
            </a:r>
          </a:p>
          <a:p>
            <a:r>
              <a:rPr lang="en-US" altLang="en-US" dirty="0" smtClean="0"/>
              <a:t>Richland, WA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FD2F3EB-B834-4376-AD37-DB284D2A14A4}" type="slidenum">
              <a:rPr lang="en-US" altLang="en-US" smtClean="0"/>
              <a:pPr eaLnBrk="1" hangingPunct="1"/>
              <a:t>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Initialization: Put All Data in Global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Arrow Connector 4"/>
          <p:cNvCxnSpPr>
            <a:stCxn id="19" idx="3"/>
            <a:endCxn id="9" idx="2"/>
          </p:cNvCxnSpPr>
          <p:nvPr/>
        </p:nvCxnSpPr>
        <p:spPr>
          <a:xfrm flipV="1">
            <a:off x="2895600" y="2967038"/>
            <a:ext cx="4419600" cy="24431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371600" y="2509838"/>
            <a:ext cx="3048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2509838"/>
            <a:ext cx="3048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509838"/>
            <a:ext cx="6096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62800" y="2509838"/>
            <a:ext cx="304800" cy="4572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509838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81200" y="2509838"/>
            <a:ext cx="15240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05200" y="2509838"/>
            <a:ext cx="2133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800" y="2509838"/>
            <a:ext cx="2438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3352800"/>
            <a:ext cx="4572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3810000"/>
            <a:ext cx="4572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38400" y="4267200"/>
            <a:ext cx="457200" cy="9144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914400" y="4114800"/>
            <a:ext cx="1600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Binned </a:t>
            </a:r>
            <a:r>
              <a:rPr lang="en-US" altLang="en-US" sz="2400" dirty="0" smtClean="0"/>
              <a:t>Keys-Value Pairs</a:t>
            </a:r>
            <a:endParaRPr lang="en-US" altLang="en-US" sz="2400" dirty="0"/>
          </a:p>
        </p:txBody>
      </p:sp>
      <p:sp>
        <p:nvSpPr>
          <p:cNvPr id="18" name="TextBox 26"/>
          <p:cNvSpPr txBox="1">
            <a:spLocks noChangeArrowheads="1"/>
          </p:cNvSpPr>
          <p:nvPr/>
        </p:nvSpPr>
        <p:spPr bwMode="auto">
          <a:xfrm>
            <a:off x="3505200" y="5334000"/>
            <a:ext cx="1371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Relative Offsets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8400" y="5181600"/>
            <a:ext cx="457200" cy="4572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33528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86200" y="3810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6200" y="42672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47244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4" name="Straight Arrow Connector 23"/>
          <p:cNvCxnSpPr>
            <a:stCxn id="14" idx="1"/>
            <a:endCxn id="6" idx="2"/>
          </p:cNvCxnSpPr>
          <p:nvPr/>
        </p:nvCxnSpPr>
        <p:spPr>
          <a:xfrm flipH="1" flipV="1">
            <a:off x="1524000" y="2967038"/>
            <a:ext cx="914400" cy="614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1"/>
            <a:endCxn id="7" idx="2"/>
          </p:cNvCxnSpPr>
          <p:nvPr/>
        </p:nvCxnSpPr>
        <p:spPr>
          <a:xfrm flipH="1" flipV="1">
            <a:off x="2133600" y="2967038"/>
            <a:ext cx="304800" cy="10715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2"/>
          </p:cNvCxnSpPr>
          <p:nvPr/>
        </p:nvCxnSpPr>
        <p:spPr>
          <a:xfrm flipV="1">
            <a:off x="2895600" y="2967038"/>
            <a:ext cx="1219200" cy="17573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4"/>
          <p:cNvSpPr txBox="1">
            <a:spLocks noChangeArrowheads="1"/>
          </p:cNvSpPr>
          <p:nvPr/>
        </p:nvSpPr>
        <p:spPr bwMode="auto">
          <a:xfrm>
            <a:off x="1524000" y="1443038"/>
            <a:ext cx="5486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Global Array Containing All Key-Value Pairs</a:t>
            </a:r>
          </a:p>
        </p:txBody>
      </p:sp>
      <p:sp>
        <p:nvSpPr>
          <p:cNvPr id="28" name="TextBox 35"/>
          <p:cNvSpPr txBox="1">
            <a:spLocks noChangeArrowheads="1"/>
          </p:cNvSpPr>
          <p:nvPr/>
        </p:nvSpPr>
        <p:spPr bwMode="auto">
          <a:xfrm>
            <a:off x="1219200" y="3195638"/>
            <a:ext cx="60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Put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33528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34000" y="3810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34000" y="42672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34000" y="47244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7200" y="2209800"/>
            <a:ext cx="0" cy="300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3"/>
          <p:cNvSpPr txBox="1">
            <a:spLocks noChangeArrowheads="1"/>
          </p:cNvSpPr>
          <p:nvPr/>
        </p:nvSpPr>
        <p:spPr bwMode="auto">
          <a:xfrm>
            <a:off x="304800" y="182880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981200" y="2214563"/>
            <a:ext cx="0" cy="300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5"/>
          <p:cNvSpPr txBox="1">
            <a:spLocks noChangeArrowheads="1"/>
          </p:cNvSpPr>
          <p:nvPr/>
        </p:nvSpPr>
        <p:spPr bwMode="auto">
          <a:xfrm>
            <a:off x="1828800" y="1833563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08375" y="2219325"/>
            <a:ext cx="0" cy="300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47"/>
          <p:cNvSpPr txBox="1">
            <a:spLocks noChangeArrowheads="1"/>
          </p:cNvSpPr>
          <p:nvPr/>
        </p:nvSpPr>
        <p:spPr bwMode="auto">
          <a:xfrm>
            <a:off x="3238500" y="1838325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10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641975" y="2222500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49"/>
          <p:cNvSpPr txBox="1">
            <a:spLocks noChangeArrowheads="1"/>
          </p:cNvSpPr>
          <p:nvPr/>
        </p:nvSpPr>
        <p:spPr bwMode="auto">
          <a:xfrm>
            <a:off x="5372100" y="1841500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41" name="TextBox 26"/>
          <p:cNvSpPr txBox="1">
            <a:spLocks noChangeArrowheads="1"/>
          </p:cNvSpPr>
          <p:nvPr/>
        </p:nvSpPr>
        <p:spPr bwMode="auto">
          <a:xfrm>
            <a:off x="4800600" y="5334000"/>
            <a:ext cx="1828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Total Keys per Process</a:t>
            </a:r>
            <a:endParaRPr lang="en-US" altLang="en-US" sz="2400" dirty="0"/>
          </a:p>
        </p:txBody>
      </p:sp>
      <p:sp>
        <p:nvSpPr>
          <p:cNvPr id="42" name="TextBox 26"/>
          <p:cNvSpPr txBox="1">
            <a:spLocks noChangeArrowheads="1"/>
          </p:cNvSpPr>
          <p:nvPr/>
        </p:nvSpPr>
        <p:spPr bwMode="auto">
          <a:xfrm>
            <a:off x="6553200" y="5334000"/>
            <a:ext cx="1371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/>
              <a:t>Global </a:t>
            </a:r>
            <a:r>
              <a:rPr lang="en-US" altLang="en-US" sz="2400" dirty="0"/>
              <a:t>Offsets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4200" y="33528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34200" y="38100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934200" y="42672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11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934200" y="4724400"/>
            <a:ext cx="609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23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745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/>
      <p:bldP spid="28" grpId="0"/>
      <p:bldP spid="34" grpId="0"/>
      <p:bldP spid="36" grpId="0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Initialization: Key-Value Pairs Are Distributed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2286000"/>
            <a:ext cx="6096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43300" y="2286000"/>
            <a:ext cx="24765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2286000"/>
            <a:ext cx="3048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6775" y="2286000"/>
            <a:ext cx="530225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81200" y="2286000"/>
            <a:ext cx="322262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2286000"/>
            <a:ext cx="3429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2286000"/>
            <a:ext cx="9525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2400" y="2286000"/>
            <a:ext cx="609600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676400" y="2286000"/>
            <a:ext cx="3048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86000" y="2286000"/>
            <a:ext cx="322262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2286000"/>
            <a:ext cx="6096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2286000"/>
            <a:ext cx="3048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2286000"/>
            <a:ext cx="3048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608262" y="2286000"/>
            <a:ext cx="592138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76900" y="2286000"/>
            <a:ext cx="24765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2286000"/>
            <a:ext cx="9906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76990" y="1969722"/>
            <a:ext cx="0" cy="300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3"/>
          <p:cNvSpPr txBox="1">
            <a:spLocks noChangeArrowheads="1"/>
          </p:cNvSpPr>
          <p:nvPr/>
        </p:nvSpPr>
        <p:spPr bwMode="auto">
          <a:xfrm>
            <a:off x="624590" y="1588722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00990" y="1974485"/>
            <a:ext cx="0" cy="3000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5"/>
          <p:cNvSpPr txBox="1">
            <a:spLocks noChangeArrowheads="1"/>
          </p:cNvSpPr>
          <p:nvPr/>
        </p:nvSpPr>
        <p:spPr bwMode="auto">
          <a:xfrm>
            <a:off x="2148590" y="1593485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828165" y="1979247"/>
            <a:ext cx="0" cy="3000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47"/>
          <p:cNvSpPr txBox="1">
            <a:spLocks noChangeArrowheads="1"/>
          </p:cNvSpPr>
          <p:nvPr/>
        </p:nvSpPr>
        <p:spPr bwMode="auto">
          <a:xfrm>
            <a:off x="3558290" y="1598247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961765" y="1982422"/>
            <a:ext cx="0" cy="301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9"/>
          <p:cNvSpPr txBox="1">
            <a:spLocks noChangeArrowheads="1"/>
          </p:cNvSpPr>
          <p:nvPr/>
        </p:nvSpPr>
        <p:spPr bwMode="auto">
          <a:xfrm>
            <a:off x="5691890" y="1601422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9462" y="2286000"/>
            <a:ext cx="1506538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86000" y="2286000"/>
            <a:ext cx="1527175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13175" y="2286000"/>
            <a:ext cx="2133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43600" y="2286000"/>
            <a:ext cx="2438401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89857" y="3200400"/>
            <a:ext cx="304800" cy="533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9857" y="4038600"/>
            <a:ext cx="304800" cy="533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889857" y="4876800"/>
            <a:ext cx="322262" cy="5334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89857" y="5715000"/>
            <a:ext cx="304800" cy="5334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423257" y="3276600"/>
            <a:ext cx="312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Key-value pairs from P0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3423257" y="4110335"/>
            <a:ext cx="312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Key-value </a:t>
            </a:r>
            <a:r>
              <a:rPr lang="en-US" sz="2400" dirty="0"/>
              <a:t>pairs </a:t>
            </a:r>
            <a:r>
              <a:rPr lang="en-US" sz="2400" dirty="0" smtClean="0"/>
              <a:t>from P1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3423257" y="4944070"/>
            <a:ext cx="312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Key-value </a:t>
            </a:r>
            <a:r>
              <a:rPr lang="en-US" sz="2400" dirty="0"/>
              <a:t>pairs </a:t>
            </a:r>
            <a:r>
              <a:rPr lang="en-US" sz="2400" dirty="0" smtClean="0"/>
              <a:t>from P2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3423257" y="5777805"/>
            <a:ext cx="3121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Key-value </a:t>
            </a:r>
            <a:r>
              <a:rPr lang="en-US" sz="2400" dirty="0"/>
              <a:t>pairs </a:t>
            </a:r>
            <a:r>
              <a:rPr lang="en-US" sz="2400" dirty="0" smtClean="0"/>
              <a:t>from P3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1371600" y="14478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2853945" y="14478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4682745" y="14478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858000" y="1447800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654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92125" y="1798320"/>
            <a:ext cx="8186738" cy="35750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9" b="-1"/>
          <a:stretch/>
        </p:blipFill>
        <p:spPr>
          <a:xfrm>
            <a:off x="0" y="1219200"/>
            <a:ext cx="4800600" cy="408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3"/>
          <a:stretch/>
        </p:blipFill>
        <p:spPr>
          <a:xfrm>
            <a:off x="4343400" y="1315452"/>
            <a:ext cx="4800600" cy="407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5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6172200" cy="617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DEAE40-B500-40F6-987D-E681174A65E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6"/>
            <a:ext cx="8204200" cy="88868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6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PGAS programming models are easily applied to power grid applications</a:t>
            </a:r>
          </a:p>
          <a:p>
            <a:r>
              <a:rPr lang="en-US" dirty="0" smtClean="0"/>
              <a:t>Performance is comparable to MPI for many functions, in some cases it is better</a:t>
            </a:r>
          </a:p>
          <a:p>
            <a:r>
              <a:rPr lang="en-US" dirty="0" smtClean="0"/>
              <a:t>Collective hashing can be used to redistribute data efficiently based on matching </a:t>
            </a:r>
            <a:r>
              <a:rPr lang="en-US" dirty="0" smtClean="0"/>
              <a:t>keys</a:t>
            </a:r>
          </a:p>
          <a:p>
            <a:r>
              <a:rPr lang="en-US" dirty="0" err="1" smtClean="0"/>
              <a:t>GridPACK</a:t>
            </a:r>
            <a:r>
              <a:rPr lang="en-US" dirty="0" smtClean="0"/>
              <a:t> available at https://</a:t>
            </a:r>
            <a:r>
              <a:rPr lang="en-US" dirty="0" err="1" smtClean="0"/>
              <a:t>www.gridpack.org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10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2996DCC5-1949-46E3-B322-46C2BA4328BD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5334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The Power Grid: The Biggest Machine in the World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Computing and the Power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752600"/>
            <a:ext cx="8186738" cy="3575050"/>
          </a:xfrm>
        </p:spPr>
        <p:txBody>
          <a:bodyPr/>
          <a:lstStyle/>
          <a:p>
            <a:r>
              <a:rPr lang="en-US" dirty="0" smtClean="0"/>
              <a:t>Most problems are fairly small and still fit on workstations</a:t>
            </a:r>
          </a:p>
          <a:p>
            <a:r>
              <a:rPr lang="en-US" dirty="0" smtClean="0"/>
              <a:t>But…</a:t>
            </a:r>
          </a:p>
          <a:p>
            <a:pPr lvl="1"/>
            <a:r>
              <a:rPr lang="en-US" dirty="0" smtClean="0"/>
              <a:t>There is interest in simulating problems very fast. Going from 2 minutes to 15 seconds can be important for real-time control</a:t>
            </a:r>
          </a:p>
          <a:p>
            <a:pPr lvl="1"/>
            <a:r>
              <a:rPr lang="en-US" dirty="0"/>
              <a:t>Contingency calculations can spawn thousands or even millions of individual simulations. These can all be run concurrently</a:t>
            </a:r>
          </a:p>
          <a:p>
            <a:pPr lvl="1"/>
            <a:r>
              <a:rPr lang="en-US" dirty="0"/>
              <a:t>Bigger calculations are on the horizon (optimization, transmission plus distribution, etc.)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6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GridPACK™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57200" y="1161022"/>
            <a:ext cx="7553694" cy="5239778"/>
            <a:chOff x="218706" y="797951"/>
            <a:chExt cx="7553694" cy="523977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18706" y="4884117"/>
              <a:ext cx="7553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6805" y="4877469"/>
              <a:ext cx="23759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Core Data Objects</a:t>
              </a:r>
              <a:endParaRPr lang="en-US" sz="18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485906" y="5246067"/>
              <a:ext cx="2438400" cy="79166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Power Grid Network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23506" y="5246067"/>
              <a:ext cx="2438400" cy="79166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Matrices and Vectors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4906" y="1941981"/>
              <a:ext cx="1524000" cy="4942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Application Driver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81700" y="797951"/>
              <a:ext cx="1790700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Base Network Components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Neighbor Lists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Matrix Elements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9901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Math and Solver Module</a:t>
              </a:r>
            </a:p>
            <a:p>
              <a:pPr marL="171450" indent="-171450">
                <a:buFont typeface="Arial" pitchFamily="34" charset="0"/>
                <a:buChar char="•"/>
              </a:pPr>
              <a:r>
                <a:rPr lang="en-US" sz="1400" dirty="0" err="1" smtClean="0"/>
                <a:t>PETSc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257306" y="4026184"/>
              <a:ext cx="1524000" cy="716145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Mapper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761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Network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Exchanges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Partitioning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4906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Task Manager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49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Import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PTI Formats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Dictionary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2385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Export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Serial IO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18706" y="2569542"/>
              <a:ext cx="75536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52374" y="2657410"/>
              <a:ext cx="23380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err="1" smtClean="0"/>
                <a:t>GridPACK</a:t>
              </a:r>
              <a:r>
                <a:rPr lang="en-US" sz="1800" dirty="0" smtClean="0"/>
                <a:t>™ Framework</a:t>
              </a:r>
              <a:endParaRPr lang="en-US" sz="18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57306" y="3102942"/>
              <a:ext cx="1524000" cy="75356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Configure Module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XML</a:t>
              </a:r>
              <a:endParaRPr lang="en-US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8203" y="1350341"/>
              <a:ext cx="24286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GridPACK™ Applications</a:t>
              </a:r>
              <a:endParaRPr lang="en-US" sz="18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38506" y="4045917"/>
              <a:ext cx="1524000" cy="69641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Utilities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Errors</a:t>
              </a:r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400" dirty="0" smtClean="0"/>
                <a:t>Profiling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4700" y="797951"/>
              <a:ext cx="1790700" cy="914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Base Factory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Network-wide Operations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24225" y="1941980"/>
              <a:ext cx="1771650" cy="49421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Application Factory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91225" y="1941980"/>
              <a:ext cx="1771650" cy="49421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/>
                <a:t>Application Components</a:t>
              </a:r>
              <a:endParaRPr lang="en-US" sz="1400" dirty="0"/>
            </a:p>
          </p:txBody>
        </p:sp>
        <p:cxnSp>
          <p:nvCxnSpPr>
            <p:cNvPr id="28" name="Straight Arrow Connector 27"/>
            <p:cNvCxnSpPr>
              <a:stCxn id="26" idx="0"/>
              <a:endCxn id="25" idx="2"/>
            </p:cNvCxnSpPr>
            <p:nvPr/>
          </p:nvCxnSpPr>
          <p:spPr>
            <a:xfrm flipV="1">
              <a:off x="4210050" y="1712351"/>
              <a:ext cx="0" cy="2296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7" idx="0"/>
              <a:endCxn id="13" idx="2"/>
            </p:cNvCxnSpPr>
            <p:nvPr/>
          </p:nvCxnSpPr>
          <p:spPr>
            <a:xfrm flipV="1">
              <a:off x="6877050" y="1712351"/>
              <a:ext cx="0" cy="2296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528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Arrays Communication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066800"/>
            <a:ext cx="8186738" cy="3575050"/>
          </a:xfrm>
        </p:spPr>
        <p:txBody>
          <a:bodyPr/>
          <a:lstStyle/>
          <a:p>
            <a:r>
              <a:rPr lang="en-US" dirty="0" smtClean="0"/>
              <a:t>Distributed arrays with a global address space</a:t>
            </a:r>
          </a:p>
          <a:p>
            <a:r>
              <a:rPr lang="en-US" dirty="0" smtClean="0"/>
              <a:t>One-sided access using put/get/accumulate (structured access) and scatter/gather/scatter-accumulate (unstructured access)</a:t>
            </a:r>
          </a:p>
          <a:p>
            <a:r>
              <a:rPr lang="en-US" dirty="0" smtClean="0"/>
              <a:t>Read-increment functionality</a:t>
            </a:r>
          </a:p>
          <a:p>
            <a:r>
              <a:rPr lang="en-US" dirty="0" smtClean="0"/>
              <a:t>Native runtimes: </a:t>
            </a:r>
            <a:r>
              <a:rPr lang="en-US" dirty="0" err="1" smtClean="0"/>
              <a:t>Infiniband</a:t>
            </a:r>
            <a:r>
              <a:rPr lang="en-US" dirty="0" smtClean="0"/>
              <a:t>, Portals4, and Cray</a:t>
            </a:r>
          </a:p>
          <a:p>
            <a:r>
              <a:rPr lang="en-US" dirty="0" smtClean="0"/>
              <a:t>MPI-based runtimes: Two-sided, progress ranks, multi-threaded, progress threads, and MPI-3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Tasks Implemented using PGAS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295400"/>
            <a:ext cx="8186738" cy="3575050"/>
          </a:xfrm>
        </p:spPr>
        <p:txBody>
          <a:bodyPr/>
          <a:lstStyle/>
          <a:p>
            <a:r>
              <a:rPr lang="en-US" dirty="0" smtClean="0"/>
              <a:t>Ghost bus (node) and branch (edge) exchanges (scatter/gather)</a:t>
            </a:r>
          </a:p>
          <a:p>
            <a:r>
              <a:rPr lang="en-US" dirty="0" smtClean="0"/>
              <a:t>I/O (scatter/</a:t>
            </a:r>
            <a:r>
              <a:rPr lang="en-US" dirty="0" smtClean="0"/>
              <a:t>get)</a:t>
            </a:r>
            <a:endParaRPr lang="en-US" dirty="0" smtClean="0"/>
          </a:p>
          <a:p>
            <a:r>
              <a:rPr lang="en-US" dirty="0" smtClean="0"/>
              <a:t>Task manager (read-increment)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Collective hash tables (put/get and read-increment)</a:t>
            </a:r>
          </a:p>
          <a:p>
            <a:r>
              <a:rPr lang="en-US" dirty="0"/>
              <a:t>e</a:t>
            </a:r>
            <a:r>
              <a:rPr lang="en-US" dirty="0" smtClean="0"/>
              <a:t>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Hash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1524000"/>
            <a:ext cx="1066800" cy="1828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4</a:t>
            </a:r>
          </a:p>
          <a:p>
            <a:pPr algn="ctr"/>
            <a:r>
              <a:rPr lang="en-US" dirty="0" smtClean="0"/>
              <a:t>Bus 7</a:t>
            </a:r>
          </a:p>
          <a:p>
            <a:pPr algn="ctr"/>
            <a:r>
              <a:rPr lang="en-US" dirty="0" smtClean="0"/>
              <a:t>Bus 8</a:t>
            </a:r>
          </a:p>
          <a:p>
            <a:pPr algn="ctr"/>
            <a:r>
              <a:rPr lang="en-US" dirty="0" smtClean="0"/>
              <a:t>Bus 13</a:t>
            </a:r>
          </a:p>
          <a:p>
            <a:pPr algn="ctr"/>
            <a:r>
              <a:rPr lang="en-US" dirty="0" smtClean="0"/>
              <a:t>Bus 19</a:t>
            </a:r>
          </a:p>
          <a:p>
            <a:pPr algn="ctr"/>
            <a:r>
              <a:rPr lang="en-US" dirty="0" smtClean="0"/>
              <a:t>Bus 20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75292" y="1143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1524000"/>
            <a:ext cx="1066800" cy="1828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1</a:t>
            </a:r>
          </a:p>
          <a:p>
            <a:pPr algn="ctr"/>
            <a:r>
              <a:rPr lang="en-US" dirty="0" smtClean="0"/>
              <a:t>Bus 2</a:t>
            </a:r>
          </a:p>
          <a:p>
            <a:pPr algn="ctr"/>
            <a:r>
              <a:rPr lang="en-US" dirty="0" smtClean="0"/>
              <a:t>Bus 11</a:t>
            </a:r>
          </a:p>
          <a:p>
            <a:pPr algn="ctr"/>
            <a:r>
              <a:rPr lang="en-US" dirty="0" smtClean="0"/>
              <a:t>Bus 12</a:t>
            </a:r>
          </a:p>
          <a:p>
            <a:pPr algn="ctr"/>
            <a:r>
              <a:rPr lang="en-US" dirty="0" smtClean="0"/>
              <a:t>Bus 17</a:t>
            </a:r>
          </a:p>
          <a:p>
            <a:pPr algn="ctr"/>
            <a:r>
              <a:rPr lang="en-US" dirty="0" smtClean="0"/>
              <a:t>Bus 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5492" y="1143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10200" y="1524000"/>
            <a:ext cx="1066800" cy="1828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3</a:t>
            </a:r>
          </a:p>
          <a:p>
            <a:pPr algn="ctr"/>
            <a:r>
              <a:rPr lang="en-US" dirty="0" smtClean="0"/>
              <a:t>Bus 9</a:t>
            </a:r>
          </a:p>
          <a:p>
            <a:pPr algn="ctr"/>
            <a:r>
              <a:rPr lang="en-US" dirty="0" smtClean="0"/>
              <a:t>Bus 10</a:t>
            </a:r>
          </a:p>
          <a:p>
            <a:pPr algn="ctr"/>
            <a:r>
              <a:rPr lang="en-US" dirty="0" smtClean="0"/>
              <a:t>Bus 14</a:t>
            </a:r>
          </a:p>
          <a:p>
            <a:pPr algn="ctr"/>
            <a:r>
              <a:rPr lang="en-US" dirty="0" smtClean="0"/>
              <a:t>Bus 15</a:t>
            </a:r>
          </a:p>
          <a:p>
            <a:pPr algn="ctr"/>
            <a:r>
              <a:rPr lang="en-US" dirty="0" smtClean="0"/>
              <a:t>Bus 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75692" y="1143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10400" y="1524000"/>
            <a:ext cx="1066800" cy="182880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 5</a:t>
            </a:r>
          </a:p>
          <a:p>
            <a:pPr algn="ctr"/>
            <a:r>
              <a:rPr lang="en-US" dirty="0" smtClean="0"/>
              <a:t>Bus 6</a:t>
            </a:r>
          </a:p>
          <a:p>
            <a:pPr algn="ctr"/>
            <a:r>
              <a:rPr lang="en-US" dirty="0" smtClean="0"/>
              <a:t>Bus 21</a:t>
            </a:r>
          </a:p>
          <a:p>
            <a:pPr algn="ctr"/>
            <a:r>
              <a:rPr lang="en-US" dirty="0" smtClean="0"/>
              <a:t>Bus 22</a:t>
            </a:r>
          </a:p>
          <a:p>
            <a:pPr algn="ctr"/>
            <a:r>
              <a:rPr lang="en-US" dirty="0" smtClean="0"/>
              <a:t>Bus 23</a:t>
            </a:r>
          </a:p>
          <a:p>
            <a:pPr algn="ctr"/>
            <a:r>
              <a:rPr lang="en-US" dirty="0" smtClean="0"/>
              <a:t>Bus 24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75892" y="11430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09800" y="3886200"/>
            <a:ext cx="1066800" cy="18288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1-V1</a:t>
            </a:r>
          </a:p>
          <a:p>
            <a:pPr algn="ctr"/>
            <a:r>
              <a:rPr lang="en-US" dirty="0" smtClean="0"/>
              <a:t>2-V2</a:t>
            </a:r>
          </a:p>
          <a:p>
            <a:pPr algn="ctr"/>
            <a:r>
              <a:rPr lang="en-US" dirty="0" smtClean="0"/>
              <a:t>3-V3</a:t>
            </a:r>
          </a:p>
          <a:p>
            <a:pPr algn="ctr"/>
            <a:r>
              <a:rPr lang="en-US" dirty="0" smtClean="0"/>
              <a:t>4-V4</a:t>
            </a:r>
          </a:p>
          <a:p>
            <a:pPr algn="ctr"/>
            <a:r>
              <a:rPr lang="en-US" dirty="0" smtClean="0"/>
              <a:t>5-V5</a:t>
            </a:r>
          </a:p>
          <a:p>
            <a:pPr algn="ctr"/>
            <a:r>
              <a:rPr lang="en-US" dirty="0" smtClean="0"/>
              <a:t>6-V6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810000" y="3886200"/>
            <a:ext cx="1066800" cy="18288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7-V7</a:t>
            </a:r>
          </a:p>
          <a:p>
            <a:pPr algn="ctr"/>
            <a:r>
              <a:rPr lang="en-US" dirty="0" smtClean="0"/>
              <a:t>8-V8</a:t>
            </a:r>
          </a:p>
          <a:p>
            <a:pPr algn="ctr"/>
            <a:r>
              <a:rPr lang="en-US" dirty="0" smtClean="0"/>
              <a:t>9-V9</a:t>
            </a:r>
          </a:p>
          <a:p>
            <a:pPr algn="ctr"/>
            <a:r>
              <a:rPr lang="en-US" dirty="0" smtClean="0"/>
              <a:t>10-V10</a:t>
            </a:r>
          </a:p>
          <a:p>
            <a:pPr algn="ctr"/>
            <a:r>
              <a:rPr lang="en-US" dirty="0" smtClean="0"/>
              <a:t>11-V11</a:t>
            </a:r>
          </a:p>
          <a:p>
            <a:pPr algn="ctr"/>
            <a:r>
              <a:rPr lang="en-US" dirty="0" smtClean="0"/>
              <a:t>12-V12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0200" y="3886200"/>
            <a:ext cx="1066800" cy="18288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13-V13</a:t>
            </a:r>
          </a:p>
          <a:p>
            <a:pPr algn="ctr"/>
            <a:r>
              <a:rPr lang="en-US" dirty="0" smtClean="0"/>
              <a:t>14-V14</a:t>
            </a:r>
          </a:p>
          <a:p>
            <a:pPr algn="ctr"/>
            <a:r>
              <a:rPr lang="en-US" dirty="0" smtClean="0"/>
              <a:t>15-V15</a:t>
            </a:r>
          </a:p>
          <a:p>
            <a:pPr algn="ctr"/>
            <a:r>
              <a:rPr lang="en-US" dirty="0" smtClean="0"/>
              <a:t>16-V16</a:t>
            </a:r>
          </a:p>
          <a:p>
            <a:pPr algn="ctr"/>
            <a:r>
              <a:rPr lang="en-US" dirty="0" smtClean="0"/>
              <a:t>17-V17</a:t>
            </a:r>
          </a:p>
          <a:p>
            <a:pPr algn="ctr"/>
            <a:r>
              <a:rPr lang="en-US" dirty="0" smtClean="0"/>
              <a:t>18-V18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10400" y="3886200"/>
            <a:ext cx="1066800" cy="18288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19-V19</a:t>
            </a:r>
          </a:p>
          <a:p>
            <a:pPr algn="ctr"/>
            <a:r>
              <a:rPr lang="en-US" dirty="0" smtClean="0"/>
              <a:t>20-V20</a:t>
            </a:r>
          </a:p>
          <a:p>
            <a:pPr algn="ctr"/>
            <a:r>
              <a:rPr lang="en-US" dirty="0" smtClean="0"/>
              <a:t>21-V21</a:t>
            </a:r>
          </a:p>
          <a:p>
            <a:pPr algn="ctr"/>
            <a:r>
              <a:rPr lang="en-US" dirty="0" smtClean="0"/>
              <a:t>22-V22</a:t>
            </a:r>
          </a:p>
          <a:p>
            <a:pPr algn="ctr"/>
            <a:r>
              <a:rPr lang="en-US" dirty="0" smtClean="0"/>
              <a:t>23-V23</a:t>
            </a:r>
          </a:p>
          <a:p>
            <a:pPr algn="ctr"/>
            <a:r>
              <a:rPr lang="en-US" dirty="0" smtClean="0"/>
              <a:t>24-V24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43200" y="1752600"/>
            <a:ext cx="1600200" cy="2362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43200" y="2057400"/>
            <a:ext cx="1600200" cy="23622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43200" y="1752600"/>
            <a:ext cx="3200400" cy="28956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752600"/>
            <a:ext cx="0" cy="32004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743200" y="1752600"/>
            <a:ext cx="4742846" cy="3429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43200" y="2057400"/>
            <a:ext cx="4742846" cy="342900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" y="1752600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buses on processors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" y="433447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Distribution of data on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225550"/>
            <a:ext cx="8186738" cy="3575050"/>
          </a:xfrm>
        </p:spPr>
        <p:txBody>
          <a:bodyPr/>
          <a:lstStyle/>
          <a:p>
            <a:r>
              <a:rPr lang="en-US" dirty="0" smtClean="0"/>
              <a:t>Setup and access are collective operations</a:t>
            </a:r>
          </a:p>
          <a:p>
            <a:pPr lvl="1"/>
            <a:r>
              <a:rPr lang="en-US" dirty="0" smtClean="0"/>
              <a:t>Requests can be bundled and processed all at once</a:t>
            </a:r>
          </a:p>
          <a:p>
            <a:pPr lvl="1"/>
            <a:r>
              <a:rPr lang="en-US" dirty="0" smtClean="0"/>
              <a:t>Progress is assumed on all processors</a:t>
            </a:r>
          </a:p>
          <a:p>
            <a:r>
              <a:rPr lang="en-US" dirty="0" smtClean="0"/>
              <a:t>Create a hash function that maps bus (node) indices to a processor</a:t>
            </a:r>
          </a:p>
          <a:p>
            <a:pPr lvl="1"/>
            <a:r>
              <a:rPr lang="en-US" dirty="0" smtClean="0"/>
              <a:t>Processor doesn’t need to own the bus, but it is the place to go for information</a:t>
            </a:r>
          </a:p>
          <a:p>
            <a:r>
              <a:rPr lang="en-US" dirty="0" smtClean="0"/>
              <a:t>Create a hash table that maps all bus (node) indices to the processors that contain the bus</a:t>
            </a:r>
          </a:p>
          <a:p>
            <a:r>
              <a:rPr lang="en-US" dirty="0" smtClean="0"/>
              <a:t>Use the hash table to route data to processors that own the 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9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Initialization:Evaluate</a:t>
            </a:r>
            <a:r>
              <a:rPr lang="en-US" dirty="0" smtClean="0"/>
              <a:t> Bin Sizes and Offsets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DD6291-2AF6-44ED-87DE-18CC5087F57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1905000"/>
            <a:ext cx="762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24"/>
          <p:cNvSpPr txBox="1">
            <a:spLocks noChangeArrowheads="1"/>
          </p:cNvSpPr>
          <p:nvPr/>
        </p:nvSpPr>
        <p:spPr bwMode="auto">
          <a:xfrm>
            <a:off x="1570724" y="5943600"/>
            <a:ext cx="1298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Process J</a:t>
            </a:r>
          </a:p>
        </p:txBody>
      </p:sp>
      <p:sp>
        <p:nvSpPr>
          <p:cNvPr id="7" name="TextBox 25"/>
          <p:cNvSpPr txBox="1">
            <a:spLocks noChangeArrowheads="1"/>
          </p:cNvSpPr>
          <p:nvPr/>
        </p:nvSpPr>
        <p:spPr bwMode="auto">
          <a:xfrm>
            <a:off x="304800" y="4421301"/>
            <a:ext cx="91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Bin Sizes</a:t>
            </a:r>
          </a:p>
        </p:txBody>
      </p:sp>
      <p:sp>
        <p:nvSpPr>
          <p:cNvPr id="8" name="TextBox 26"/>
          <p:cNvSpPr txBox="1">
            <a:spLocks noChangeArrowheads="1"/>
          </p:cNvSpPr>
          <p:nvPr/>
        </p:nvSpPr>
        <p:spPr bwMode="auto">
          <a:xfrm>
            <a:off x="7772400" y="4201169"/>
            <a:ext cx="1065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Offsets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0" y="1905000"/>
            <a:ext cx="762000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1295400"/>
            <a:ext cx="762000" cy="2133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34000" y="990600"/>
            <a:ext cx="762000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91412" y="39703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91412" y="44275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91412" y="48847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91412" y="53419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0" y="2514600"/>
            <a:ext cx="762000" cy="9144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0" y="3124200"/>
            <a:ext cx="762000" cy="3048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0" y="1905000"/>
            <a:ext cx="762000" cy="1524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39612" y="39703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39612" y="44275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39612" y="48847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39612" y="5341937"/>
            <a:ext cx="4572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0" y="2209800"/>
            <a:ext cx="762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810000" y="3124200"/>
            <a:ext cx="762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572000" y="2514600"/>
            <a:ext cx="762000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34000" y="1600200"/>
            <a:ext cx="7620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TextBox 54"/>
          <p:cNvSpPr txBox="1">
            <a:spLocks noChangeArrowheads="1"/>
          </p:cNvSpPr>
          <p:nvPr/>
        </p:nvSpPr>
        <p:spPr bwMode="auto">
          <a:xfrm>
            <a:off x="1110006" y="1692193"/>
            <a:ext cx="1676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Global array with P elements</a:t>
            </a:r>
          </a:p>
        </p:txBody>
      </p:sp>
      <p:sp>
        <p:nvSpPr>
          <p:cNvPr id="28" name="TextBox 55"/>
          <p:cNvSpPr txBox="1">
            <a:spLocks noChangeArrowheads="1"/>
          </p:cNvSpPr>
          <p:nvPr/>
        </p:nvSpPr>
        <p:spPr bwMode="auto">
          <a:xfrm>
            <a:off x="3839262" y="4503737"/>
            <a:ext cx="2190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Read-Increment</a:t>
            </a:r>
          </a:p>
        </p:txBody>
      </p:sp>
      <p:cxnSp>
        <p:nvCxnSpPr>
          <p:cNvPr id="29" name="Straight Arrow Connector 28"/>
          <p:cNvCxnSpPr>
            <a:stCxn id="12" idx="3"/>
            <a:endCxn id="5" idx="2"/>
          </p:cNvCxnSpPr>
          <p:nvPr/>
        </p:nvCxnSpPr>
        <p:spPr>
          <a:xfrm flipV="1">
            <a:off x="2448612" y="3429000"/>
            <a:ext cx="980388" cy="7699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2"/>
            <a:endCxn id="19" idx="1"/>
          </p:cNvCxnSpPr>
          <p:nvPr/>
        </p:nvCxnSpPr>
        <p:spPr>
          <a:xfrm>
            <a:off x="3429000" y="3429000"/>
            <a:ext cx="3210612" cy="76993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3" idx="3"/>
            <a:endCxn id="24" idx="2"/>
          </p:cNvCxnSpPr>
          <p:nvPr/>
        </p:nvCxnSpPr>
        <p:spPr>
          <a:xfrm flipV="1">
            <a:off x="2448612" y="3429000"/>
            <a:ext cx="1742388" cy="12271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20" idx="1"/>
          </p:cNvCxnSpPr>
          <p:nvPr/>
        </p:nvCxnSpPr>
        <p:spPr>
          <a:xfrm>
            <a:off x="4191000" y="3429000"/>
            <a:ext cx="2448612" cy="1227137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0" idx="2"/>
          </p:cNvCxnSpPr>
          <p:nvPr/>
        </p:nvCxnSpPr>
        <p:spPr>
          <a:xfrm flipV="1">
            <a:off x="2448612" y="3429000"/>
            <a:ext cx="2504388" cy="16843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21" idx="1"/>
          </p:cNvCxnSpPr>
          <p:nvPr/>
        </p:nvCxnSpPr>
        <p:spPr>
          <a:xfrm>
            <a:off x="4953000" y="3429000"/>
            <a:ext cx="1686612" cy="1684337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" idx="3"/>
            <a:endCxn id="18" idx="2"/>
          </p:cNvCxnSpPr>
          <p:nvPr/>
        </p:nvCxnSpPr>
        <p:spPr>
          <a:xfrm flipV="1">
            <a:off x="2448612" y="3429000"/>
            <a:ext cx="3266388" cy="214153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2" idx="1"/>
          </p:cNvCxnSpPr>
          <p:nvPr/>
        </p:nvCxnSpPr>
        <p:spPr>
          <a:xfrm>
            <a:off x="5715000" y="3429000"/>
            <a:ext cx="924612" cy="214153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58012" y="39703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458012" y="44275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1458012" y="48847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458012" y="53419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P3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131357" y="39703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131357" y="44275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7131357" y="48847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P2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7131357" y="5341937"/>
            <a:ext cx="498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240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41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PNNL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NNL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resentation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PNNL_PowerPoint_Template</Template>
  <TotalTime>2761</TotalTime>
  <Words>696</Words>
  <Application>Microsoft Macintosh PowerPoint</Application>
  <PresentationFormat>On-screen Show (4:3)</PresentationFormat>
  <Paragraphs>196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PNNL_PowerPoint_Template</vt:lpstr>
      <vt:lpstr>Office Theme</vt:lpstr>
      <vt:lpstr>Application of PGAS Programming to Power Grid Simulation</vt:lpstr>
      <vt:lpstr>PowerPoint Presentation</vt:lpstr>
      <vt:lpstr>Parallel Computing and the Power Grid</vt:lpstr>
      <vt:lpstr>GridPACK™ Framework</vt:lpstr>
      <vt:lpstr>Global Arrays Communication Library</vt:lpstr>
      <vt:lpstr>Parallel Tasks Implemented using PGAS</vt:lpstr>
      <vt:lpstr>Collective Hash Tables</vt:lpstr>
      <vt:lpstr>Hash Algorithm</vt:lpstr>
      <vt:lpstr>Initialization:Evaluate Bin Sizes and Offsets</vt:lpstr>
      <vt:lpstr>Initialization: Put All Data in Global Array</vt:lpstr>
      <vt:lpstr>Initialization: Key-Value Pairs Are Distributed</vt:lpstr>
      <vt:lpstr>Results</vt:lpstr>
      <vt:lpstr>Results</vt:lpstr>
      <vt:lpstr>Conclusions</vt:lpstr>
    </vt:vector>
  </TitlesOfParts>
  <Company>Battelle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PGAS Programming to Power Grid Simulation</dc:title>
  <dc:creator>Palmer, Bruce J</dc:creator>
  <cp:lastModifiedBy>Palmer , Bruce J</cp:lastModifiedBy>
  <cp:revision>19</cp:revision>
  <dcterms:created xsi:type="dcterms:W3CDTF">2016-10-19T22:27:10Z</dcterms:created>
  <dcterms:modified xsi:type="dcterms:W3CDTF">2016-11-14T21:14:47Z</dcterms:modified>
</cp:coreProperties>
</file>