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304" r:id="rId2"/>
    <p:sldId id="305" r:id="rId3"/>
    <p:sldId id="306" r:id="rId4"/>
    <p:sldId id="307" r:id="rId5"/>
    <p:sldId id="295" r:id="rId6"/>
    <p:sldId id="268" r:id="rId7"/>
    <p:sldId id="296" r:id="rId8"/>
    <p:sldId id="269" r:id="rId9"/>
    <p:sldId id="270" r:id="rId10"/>
    <p:sldId id="271" r:id="rId11"/>
    <p:sldId id="272" r:id="rId12"/>
    <p:sldId id="308" r:id="rId13"/>
    <p:sldId id="277" r:id="rId14"/>
    <p:sldId id="297" r:id="rId15"/>
    <p:sldId id="278" r:id="rId16"/>
    <p:sldId id="298" r:id="rId17"/>
    <p:sldId id="299" r:id="rId18"/>
    <p:sldId id="280" r:id="rId19"/>
    <p:sldId id="281" r:id="rId20"/>
    <p:sldId id="282" r:id="rId21"/>
    <p:sldId id="286" r:id="rId22"/>
    <p:sldId id="284" r:id="rId23"/>
    <p:sldId id="285" r:id="rId24"/>
    <p:sldId id="300" r:id="rId25"/>
    <p:sldId id="301" r:id="rId26"/>
    <p:sldId id="275" r:id="rId27"/>
    <p:sldId id="264" r:id="rId28"/>
    <p:sldId id="276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2C"/>
    <a:srgbClr val="849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607B1-2684-B841-A526-A0640C7DE927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8E419-2A40-7C42-9A52-EC933D9D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8E419-2A40-7C42-9A52-EC933D9D7F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4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38FF2-AFA0-CA4F-9ABB-4EE0434DAB32}" type="datetimeFigureOut">
              <a:rPr lang="en-US" smtClean="0"/>
              <a:pPr/>
              <a:t>11/13/16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7FE20-612C-954E-A565-AFD64D6B0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38FF2-AFA0-CA4F-9ABB-4EE0434DAB32}" type="datetimeFigureOut">
              <a:rPr lang="en-US" smtClean="0"/>
              <a:pPr/>
              <a:t>11/13/16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7FE20-612C-954E-A565-AFD64D6B0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0"/>
            <a:ext cx="2093913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6238" y="0"/>
            <a:ext cx="6132512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38FF2-AFA0-CA4F-9ABB-4EE0434DAB32}" type="datetimeFigureOut">
              <a:rPr lang="en-US" smtClean="0"/>
              <a:pPr/>
              <a:t>11/13/16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7FE20-612C-954E-A565-AFD64D6B0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0"/>
            <a:ext cx="5969000" cy="86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76238" y="1497013"/>
            <a:ext cx="8378825" cy="4594225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38FF2-AFA0-CA4F-9ABB-4EE0434DAB32}" type="datetimeFigureOut">
              <a:rPr lang="en-US" smtClean="0"/>
              <a:pPr/>
              <a:t>11/13/16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7FE20-612C-954E-A565-AFD64D6B0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38FF2-AFA0-CA4F-9ABB-4EE0434DAB32}" type="datetimeFigureOut">
              <a:rPr lang="en-US" smtClean="0"/>
              <a:pPr/>
              <a:t>11/13/16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7FE20-612C-954E-A565-AFD64D6B0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38FF2-AFA0-CA4F-9ABB-4EE0434DAB32}" type="datetimeFigureOut">
              <a:rPr lang="en-US" smtClean="0"/>
              <a:pPr/>
              <a:t>11/13/16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7FE20-612C-954E-A565-AFD64D6B0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238" y="1497013"/>
            <a:ext cx="4113212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497013"/>
            <a:ext cx="4113213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38FF2-AFA0-CA4F-9ABB-4EE0434DAB32}" type="datetimeFigureOut">
              <a:rPr lang="en-US" smtClean="0"/>
              <a:pPr/>
              <a:t>11/13/16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7FE20-612C-954E-A565-AFD64D6B0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38FF2-AFA0-CA4F-9ABB-4EE0434DAB32}" type="datetimeFigureOut">
              <a:rPr lang="en-US" smtClean="0"/>
              <a:pPr/>
              <a:t>11/13/16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7FE20-612C-954E-A565-AFD64D6B0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38FF2-AFA0-CA4F-9ABB-4EE0434DAB32}" type="datetimeFigureOut">
              <a:rPr lang="en-US" smtClean="0"/>
              <a:pPr/>
              <a:t>11/13/16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7FE20-612C-954E-A565-AFD64D6B0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38FF2-AFA0-CA4F-9ABB-4EE0434DAB32}" type="datetimeFigureOut">
              <a:rPr lang="en-US" smtClean="0"/>
              <a:pPr/>
              <a:t>11/13/16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7FE20-612C-954E-A565-AFD64D6B0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38FF2-AFA0-CA4F-9ABB-4EE0434DAB32}" type="datetimeFigureOut">
              <a:rPr lang="en-US" smtClean="0"/>
              <a:pPr/>
              <a:t>11/13/16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7FE20-612C-954E-A565-AFD64D6B0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38FF2-AFA0-CA4F-9ABB-4EE0434DAB32}" type="datetimeFigureOut">
              <a:rPr lang="en-US" smtClean="0"/>
              <a:pPr/>
              <a:t>11/13/16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7FE20-612C-954E-A565-AFD64D6B0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" pitchFamily="-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89100" y="0"/>
            <a:ext cx="59690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238" y="1497013"/>
            <a:ext cx="8378825" cy="459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-1" charset="0"/>
              </a:defRPr>
            </a:lvl1pPr>
          </a:lstStyle>
          <a:p>
            <a:fld id="{CF538FF2-AFA0-CA4F-9ABB-4EE0434DAB32}" type="datetimeFigureOut">
              <a:rPr lang="en-US" smtClean="0"/>
              <a:pPr/>
              <a:t>11/13/16</a:t>
            </a:fld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312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-1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54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>
                <a:latin typeface="Times" pitchFamily="-1" charset="0"/>
              </a:defRPr>
            </a:lvl1pPr>
          </a:lstStyle>
          <a:p>
            <a:fld id="{5BA7FE20-612C-954E-A565-AFD64D6B07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929563" y="0"/>
            <a:ext cx="1214437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977900"/>
            <a:ext cx="9144000" cy="1905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" pitchFamily="-1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6176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977900"/>
            <a:ext cx="9144000" cy="1905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" pitchFamily="-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" charset="0"/>
          <a:ea typeface="ＭＳ Ｐゴシック" pitchFamily="-110" charset="-128"/>
          <a:cs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" charset="0"/>
          <a:ea typeface="ＭＳ Ｐゴシック" pitchFamily="-110" charset="-128"/>
          <a:cs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" charset="0"/>
          <a:ea typeface="ＭＳ Ｐゴシック" pitchFamily="-110" charset="-128"/>
          <a:cs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1">
          <a:solidFill>
            <a:schemeClr val="accent2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accent2"/>
          </a:solidFill>
          <a:latin typeface="+mn-lt"/>
          <a:ea typeface="ＭＳ Ｐゴシック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accent2"/>
          </a:solidFill>
          <a:latin typeface="+mn-lt"/>
          <a:ea typeface="ＭＳ Ｐゴシック" pitchFamily="-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ＭＳ Ｐゴシック" pitchFamily="-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ＭＳ Ｐゴシック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ＭＳ Ｐゴシック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ＭＳ Ｐゴシック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ＭＳ Ｐゴシック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78559"/>
            <a:ext cx="7772400" cy="1470025"/>
          </a:xfrm>
        </p:spPr>
        <p:txBody>
          <a:bodyPr/>
          <a:lstStyle/>
          <a:p>
            <a:r>
              <a:rPr lang="en-US" sz="3200" dirty="0">
                <a:solidFill>
                  <a:srgbClr val="000090"/>
                </a:solidFill>
              </a:rPr>
              <a:t>Experiences of Applying One-Sided Communication to Nearest-Neighbor Communication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4585" y="3734334"/>
            <a:ext cx="8186287" cy="1752600"/>
          </a:xfrm>
        </p:spPr>
        <p:txBody>
          <a:bodyPr/>
          <a:lstStyle/>
          <a:p>
            <a:r>
              <a:rPr lang="en-US" sz="2000" dirty="0" err="1"/>
              <a:t>Hongzhang</a:t>
            </a:r>
            <a:r>
              <a:rPr lang="en-US" sz="2000" dirty="0"/>
              <a:t> </a:t>
            </a:r>
            <a:r>
              <a:rPr lang="en-US" sz="2000" dirty="0" smtClean="0"/>
              <a:t>Shan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, </a:t>
            </a:r>
            <a:r>
              <a:rPr lang="en-US" sz="2000" dirty="0" err="1" smtClean="0"/>
              <a:t>Weiqun</a:t>
            </a:r>
            <a:r>
              <a:rPr lang="en-US" sz="2000" dirty="0" smtClean="0"/>
              <a:t> Zhang</a:t>
            </a:r>
            <a:r>
              <a:rPr lang="en-US" sz="2000" baseline="30000" dirty="0"/>
              <a:t>1</a:t>
            </a:r>
            <a:r>
              <a:rPr lang="en-US" sz="2000" dirty="0" smtClean="0"/>
              <a:t>,Yili Zheng</a:t>
            </a:r>
            <a:r>
              <a:rPr lang="en-US" sz="2000" baseline="30000" dirty="0"/>
              <a:t>1</a:t>
            </a:r>
            <a:r>
              <a:rPr lang="en-US" sz="2000" dirty="0" smtClean="0"/>
              <a:t>, Samuel Williams</a:t>
            </a:r>
            <a:r>
              <a:rPr lang="en-US" sz="2000" baseline="30000" dirty="0"/>
              <a:t>1</a:t>
            </a:r>
            <a:r>
              <a:rPr lang="en-US" sz="2000" dirty="0" smtClean="0"/>
              <a:t>, </a:t>
            </a:r>
            <a:r>
              <a:rPr lang="en-US" sz="2000" dirty="0" err="1" smtClean="0"/>
              <a:t>Stephane</a:t>
            </a:r>
            <a:r>
              <a:rPr lang="en-US" sz="2000" dirty="0" smtClean="0"/>
              <a:t> Ethier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, </a:t>
            </a:r>
            <a:r>
              <a:rPr lang="en-US" sz="2000" dirty="0" err="1" smtClean="0"/>
              <a:t>Bei</a:t>
            </a:r>
            <a:r>
              <a:rPr lang="en-US" sz="2000" dirty="0" smtClean="0"/>
              <a:t> Wang</a:t>
            </a:r>
            <a:r>
              <a:rPr lang="en-US" sz="2000" baseline="30000" dirty="0"/>
              <a:t>3</a:t>
            </a:r>
            <a:r>
              <a:rPr lang="en-US" sz="2000" dirty="0" smtClean="0"/>
              <a:t>, </a:t>
            </a:r>
            <a:r>
              <a:rPr lang="en-US" sz="2000" u="sng" dirty="0" smtClean="0"/>
              <a:t>Zhengji Zhao</a:t>
            </a:r>
            <a:r>
              <a:rPr lang="en-US" sz="2000" u="sng" baseline="30000" dirty="0" smtClean="0"/>
              <a:t>3</a:t>
            </a:r>
          </a:p>
          <a:p>
            <a:endParaRPr lang="en-US" sz="2000" baseline="30000" dirty="0" smtClean="0"/>
          </a:p>
          <a:p>
            <a:r>
              <a:rPr lang="en-US" sz="2000" b="0" baseline="30000" dirty="0" smtClean="0"/>
              <a:t>1)</a:t>
            </a:r>
            <a:r>
              <a:rPr lang="en-US" sz="2000" b="0" dirty="0" smtClean="0"/>
              <a:t> CRD, LBNL; </a:t>
            </a:r>
            <a:r>
              <a:rPr lang="en-US" sz="2000" b="0" baseline="30000" dirty="0" smtClean="0"/>
              <a:t>2)</a:t>
            </a:r>
            <a:r>
              <a:rPr lang="en-US" sz="2000" b="0" dirty="0" smtClean="0"/>
              <a:t> PPPL </a:t>
            </a:r>
            <a:r>
              <a:rPr lang="en-US" sz="2000" b="0" baseline="30000" dirty="0" smtClean="0"/>
              <a:t>3)</a:t>
            </a:r>
            <a:r>
              <a:rPr lang="en-US" sz="2000" b="0" dirty="0"/>
              <a:t> ; </a:t>
            </a:r>
            <a:r>
              <a:rPr lang="en-US" sz="2000" b="0" dirty="0" err="1" smtClean="0"/>
              <a:t>PICSciE</a:t>
            </a:r>
            <a:r>
              <a:rPr lang="en-US" sz="2000" b="0" dirty="0" smtClean="0"/>
              <a:t>, Princeton Univ. </a:t>
            </a:r>
            <a:r>
              <a:rPr lang="en-US" sz="2000" b="0" baseline="30000" dirty="0" smtClean="0"/>
              <a:t>4)</a:t>
            </a:r>
            <a:r>
              <a:rPr lang="en-US" sz="2000" b="0" dirty="0" smtClean="0"/>
              <a:t> NERSC, LBNL</a:t>
            </a:r>
          </a:p>
          <a:p>
            <a:pPr marL="342900" indent="-342900">
              <a:buAutoNum type="arabicParenR"/>
            </a:pPr>
            <a:endParaRPr lang="en-US" sz="1600" b="0" dirty="0" smtClean="0"/>
          </a:p>
          <a:p>
            <a:r>
              <a:rPr lang="en-US" sz="2000" b="0" dirty="0" smtClean="0"/>
              <a:t>PGAS </a:t>
            </a:r>
            <a:r>
              <a:rPr lang="en-US" sz="2000" b="0" dirty="0"/>
              <a:t>Applications </a:t>
            </a:r>
            <a:r>
              <a:rPr lang="en-US" sz="2000" b="0" dirty="0" smtClean="0"/>
              <a:t>Workshop, SC16</a:t>
            </a:r>
          </a:p>
          <a:p>
            <a:r>
              <a:rPr lang="en-US" sz="2000" b="0" dirty="0" smtClean="0"/>
              <a:t>Salt </a:t>
            </a:r>
            <a:r>
              <a:rPr lang="en-US" sz="2000" b="0" dirty="0"/>
              <a:t>Lake City, </a:t>
            </a:r>
            <a:r>
              <a:rPr lang="en-US" sz="2000" b="0" dirty="0" smtClean="0"/>
              <a:t>Utah,</a:t>
            </a:r>
            <a:r>
              <a:rPr lang="en-US" sz="2000" b="0" dirty="0"/>
              <a:t> Monday, Nov 14th, </a:t>
            </a:r>
            <a:r>
              <a:rPr lang="en-US" sz="2000" b="0" dirty="0" smtClean="0"/>
              <a:t>2016</a:t>
            </a:r>
            <a:endParaRPr lang="en-US" sz="2000" b="0" dirty="0"/>
          </a:p>
          <a:p>
            <a:endParaRPr lang="en-US" sz="1800" b="0" dirty="0"/>
          </a:p>
          <a:p>
            <a:endParaRPr lang="en-US" sz="1800" b="0" dirty="0" smtClean="0"/>
          </a:p>
          <a:p>
            <a:endParaRPr lang="en-US" sz="2000" dirty="0" smtClean="0"/>
          </a:p>
          <a:p>
            <a:endParaRPr lang="en-US" sz="2000" baseline="30000" dirty="0" smtClean="0"/>
          </a:p>
          <a:p>
            <a:endParaRPr lang="en-US" sz="2000" dirty="0"/>
          </a:p>
        </p:txBody>
      </p:sp>
      <p:pic>
        <p:nvPicPr>
          <p:cNvPr id="6" name="Picture 1" descr="NERSC-logo-color-transparent-edge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5339" y="6266311"/>
            <a:ext cx="1558661" cy="59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P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53" y="6262102"/>
            <a:ext cx="1084194" cy="598176"/>
          </a:xfrm>
          <a:prstGeom prst="rect">
            <a:avLst/>
          </a:prstGeom>
        </p:spPr>
      </p:pic>
      <p:pic>
        <p:nvPicPr>
          <p:cNvPr id="10" name="Picture 9" descr="pu-logo-retin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0" y="6166066"/>
            <a:ext cx="2160734" cy="64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3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(PSCW) vs. UPC++ </a:t>
            </a:r>
            <a:endParaRPr lang="en-US" dirty="0"/>
          </a:p>
        </p:txBody>
      </p:sp>
      <p:pic>
        <p:nvPicPr>
          <p:cNvPr id="4" name="Picture 3" descr="mpicomm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80" y="1417638"/>
            <a:ext cx="4018371" cy="5080000"/>
          </a:xfrm>
          <a:prstGeom prst="rect">
            <a:avLst/>
          </a:prstGeom>
        </p:spPr>
      </p:pic>
      <p:pic>
        <p:nvPicPr>
          <p:cNvPr id="5" name="Picture 4" descr="upcxxcomm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251" y="1417638"/>
            <a:ext cx="4184090" cy="508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6877" y="1048306"/>
            <a:ext cx="6301223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MPI (PSCW)                                                    Remote Task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889222">
            <a:off x="6067957" y="2073412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238" y="1224285"/>
            <a:ext cx="8378825" cy="4866953"/>
          </a:xfrm>
        </p:spPr>
        <p:txBody>
          <a:bodyPr>
            <a:normAutofit/>
          </a:bodyPr>
          <a:lstStyle/>
          <a:p>
            <a:r>
              <a:rPr lang="en-US" dirty="0" smtClean="0"/>
              <a:t>GTC-P</a:t>
            </a:r>
          </a:p>
          <a:p>
            <a:pPr lvl="1"/>
            <a:r>
              <a:rPr lang="en-US" dirty="0" smtClean="0"/>
              <a:t>Communicate with left and right neighbors</a:t>
            </a:r>
          </a:p>
          <a:p>
            <a:pPr lvl="1"/>
            <a:r>
              <a:rPr lang="en-US" dirty="0" smtClean="0"/>
              <a:t>Large message size</a:t>
            </a:r>
          </a:p>
          <a:p>
            <a:r>
              <a:rPr lang="en-US" dirty="0" err="1" smtClean="0"/>
              <a:t>Boxlib</a:t>
            </a:r>
            <a:endParaRPr lang="en-US" dirty="0" smtClean="0"/>
          </a:p>
          <a:p>
            <a:pPr lvl="1"/>
            <a:r>
              <a:rPr lang="en-US" dirty="0" smtClean="0"/>
              <a:t>Dynamic nearest neighbor communication</a:t>
            </a:r>
          </a:p>
          <a:p>
            <a:pPr lvl="1"/>
            <a:r>
              <a:rPr lang="en-US" dirty="0" smtClean="0"/>
              <a:t>All message initiators have to collect destination info before the data transfer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the communication only</a:t>
            </a:r>
          </a:p>
          <a:p>
            <a:pPr lvl="1"/>
            <a:r>
              <a:rPr lang="en-US" dirty="0" smtClean="0"/>
              <a:t>GTC-P shift</a:t>
            </a:r>
          </a:p>
          <a:p>
            <a:pPr lvl="1"/>
            <a:r>
              <a:rPr lang="en-US" dirty="0" err="1" smtClean="0"/>
              <a:t>Boxlib</a:t>
            </a:r>
            <a:r>
              <a:rPr lang="en-US" dirty="0" smtClean="0"/>
              <a:t> </a:t>
            </a:r>
            <a:r>
              <a:rPr lang="en-US" dirty="0" err="1" smtClean="0"/>
              <a:t>FillBoundary</a:t>
            </a:r>
            <a:endParaRPr lang="en-US" dirty="0" smtClean="0"/>
          </a:p>
          <a:p>
            <a:r>
              <a:rPr lang="en-US" dirty="0" smtClean="0"/>
              <a:t>Replace MPI two sided calls with MPI one-sided or UPC++ API, optimize </a:t>
            </a:r>
            <a:r>
              <a:rPr lang="en-US" smtClean="0"/>
              <a:t>where applicable</a:t>
            </a:r>
          </a:p>
        </p:txBody>
      </p:sp>
    </p:spTree>
    <p:extLst>
      <p:ext uri="{BB962C8B-B14F-4D97-AF65-F5344CB8AC3E}">
        <p14:creationId xmlns:p14="http://schemas.microsoft.com/office/powerpoint/2010/main" val="19638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948" y="0"/>
            <a:ext cx="6337112" cy="863600"/>
          </a:xfrm>
        </p:spPr>
        <p:txBody>
          <a:bodyPr/>
          <a:lstStyle/>
          <a:p>
            <a:r>
              <a:rPr lang="en-US" dirty="0" err="1" smtClean="0"/>
              <a:t>Gyrokinetic</a:t>
            </a:r>
            <a:r>
              <a:rPr lang="en-US" dirty="0" smtClean="0"/>
              <a:t> </a:t>
            </a:r>
            <a:r>
              <a:rPr lang="en-US" dirty="0" err="1" smtClean="0"/>
              <a:t>Toroidal</a:t>
            </a:r>
            <a:r>
              <a:rPr lang="en-US" dirty="0" smtClean="0"/>
              <a:t> Code (GTC-P)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75194" y="2967028"/>
            <a:ext cx="4676274" cy="35755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Domain partitioned in both </a:t>
            </a:r>
            <a:r>
              <a:rPr lang="en-US" dirty="0" smtClean="0">
                <a:solidFill>
                  <a:srgbClr val="849943"/>
                </a:solidFill>
              </a:rPr>
              <a:t>zeta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849943"/>
                </a:solidFill>
              </a:rPr>
              <a:t>psi</a:t>
            </a:r>
            <a:r>
              <a:rPr lang="en-US" dirty="0" smtClean="0"/>
              <a:t> direction</a:t>
            </a:r>
          </a:p>
          <a:p>
            <a:r>
              <a:rPr lang="en-US" dirty="0" smtClean="0"/>
              <a:t>Particles (electrons and ions) following the same partition in </a:t>
            </a:r>
            <a:r>
              <a:rPr lang="en-US" dirty="0" smtClean="0">
                <a:solidFill>
                  <a:srgbClr val="849943"/>
                </a:solidFill>
              </a:rPr>
              <a:t>zeta </a:t>
            </a:r>
            <a:r>
              <a:rPr lang="en-US" dirty="0" smtClean="0"/>
              <a:t>direction</a:t>
            </a:r>
          </a:p>
          <a:p>
            <a:r>
              <a:rPr lang="en-US" dirty="0" smtClean="0"/>
              <a:t>Network performance becomes increasingly important for the overall performance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259147" y="1342972"/>
            <a:ext cx="8568645" cy="147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A particle-in-cell (PIC) code that solves the five-dimensional (5D)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gyrokinetic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Vlasov</a:t>
            </a:r>
            <a:r>
              <a:rPr lang="en-US" sz="3200" b="1" kern="0" dirty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-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Poisson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equation in full, global </a:t>
            </a:r>
            <a:r>
              <a:rPr lang="en-US" sz="32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torus geometry to address turbulence issues in </a:t>
            </a:r>
            <a:r>
              <a:rPr lang="en-US" sz="3200" b="1" kern="0" dirty="0" err="1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tokamaks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ＭＳ Ｐゴシック" pitchFamily="-110" charset="-128"/>
              <a:cs typeface="ＭＳ Ｐゴシック" pitchFamily="-110" charset="-128"/>
            </a:endParaRPr>
          </a:p>
        </p:txBody>
      </p:sp>
      <p:pic>
        <p:nvPicPr>
          <p:cNvPr id="7" name="Picture 6" descr="gtc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92" y="2821280"/>
            <a:ext cx="3747934" cy="3904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ing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68" y="4738445"/>
            <a:ext cx="3077107" cy="2423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Pattern (shift)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335783" y="1280507"/>
            <a:ext cx="8554470" cy="19676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Focus on particle movement, mainly in zeta direction and only across a few </a:t>
            </a:r>
            <a:r>
              <a:rPr lang="en-US" dirty="0" err="1" smtClean="0"/>
              <a:t>subdomains</a:t>
            </a:r>
            <a:endParaRPr lang="en-US" dirty="0" smtClean="0"/>
          </a:p>
          <a:p>
            <a:r>
              <a:rPr lang="en-US" dirty="0" smtClean="0"/>
              <a:t>Communicate with left and right neighbors only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13303" y="3247835"/>
            <a:ext cx="4474512" cy="598296"/>
            <a:chOff x="666246" y="2529782"/>
            <a:chExt cx="6266904" cy="895313"/>
          </a:xfrm>
        </p:grpSpPr>
        <p:grpSp>
          <p:nvGrpSpPr>
            <p:cNvPr id="24" name="Group 23"/>
            <p:cNvGrpSpPr/>
            <p:nvPr/>
          </p:nvGrpSpPr>
          <p:grpSpPr>
            <a:xfrm>
              <a:off x="666246" y="2529782"/>
              <a:ext cx="6266904" cy="895313"/>
              <a:chOff x="666246" y="2852512"/>
              <a:chExt cx="6266904" cy="895313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2456790" y="2852512"/>
                <a:ext cx="895272" cy="895313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3352062" y="2852512"/>
                <a:ext cx="895272" cy="895313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4247334" y="2852512"/>
                <a:ext cx="895272" cy="895313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561518" y="2852512"/>
                <a:ext cx="895272" cy="895313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5142606" y="2852512"/>
                <a:ext cx="895272" cy="895313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666246" y="2852512"/>
                <a:ext cx="895272" cy="895313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6037878" y="2852512"/>
                <a:ext cx="895272" cy="895313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</p:grpSp>
        <p:sp>
          <p:nvSpPr>
            <p:cNvPr id="10" name="Oval 9"/>
            <p:cNvSpPr/>
            <p:nvPr/>
          </p:nvSpPr>
          <p:spPr bwMode="auto">
            <a:xfrm>
              <a:off x="3414524" y="2574028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650205" y="2574028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3871724" y="2574028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566924" y="2759684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3816767" y="2759684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038286" y="2759684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3414524" y="2945340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3705162" y="2945340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3955005" y="3038168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3788443" y="3130996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3581086" y="2666856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733486" y="2819256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885886" y="2971656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038286" y="3124056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538600" y="3090800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414524" y="3183628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5267" y="4407990"/>
            <a:ext cx="4474512" cy="598296"/>
            <a:chOff x="666246" y="3900225"/>
            <a:chExt cx="6266904" cy="895313"/>
          </a:xfrm>
        </p:grpSpPr>
        <p:grpSp>
          <p:nvGrpSpPr>
            <p:cNvPr id="25" name="Group 24"/>
            <p:cNvGrpSpPr/>
            <p:nvPr/>
          </p:nvGrpSpPr>
          <p:grpSpPr>
            <a:xfrm>
              <a:off x="666246" y="3900225"/>
              <a:ext cx="6266904" cy="895313"/>
              <a:chOff x="666246" y="3900225"/>
              <a:chExt cx="6266904" cy="895313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2456790" y="3900225"/>
                <a:ext cx="895272" cy="895313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352062" y="3900225"/>
                <a:ext cx="895272" cy="895313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4247334" y="3900225"/>
                <a:ext cx="895272" cy="895313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1561518" y="3900225"/>
                <a:ext cx="895272" cy="895313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142606" y="3900225"/>
                <a:ext cx="895272" cy="895313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666246" y="3900225"/>
                <a:ext cx="895272" cy="895313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6037878" y="3900225"/>
                <a:ext cx="895272" cy="895313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</p:grpSp>
        <p:sp>
          <p:nvSpPr>
            <p:cNvPr id="41" name="Oval 40"/>
            <p:cNvSpPr/>
            <p:nvPr/>
          </p:nvSpPr>
          <p:spPr bwMode="auto">
            <a:xfrm>
              <a:off x="2893171" y="3997103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643328" y="4182759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809890" y="4427987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2976452" y="4242331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5564824" y="4242331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4764089" y="4242331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4453000" y="4394731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4383881" y="4123187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788443" y="4056675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940843" y="4209075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093243" y="4361475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581086" y="3963847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3497805" y="4487848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4009962" y="4580387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3621881" y="4182759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02605" y="4301903"/>
              <a:ext cx="166562" cy="185656"/>
            </a:xfrm>
            <a:prstGeom prst="ellips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</p:grpSp>
      <p:sp>
        <p:nvSpPr>
          <p:cNvPr id="59" name="Down Arrow 58"/>
          <p:cNvSpPr/>
          <p:nvPr/>
        </p:nvSpPr>
        <p:spPr bwMode="auto">
          <a:xfrm>
            <a:off x="2664046" y="3872227"/>
            <a:ext cx="217624" cy="530855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pic>
        <p:nvPicPr>
          <p:cNvPr id="64" name="Picture 63" descr="t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886" y="3121673"/>
            <a:ext cx="3664367" cy="3062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Two-sided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239" y="1280507"/>
            <a:ext cx="4922518" cy="536147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Scan particle arrays from position start to compute “</a:t>
            </a:r>
            <a:r>
              <a:rPr lang="en-US" i="1" dirty="0" err="1" smtClean="0">
                <a:solidFill>
                  <a:srgbClr val="849943"/>
                </a:solidFill>
              </a:rPr>
              <a:t>msendleft</a:t>
            </a:r>
            <a:r>
              <a:rPr lang="en-US" dirty="0" smtClean="0"/>
              <a:t>” and “</a:t>
            </a:r>
            <a:r>
              <a:rPr lang="en-US" i="1" dirty="0" err="1" smtClean="0">
                <a:solidFill>
                  <a:srgbClr val="849943"/>
                </a:solidFill>
              </a:rPr>
              <a:t>msendright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Exchange </a:t>
            </a:r>
            <a:r>
              <a:rPr lang="en-US" i="1" dirty="0" err="1" smtClean="0">
                <a:solidFill>
                  <a:srgbClr val="849943"/>
                </a:solidFill>
              </a:rPr>
              <a:t>msendleft</a:t>
            </a:r>
            <a:r>
              <a:rPr lang="en-US" i="1" dirty="0" smtClean="0">
                <a:solidFill>
                  <a:srgbClr val="849943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err="1" smtClean="0">
                <a:solidFill>
                  <a:srgbClr val="849943"/>
                </a:solidFill>
              </a:rPr>
              <a:t>msendright</a:t>
            </a:r>
            <a:r>
              <a:rPr lang="en-US" i="1" dirty="0" smtClean="0">
                <a:solidFill>
                  <a:srgbClr val="849943"/>
                </a:solidFill>
              </a:rPr>
              <a:t> </a:t>
            </a:r>
            <a:r>
              <a:rPr lang="en-US" dirty="0" smtClean="0"/>
              <a:t>with left and right  neighbors using </a:t>
            </a:r>
            <a:r>
              <a:rPr lang="en-US" dirty="0" err="1" smtClean="0"/>
              <a:t>MPI_Sendrecv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Pack particles into </a:t>
            </a:r>
            <a:r>
              <a:rPr lang="en-US" b="1" i="1" dirty="0" err="1" smtClean="0">
                <a:solidFill>
                  <a:srgbClr val="849943"/>
                </a:solidFill>
              </a:rPr>
              <a:t>sendbuffer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 err="1" smtClean="0"/>
              <a:t>MPI_Sendrecv</a:t>
            </a:r>
            <a:r>
              <a:rPr lang="en-US" dirty="0" smtClean="0"/>
              <a:t> to send data into </a:t>
            </a:r>
            <a:r>
              <a:rPr lang="en-US" b="1" i="1" dirty="0" err="1" smtClean="0">
                <a:solidFill>
                  <a:srgbClr val="849943"/>
                </a:solidFill>
              </a:rPr>
              <a:t>recvbuffer</a:t>
            </a:r>
            <a:endParaRPr lang="en-US" b="1" i="1" dirty="0" smtClean="0">
              <a:solidFill>
                <a:srgbClr val="84994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Unpack data from </a:t>
            </a:r>
            <a:r>
              <a:rPr lang="en-US" dirty="0" err="1" smtClean="0">
                <a:solidFill>
                  <a:srgbClr val="849943"/>
                </a:solidFill>
              </a:rPr>
              <a:t>recvbuffer</a:t>
            </a:r>
            <a:r>
              <a:rPr lang="en-US" dirty="0" smtClean="0">
                <a:solidFill>
                  <a:srgbClr val="849943"/>
                </a:solidFill>
              </a:rPr>
              <a:t> </a:t>
            </a:r>
            <a:r>
              <a:rPr lang="en-US" dirty="0" smtClean="0"/>
              <a:t>to the end of particle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423679" y="1624057"/>
            <a:ext cx="2022308" cy="4616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rPr>
              <a:t>Particle Arrays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>
            <a:off x="5166590" y="1362997"/>
            <a:ext cx="520531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427650" y="1103525"/>
            <a:ext cx="153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position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423679" y="4247535"/>
            <a:ext cx="3559771" cy="2460505"/>
            <a:chOff x="5423679" y="4247535"/>
            <a:chExt cx="3559771" cy="2460505"/>
          </a:xfrm>
        </p:grpSpPr>
        <p:sp>
          <p:nvSpPr>
            <p:cNvPr id="10" name="Rectangle 9"/>
            <p:cNvSpPr/>
            <p:nvPr/>
          </p:nvSpPr>
          <p:spPr bwMode="auto">
            <a:xfrm>
              <a:off x="5427650" y="4859963"/>
              <a:ext cx="1245245" cy="369332"/>
            </a:xfrm>
            <a:prstGeom prst="rect">
              <a:avLst/>
            </a:prstGeom>
            <a:solidFill>
              <a:srgbClr val="FFA52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latin typeface="Times" pitchFamily="-1" charset="0"/>
                </a:rPr>
                <a:t>recvbuffer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427650" y="5725844"/>
              <a:ext cx="2022308" cy="46166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rPr>
                <a:t>Particle Arrays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423679" y="4247535"/>
              <a:ext cx="1245245" cy="369332"/>
            </a:xfrm>
            <a:prstGeom prst="rect">
              <a:avLst/>
            </a:prstGeom>
            <a:solidFill>
              <a:srgbClr val="FFA52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latin typeface="Times" pitchFamily="-1" charset="0"/>
                </a:rPr>
                <a:t>sendbuffer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449958" y="5725844"/>
              <a:ext cx="1134705" cy="46166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endParaRPr>
            </a:p>
          </p:txBody>
        </p:sp>
        <p:cxnSp>
          <p:nvCxnSpPr>
            <p:cNvPr id="15" name="Curved Connector 14"/>
            <p:cNvCxnSpPr>
              <a:stCxn id="10" idx="3"/>
              <a:endCxn id="13" idx="0"/>
            </p:cNvCxnSpPr>
            <p:nvPr/>
          </p:nvCxnSpPr>
          <p:spPr bwMode="auto">
            <a:xfrm>
              <a:off x="6672895" y="5044629"/>
              <a:ext cx="1344416" cy="681215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rot="5400000">
              <a:off x="7190488" y="6446981"/>
              <a:ext cx="520531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451548" y="6272648"/>
              <a:ext cx="1531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position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5429240" y="2085722"/>
            <a:ext cx="2022308" cy="4616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rPr>
              <a:t>Particle Arrays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One-sided Implementation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6239" y="1748985"/>
            <a:ext cx="3215257" cy="4820119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Scan particle arrays from position start to compute “</a:t>
            </a:r>
            <a:r>
              <a:rPr lang="en-US" i="1" dirty="0" err="1" smtClean="0">
                <a:solidFill>
                  <a:srgbClr val="849943"/>
                </a:solidFill>
              </a:rPr>
              <a:t>msendleft</a:t>
            </a:r>
            <a:r>
              <a:rPr lang="en-US" dirty="0" smtClean="0"/>
              <a:t>” and “</a:t>
            </a:r>
            <a:r>
              <a:rPr lang="en-US" i="1" dirty="0" err="1" smtClean="0">
                <a:solidFill>
                  <a:srgbClr val="849943"/>
                </a:solidFill>
              </a:rPr>
              <a:t>msendright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Exchange </a:t>
            </a:r>
            <a:r>
              <a:rPr lang="en-US" i="1" dirty="0" err="1" smtClean="0">
                <a:solidFill>
                  <a:srgbClr val="849943"/>
                </a:solidFill>
              </a:rPr>
              <a:t>msendleft</a:t>
            </a:r>
            <a:r>
              <a:rPr lang="en-US" i="1" dirty="0" smtClean="0">
                <a:solidFill>
                  <a:srgbClr val="849943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err="1" smtClean="0">
                <a:solidFill>
                  <a:srgbClr val="849943"/>
                </a:solidFill>
              </a:rPr>
              <a:t>msendright</a:t>
            </a:r>
            <a:r>
              <a:rPr lang="en-US" i="1" dirty="0" smtClean="0">
                <a:solidFill>
                  <a:srgbClr val="849943"/>
                </a:solidFill>
              </a:rPr>
              <a:t> </a:t>
            </a:r>
            <a:r>
              <a:rPr lang="en-US" dirty="0" smtClean="0"/>
              <a:t>with left and right  neighbors using </a:t>
            </a:r>
            <a:r>
              <a:rPr lang="en-US" dirty="0" err="1" smtClean="0"/>
              <a:t>MPI_Sendrecv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Pack particles into </a:t>
            </a:r>
            <a:r>
              <a:rPr lang="en-US" b="1" i="1" dirty="0" err="1" smtClean="0">
                <a:solidFill>
                  <a:srgbClr val="849943"/>
                </a:solidFill>
              </a:rPr>
              <a:t>sendbuffer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 err="1" smtClean="0"/>
              <a:t>MPI_Sendrecv</a:t>
            </a:r>
            <a:r>
              <a:rPr lang="en-US" dirty="0" smtClean="0"/>
              <a:t> to send data into </a:t>
            </a:r>
            <a:r>
              <a:rPr lang="en-US" b="1" i="1" dirty="0" err="1" smtClean="0">
                <a:solidFill>
                  <a:srgbClr val="849943"/>
                </a:solidFill>
              </a:rPr>
              <a:t>recvbuffer</a:t>
            </a:r>
            <a:endParaRPr lang="en-US" b="1" i="1" dirty="0" smtClean="0">
              <a:solidFill>
                <a:srgbClr val="84994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Unpack data from </a:t>
            </a:r>
            <a:r>
              <a:rPr lang="en-US" dirty="0" err="1" smtClean="0">
                <a:solidFill>
                  <a:srgbClr val="849943"/>
                </a:solidFill>
              </a:rPr>
              <a:t>recvbuffer</a:t>
            </a:r>
            <a:r>
              <a:rPr lang="en-US" dirty="0" smtClean="0">
                <a:solidFill>
                  <a:srgbClr val="849943"/>
                </a:solidFill>
              </a:rPr>
              <a:t> </a:t>
            </a:r>
            <a:r>
              <a:rPr lang="en-US" dirty="0" smtClean="0"/>
              <a:t>to the end of particle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6877" y="1048306"/>
            <a:ext cx="6301223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MPI Two-sided                                       MPI One-sided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42843" y="1748986"/>
            <a:ext cx="3874853" cy="1644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1.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MPI_Win_create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(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     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recvbuffer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, …., win)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2. Exchange displacements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3. Create send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sgroup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) and receive (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rgroup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)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442843" y="3737414"/>
            <a:ext cx="4530691" cy="2644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MPI_Win_post(rgroup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win)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sz="2400" b="1" kern="0" dirty="0" err="1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MPI_Win_start(sgroup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, win)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MPI_Put(left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disp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))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sz="2400" b="1" kern="0" dirty="0" err="1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MPI_Put(right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lang="en-US" sz="2400" b="1" kern="0" dirty="0" err="1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disp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sz="2400" b="1" kern="0" dirty="0" err="1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MPI_Win_complete(win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)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MPI_Win_wait(win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)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331242" y="5059564"/>
            <a:ext cx="1111601" cy="3331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UPC++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6877" y="1048306"/>
            <a:ext cx="6301223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MPI One-sided                                        UPC++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5919" y="1748986"/>
            <a:ext cx="3874853" cy="1644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1.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MPI_Win_create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(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     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recvbuffer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, …., win)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2. Exchange displacements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3. Create send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sgroup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) and receive (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rgroup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)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05919" y="3737414"/>
            <a:ext cx="4530691" cy="2644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MPI_Win_post(rgroup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win)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sz="2400" b="1" kern="0" dirty="0" err="1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MPI_Win_start(sgroup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, win)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MPI_Put(left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disp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))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sz="2400" b="1" kern="0" dirty="0" err="1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MPI_Put(right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lang="en-US" sz="2400" b="1" kern="0" dirty="0" err="1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disp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sz="2400" b="1" kern="0" dirty="0" err="1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MPI_Win_complete(win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)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MPI_Win_wait(win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25810" y="1748986"/>
            <a:ext cx="3874853" cy="149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1. Allocate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sendbuffer</a:t>
            </a:r>
            <a:r>
              <a:rPr lang="en-US" sz="32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recvbuffer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 in global address space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2. Store </a:t>
            </a:r>
            <a:r>
              <a:rPr lang="en-US" sz="3200" b="1" kern="0" dirty="0" err="1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shared_ptr</a:t>
            </a:r>
            <a:r>
              <a:rPr lang="en-US" sz="32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 in global variables 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782473" y="3737414"/>
            <a:ext cx="4118190" cy="2644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Async(left)(func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sz="2400" b="1" kern="0" dirty="0" err="1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Async(right)(func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)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sz="2400" b="1" kern="0" dirty="0" err="1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Async_copy(src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lang="en-US" sz="2400" b="1" kern="0" dirty="0" err="1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leftbuf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, count)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Advance()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Async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_</a:t>
            </a:r>
            <a:r>
              <a:rPr lang="en-US" sz="2400" b="1" kern="0" dirty="0" err="1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copy(src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lang="en-US" sz="2400" b="1" kern="0" dirty="0" err="1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rightbuf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, count)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Advance()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sz="2400" b="1" kern="0" dirty="0" err="1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Async_wait</a:t>
            </a:r>
            <a:r>
              <a:rPr lang="en-US" sz="24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()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GTC-P Shift Performance on Cori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250" y="5522871"/>
            <a:ext cx="7321550" cy="120658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Run with </a:t>
            </a:r>
            <a:r>
              <a:rPr lang="en-US" dirty="0" err="1" smtClean="0"/>
              <a:t>MPI+OpenMP</a:t>
            </a:r>
            <a:endParaRPr lang="en-US" dirty="0" smtClean="0"/>
          </a:p>
          <a:p>
            <a:r>
              <a:rPr lang="en-US" dirty="0" smtClean="0"/>
              <a:t>MPI One-sided scales worse than MPI two-sided</a:t>
            </a:r>
          </a:p>
          <a:p>
            <a:r>
              <a:rPr lang="en-US" dirty="0" smtClean="0"/>
              <a:t>UPC++ scales best</a:t>
            </a:r>
            <a:endParaRPr lang="en-US" dirty="0"/>
          </a:p>
        </p:txBody>
      </p:sp>
      <p:pic>
        <p:nvPicPr>
          <p:cNvPr id="4" name="Picture 3" descr="gtcshift-bar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0" y="1417638"/>
            <a:ext cx="6987580" cy="4105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Breakdown for Case 256*8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2" y="4197684"/>
            <a:ext cx="7745138" cy="20591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Main difference lies in communication time</a:t>
            </a:r>
          </a:p>
          <a:p>
            <a:r>
              <a:rPr lang="en-US" dirty="0" smtClean="0"/>
              <a:t>In UPC++, after the data transfer, advance() is called to push the data onto network immediately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5634"/>
              </p:ext>
            </p:extLst>
          </p:nvPr>
        </p:nvGraphicFramePr>
        <p:xfrm>
          <a:off x="457196" y="1397000"/>
          <a:ext cx="8485494" cy="260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249"/>
                <a:gridCol w="1414249"/>
                <a:gridCol w="1126732"/>
                <a:gridCol w="1558097"/>
                <a:gridCol w="1557918"/>
                <a:gridCol w="1414249"/>
              </a:tblGrid>
              <a:tr h="6500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Packing (s)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Comm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(s)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Unpacking (s)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Imbalance (s)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Total (s)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500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MPI</a:t>
                      </a:r>
                    </a:p>
                    <a:p>
                      <a:r>
                        <a:rPr lang="en-US" sz="1600" b="1" dirty="0" smtClean="0"/>
                        <a:t>(Two-sided)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17.2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39.0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24.2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85.3</a:t>
                      </a:r>
                      <a:endParaRPr lang="en-US" sz="1600" dirty="0"/>
                    </a:p>
                  </a:txBody>
                  <a:tcPr anchor="ctr"/>
                </a:tc>
              </a:tr>
              <a:tr h="6500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MPI</a:t>
                      </a:r>
                    </a:p>
                    <a:p>
                      <a:r>
                        <a:rPr lang="en-US" sz="1600" b="1" dirty="0" smtClean="0"/>
                        <a:t>(One-sided)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17.2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54.3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92.5</a:t>
                      </a:r>
                      <a:endParaRPr lang="en-US" sz="1600" dirty="0"/>
                    </a:p>
                  </a:txBody>
                  <a:tcPr anchor="ctr"/>
                </a:tc>
              </a:tr>
              <a:tr h="6500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UPC++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15.1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59.4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Nearest-neighbor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238" y="1269921"/>
            <a:ext cx="8378825" cy="207178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One of the most important communication patterns, appearing in many scientific applications, such as HPGMG, </a:t>
            </a:r>
            <a:r>
              <a:rPr lang="en-US" dirty="0" err="1" smtClean="0"/>
              <a:t>Boxlib</a:t>
            </a:r>
            <a:r>
              <a:rPr lang="en-US" dirty="0" smtClean="0"/>
              <a:t>, GTCP, LAMMPS, </a:t>
            </a:r>
            <a:r>
              <a:rPr lang="en-US" dirty="0" err="1" smtClean="0"/>
              <a:t>CoMD</a:t>
            </a:r>
            <a:r>
              <a:rPr lang="en-US" dirty="0" smtClean="0"/>
              <a:t>, </a:t>
            </a:r>
            <a:r>
              <a:rPr lang="en-US" dirty="0" err="1" smtClean="0"/>
              <a:t>MILc</a:t>
            </a:r>
            <a:r>
              <a:rPr lang="en-US" dirty="0" smtClean="0"/>
              <a:t>, </a:t>
            </a:r>
            <a:r>
              <a:rPr lang="en-US" dirty="0" err="1" smtClean="0"/>
              <a:t>Luesh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  <p:pic>
        <p:nvPicPr>
          <p:cNvPr id="4" name="Picture 3" descr="hpgmgGhost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88" y="3341702"/>
            <a:ext cx="3550458" cy="2945266"/>
          </a:xfrm>
          <a:prstGeom prst="rect">
            <a:avLst/>
          </a:prstGeom>
        </p:spPr>
      </p:pic>
      <p:pic>
        <p:nvPicPr>
          <p:cNvPr id="6" name="Picture 5" descr="amrgrids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23" y="3507882"/>
            <a:ext cx="2907632" cy="29076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2454" y="6415514"/>
            <a:ext cx="105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HPGMG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9743" y="6415514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Boxlib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91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238" y="1497013"/>
            <a:ext cx="8378825" cy="2500667"/>
          </a:xfrm>
        </p:spPr>
        <p:txBody>
          <a:bodyPr/>
          <a:lstStyle/>
          <a:p>
            <a:r>
              <a:rPr lang="en-US" dirty="0" smtClean="0"/>
              <a:t>Directly send data from source to destination</a:t>
            </a:r>
          </a:p>
          <a:p>
            <a:r>
              <a:rPr lang="en-US" dirty="0" smtClean="0"/>
              <a:t>Apply message pipelining to overlap packing and data transfer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43091" y="4544048"/>
            <a:ext cx="1245245" cy="369332"/>
          </a:xfrm>
          <a:prstGeom prst="rect">
            <a:avLst/>
          </a:prstGeom>
          <a:solidFill>
            <a:srgbClr val="FFA52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Times" pitchFamily="-1" charset="0"/>
              </a:rPr>
              <a:t>recvbuffer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43091" y="5409929"/>
            <a:ext cx="2022308" cy="4616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rPr>
              <a:t>Particle Arrays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39120" y="3931620"/>
            <a:ext cx="1245245" cy="369332"/>
          </a:xfrm>
          <a:prstGeom prst="rect">
            <a:avLst/>
          </a:prstGeom>
          <a:solidFill>
            <a:srgbClr val="FFA52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Times" pitchFamily="-1" charset="0"/>
              </a:rPr>
              <a:t>sendbuffer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765399" y="5409929"/>
            <a:ext cx="1134705" cy="4616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cxnSp>
        <p:nvCxnSpPr>
          <p:cNvPr id="9" name="Curved Connector 14"/>
          <p:cNvCxnSpPr>
            <a:stCxn id="5" idx="3"/>
            <a:endCxn id="8" idx="0"/>
          </p:cNvCxnSpPr>
          <p:nvPr/>
        </p:nvCxnSpPr>
        <p:spPr bwMode="auto">
          <a:xfrm>
            <a:off x="1988336" y="4728714"/>
            <a:ext cx="1344416" cy="68121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744681" y="5871594"/>
            <a:ext cx="2022308" cy="4616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rPr>
              <a:t>Particle Arrays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65399" y="5864400"/>
            <a:ext cx="1134705" cy="4616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cxnSp>
        <p:nvCxnSpPr>
          <p:cNvPr id="16" name="Curved Connector 14"/>
          <p:cNvCxnSpPr/>
          <p:nvPr/>
        </p:nvCxnSpPr>
        <p:spPr bwMode="auto">
          <a:xfrm>
            <a:off x="1984365" y="4913379"/>
            <a:ext cx="1348387" cy="12497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4832627" y="5409929"/>
            <a:ext cx="2022308" cy="4616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rPr>
              <a:t>Particle Arrays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828657" y="3931620"/>
            <a:ext cx="532562" cy="369332"/>
          </a:xfrm>
          <a:prstGeom prst="rect">
            <a:avLst/>
          </a:prstGeom>
          <a:solidFill>
            <a:srgbClr val="FFA52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854935" y="5409929"/>
            <a:ext cx="1134705" cy="4616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cxnSp>
        <p:nvCxnSpPr>
          <p:cNvPr id="26" name="Curved Connector 14"/>
          <p:cNvCxnSpPr>
            <a:stCxn id="31" idx="2"/>
            <a:endCxn id="25" idx="0"/>
          </p:cNvCxnSpPr>
          <p:nvPr/>
        </p:nvCxnSpPr>
        <p:spPr bwMode="auto">
          <a:xfrm rot="16200000" flipH="1">
            <a:off x="5970406" y="3958046"/>
            <a:ext cx="1108977" cy="17947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4834217" y="5871594"/>
            <a:ext cx="2022308" cy="4616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" charset="0"/>
              </a:rPr>
              <a:t>Particle Arrays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854935" y="5864400"/>
            <a:ext cx="1134705" cy="4616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cxnSp>
        <p:nvCxnSpPr>
          <p:cNvPr id="29" name="Curved Connector 14"/>
          <p:cNvCxnSpPr>
            <a:stCxn id="24" idx="2"/>
          </p:cNvCxnSpPr>
          <p:nvPr/>
        </p:nvCxnSpPr>
        <p:spPr bwMode="auto">
          <a:xfrm rot="16200000" flipH="1">
            <a:off x="5327544" y="4068346"/>
            <a:ext cx="1862139" cy="232735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185521" y="39316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SendBuffer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5361219" y="3931620"/>
            <a:ext cx="532562" cy="369332"/>
          </a:xfrm>
          <a:prstGeom prst="rect">
            <a:avLst/>
          </a:prstGeom>
          <a:solidFill>
            <a:srgbClr val="FFA52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cxnSp>
        <p:nvCxnSpPr>
          <p:cNvPr id="35" name="Straight Connector 34"/>
          <p:cNvCxnSpPr>
            <a:stCxn id="24" idx="0"/>
          </p:cNvCxnSpPr>
          <p:nvPr/>
        </p:nvCxnSpPr>
        <p:spPr bwMode="auto">
          <a:xfrm rot="16200000" flipH="1">
            <a:off x="4910272" y="4116285"/>
            <a:ext cx="369331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16200000" flipH="1">
            <a:off x="5443629" y="4116286"/>
            <a:ext cx="369331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6926117" y="5637164"/>
            <a:ext cx="454473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rot="16200000" flipH="1">
            <a:off x="7195052" y="5644357"/>
            <a:ext cx="454473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16200000" flipH="1">
            <a:off x="6926118" y="6098828"/>
            <a:ext cx="454473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7195053" y="6091636"/>
            <a:ext cx="454473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Breakdown (GTC-</a:t>
            </a:r>
            <a:r>
              <a:rPr lang="en-US" dirty="0" smtClean="0"/>
              <a:t>P, 256x8)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25977"/>
              </p:ext>
            </p:extLst>
          </p:nvPr>
        </p:nvGraphicFramePr>
        <p:xfrm>
          <a:off x="457196" y="1397000"/>
          <a:ext cx="8485494" cy="260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249"/>
                <a:gridCol w="1414249"/>
                <a:gridCol w="1126732"/>
                <a:gridCol w="1558097"/>
                <a:gridCol w="1557918"/>
                <a:gridCol w="1414249"/>
              </a:tblGrid>
              <a:tr h="6500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Packing (s)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Comm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(s)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Unpacking (s)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Imbalance (s)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Total (s)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500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MPI</a:t>
                      </a:r>
                    </a:p>
                    <a:p>
                      <a:r>
                        <a:rPr lang="en-US" sz="1600" b="1" dirty="0" smtClean="0"/>
                        <a:t>(Two-sided)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17.2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39.0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24.2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85.3</a:t>
                      </a:r>
                      <a:endParaRPr lang="en-US" sz="1600" dirty="0"/>
                    </a:p>
                  </a:txBody>
                  <a:tcPr anchor="ctr"/>
                </a:tc>
              </a:tr>
              <a:tr h="6500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MPI</a:t>
                      </a:r>
                    </a:p>
                    <a:p>
                      <a:r>
                        <a:rPr lang="en-US" sz="1600" b="1" dirty="0" smtClean="0"/>
                        <a:t>(One-sided)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17.2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54.3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92.5</a:t>
                      </a:r>
                      <a:endParaRPr lang="en-US" sz="1600" dirty="0"/>
                    </a:p>
                  </a:txBody>
                  <a:tcPr anchor="ctr"/>
                </a:tc>
              </a:tr>
              <a:tr h="6500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UPC++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15.1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59.4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51678"/>
              </p:ext>
            </p:extLst>
          </p:nvPr>
        </p:nvGraphicFramePr>
        <p:xfrm>
          <a:off x="457193" y="4040802"/>
          <a:ext cx="8485494" cy="195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162"/>
                <a:gridCol w="1613068"/>
                <a:gridCol w="1558097"/>
                <a:gridCol w="1557918"/>
                <a:gridCol w="1414249"/>
              </a:tblGrid>
              <a:tr h="6500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Packing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Comm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(s)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Unpacking (s)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Imbalance (s)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Total (s)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500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MPI</a:t>
                      </a:r>
                    </a:p>
                    <a:p>
                      <a:r>
                        <a:rPr lang="en-US" sz="1600" b="1" dirty="0" smtClean="0"/>
                        <a:t>(One-</a:t>
                      </a:r>
                      <a:r>
                        <a:rPr lang="en-US" sz="1600" b="1" dirty="0" smtClean="0"/>
                        <a:t>sided, pipeline)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58.2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15.6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73.7</a:t>
                      </a:r>
                      <a:endParaRPr lang="en-US" sz="1600" dirty="0"/>
                    </a:p>
                  </a:txBody>
                  <a:tcPr anchor="ctr"/>
                </a:tc>
              </a:tr>
              <a:tr h="6500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UPC+</a:t>
                      </a:r>
                      <a:r>
                        <a:rPr lang="en-US" sz="1600" b="1" dirty="0" smtClean="0"/>
                        <a:t>+ (pipeline)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34.8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14.8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49.6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Performance (shift)</a:t>
            </a:r>
            <a:endParaRPr lang="en-US" dirty="0"/>
          </a:p>
        </p:txBody>
      </p:sp>
      <p:pic>
        <p:nvPicPr>
          <p:cNvPr id="4" name="Picture 3" descr="gtcshiftall-bar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9" y="1186249"/>
            <a:ext cx="7609806" cy="442507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6659" y="5611327"/>
            <a:ext cx="7745138" cy="102955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With message pipelining and no unpacking, MPI one-sided now outperforms MPI two-sided</a:t>
            </a:r>
          </a:p>
          <a:p>
            <a:r>
              <a:rPr lang="en-US" dirty="0" smtClean="0"/>
              <a:t>UPC++ still performs best, 1.6-1.9X better than two-sided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Performance (Total)</a:t>
            </a:r>
            <a:endParaRPr lang="en-US" dirty="0"/>
          </a:p>
        </p:txBody>
      </p:sp>
      <p:pic>
        <p:nvPicPr>
          <p:cNvPr id="4" name="Picture 3" descr="gtctotalall-bar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98" y="1129649"/>
            <a:ext cx="7315512" cy="463616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6798" y="5765817"/>
            <a:ext cx="7745138" cy="102955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UPC++ performs about 20% better than MPI two-sided for total running times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238" y="1311739"/>
            <a:ext cx="8378825" cy="47794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adaptive mesh refinement software framework for solving hyperbolic, parabolic and elliptic </a:t>
            </a:r>
            <a:r>
              <a:rPr lang="en-US" dirty="0" err="1" smtClean="0"/>
              <a:t>PDEs</a:t>
            </a:r>
            <a:r>
              <a:rPr lang="en-US" dirty="0" smtClean="0"/>
              <a:t> on a hierarchy of block-structured grids.</a:t>
            </a:r>
          </a:p>
          <a:p>
            <a:r>
              <a:rPr lang="en-US" sz="3243" dirty="0" smtClean="0"/>
              <a:t>Finer level composed of union of regular </a:t>
            </a:r>
            <a:r>
              <a:rPr lang="en-US" sz="3243" dirty="0" err="1" smtClean="0"/>
              <a:t>subgrids</a:t>
            </a:r>
            <a:r>
              <a:rPr lang="en-US" sz="3243" dirty="0" smtClean="0"/>
              <a:t> but the union may be irregular</a:t>
            </a:r>
          </a:p>
          <a:p>
            <a:r>
              <a:rPr lang="en-US" dirty="0" smtClean="0"/>
              <a:t>Total together more than 300,000 lines of C++, Fortran, and C.</a:t>
            </a:r>
          </a:p>
          <a:p>
            <a:r>
              <a:rPr lang="en-US" dirty="0" smtClean="0"/>
              <a:t>The main communication routines are packaged in a single file, enabling incremental changes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Pattern (</a:t>
            </a:r>
            <a:r>
              <a:rPr lang="en-US" dirty="0" err="1" smtClean="0"/>
              <a:t>FillBoundary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amrgrid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10" y="1417638"/>
            <a:ext cx="2907632" cy="290763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6238" y="1311739"/>
            <a:ext cx="5495077" cy="2290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Nearest-neighbor Communication pattern needed:</a:t>
            </a:r>
          </a:p>
          <a:p>
            <a:pPr lvl="1"/>
            <a:r>
              <a:rPr lang="en-US" dirty="0" smtClean="0">
                <a:solidFill>
                  <a:srgbClr val="849943"/>
                </a:solidFill>
              </a:rPr>
              <a:t>Between levels</a:t>
            </a:r>
          </a:p>
          <a:p>
            <a:pPr lvl="1"/>
            <a:r>
              <a:rPr lang="en-US" dirty="0" smtClean="0">
                <a:solidFill>
                  <a:srgbClr val="849943"/>
                </a:solidFill>
              </a:rPr>
              <a:t>Neighbors within the same level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76238" y="3602077"/>
            <a:ext cx="5672972" cy="309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Calculate the receiving data size and allocate the receive buffer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For each receiving neighbor,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call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MPI_Irecv</a:t>
            </a:r>
            <a:endParaRPr lang="en-US" sz="3200" b="1" kern="0" dirty="0" smtClean="0">
              <a:solidFill>
                <a:schemeClr val="accent2"/>
              </a:solidFill>
              <a:ea typeface="ＭＳ Ｐゴシック" pitchFamily="-110" charset="-128"/>
              <a:cs typeface="ＭＳ Ｐゴシック" pitchFamily="-110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For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 each sending neighbor, pack the data into sending buffer and call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MPI_Isend</a:t>
            </a:r>
            <a:endParaRPr kumimoji="0" lang="en-US" sz="3200" b="1" i="0" u="none" strike="noStrike" kern="0" cap="none" spc="0" normalizeH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b="1" kern="0" baseline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Perform local work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Call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MPI_Waitall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()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b="1" kern="0" baseline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Unpack the receiver buffer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ＭＳ Ｐゴシック" pitchFamily="-1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63" y="1270095"/>
            <a:ext cx="5684442" cy="54343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Dynamic communication buffer </a:t>
            </a:r>
          </a:p>
          <a:p>
            <a:r>
              <a:rPr lang="en-US" dirty="0" smtClean="0"/>
              <a:t>MPI Two-sided: not a problem</a:t>
            </a:r>
          </a:p>
          <a:p>
            <a:r>
              <a:rPr lang="en-US" dirty="0" smtClean="0"/>
              <a:t>MPI One-sided: 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mpi</a:t>
            </a:r>
            <a:r>
              <a:rPr lang="en-US" dirty="0" smtClean="0"/>
              <a:t> two-sided to exchange info</a:t>
            </a:r>
          </a:p>
          <a:p>
            <a:pPr lvl="1"/>
            <a:r>
              <a:rPr lang="en-US" dirty="0" err="1" smtClean="0"/>
              <a:t>MPI_Put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MPI_Win_PSCW</a:t>
            </a:r>
            <a:r>
              <a:rPr lang="en-US" dirty="0" smtClean="0"/>
              <a:t> synchronization</a:t>
            </a:r>
          </a:p>
          <a:p>
            <a:r>
              <a:rPr lang="en-US" dirty="0" smtClean="0"/>
              <a:t>UPC++</a:t>
            </a:r>
          </a:p>
          <a:p>
            <a:pPr lvl="1"/>
            <a:r>
              <a:rPr lang="en-US" dirty="0" smtClean="0"/>
              <a:t>Using remote task execution to synchronize</a:t>
            </a:r>
          </a:p>
          <a:p>
            <a:pPr lvl="1"/>
            <a:r>
              <a:rPr lang="en-US" dirty="0" smtClean="0"/>
              <a:t>Target address can be carried as </a:t>
            </a:r>
            <a:r>
              <a:rPr lang="en-US" dirty="0" err="1" smtClean="0"/>
              <a:t>func</a:t>
            </a:r>
            <a:r>
              <a:rPr lang="en-US" dirty="0" smtClean="0"/>
              <a:t> parameters</a:t>
            </a:r>
          </a:p>
          <a:p>
            <a:pPr lvl="1"/>
            <a:r>
              <a:rPr lang="en-US" dirty="0" err="1" smtClean="0"/>
              <a:t>Async_copy_and_signal</a:t>
            </a:r>
            <a:endParaRPr lang="en-US" dirty="0" smtClean="0"/>
          </a:p>
        </p:txBody>
      </p:sp>
      <p:pic>
        <p:nvPicPr>
          <p:cNvPr id="4" name="Picture 3" descr="amrgrid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10" y="1417638"/>
            <a:ext cx="2907632" cy="2907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On Cori (</a:t>
            </a:r>
            <a:r>
              <a:rPr lang="en-US" dirty="0" err="1" smtClean="0"/>
              <a:t>Boxlib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8634" y="5438692"/>
            <a:ext cx="8229600" cy="13181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MPI One-sided performs better than two-sided</a:t>
            </a:r>
          </a:p>
          <a:p>
            <a:r>
              <a:rPr lang="en-US" dirty="0" smtClean="0"/>
              <a:t>UPC++ performs best</a:t>
            </a:r>
            <a:endParaRPr lang="en-US" dirty="0"/>
          </a:p>
        </p:txBody>
      </p:sp>
      <p:pic>
        <p:nvPicPr>
          <p:cNvPr id="5" name="Picture 4" descr="boxlibPerf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0" y="1417638"/>
            <a:ext cx="6977531" cy="4021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Characteristics (</a:t>
            </a:r>
            <a:r>
              <a:rPr lang="en-US" dirty="0" err="1" smtClean="0"/>
              <a:t>Boxlib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220326"/>
              </p:ext>
            </p:extLst>
          </p:nvPr>
        </p:nvGraphicFramePr>
        <p:xfrm>
          <a:off x="200525" y="1238865"/>
          <a:ext cx="8814650" cy="265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284"/>
                <a:gridCol w="1331800"/>
                <a:gridCol w="1043300"/>
                <a:gridCol w="937459"/>
                <a:gridCol w="1028180"/>
                <a:gridCol w="1300345"/>
                <a:gridCol w="1164263"/>
                <a:gridCol w="1077019"/>
              </a:tblGrid>
              <a:tr h="6401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Packing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Sending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Waiting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Local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Unpacking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Exchange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Total (s)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MPI</a:t>
                      </a:r>
                    </a:p>
                    <a:p>
                      <a:r>
                        <a:rPr lang="en-US" sz="1600" b="1" dirty="0" smtClean="0"/>
                        <a:t>(Two-sided)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14.29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0.48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19.4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MPI</a:t>
                      </a:r>
                    </a:p>
                    <a:p>
                      <a:r>
                        <a:rPr lang="en-US" sz="1600" b="1" dirty="0" smtClean="0"/>
                        <a:t>(One-sided)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2.93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7.50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2.80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14.40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UPC++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3.56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0.49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10.50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00525" y="4443126"/>
            <a:ext cx="8814650" cy="2125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MPI Two-sided: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dominating by “Waiting”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MPI One-sided: higher sending time, mainly due to exchange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 smtClean="0"/>
              <a:t>UPC++: higher sending time but best waiting time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Applied MPI one-sided messages and UPC++ two production codes, GTC-P an </a:t>
            </a:r>
            <a:r>
              <a:rPr lang="en-US" sz="2800" dirty="0" err="1" smtClean="0"/>
              <a:t>Boxlib</a:t>
            </a:r>
            <a:r>
              <a:rPr lang="en-US" sz="2800" dirty="0" smtClean="0"/>
              <a:t> for which </a:t>
            </a:r>
            <a:r>
              <a:rPr lang="en-US" sz="2800" dirty="0" smtClean="0"/>
              <a:t>Nearest-Neighbor communication is dominated.</a:t>
            </a:r>
            <a:endParaRPr lang="en-US" sz="2800" dirty="0" smtClean="0"/>
          </a:p>
          <a:p>
            <a:r>
              <a:rPr lang="en-US" sz="2800" dirty="0" smtClean="0"/>
              <a:t>MPI </a:t>
            </a:r>
            <a:r>
              <a:rPr lang="en-US" sz="2800" dirty="0" smtClean="0"/>
              <a:t>one-sided delivers close or better (</a:t>
            </a:r>
            <a:r>
              <a:rPr lang="en-US" sz="2800" dirty="0" err="1" smtClean="0"/>
              <a:t>Boxlib</a:t>
            </a:r>
            <a:r>
              <a:rPr lang="en-US" sz="2800" dirty="0" smtClean="0"/>
              <a:t>, GTC-P with message pipelining) performance than MPI two-sided</a:t>
            </a:r>
          </a:p>
          <a:p>
            <a:r>
              <a:rPr lang="en-US" sz="2800" dirty="0" smtClean="0"/>
              <a:t>UPC++ delivers best performance</a:t>
            </a:r>
          </a:p>
          <a:p>
            <a:pPr lvl="1"/>
            <a:r>
              <a:rPr lang="en-US" dirty="0" smtClean="0"/>
              <a:t>Synchronization (using remote task)</a:t>
            </a:r>
          </a:p>
          <a:p>
            <a:pPr lvl="1"/>
            <a:r>
              <a:rPr lang="en-US" dirty="0" smtClean="0"/>
              <a:t>Better overlap data transfer with local </a:t>
            </a:r>
            <a:r>
              <a:rPr lang="en-US" dirty="0" smtClean="0"/>
              <a:t>operations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MPI Implementation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86483" y="1270100"/>
            <a:ext cx="8636346" cy="538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Using point-to-point communication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Data are aggregated so at most one message between a pair of processes for better performance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49943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Packing/Unpacking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32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Often implemented with: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849943"/>
              </a:buClr>
              <a:buFontTx/>
              <a:buChar char="•"/>
            </a:pPr>
            <a:r>
              <a:rPr lang="en-US" sz="2800" b="1" kern="0" dirty="0" smtClean="0">
                <a:solidFill>
                  <a:srgbClr val="849943"/>
                </a:solidFill>
                <a:ea typeface="ＭＳ Ｐゴシック" pitchFamily="-110" charset="-128"/>
                <a:cs typeface="ＭＳ Ｐゴシック" pitchFamily="-110" charset="-128"/>
              </a:rPr>
              <a:t>Non-blocking functions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49943"/>
              </a:solidFill>
              <a:effectLst/>
              <a:uLnTx/>
              <a:uFillTx/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849943"/>
              </a:buClr>
              <a:buFontTx/>
              <a:buChar char="•"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49943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Overlap packing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849943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 / unpacking and local computation with  data communication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849943"/>
              </a:buClr>
              <a:buFontTx/>
              <a:buChar char="•"/>
            </a:pPr>
            <a:r>
              <a:rPr lang="en-US" sz="2800" b="1" kern="0" dirty="0" smtClean="0">
                <a:solidFill>
                  <a:schemeClr val="accent2"/>
                </a:solidFill>
                <a:ea typeface="ＭＳ Ｐゴシック" pitchFamily="-110" charset="-128"/>
                <a:cs typeface="ＭＳ Ｐゴシック" pitchFamily="-110" charset="-128"/>
              </a:rPr>
              <a:t>Fit well with two-sided MPI messages </a:t>
            </a:r>
            <a:endParaRPr lang="en-US" sz="2800" b="1" kern="0" dirty="0" smtClean="0">
              <a:solidFill>
                <a:srgbClr val="849943"/>
              </a:solidFill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06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arrival of MPI3 RMA, can MPI one-sided outperform the commonly used two-sided implementations ?</a:t>
            </a:r>
          </a:p>
          <a:p>
            <a:r>
              <a:rPr lang="en-US" dirty="0" smtClean="0"/>
              <a:t>How about UPC++, which also implements the one-sided message and supports Partitioned Global Address Space (PGAS) and Active Messages (AM)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9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between two-sided messages and one-sided messages</a:t>
            </a:r>
          </a:p>
          <a:p>
            <a:r>
              <a:rPr lang="en-US" dirty="0" smtClean="0"/>
              <a:t>Differences between MPI one-sided and UPC++</a:t>
            </a:r>
          </a:p>
          <a:p>
            <a:r>
              <a:rPr lang="en-US" dirty="0" smtClean="0"/>
              <a:t>Application performance</a:t>
            </a:r>
          </a:p>
          <a:p>
            <a:pPr lvl="1"/>
            <a:r>
              <a:rPr lang="en-US" dirty="0" smtClean="0">
                <a:solidFill>
                  <a:srgbClr val="849943"/>
                </a:solidFill>
              </a:rPr>
              <a:t>GTC-P</a:t>
            </a:r>
          </a:p>
          <a:p>
            <a:pPr lvl="1"/>
            <a:r>
              <a:rPr lang="en-US" dirty="0" err="1" smtClean="0">
                <a:solidFill>
                  <a:srgbClr val="849943"/>
                </a:solidFill>
              </a:rPr>
              <a:t>Boxlib</a:t>
            </a:r>
            <a:endParaRPr lang="en-US" dirty="0" smtClean="0">
              <a:solidFill>
                <a:srgbClr val="849943"/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Two-sided vs. MPI One-sided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23" y="1226679"/>
            <a:ext cx="8590011" cy="5460346"/>
          </a:xfrm>
        </p:spPr>
        <p:txBody>
          <a:bodyPr>
            <a:normAutofit/>
          </a:bodyPr>
          <a:lstStyle/>
          <a:p>
            <a:r>
              <a:rPr lang="en-US" dirty="0" smtClean="0"/>
              <a:t>Message Information</a:t>
            </a:r>
          </a:p>
          <a:p>
            <a:pPr lvl="1"/>
            <a:r>
              <a:rPr lang="en-US" dirty="0" smtClean="0">
                <a:solidFill>
                  <a:srgbClr val="849943"/>
                </a:solidFill>
              </a:rPr>
              <a:t>Two-sided: sender knows source information, receiver knows destination information</a:t>
            </a:r>
          </a:p>
          <a:p>
            <a:pPr lvl="1"/>
            <a:r>
              <a:rPr lang="en-US" dirty="0" smtClean="0">
                <a:solidFill>
                  <a:srgbClr val="849943"/>
                </a:solidFill>
              </a:rPr>
              <a:t>One-sided: message initiator knows both source and destination information</a:t>
            </a:r>
          </a:p>
          <a:p>
            <a:r>
              <a:rPr lang="en-US" dirty="0" smtClean="0"/>
              <a:t>Synchronization</a:t>
            </a:r>
          </a:p>
          <a:p>
            <a:pPr lvl="1"/>
            <a:r>
              <a:rPr lang="en-US" dirty="0" smtClean="0">
                <a:solidFill>
                  <a:srgbClr val="849943"/>
                </a:solidFill>
              </a:rPr>
              <a:t>Two-sided: Implicit synchronization, one sender matching one receiver</a:t>
            </a:r>
          </a:p>
          <a:p>
            <a:pPr lvl="1"/>
            <a:r>
              <a:rPr lang="en-US" dirty="0" smtClean="0">
                <a:solidFill>
                  <a:srgbClr val="849943"/>
                </a:solidFill>
              </a:rPr>
              <a:t>One-sided: Separates data transfer and synchronization, explicit synchronization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Advantage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606" y="1584426"/>
            <a:ext cx="290461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Source             Destination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922677" y="2323090"/>
            <a:ext cx="1997324" cy="5319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965337" y="1953758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4828" y="2323090"/>
            <a:ext cx="101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922677" y="2855012"/>
            <a:ext cx="1997324" cy="5319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922677" y="3386934"/>
            <a:ext cx="1997324" cy="5319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922677" y="3918856"/>
            <a:ext cx="1997324" cy="5319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315289" y="1215094"/>
            <a:ext cx="13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Two-sided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96640" y="1584426"/>
            <a:ext cx="290461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Source             Destination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965711" y="2323090"/>
            <a:ext cx="1997324" cy="5319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593860" y="2138424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965711" y="2855012"/>
            <a:ext cx="1997324" cy="5319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965711" y="3386934"/>
            <a:ext cx="1997324" cy="5319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965711" y="3918856"/>
            <a:ext cx="1997324" cy="5319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358323" y="1215094"/>
            <a:ext cx="131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One-sided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22677" y="3549524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14828" y="3918856"/>
            <a:ext cx="101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 bwMode="auto">
          <a:xfrm>
            <a:off x="7153460" y="2138424"/>
            <a:ext cx="504640" cy="2496900"/>
          </a:xfrm>
          <a:prstGeom prst="righ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1251" y="2855012"/>
            <a:ext cx="146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messages</a:t>
            </a:r>
            <a:endParaRPr lang="en-US" dirty="0"/>
          </a:p>
        </p:txBody>
      </p:sp>
      <p:sp>
        <p:nvSpPr>
          <p:cNvPr id="25" name="Right Brace 24"/>
          <p:cNvSpPr/>
          <p:nvPr/>
        </p:nvSpPr>
        <p:spPr bwMode="auto">
          <a:xfrm>
            <a:off x="3133444" y="2138424"/>
            <a:ext cx="504640" cy="2496900"/>
          </a:xfrm>
          <a:prstGeom prst="righ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965711" y="4861703"/>
            <a:ext cx="199732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965711" y="4493959"/>
            <a:ext cx="182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271215" y="5058691"/>
            <a:ext cx="3366869" cy="13181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Receiver has to match N sends with N receives</a:t>
            </a:r>
            <a:endParaRPr lang="en-US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146620" y="5058691"/>
            <a:ext cx="4822176" cy="155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Receiver only needs to be involved at synchronization point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ＭＳ Ｐゴシック" pitchFamily="-110" charset="-128"/>
              </a:rPr>
              <a:t>Sender can control the message sizes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One-sided API (subset)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70" y="1237534"/>
            <a:ext cx="8716584" cy="546034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 a window object</a:t>
            </a:r>
          </a:p>
          <a:p>
            <a:pPr lvl="1"/>
            <a:r>
              <a:rPr lang="en-US" b="0" kern="1200" dirty="0" err="1" smtClean="0">
                <a:solidFill>
                  <a:srgbClr val="849943"/>
                </a:solidFill>
              </a:rPr>
              <a:t>MPI_Win_create(base</a:t>
            </a:r>
            <a:r>
              <a:rPr lang="en-US" b="0" kern="1200" dirty="0" smtClean="0">
                <a:solidFill>
                  <a:srgbClr val="849943"/>
                </a:solidFill>
              </a:rPr>
              <a:t>, size, …, win)</a:t>
            </a:r>
          </a:p>
          <a:p>
            <a:pPr lvl="1"/>
            <a:r>
              <a:rPr lang="en-US" b="0" kern="1200" dirty="0" err="1" smtClean="0">
                <a:solidFill>
                  <a:srgbClr val="849943"/>
                </a:solidFill>
              </a:rPr>
              <a:t>MPI_Win_create_dynamic</a:t>
            </a:r>
            <a:r>
              <a:rPr lang="en-US" b="0" kern="1200" dirty="0" smtClean="0">
                <a:solidFill>
                  <a:srgbClr val="849943"/>
                </a:solidFill>
              </a:rPr>
              <a:t> (win)</a:t>
            </a:r>
            <a:endParaRPr lang="en-US" dirty="0" smtClean="0">
              <a:solidFill>
                <a:srgbClr val="849943"/>
              </a:solidFill>
            </a:endParaRPr>
          </a:p>
          <a:p>
            <a:r>
              <a:rPr lang="en-US" dirty="0" smtClean="0"/>
              <a:t>Data Transfer:</a:t>
            </a:r>
          </a:p>
          <a:p>
            <a:pPr lvl="1"/>
            <a:r>
              <a:rPr lang="en-US" dirty="0" err="1" smtClean="0">
                <a:solidFill>
                  <a:srgbClr val="849943"/>
                </a:solidFill>
              </a:rPr>
              <a:t>MPI_Put</a:t>
            </a:r>
            <a:r>
              <a:rPr lang="en-US" dirty="0" smtClean="0">
                <a:solidFill>
                  <a:srgbClr val="849943"/>
                </a:solidFill>
              </a:rPr>
              <a:t>  : non-blocking</a:t>
            </a:r>
          </a:p>
          <a:p>
            <a:pPr lvl="1"/>
            <a:r>
              <a:rPr lang="en-US" b="0" kern="1200" dirty="0" err="1" smtClean="0">
                <a:solidFill>
                  <a:srgbClr val="849943"/>
                </a:solidFill>
              </a:rPr>
              <a:t>MPI_Put</a:t>
            </a:r>
            <a:r>
              <a:rPr lang="en-US" b="0" kern="1200" dirty="0" smtClean="0">
                <a:solidFill>
                  <a:srgbClr val="849943"/>
                </a:solidFill>
              </a:rPr>
              <a:t> ( </a:t>
            </a:r>
            <a:r>
              <a:rPr lang="en-US" b="0" kern="1200" dirty="0" err="1" smtClean="0">
                <a:solidFill>
                  <a:srgbClr val="849943"/>
                </a:solidFill>
              </a:rPr>
              <a:t>origin_addr</a:t>
            </a:r>
            <a:r>
              <a:rPr lang="en-US" b="0" kern="1200" dirty="0" smtClean="0">
                <a:solidFill>
                  <a:srgbClr val="849943"/>
                </a:solidFill>
              </a:rPr>
              <a:t>, </a:t>
            </a:r>
            <a:r>
              <a:rPr lang="en-US" b="0" kern="1200" dirty="0" err="1" smtClean="0">
                <a:solidFill>
                  <a:srgbClr val="849943"/>
                </a:solidFill>
              </a:rPr>
              <a:t>origin_count</a:t>
            </a:r>
            <a:r>
              <a:rPr lang="en-US" b="0" kern="1200" dirty="0" smtClean="0">
                <a:solidFill>
                  <a:srgbClr val="849943"/>
                </a:solidFill>
              </a:rPr>
              <a:t>, </a:t>
            </a:r>
            <a:r>
              <a:rPr lang="en-US" b="0" kern="1200" dirty="0" err="1" smtClean="0">
                <a:solidFill>
                  <a:srgbClr val="849943"/>
                </a:solidFill>
              </a:rPr>
              <a:t>origin_type</a:t>
            </a:r>
            <a:endParaRPr lang="en-US" b="0" kern="1200" dirty="0" smtClean="0">
              <a:solidFill>
                <a:srgbClr val="849943"/>
              </a:solidFill>
            </a:endParaRPr>
          </a:p>
          <a:p>
            <a:pPr lvl="1" defTabSz="457200" fontAlgn="auto">
              <a:spcAft>
                <a:spcPts val="0"/>
              </a:spcAft>
              <a:buNone/>
              <a:defRPr/>
            </a:pPr>
            <a:r>
              <a:rPr lang="en-US" b="0" kern="1200" dirty="0" smtClean="0">
                <a:solidFill>
                  <a:srgbClr val="849943"/>
                </a:solidFill>
              </a:rPr>
              <a:t>        target, </a:t>
            </a:r>
            <a:r>
              <a:rPr lang="en-US" b="0" kern="1200" dirty="0" err="1" smtClean="0">
                <a:solidFill>
                  <a:srgbClr val="849943"/>
                </a:solidFill>
              </a:rPr>
              <a:t>target_disp</a:t>
            </a:r>
            <a:r>
              <a:rPr lang="en-US" b="0" kern="1200" dirty="0" smtClean="0">
                <a:solidFill>
                  <a:srgbClr val="849943"/>
                </a:solidFill>
              </a:rPr>
              <a:t>, </a:t>
            </a:r>
            <a:r>
              <a:rPr lang="en-US" b="0" kern="1200" dirty="0" err="1" smtClean="0">
                <a:solidFill>
                  <a:srgbClr val="849943"/>
                </a:solidFill>
              </a:rPr>
              <a:t>target_count</a:t>
            </a:r>
            <a:r>
              <a:rPr lang="en-US" b="0" kern="1200" dirty="0" smtClean="0">
                <a:solidFill>
                  <a:srgbClr val="849943"/>
                </a:solidFill>
              </a:rPr>
              <a:t>, </a:t>
            </a:r>
            <a:r>
              <a:rPr lang="en-US" b="0" kern="1200" dirty="0" err="1" smtClean="0">
                <a:solidFill>
                  <a:srgbClr val="849943"/>
                </a:solidFill>
              </a:rPr>
              <a:t>target_type</a:t>
            </a:r>
            <a:r>
              <a:rPr lang="en-US" b="0" kern="1200" dirty="0" smtClean="0">
                <a:solidFill>
                  <a:srgbClr val="849943"/>
                </a:solidFill>
              </a:rPr>
              <a:t>, win) </a:t>
            </a:r>
            <a:endParaRPr lang="en-US" dirty="0" smtClean="0">
              <a:solidFill>
                <a:srgbClr val="849943"/>
              </a:solidFill>
            </a:endParaRPr>
          </a:p>
          <a:p>
            <a:r>
              <a:rPr lang="en-US" dirty="0" smtClean="0"/>
              <a:t>Synchronization (win based)</a:t>
            </a:r>
          </a:p>
          <a:p>
            <a:pPr lvl="1"/>
            <a:r>
              <a:rPr lang="en-US" dirty="0" err="1" smtClean="0">
                <a:solidFill>
                  <a:srgbClr val="849943"/>
                </a:solidFill>
              </a:rPr>
              <a:t>MPI_Win_fence</a:t>
            </a:r>
            <a:endParaRPr lang="en-US" dirty="0" smtClean="0">
              <a:solidFill>
                <a:srgbClr val="849943"/>
              </a:solidFill>
            </a:endParaRPr>
          </a:p>
          <a:p>
            <a:pPr lvl="1"/>
            <a:r>
              <a:rPr lang="en-US" dirty="0" smtClean="0">
                <a:solidFill>
                  <a:srgbClr val="849943"/>
                </a:solidFill>
              </a:rPr>
              <a:t>MPI_PSCW (Post + Start + Complete + Wait)</a:t>
            </a:r>
          </a:p>
          <a:p>
            <a:pPr lvl="1"/>
            <a:r>
              <a:rPr lang="en-US" dirty="0" err="1" smtClean="0">
                <a:solidFill>
                  <a:srgbClr val="849943"/>
                </a:solidFill>
              </a:rPr>
              <a:t>MPI_Win_lock/MPI_in_unlock</a:t>
            </a:r>
            <a:endParaRPr lang="en-US" b="0" kern="12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3256"/>
            <a:ext cx="8237674" cy="55037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Supports Partitioned Global Address Space (PGAS)</a:t>
            </a:r>
          </a:p>
          <a:p>
            <a:pPr lvl="1"/>
            <a:r>
              <a:rPr lang="en-US" dirty="0" smtClean="0">
                <a:solidFill>
                  <a:srgbClr val="849943"/>
                </a:solidFill>
              </a:rPr>
              <a:t>Global pointer : </a:t>
            </a:r>
            <a:r>
              <a:rPr lang="en-US" dirty="0" err="1" smtClean="0">
                <a:solidFill>
                  <a:srgbClr val="849943"/>
                </a:solidFill>
              </a:rPr>
              <a:t>global_ptr</a:t>
            </a:r>
            <a:r>
              <a:rPr lang="en-US" dirty="0" smtClean="0">
                <a:solidFill>
                  <a:srgbClr val="849943"/>
                </a:solidFill>
              </a:rPr>
              <a:t>&lt;double&gt; </a:t>
            </a:r>
            <a:r>
              <a:rPr lang="en-US" dirty="0" err="1" smtClean="0">
                <a:solidFill>
                  <a:srgbClr val="849943"/>
                </a:solidFill>
              </a:rPr>
              <a:t>gp</a:t>
            </a:r>
            <a:endParaRPr lang="en-US" dirty="0" smtClean="0">
              <a:solidFill>
                <a:srgbClr val="849943"/>
              </a:solidFill>
            </a:endParaRPr>
          </a:p>
          <a:p>
            <a:r>
              <a:rPr lang="en-US" dirty="0" smtClean="0"/>
              <a:t>Data transfer</a:t>
            </a:r>
          </a:p>
          <a:p>
            <a:pPr lvl="1"/>
            <a:r>
              <a:rPr lang="en-US" dirty="0" err="1" smtClean="0">
                <a:solidFill>
                  <a:srgbClr val="849943"/>
                </a:solidFill>
              </a:rPr>
              <a:t>async_copy(src</a:t>
            </a:r>
            <a:r>
              <a:rPr lang="en-US" dirty="0" smtClean="0">
                <a:solidFill>
                  <a:srgbClr val="849943"/>
                </a:solidFill>
              </a:rPr>
              <a:t>, </a:t>
            </a:r>
            <a:r>
              <a:rPr lang="en-US" dirty="0" err="1" smtClean="0">
                <a:solidFill>
                  <a:srgbClr val="849943"/>
                </a:solidFill>
              </a:rPr>
              <a:t>dest</a:t>
            </a:r>
            <a:r>
              <a:rPr lang="en-US" dirty="0" smtClean="0">
                <a:solidFill>
                  <a:srgbClr val="849943"/>
                </a:solidFill>
              </a:rPr>
              <a:t>, count)</a:t>
            </a:r>
          </a:p>
          <a:p>
            <a:pPr lvl="1"/>
            <a:r>
              <a:rPr lang="en-US" dirty="0" err="1" smtClean="0">
                <a:solidFill>
                  <a:srgbClr val="849943"/>
                </a:solidFill>
              </a:rPr>
              <a:t>async_copy_and_signal(src</a:t>
            </a:r>
            <a:r>
              <a:rPr lang="en-US" dirty="0" smtClean="0">
                <a:solidFill>
                  <a:srgbClr val="849943"/>
                </a:solidFill>
              </a:rPr>
              <a:t>, </a:t>
            </a:r>
            <a:r>
              <a:rPr lang="en-US" dirty="0" err="1" smtClean="0">
                <a:solidFill>
                  <a:srgbClr val="849943"/>
                </a:solidFill>
              </a:rPr>
              <a:t>dest</a:t>
            </a:r>
            <a:r>
              <a:rPr lang="en-US" dirty="0" smtClean="0">
                <a:solidFill>
                  <a:srgbClr val="849943"/>
                </a:solidFill>
              </a:rPr>
              <a:t>, count, event…)</a:t>
            </a:r>
          </a:p>
          <a:p>
            <a:r>
              <a:rPr lang="en-US" dirty="0" smtClean="0"/>
              <a:t>Synchronization</a:t>
            </a:r>
          </a:p>
          <a:p>
            <a:pPr lvl="1"/>
            <a:r>
              <a:rPr lang="en-US" dirty="0" smtClean="0">
                <a:solidFill>
                  <a:srgbClr val="849943"/>
                </a:solidFill>
              </a:rPr>
              <a:t>Global data (spin-waiting)</a:t>
            </a:r>
          </a:p>
          <a:p>
            <a:pPr lvl="1"/>
            <a:r>
              <a:rPr lang="en-US" dirty="0" smtClean="0">
                <a:solidFill>
                  <a:srgbClr val="849943"/>
                </a:solidFill>
              </a:rPr>
              <a:t>remote task execution </a:t>
            </a:r>
          </a:p>
          <a:p>
            <a:pPr lvl="2"/>
            <a:r>
              <a:rPr lang="en-US" dirty="0" err="1" smtClean="0">
                <a:solidFill>
                  <a:srgbClr val="849943"/>
                </a:solidFill>
              </a:rPr>
              <a:t>async(remote</a:t>
            </a:r>
            <a:r>
              <a:rPr lang="en-US" dirty="0" smtClean="0">
                <a:solidFill>
                  <a:srgbClr val="849943"/>
                </a:solidFill>
              </a:rPr>
              <a:t>, *</a:t>
            </a:r>
            <a:r>
              <a:rPr lang="en-US" dirty="0" err="1" smtClean="0">
                <a:solidFill>
                  <a:srgbClr val="849943"/>
                </a:solidFill>
              </a:rPr>
              <a:t>event)(func</a:t>
            </a:r>
            <a:r>
              <a:rPr lang="en-US" dirty="0" smtClean="0">
                <a:solidFill>
                  <a:srgbClr val="849943"/>
                </a:solidFill>
              </a:rPr>
              <a:t>, </a:t>
            </a:r>
            <a:r>
              <a:rPr lang="en-US" dirty="0" err="1" smtClean="0">
                <a:solidFill>
                  <a:srgbClr val="849943"/>
                </a:solidFill>
              </a:rPr>
              <a:t>args</a:t>
            </a:r>
            <a:r>
              <a:rPr lang="en-US" dirty="0" smtClean="0">
                <a:solidFill>
                  <a:srgbClr val="849943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849943"/>
                </a:solidFill>
              </a:rPr>
              <a:t>Barrier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nge">
  <a:themeElements>
    <a:clrScheme name="chan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n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ch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n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n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n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n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n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n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n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n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n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n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n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sc15.bigstick1.ppt</Template>
  <TotalTime>14038</TotalTime>
  <Words>1642</Words>
  <Application>Microsoft Macintosh PowerPoint</Application>
  <PresentationFormat>On-screen Show (4:3)</PresentationFormat>
  <Paragraphs>312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change</vt:lpstr>
      <vt:lpstr>Experiences of Applying One-Sided Communication to Nearest-Neighbor Communication</vt:lpstr>
      <vt:lpstr>Nearest-neighbor Communication</vt:lpstr>
      <vt:lpstr>Typical MPI Implementation</vt:lpstr>
      <vt:lpstr>Questions</vt:lpstr>
      <vt:lpstr>Outline</vt:lpstr>
      <vt:lpstr>MPI Two-sided vs. MPI One-sided</vt:lpstr>
      <vt:lpstr>One-sided Advantage</vt:lpstr>
      <vt:lpstr>MPI One-sided API (subset) </vt:lpstr>
      <vt:lpstr>UPC++</vt:lpstr>
      <vt:lpstr>MPI (PSCW) vs. UPC++ </vt:lpstr>
      <vt:lpstr>Applications</vt:lpstr>
      <vt:lpstr>Approach</vt:lpstr>
      <vt:lpstr>Gyrokinetic Toroidal Code (GTC-P)</vt:lpstr>
      <vt:lpstr>Communication Pattern (shift)</vt:lpstr>
      <vt:lpstr>MPI Two-sided Implementation</vt:lpstr>
      <vt:lpstr>MPI One-sided Implementation</vt:lpstr>
      <vt:lpstr>UPC++ Implementation</vt:lpstr>
      <vt:lpstr>GTC-P Shift Performance on Cori</vt:lpstr>
      <vt:lpstr>Time Breakdown for Case 256*8 </vt:lpstr>
      <vt:lpstr>One-sided Optimization</vt:lpstr>
      <vt:lpstr>Time Breakdown (GTC-P, 256x8)</vt:lpstr>
      <vt:lpstr>Improved Performance (shift)</vt:lpstr>
      <vt:lpstr>Improved Performance (Total)</vt:lpstr>
      <vt:lpstr>Boxlib</vt:lpstr>
      <vt:lpstr>Communication Pattern (FillBoundary)</vt:lpstr>
      <vt:lpstr>One-sided Implementation</vt:lpstr>
      <vt:lpstr>Performance On Cori (Boxlib)</vt:lpstr>
      <vt:lpstr>Performance Characteristics (Boxlib)</vt:lpstr>
      <vt:lpstr>Summary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One-sided MPI for HPGMG</dc:title>
  <dc:creator>Hongzhang Shan</dc:creator>
  <cp:lastModifiedBy>Zhengji Zhao</cp:lastModifiedBy>
  <cp:revision>250</cp:revision>
  <dcterms:created xsi:type="dcterms:W3CDTF">2016-07-13T21:18:11Z</dcterms:created>
  <dcterms:modified xsi:type="dcterms:W3CDTF">2016-11-14T20:18:55Z</dcterms:modified>
</cp:coreProperties>
</file>