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64" r:id="rId2"/>
    <p:sldMasterId id="2147483665" r:id="rId3"/>
  </p:sldMasterIdLst>
  <p:notesMasterIdLst>
    <p:notesMasterId r:id="rId11"/>
  </p:notesMasterIdLst>
  <p:sldIdLst>
    <p:sldId id="256" r:id="rId4"/>
    <p:sldId id="260" r:id="rId5"/>
    <p:sldId id="512" r:id="rId6"/>
    <p:sldId id="513" r:id="rId7"/>
    <p:sldId id="514" r:id="rId8"/>
    <p:sldId id="515" r:id="rId9"/>
    <p:sldId id="516" r:id="rId10"/>
  </p:sldIdLst>
  <p:sldSz cx="9144000" cy="5143500" type="screen16x9"/>
  <p:notesSz cx="6858000" cy="9144000"/>
  <p:embeddedFontLst>
    <p:embeddedFont>
      <p:font typeface="Arial Black" panose="020B0604020202020204" pitchFamily="34" charset="0"/>
      <p:regular r:id="rId12"/>
      <p:bold r:id="rId13"/>
    </p:embeddedFont>
    <p:embeddedFont>
      <p:font typeface="Calibri" panose="020F0502020204030204" pitchFamily="34" charset="0"/>
      <p:regular r:id="rId14"/>
      <p:bold r:id="rId15"/>
      <p:italic r:id="rId16"/>
      <p:boldItalic r:id="rId17"/>
    </p:embeddedFont>
    <p:embeddedFont>
      <p:font typeface="Consolas" panose="020B0609020204030204" pitchFamily="49" charset="0"/>
      <p:regular r:id="rId18"/>
      <p:bold r:id="rId19"/>
      <p:italic r:id="rId20"/>
      <p:boldItalic r:id="rId21"/>
    </p:embeddedFont>
    <p:embeddedFont>
      <p:font typeface="MetricHPE Black" panose="020B0503030202060203" pitchFamily="34" charset="77"/>
      <p:bold r:id="rId22"/>
      <p:italic r:id="rId23"/>
    </p:embeddedFont>
    <p:embeddedFont>
      <p:font typeface="MetricHPE Light" panose="020B0303030202060203" pitchFamily="34" charset="77"/>
      <p:regular r:id="rId24"/>
      <p: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font" Target="fonts/font10.fntdata"/><Relationship Id="rId7" Type="http://schemas.openxmlformats.org/officeDocument/2006/relationships/slide" Target="slides/slide4.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2.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font" Target="fonts/font8.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fa8eca600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 name="Google Shape;71;gfa8eca600e_0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fa8eca600e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gfa8eca600e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noTextEdit="1"/>
          </p:cNvSpPr>
          <p:nvPr>
            <p:ph type="sldImg"/>
          </p:nvPr>
        </p:nvSpPr>
        <p:spPr>
          <a:xfrm>
            <a:off x="381000" y="685800"/>
            <a:ext cx="6096000" cy="3429000"/>
          </a:xfrm>
          <a:ln/>
        </p:spPr>
      </p:sp>
      <p:sp>
        <p:nvSpPr>
          <p:cNvPr id="3" name="Notes Placeholder 2"/>
          <p:cNvSpPr>
            <a:spLocks noGrp="1"/>
          </p:cNvSpPr>
          <p:nvPr>
            <p:ph type="body" idx="1"/>
          </p:nvPr>
        </p:nvSpPr>
        <p:spPr/>
        <p:txBody>
          <a:bodyPr/>
          <a:lstStyle/>
          <a:p>
            <a:pPr marL="324320" indent="-324320">
              <a:buFont typeface="Arial" pitchFamily="34" charset="0"/>
              <a:buChar char="•"/>
              <a:defRPr/>
            </a:pPr>
            <a:r>
              <a:rPr lang="en-US" dirty="0"/>
              <a:t>CUSTOM APPLICATIONS</a:t>
            </a:r>
          </a:p>
          <a:p>
            <a:pPr>
              <a:defRPr/>
            </a:pPr>
            <a:r>
              <a:rPr lang="en-US" sz="2400" dirty="0">
                <a:solidFill>
                  <a:schemeClr val="accent1">
                    <a:lumMod val="75000"/>
                  </a:schemeClr>
                </a:solidFill>
                <a:ea typeface="+mn-ea"/>
                <a:cs typeface="+mn-cs"/>
              </a:rPr>
              <a:t>Lot of diversity and innovation in techniques</a:t>
            </a:r>
          </a:p>
          <a:p>
            <a:pPr>
              <a:defRPr/>
            </a:pPr>
            <a:r>
              <a:rPr lang="en-US" sz="2400" dirty="0">
                <a:solidFill>
                  <a:schemeClr val="accent1">
                    <a:lumMod val="75000"/>
                  </a:schemeClr>
                </a:solidFill>
                <a:ea typeface="+mn-ea"/>
                <a:cs typeface="+mn-cs"/>
              </a:rPr>
              <a:t>Most application codes are custom developed</a:t>
            </a:r>
          </a:p>
          <a:p>
            <a:pPr lvl="1">
              <a:defRPr/>
            </a:pPr>
            <a:r>
              <a:rPr lang="en-US" sz="2000" dirty="0">
                <a:solidFill>
                  <a:schemeClr val="accent1">
                    <a:lumMod val="75000"/>
                  </a:schemeClr>
                </a:solidFill>
              </a:rPr>
              <a:t>Programming languages (Fortran, C++), not frameworks</a:t>
            </a:r>
            <a:endParaRPr lang="en-US" sz="2000" dirty="0">
              <a:solidFill>
                <a:schemeClr val="accent1">
                  <a:lumMod val="75000"/>
                </a:schemeClr>
              </a:solidFill>
              <a:ea typeface="+mn-ea"/>
              <a:cs typeface="+mn-cs"/>
            </a:endParaRPr>
          </a:p>
          <a:p>
            <a:pPr>
              <a:defRPr/>
            </a:pPr>
            <a:r>
              <a:rPr lang="en-US" sz="2400" dirty="0">
                <a:solidFill>
                  <a:schemeClr val="accent1">
                    <a:lumMod val="75000"/>
                  </a:schemeClr>
                </a:solidFill>
              </a:rPr>
              <a:t>Some are extremely large and complex, often developed over long period of time</a:t>
            </a:r>
          </a:p>
          <a:p>
            <a:pPr marL="324320" indent="-324320">
              <a:buFont typeface="Arial" pitchFamily="34" charset="0"/>
              <a:buChar char="•"/>
              <a:defRPr/>
            </a:pPr>
            <a:r>
              <a:rPr lang="en-US" dirty="0"/>
              <a:t>A source wave is emitted per shot</a:t>
            </a:r>
          </a:p>
          <a:p>
            <a:pPr marL="324320" indent="-324320">
              <a:buFont typeface="Arial" pitchFamily="34" charset="0"/>
              <a:buChar char="•"/>
              <a:defRPr/>
            </a:pPr>
            <a:r>
              <a:rPr lang="en-US" dirty="0"/>
              <a:t>Reflected waves captured by array of sensors</a:t>
            </a:r>
          </a:p>
          <a:p>
            <a:pPr marL="324320" indent="-324320">
              <a:buFont typeface="Arial" pitchFamily="34" charset="0"/>
              <a:buChar char="•"/>
              <a:defRPr/>
            </a:pPr>
            <a:r>
              <a:rPr lang="en-US" dirty="0"/>
              <a:t>RTM  (in time domain) uses finite difference method to numerically solve wave equation and reconstruct subsurface image (in parallel, with domain decomposition)</a:t>
            </a:r>
          </a:p>
          <a:p>
            <a:pPr>
              <a:defRPr/>
            </a:pPr>
            <a:endParaRPr lang="en-US" dirty="0"/>
          </a:p>
          <a:p>
            <a:pPr>
              <a:defRPr/>
            </a:pPr>
            <a:r>
              <a:rPr lang="en-US" b="1" dirty="0"/>
              <a:t>Isotropic</a:t>
            </a:r>
          </a:p>
          <a:p>
            <a:pPr marL="324320" indent="-324320">
              <a:buFont typeface="Arial" pitchFamily="34" charset="0"/>
              <a:buChar char="•"/>
              <a:defRPr/>
            </a:pPr>
            <a:r>
              <a:rPr lang="en-US" dirty="0"/>
              <a:t>simplest model</a:t>
            </a:r>
          </a:p>
          <a:p>
            <a:pPr marL="324320" indent="-324320">
              <a:buFont typeface="Arial" pitchFamily="34" charset="0"/>
              <a:buChar char="•"/>
              <a:defRPr/>
            </a:pPr>
            <a:r>
              <a:rPr lang="en-US" dirty="0"/>
              <a:t>assumes reflected waves propagate at same speed in every direction from a point</a:t>
            </a:r>
          </a:p>
          <a:p>
            <a:pPr marL="324320" indent="-324320">
              <a:buFont typeface="Arial" pitchFamily="34" charset="0"/>
              <a:buChar char="•"/>
              <a:defRPr/>
            </a:pPr>
            <a:r>
              <a:rPr lang="en-US" dirty="0"/>
              <a:t>only swaps faces (6 swaps in halo exchange)</a:t>
            </a:r>
          </a:p>
          <a:p>
            <a:pPr>
              <a:defRPr/>
            </a:pPr>
            <a:endParaRPr lang="en-US" b="1" dirty="0"/>
          </a:p>
          <a:p>
            <a:pPr>
              <a:defRPr/>
            </a:pPr>
            <a:r>
              <a:rPr lang="en-US" b="1" dirty="0"/>
              <a:t>Tilted Transverse Isotropy (TTI)</a:t>
            </a:r>
          </a:p>
          <a:p>
            <a:pPr marL="324320" indent="-324320">
              <a:buFont typeface="Arial" pitchFamily="34" charset="0"/>
              <a:buChar char="•"/>
              <a:defRPr/>
            </a:pPr>
            <a:r>
              <a:rPr lang="en-US" dirty="0"/>
              <a:t>assumes waves may propagate at different speeds</a:t>
            </a:r>
          </a:p>
          <a:p>
            <a:pPr marL="324320" indent="-324320">
              <a:buFont typeface="Arial" pitchFamily="34" charset="0"/>
              <a:buChar char="•"/>
              <a:defRPr/>
            </a:pPr>
            <a:r>
              <a:rPr lang="en-US" dirty="0"/>
              <a:t>swaps faces and edges (18 swaps in halo exchange)</a:t>
            </a:r>
          </a:p>
          <a:p>
            <a:pPr>
              <a:buFont typeface="Arial" pitchFamily="34" charset="0"/>
              <a:buNone/>
              <a:defRPr/>
            </a:pPr>
            <a:endParaRPr lang="en-US" b="1" dirty="0"/>
          </a:p>
          <a:p>
            <a:pPr marL="0" lvl="1">
              <a:defRPr/>
            </a:pPr>
            <a:r>
              <a:rPr lang="en-US" sz="2200" dirty="0"/>
              <a:t>We observe that CAF compares favorably to the corresponding MPI implementation for the forward shot.  These results were obtained without the use of asynchronous support in CAF. We will be gathering new results using non-blocking communication during this semester.</a:t>
            </a:r>
          </a:p>
          <a:p>
            <a:pPr>
              <a:buFont typeface="Arial" pitchFamily="34" charset="0"/>
              <a:buNone/>
              <a:defRPr/>
            </a:pPr>
            <a:endParaRPr lang="en-US" b="1" dirty="0"/>
          </a:p>
          <a:p>
            <a:pPr>
              <a:defRPr/>
            </a:pPr>
            <a:endParaRPr lang="en-US" dirty="0"/>
          </a:p>
        </p:txBody>
      </p:sp>
      <p:sp>
        <p:nvSpPr>
          <p:cNvPr id="38915"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300">
                <a:solidFill>
                  <a:schemeClr val="tx1"/>
                </a:solidFill>
                <a:latin typeface="Arial" charset="0"/>
                <a:ea typeface="ＭＳ Ｐゴシック" charset="0"/>
                <a:cs typeface="ＭＳ Ｐゴシック" charset="0"/>
              </a:defRPr>
            </a:lvl1pPr>
            <a:lvl2pPr marL="702756" indent="-270291" eaLnBrk="0" hangingPunct="0">
              <a:defRPr sz="2300">
                <a:solidFill>
                  <a:schemeClr val="tx1"/>
                </a:solidFill>
                <a:latin typeface="Arial" charset="0"/>
                <a:ea typeface="ＭＳ Ｐゴシック" charset="0"/>
              </a:defRPr>
            </a:lvl2pPr>
            <a:lvl3pPr marL="1081164" indent="-216233" eaLnBrk="0" hangingPunct="0">
              <a:defRPr sz="2300">
                <a:solidFill>
                  <a:schemeClr val="tx1"/>
                </a:solidFill>
                <a:latin typeface="Arial" charset="0"/>
                <a:ea typeface="ＭＳ Ｐゴシック" charset="0"/>
              </a:defRPr>
            </a:lvl3pPr>
            <a:lvl4pPr marL="1513629" indent="-216233" eaLnBrk="0" hangingPunct="0">
              <a:defRPr sz="2300">
                <a:solidFill>
                  <a:schemeClr val="tx1"/>
                </a:solidFill>
                <a:latin typeface="Arial" charset="0"/>
                <a:ea typeface="ＭＳ Ｐゴシック" charset="0"/>
              </a:defRPr>
            </a:lvl4pPr>
            <a:lvl5pPr marL="1946095" indent="-216233" eaLnBrk="0" hangingPunct="0">
              <a:defRPr sz="2300">
                <a:solidFill>
                  <a:schemeClr val="tx1"/>
                </a:solidFill>
                <a:latin typeface="Arial" charset="0"/>
                <a:ea typeface="ＭＳ Ｐゴシック" charset="0"/>
              </a:defRPr>
            </a:lvl5pPr>
            <a:lvl6pPr marL="2378560" indent="-216233" eaLnBrk="0" fontAlgn="base" hangingPunct="0">
              <a:spcBef>
                <a:spcPct val="0"/>
              </a:spcBef>
              <a:spcAft>
                <a:spcPct val="0"/>
              </a:spcAft>
              <a:defRPr sz="2300">
                <a:solidFill>
                  <a:schemeClr val="tx1"/>
                </a:solidFill>
                <a:latin typeface="Arial" charset="0"/>
                <a:ea typeface="ＭＳ Ｐゴシック" charset="0"/>
              </a:defRPr>
            </a:lvl6pPr>
            <a:lvl7pPr marL="2811026" indent="-216233" eaLnBrk="0" fontAlgn="base" hangingPunct="0">
              <a:spcBef>
                <a:spcPct val="0"/>
              </a:spcBef>
              <a:spcAft>
                <a:spcPct val="0"/>
              </a:spcAft>
              <a:defRPr sz="2300">
                <a:solidFill>
                  <a:schemeClr val="tx1"/>
                </a:solidFill>
                <a:latin typeface="Arial" charset="0"/>
                <a:ea typeface="ＭＳ Ｐゴシック" charset="0"/>
              </a:defRPr>
            </a:lvl7pPr>
            <a:lvl8pPr marL="3243491" indent="-216233" eaLnBrk="0" fontAlgn="base" hangingPunct="0">
              <a:spcBef>
                <a:spcPct val="0"/>
              </a:spcBef>
              <a:spcAft>
                <a:spcPct val="0"/>
              </a:spcAft>
              <a:defRPr sz="2300">
                <a:solidFill>
                  <a:schemeClr val="tx1"/>
                </a:solidFill>
                <a:latin typeface="Arial" charset="0"/>
                <a:ea typeface="ＭＳ Ｐゴシック" charset="0"/>
              </a:defRPr>
            </a:lvl8pPr>
            <a:lvl9pPr marL="3675957" indent="-216233" eaLnBrk="0" fontAlgn="base" hangingPunct="0">
              <a:spcBef>
                <a:spcPct val="0"/>
              </a:spcBef>
              <a:spcAft>
                <a:spcPct val="0"/>
              </a:spcAft>
              <a:defRPr sz="2300">
                <a:solidFill>
                  <a:schemeClr val="tx1"/>
                </a:solidFill>
                <a:latin typeface="Arial" charset="0"/>
                <a:ea typeface="ＭＳ Ｐゴシック" charset="0"/>
              </a:defRPr>
            </a:lvl9pPr>
          </a:lstStyle>
          <a:p>
            <a:pPr eaLnBrk="1" hangingPunct="1"/>
            <a:fld id="{3CAAD8E7-BEF3-494E-9CFC-93BB1E492916}" type="slidenum">
              <a:rPr lang="en-US" altLang="zh-CN" sz="1200">
                <a:ea typeface="SimSun" charset="0"/>
                <a:cs typeface="SimSun" charset="0"/>
              </a:rPr>
              <a:pPr eaLnBrk="1" hangingPunct="1"/>
              <a:t>3</a:t>
            </a:fld>
            <a:endParaRPr lang="en-US" altLang="zh-CN" sz="1200">
              <a:ea typeface="SimSun" charset="0"/>
              <a:cs typeface="SimSu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is the result of </a:t>
            </a:r>
            <a:r>
              <a:rPr lang="en-US" dirty="0" err="1"/>
              <a:t>TaskBench</a:t>
            </a:r>
            <a:r>
              <a:rPr lang="en-US" dirty="0"/>
              <a:t> using my active message implementation as a back-end.</a:t>
            </a:r>
          </a:p>
          <a:p>
            <a:r>
              <a:rPr lang="en-US" dirty="0"/>
              <a:t>Unfortunately, I couldn’t get the Legion and Charm++ backends of </a:t>
            </a:r>
            <a:r>
              <a:rPr lang="en-US" dirty="0" err="1"/>
              <a:t>TaskBench</a:t>
            </a:r>
            <a:r>
              <a:rPr lang="en-US" dirty="0"/>
              <a:t> to work on </a:t>
            </a:r>
            <a:r>
              <a:rPr lang="en-US" dirty="0" err="1"/>
              <a:t>Ookami</a:t>
            </a:r>
            <a:r>
              <a:rPr lang="en-US" dirty="0"/>
              <a:t> because their ARM support isn’t perfect yet. (</a:t>
            </a:r>
            <a:r>
              <a:rPr lang="en-US" dirty="0" err="1"/>
              <a:t>Seawulf</a:t>
            </a:r>
            <a:r>
              <a:rPr lang="en-US" dirty="0"/>
              <a:t> has broken IB drivers.)</a:t>
            </a:r>
          </a:p>
          <a:p>
            <a:r>
              <a:rPr lang="en-US" dirty="0"/>
              <a:t>So, I’ve only compared the official MPI backend, a signal based </a:t>
            </a:r>
            <a:r>
              <a:rPr lang="en-US" dirty="0" err="1"/>
              <a:t>OpenSHMEM</a:t>
            </a:r>
            <a:r>
              <a:rPr lang="en-US" dirty="0"/>
              <a:t> backend, and my active message backend.</a:t>
            </a:r>
          </a:p>
          <a:p>
            <a:r>
              <a:rPr lang="en-US" dirty="0"/>
              <a:t>On 8 nodes, my active message implementation outperforms both the MPI backend and the </a:t>
            </a:r>
            <a:r>
              <a:rPr lang="en-US" dirty="0" err="1"/>
              <a:t>OpenSHMEM</a:t>
            </a:r>
            <a:r>
              <a:rPr lang="en-US" dirty="0"/>
              <a:t> signals backend for all task sizes.</a:t>
            </a:r>
          </a:p>
          <a:p>
            <a:r>
              <a:rPr lang="en-US" dirty="0"/>
              <a:t>This is because implementing task injection using active messages is a better approach than the bulk-synchronous style used in the other two backends.</a:t>
            </a:r>
          </a:p>
          <a:p>
            <a:endParaRPr lang="en-US" dirty="0"/>
          </a:p>
          <a:p>
            <a:r>
              <a:rPr lang="en-US" dirty="0"/>
              <a:t>Therefore, we conclude that my </a:t>
            </a:r>
            <a:r>
              <a:rPr lang="en-US" dirty="0" err="1"/>
              <a:t>OpenSHMEM</a:t>
            </a:r>
            <a:r>
              <a:rPr lang="en-US" dirty="0"/>
              <a:t> active message extension is flexible enough to interact w/ shared-memory tasks, and has shown promising results when compared to other programming models.</a:t>
            </a:r>
          </a:p>
        </p:txBody>
      </p:sp>
      <p:sp>
        <p:nvSpPr>
          <p:cNvPr id="4" name="Slide Number Placeholder 3"/>
          <p:cNvSpPr>
            <a:spLocks noGrp="1"/>
          </p:cNvSpPr>
          <p:nvPr>
            <p:ph type="sldNum" sz="quarter" idx="5"/>
          </p:nvPr>
        </p:nvSpPr>
        <p:spPr/>
        <p:txBody>
          <a:bodyPr/>
          <a:lstStyle/>
          <a:p>
            <a:fld id="{91787B30-E5BF-4447-A7F4-4D3EAED2EAFF}" type="slidenum">
              <a:rPr lang="en-US" smtClean="0"/>
              <a:t>5</a:t>
            </a:fld>
            <a:endParaRPr lang="en-US"/>
          </a:p>
        </p:txBody>
      </p:sp>
    </p:spTree>
    <p:extLst>
      <p:ext uri="{BB962C8B-B14F-4D97-AF65-F5344CB8AC3E}">
        <p14:creationId xmlns:p14="http://schemas.microsoft.com/office/powerpoint/2010/main" val="1100395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is the result of </a:t>
            </a:r>
            <a:r>
              <a:rPr lang="en-US" dirty="0" err="1"/>
              <a:t>TaskBench</a:t>
            </a:r>
            <a:r>
              <a:rPr lang="en-US" dirty="0"/>
              <a:t> using my active message implementation as a back-end.</a:t>
            </a:r>
          </a:p>
          <a:p>
            <a:r>
              <a:rPr lang="en-US" dirty="0"/>
              <a:t>Unfortunately, I couldn’t get the Legion and Charm++ backends of </a:t>
            </a:r>
            <a:r>
              <a:rPr lang="en-US" dirty="0" err="1"/>
              <a:t>TaskBench</a:t>
            </a:r>
            <a:r>
              <a:rPr lang="en-US" dirty="0"/>
              <a:t> to work on </a:t>
            </a:r>
            <a:r>
              <a:rPr lang="en-US" dirty="0" err="1"/>
              <a:t>Ookami</a:t>
            </a:r>
            <a:r>
              <a:rPr lang="en-US" dirty="0"/>
              <a:t> because their ARM support isn’t perfect yet. (</a:t>
            </a:r>
            <a:r>
              <a:rPr lang="en-US" dirty="0" err="1"/>
              <a:t>Seawulf</a:t>
            </a:r>
            <a:r>
              <a:rPr lang="en-US" dirty="0"/>
              <a:t> has broken IB drivers.)</a:t>
            </a:r>
          </a:p>
          <a:p>
            <a:r>
              <a:rPr lang="en-US" dirty="0"/>
              <a:t>So, I’ve only compared the official MPI backend, a signal based </a:t>
            </a:r>
            <a:r>
              <a:rPr lang="en-US" dirty="0" err="1"/>
              <a:t>OpenSHMEM</a:t>
            </a:r>
            <a:r>
              <a:rPr lang="en-US" dirty="0"/>
              <a:t> backend, and my active message backend.</a:t>
            </a:r>
          </a:p>
          <a:p>
            <a:r>
              <a:rPr lang="en-US" dirty="0"/>
              <a:t>On 8 nodes, my active message implementation outperforms both the MPI backend and the </a:t>
            </a:r>
            <a:r>
              <a:rPr lang="en-US" dirty="0" err="1"/>
              <a:t>OpenSHMEM</a:t>
            </a:r>
            <a:r>
              <a:rPr lang="en-US" dirty="0"/>
              <a:t> signals backend for all task sizes.</a:t>
            </a:r>
          </a:p>
          <a:p>
            <a:r>
              <a:rPr lang="en-US" dirty="0"/>
              <a:t>This is because implementing task injection using active messages is a better approach than the bulk-synchronous style used in the other two backends.</a:t>
            </a:r>
          </a:p>
          <a:p>
            <a:endParaRPr lang="en-US" dirty="0"/>
          </a:p>
          <a:p>
            <a:r>
              <a:rPr lang="en-US" dirty="0"/>
              <a:t>Therefore, we conclude that my </a:t>
            </a:r>
            <a:r>
              <a:rPr lang="en-US" dirty="0" err="1"/>
              <a:t>OpenSHMEM</a:t>
            </a:r>
            <a:r>
              <a:rPr lang="en-US" dirty="0"/>
              <a:t> active message extension is flexible enough to interact w/ shared-memory tasks, and has shown promising results when compared to other programming models.</a:t>
            </a:r>
          </a:p>
        </p:txBody>
      </p:sp>
      <p:sp>
        <p:nvSpPr>
          <p:cNvPr id="4" name="Slide Number Placeholder 3"/>
          <p:cNvSpPr>
            <a:spLocks noGrp="1"/>
          </p:cNvSpPr>
          <p:nvPr>
            <p:ph type="sldNum" sz="quarter" idx="5"/>
          </p:nvPr>
        </p:nvSpPr>
        <p:spPr/>
        <p:txBody>
          <a:bodyPr/>
          <a:lstStyle/>
          <a:p>
            <a:fld id="{91787B30-E5BF-4447-A7F4-4D3EAED2EAFF}" type="slidenum">
              <a:rPr lang="en-US" smtClean="0"/>
              <a:t>6</a:t>
            </a:fld>
            <a:endParaRPr lang="en-US"/>
          </a:p>
        </p:txBody>
      </p:sp>
    </p:spTree>
    <p:extLst>
      <p:ext uri="{BB962C8B-B14F-4D97-AF65-F5344CB8AC3E}">
        <p14:creationId xmlns:p14="http://schemas.microsoft.com/office/powerpoint/2010/main" val="1529803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Sending a message to a thread is equivalent to send to a specific offset on the heap.</a:t>
            </a:r>
          </a:p>
        </p:txBody>
      </p:sp>
      <p:sp>
        <p:nvSpPr>
          <p:cNvPr id="4" name="Slide Number Placeholder 3"/>
          <p:cNvSpPr>
            <a:spLocks noGrp="1"/>
          </p:cNvSpPr>
          <p:nvPr>
            <p:ph type="sldNum" sz="quarter" idx="5"/>
          </p:nvPr>
        </p:nvSpPr>
        <p:spPr/>
        <p:txBody>
          <a:bodyPr/>
          <a:lstStyle/>
          <a:p>
            <a:fld id="{555A5D20-A79B-1A48-8236-C1FE627D8E14}" type="slidenum">
              <a:rPr lang="en-US" smtClean="0"/>
              <a:t>7</a:t>
            </a:fld>
            <a:endParaRPr lang="en-US"/>
          </a:p>
        </p:txBody>
      </p:sp>
    </p:spTree>
    <p:extLst>
      <p:ext uri="{BB962C8B-B14F-4D97-AF65-F5344CB8AC3E}">
        <p14:creationId xmlns:p14="http://schemas.microsoft.com/office/powerpoint/2010/main" val="878869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2"/>
        <p:cNvGrpSpPr/>
        <p:nvPr/>
      </p:nvGrpSpPr>
      <p:grpSpPr>
        <a:xfrm>
          <a:off x="0" y="0"/>
          <a:ext cx="0" cy="0"/>
          <a:chOff x="0" y="0"/>
          <a:chExt cx="0" cy="0"/>
        </a:xfrm>
      </p:grpSpPr>
      <p:sp>
        <p:nvSpPr>
          <p:cNvPr id="53" name="Google Shape;53;p15"/>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Autofit/>
          </a:bodyPr>
          <a:lstStyle>
            <a:lvl1pPr marR="0" lvl="0" algn="ctr" rtl="0">
              <a:lnSpc>
                <a:spcPct val="90000"/>
              </a:lnSpc>
              <a:spcBef>
                <a:spcPts val="0"/>
              </a:spcBef>
              <a:spcAft>
                <a:spcPts val="0"/>
              </a:spcAft>
              <a:buClr>
                <a:schemeClr val="lt1"/>
              </a:buClr>
              <a:buSzPts val="4500"/>
              <a:buFont typeface="Calibri"/>
              <a:buNone/>
              <a:defRPr sz="4500" b="0" i="0" u="none" strike="noStrike" cap="none">
                <a:solidFill>
                  <a:schemeClr val="lt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4" name="Google Shape;54;p15"/>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lt1"/>
              </a:buClr>
              <a:buSzPts val="1800"/>
              <a:buFont typeface="Arial"/>
              <a:buNone/>
              <a:defRPr sz="1800" b="0" i="0" u="none" strike="noStrike" cap="none">
                <a:solidFill>
                  <a:schemeClr val="lt1"/>
                </a:solidFill>
                <a:latin typeface="Calibri"/>
                <a:ea typeface="Calibri"/>
                <a:cs typeface="Calibri"/>
                <a:sym typeface="Calibri"/>
              </a:defRPr>
            </a:lvl1pPr>
            <a:lvl2pPr marR="0" lvl="1" algn="ctr"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2pPr>
            <a:lvl3pPr marR="0" lvl="2" algn="ctr"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3pPr>
            <a:lvl4pPr marR="0" lvl="3"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4pPr>
            <a:lvl5pPr marR="0" lvl="4"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5pPr>
            <a:lvl6pPr marR="0" lvl="5"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55" name="Google Shape;55;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6" name="Google Shape;56;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2892006" y="202676"/>
            <a:ext cx="6024600" cy="5025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2700"/>
              <a:buFont typeface="Arial"/>
              <a:buNone/>
              <a:defRPr sz="2700" b="1" i="0" u="none" strike="noStrike" cap="none">
                <a:solidFill>
                  <a:schemeClr val="dk1"/>
                </a:solidFill>
                <a:latin typeface="Arial"/>
                <a:ea typeface="Arial"/>
                <a:cs typeface="Arial"/>
                <a:sym typeface="Arial"/>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67" name="Google Shape;67;p17"/>
          <p:cNvSpPr txBox="1">
            <a:spLocks noGrp="1"/>
          </p:cNvSpPr>
          <p:nvPr>
            <p:ph type="body" idx="1"/>
          </p:nvPr>
        </p:nvSpPr>
        <p:spPr>
          <a:xfrm>
            <a:off x="2892005" y="828135"/>
            <a:ext cx="6024600" cy="41127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8"/>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hree Content">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92272" y="290587"/>
            <a:ext cx="8565978" cy="320277"/>
          </a:xfrm>
        </p:spPr>
        <p:txBody>
          <a:bodyPr/>
          <a:lstStyle>
            <a:lvl1pPr>
              <a:defRPr sz="2100"/>
            </a:lvl1pPr>
          </a:lstStyle>
          <a:p>
            <a:r>
              <a:rPr lang="en-US" dirty="0"/>
              <a:t>Click to add one-line title</a:t>
            </a:r>
          </a:p>
        </p:txBody>
      </p:sp>
      <p:sp>
        <p:nvSpPr>
          <p:cNvPr id="13" name="Rectangle 12"/>
          <p:cNvSpPr/>
          <p:nvPr/>
        </p:nvSpPr>
        <p:spPr>
          <a:xfrm>
            <a:off x="288826" y="632914"/>
            <a:ext cx="514283" cy="41148"/>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16316"/>
            <a:endParaRPr lang="en-US" sz="1613" dirty="0">
              <a:solidFill>
                <a:prstClr val="white"/>
              </a:solidFill>
              <a:latin typeface="MetricHPE Light" panose="020B0303030202060203" pitchFamily="34" charset="0"/>
            </a:endParaRPr>
          </a:p>
        </p:txBody>
      </p:sp>
      <p:sp>
        <p:nvSpPr>
          <p:cNvPr id="17" name="Content Placeholder 14"/>
          <p:cNvSpPr>
            <a:spLocks noGrp="1"/>
          </p:cNvSpPr>
          <p:nvPr>
            <p:ph sz="quarter" idx="17"/>
          </p:nvPr>
        </p:nvSpPr>
        <p:spPr>
          <a:xfrm>
            <a:off x="288825" y="760810"/>
            <a:ext cx="2647188" cy="3811190"/>
          </a:xfrm>
        </p:spPr>
        <p:txBody>
          <a:bodyPr/>
          <a:lstStyle>
            <a:lvl1pPr>
              <a:defRPr>
                <a:latin typeface="MetricHPE Light" panose="020B0303030202060203" pitchFamily="34" charset="0"/>
              </a:defRPr>
            </a:lvl1pPr>
            <a:lvl2pPr>
              <a:defRPr>
                <a:latin typeface="MetricHPE Light" panose="020B0303030202060203" pitchFamily="34" charset="0"/>
              </a:defRPr>
            </a:lvl2pPr>
            <a:lvl3pPr>
              <a:defRPr>
                <a:latin typeface="MetricHPE Light" panose="020B0303030202060203" pitchFamily="34" charset="0"/>
              </a:defRPr>
            </a:lvl3pPr>
            <a:lvl4pPr>
              <a:defRPr>
                <a:latin typeface="MetricHPE Light" panose="020B0303030202060203" pitchFamily="34" charset="0"/>
              </a:defRPr>
            </a:lvl4pPr>
            <a:lvl5pPr>
              <a:defRPr>
                <a:latin typeface="MetricHPE Light" panose="020B03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4"/>
          <p:cNvSpPr>
            <a:spLocks noGrp="1"/>
          </p:cNvSpPr>
          <p:nvPr>
            <p:ph sz="quarter" idx="18"/>
          </p:nvPr>
        </p:nvSpPr>
        <p:spPr>
          <a:xfrm>
            <a:off x="3251667" y="760810"/>
            <a:ext cx="2647188" cy="3811190"/>
          </a:xfrm>
        </p:spPr>
        <p:txBody>
          <a:bodyPr/>
          <a:lstStyle>
            <a:lvl1pPr>
              <a:defRPr>
                <a:latin typeface="MetricHPE Light" panose="020B0303030202060203" pitchFamily="34" charset="0"/>
              </a:defRPr>
            </a:lvl1pPr>
            <a:lvl2pPr>
              <a:defRPr>
                <a:latin typeface="MetricHPE Light" panose="020B0303030202060203" pitchFamily="34" charset="0"/>
              </a:defRPr>
            </a:lvl2pPr>
            <a:lvl3pPr>
              <a:defRPr>
                <a:latin typeface="MetricHPE Light" panose="020B0303030202060203" pitchFamily="34" charset="0"/>
              </a:defRPr>
            </a:lvl3pPr>
            <a:lvl4pPr>
              <a:defRPr>
                <a:latin typeface="MetricHPE Light" panose="020B0303030202060203" pitchFamily="34" charset="0"/>
              </a:defRPr>
            </a:lvl4pPr>
            <a:lvl5pPr>
              <a:defRPr>
                <a:latin typeface="MetricHPE Light" panose="020B03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14"/>
          <p:cNvSpPr>
            <a:spLocks noGrp="1"/>
          </p:cNvSpPr>
          <p:nvPr>
            <p:ph sz="quarter" idx="19"/>
          </p:nvPr>
        </p:nvSpPr>
        <p:spPr>
          <a:xfrm>
            <a:off x="6213419" y="760810"/>
            <a:ext cx="2647188" cy="3811190"/>
          </a:xfrm>
        </p:spPr>
        <p:txBody>
          <a:bodyPr/>
          <a:lstStyle>
            <a:lvl1pPr>
              <a:defRPr>
                <a:latin typeface="MetricHPE Light" panose="020B0303030202060203" pitchFamily="34" charset="0"/>
              </a:defRPr>
            </a:lvl1pPr>
            <a:lvl2pPr>
              <a:defRPr>
                <a:latin typeface="MetricHPE Light" panose="020B0303030202060203" pitchFamily="34" charset="0"/>
              </a:defRPr>
            </a:lvl2pPr>
            <a:lvl3pPr>
              <a:defRPr>
                <a:latin typeface="MetricHPE Light" panose="020B0303030202060203" pitchFamily="34" charset="0"/>
              </a:defRPr>
            </a:lvl3pPr>
            <a:lvl4pPr>
              <a:defRPr>
                <a:latin typeface="MetricHPE Light" panose="020B0303030202060203" pitchFamily="34" charset="0"/>
              </a:defRPr>
            </a:lvl4pPr>
            <a:lvl5pPr>
              <a:defRPr>
                <a:latin typeface="MetricHPE Light" panose="020B03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1" name="Picture 20"/>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85750" y="4684511"/>
            <a:ext cx="715500" cy="205740"/>
          </a:xfrm>
          <a:prstGeom prst="rect">
            <a:avLst/>
          </a:prstGeom>
        </p:spPr>
      </p:pic>
      <p:sp>
        <p:nvSpPr>
          <p:cNvPr id="2" name="Footer Placeholder 1"/>
          <p:cNvSpPr>
            <a:spLocks noGrp="1"/>
          </p:cNvSpPr>
          <p:nvPr>
            <p:ph type="ftr" sz="quarter" idx="20"/>
          </p:nvPr>
        </p:nvSpPr>
        <p:spPr/>
        <p:txBody>
          <a:bodyPr/>
          <a:lstStyle>
            <a:lvl1pPr>
              <a:defRPr>
                <a:latin typeface="MetricHPE Light" panose="020B0303030202060203" pitchFamily="34" charset="0"/>
              </a:defRPr>
            </a:lvl1pPr>
          </a:lstStyle>
          <a:p>
            <a:endParaRPr lang="en-US"/>
          </a:p>
        </p:txBody>
      </p:sp>
      <p:sp>
        <p:nvSpPr>
          <p:cNvPr id="3" name="Slide Number Placeholder 2"/>
          <p:cNvSpPr>
            <a:spLocks noGrp="1"/>
          </p:cNvSpPr>
          <p:nvPr>
            <p:ph type="sldNum" sz="quarter" idx="21"/>
          </p:nvPr>
        </p:nvSpPr>
        <p:spPr/>
        <p:txBody>
          <a:bodyPr/>
          <a:lstStyle>
            <a:lvl1pPr>
              <a:defRPr>
                <a:latin typeface="MetricHPE Light" panose="020B0303030202060203" pitchFamily="34" charset="0"/>
              </a:defRPr>
            </a:lvl1pPr>
          </a:lstStyle>
          <a:p>
            <a:fld id="{ED5DB9A6-1094-BB46-B37C-1F188803CFC6}" type="slidenum">
              <a:rPr lang="en-US" smtClean="0"/>
              <a:t>‹#›</a:t>
            </a:fld>
            <a:endParaRPr lang="en-US"/>
          </a:p>
        </p:txBody>
      </p:sp>
    </p:spTree>
    <p:extLst>
      <p:ext uri="{BB962C8B-B14F-4D97-AF65-F5344CB8AC3E}">
        <p14:creationId xmlns:p14="http://schemas.microsoft.com/office/powerpoint/2010/main" val="20061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6.xml"/><Relationship Id="rId7" Type="http://schemas.openxmlformats.org/officeDocument/2006/relationships/image" Target="../media/image3.png"/><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7E8B92"/>
            </a:gs>
            <a:gs pos="100000">
              <a:srgbClr val="273048"/>
            </a:gs>
          </a:gsLst>
          <a:lin ang="16200038" scaled="0"/>
        </a:gradFill>
        <a:effectLst/>
      </p:bgPr>
    </p:bg>
    <p:spTree>
      <p:nvGrpSpPr>
        <p:cNvPr id="1"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9" r:id="rId1"/>
    <p:sldLayoutId id="214748366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8"/>
        <p:cNvGrpSpPr/>
        <p:nvPr/>
      </p:nvGrpSpPr>
      <p:grpSpPr>
        <a:xfrm>
          <a:off x="0" y="0"/>
          <a:ext cx="0" cy="0"/>
          <a:chOff x="0" y="0"/>
          <a:chExt cx="0" cy="0"/>
        </a:xfrm>
      </p:grpSpPr>
      <p:sp>
        <p:nvSpPr>
          <p:cNvPr id="59" name="Google Shape;59;p16"/>
          <p:cNvSpPr/>
          <p:nvPr/>
        </p:nvSpPr>
        <p:spPr>
          <a:xfrm>
            <a:off x="0" y="0"/>
            <a:ext cx="2743200" cy="5143500"/>
          </a:xfrm>
          <a:prstGeom prst="rect">
            <a:avLst/>
          </a:prstGeom>
          <a:gradFill>
            <a:gsLst>
              <a:gs pos="0">
                <a:srgbClr val="7E8B92"/>
              </a:gs>
              <a:gs pos="100000">
                <a:srgbClr val="2A334A"/>
              </a:gs>
            </a:gsLst>
            <a:lin ang="16200038"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200">
              <a:solidFill>
                <a:schemeClr val="dk1"/>
              </a:solidFill>
              <a:latin typeface="Arial Black"/>
              <a:ea typeface="Arial Black"/>
              <a:cs typeface="Arial Black"/>
              <a:sym typeface="Arial Black"/>
            </a:endParaRPr>
          </a:p>
        </p:txBody>
      </p:sp>
      <p:sp>
        <p:nvSpPr>
          <p:cNvPr id="60" name="Google Shape;60;p16"/>
          <p:cNvSpPr txBox="1"/>
          <p:nvPr/>
        </p:nvSpPr>
        <p:spPr>
          <a:xfrm>
            <a:off x="0" y="2322664"/>
            <a:ext cx="2743200" cy="1146600"/>
          </a:xfrm>
          <a:prstGeom prst="rect">
            <a:avLst/>
          </a:prstGeom>
          <a:noFill/>
          <a:ln>
            <a:noFill/>
          </a:ln>
        </p:spPr>
        <p:txBody>
          <a:bodyPr spcFirstLastPara="1" wrap="square" lIns="68575" tIns="34275" rIns="68575" bIns="34275" anchor="t" anchorCtr="0">
            <a:spAutoFit/>
          </a:bodyPr>
          <a:lstStyle/>
          <a:p>
            <a:pPr marL="0" marR="0" lvl="0" indent="0" algn="ctr" rtl="0">
              <a:lnSpc>
                <a:spcPct val="200000"/>
              </a:lnSpc>
              <a:spcBef>
                <a:spcPts val="0"/>
              </a:spcBef>
              <a:spcAft>
                <a:spcPts val="0"/>
              </a:spcAft>
              <a:buNone/>
            </a:pPr>
            <a:r>
              <a:rPr lang="en" sz="1400" b="1">
                <a:solidFill>
                  <a:schemeClr val="lt1"/>
                </a:solidFill>
                <a:latin typeface="Arial"/>
                <a:ea typeface="Arial"/>
                <a:cs typeface="Arial"/>
                <a:sym typeface="Arial"/>
              </a:rPr>
              <a:t>Parallel Applications Workshop</a:t>
            </a:r>
            <a:endParaRPr sz="1100"/>
          </a:p>
          <a:p>
            <a:pPr marL="0" marR="0" lvl="0" indent="0" algn="ctr" rtl="0">
              <a:spcBef>
                <a:spcPts val="0"/>
              </a:spcBef>
              <a:spcAft>
                <a:spcPts val="0"/>
              </a:spcAft>
              <a:buNone/>
            </a:pPr>
            <a:r>
              <a:rPr lang="en" sz="1400" b="1">
                <a:solidFill>
                  <a:schemeClr val="lt1"/>
                </a:solidFill>
                <a:latin typeface="Arial"/>
                <a:ea typeface="Arial"/>
                <a:cs typeface="Arial"/>
                <a:sym typeface="Arial"/>
              </a:rPr>
              <a:t>Alternatives to MPI+X</a:t>
            </a:r>
            <a:endParaRPr sz="1100"/>
          </a:p>
        </p:txBody>
      </p:sp>
      <p:sp>
        <p:nvSpPr>
          <p:cNvPr id="61" name="Google Shape;61;p16"/>
          <p:cNvSpPr txBox="1"/>
          <p:nvPr/>
        </p:nvSpPr>
        <p:spPr>
          <a:xfrm>
            <a:off x="0" y="3357834"/>
            <a:ext cx="2743200" cy="2847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400" b="1">
                <a:solidFill>
                  <a:schemeClr val="lt1"/>
                </a:solidFill>
                <a:latin typeface="Arial"/>
                <a:ea typeface="Arial"/>
                <a:cs typeface="Arial"/>
                <a:sym typeface="Arial"/>
              </a:rPr>
              <a:t>November 19</a:t>
            </a:r>
            <a:r>
              <a:rPr lang="en" sz="1400" b="1" baseline="30000">
                <a:solidFill>
                  <a:schemeClr val="lt1"/>
                </a:solidFill>
                <a:latin typeface="Arial"/>
                <a:ea typeface="Arial"/>
                <a:cs typeface="Arial"/>
                <a:sym typeface="Arial"/>
              </a:rPr>
              <a:t>th</a:t>
            </a:r>
            <a:r>
              <a:rPr lang="en" sz="1400" b="1">
                <a:solidFill>
                  <a:schemeClr val="lt1"/>
                </a:solidFill>
                <a:latin typeface="Arial"/>
                <a:ea typeface="Arial"/>
                <a:cs typeface="Arial"/>
                <a:sym typeface="Arial"/>
              </a:rPr>
              <a:t>, 2021</a:t>
            </a:r>
            <a:endParaRPr sz="1100"/>
          </a:p>
        </p:txBody>
      </p:sp>
      <p:pic>
        <p:nvPicPr>
          <p:cNvPr id="62" name="Google Shape;62;p16" descr="TCHPC Logo"/>
          <p:cNvPicPr preferRelativeResize="0"/>
          <p:nvPr/>
        </p:nvPicPr>
        <p:blipFill rotWithShape="1">
          <a:blip r:embed="rId5">
            <a:alphaModFix/>
          </a:blip>
          <a:srcRect/>
          <a:stretch/>
        </p:blipFill>
        <p:spPr>
          <a:xfrm>
            <a:off x="1577340" y="4629292"/>
            <a:ext cx="1025843" cy="285750"/>
          </a:xfrm>
          <a:prstGeom prst="rect">
            <a:avLst/>
          </a:prstGeom>
          <a:noFill/>
          <a:ln>
            <a:noFill/>
          </a:ln>
        </p:spPr>
      </p:pic>
      <p:pic>
        <p:nvPicPr>
          <p:cNvPr id="63" name="Google Shape;63;p16" descr="PAW-ATM Logo"/>
          <p:cNvPicPr preferRelativeResize="0"/>
          <p:nvPr/>
        </p:nvPicPr>
        <p:blipFill rotWithShape="1">
          <a:blip r:embed="rId6">
            <a:alphaModFix/>
          </a:blip>
          <a:srcRect/>
          <a:stretch/>
        </p:blipFill>
        <p:spPr>
          <a:xfrm>
            <a:off x="546334" y="390217"/>
            <a:ext cx="1650530" cy="1589775"/>
          </a:xfrm>
          <a:prstGeom prst="rect">
            <a:avLst/>
          </a:prstGeom>
          <a:noFill/>
          <a:ln>
            <a:noFill/>
          </a:ln>
        </p:spPr>
      </p:pic>
      <p:pic>
        <p:nvPicPr>
          <p:cNvPr id="64" name="Google Shape;64;p16" descr="SC21 Logo"/>
          <p:cNvPicPr preferRelativeResize="0"/>
          <p:nvPr/>
        </p:nvPicPr>
        <p:blipFill rotWithShape="1">
          <a:blip r:embed="rId7">
            <a:alphaModFix/>
          </a:blip>
          <a:srcRect/>
          <a:stretch/>
        </p:blipFill>
        <p:spPr>
          <a:xfrm>
            <a:off x="204830" y="4496179"/>
            <a:ext cx="1167680" cy="51420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1" r:id="rId1"/>
    <p:sldLayoutId id="2147483662" r:id="rId2"/>
    <p:sldLayoutId id="2147483666"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4.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hyperlink" Target="http://www.openshmem.org/" TargetMode="External"/><Relationship Id="rId2" Type="http://schemas.openxmlformats.org/officeDocument/2006/relationships/image" Target="../media/image8.jpe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image" Target="../media/image11.sv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p19" descr="TCHPC Logo"/>
          <p:cNvPicPr preferRelativeResize="0"/>
          <p:nvPr/>
        </p:nvPicPr>
        <p:blipFill rotWithShape="1">
          <a:blip r:embed="rId3">
            <a:alphaModFix/>
          </a:blip>
          <a:srcRect/>
          <a:stretch/>
        </p:blipFill>
        <p:spPr>
          <a:xfrm>
            <a:off x="4036198" y="4725710"/>
            <a:ext cx="1071602" cy="298496"/>
          </a:xfrm>
          <a:prstGeom prst="rect">
            <a:avLst/>
          </a:prstGeom>
          <a:noFill/>
          <a:ln>
            <a:noFill/>
          </a:ln>
        </p:spPr>
      </p:pic>
      <p:sp>
        <p:nvSpPr>
          <p:cNvPr id="74" name="Google Shape;74;p19"/>
          <p:cNvSpPr txBox="1"/>
          <p:nvPr/>
        </p:nvSpPr>
        <p:spPr>
          <a:xfrm>
            <a:off x="1037066" y="2471744"/>
            <a:ext cx="7069800" cy="392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2100" b="1" i="0" u="none" strike="noStrike" cap="none">
                <a:solidFill>
                  <a:schemeClr val="lt1"/>
                </a:solidFill>
                <a:latin typeface="Arial"/>
                <a:ea typeface="Arial"/>
                <a:cs typeface="Arial"/>
                <a:sym typeface="Arial"/>
              </a:rPr>
              <a:t>Parallel Applications Workshop, Alternatives to MPI+X</a:t>
            </a:r>
            <a:endParaRPr sz="1100"/>
          </a:p>
        </p:txBody>
      </p:sp>
      <p:sp>
        <p:nvSpPr>
          <p:cNvPr id="75" name="Google Shape;75;p19"/>
          <p:cNvSpPr txBox="1"/>
          <p:nvPr/>
        </p:nvSpPr>
        <p:spPr>
          <a:xfrm>
            <a:off x="3571004" y="2953881"/>
            <a:ext cx="20019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500" b="1">
                <a:solidFill>
                  <a:schemeClr val="lt1"/>
                </a:solidFill>
                <a:latin typeface="Arial"/>
                <a:ea typeface="Arial"/>
                <a:cs typeface="Arial"/>
                <a:sym typeface="Arial"/>
              </a:rPr>
              <a:t>November 19</a:t>
            </a:r>
            <a:r>
              <a:rPr lang="en" sz="1500" b="1" baseline="30000">
                <a:solidFill>
                  <a:schemeClr val="lt1"/>
                </a:solidFill>
                <a:latin typeface="Arial"/>
                <a:ea typeface="Arial"/>
                <a:cs typeface="Arial"/>
                <a:sym typeface="Arial"/>
              </a:rPr>
              <a:t>th</a:t>
            </a:r>
            <a:r>
              <a:rPr lang="en" sz="1500" b="1">
                <a:solidFill>
                  <a:schemeClr val="lt1"/>
                </a:solidFill>
                <a:latin typeface="Arial"/>
                <a:ea typeface="Arial"/>
                <a:cs typeface="Arial"/>
                <a:sym typeface="Arial"/>
              </a:rPr>
              <a:t>, 2021</a:t>
            </a:r>
            <a:endParaRPr sz="1100"/>
          </a:p>
        </p:txBody>
      </p:sp>
      <p:sp>
        <p:nvSpPr>
          <p:cNvPr id="76" name="Google Shape;76;p19"/>
          <p:cNvSpPr txBox="1"/>
          <p:nvPr/>
        </p:nvSpPr>
        <p:spPr>
          <a:xfrm>
            <a:off x="2106518" y="3349741"/>
            <a:ext cx="4931100" cy="4386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200" b="1">
                <a:solidFill>
                  <a:schemeClr val="lt1"/>
                </a:solidFill>
                <a:latin typeface="Arial"/>
                <a:ea typeface="Arial"/>
                <a:cs typeface="Arial"/>
                <a:sym typeface="Arial"/>
              </a:rPr>
              <a:t>Held in conjunction with SC21: The International Conference for</a:t>
            </a:r>
            <a:endParaRPr sz="1100"/>
          </a:p>
          <a:p>
            <a:pPr marL="0" marR="0" lvl="0" indent="0" algn="l" rtl="0">
              <a:spcBef>
                <a:spcPts val="0"/>
              </a:spcBef>
              <a:spcAft>
                <a:spcPts val="0"/>
              </a:spcAft>
              <a:buNone/>
            </a:pPr>
            <a:r>
              <a:rPr lang="en" sz="1200" b="1">
                <a:solidFill>
                  <a:schemeClr val="lt1"/>
                </a:solidFill>
                <a:latin typeface="Arial"/>
                <a:ea typeface="Arial"/>
                <a:cs typeface="Arial"/>
                <a:sym typeface="Arial"/>
              </a:rPr>
              <a:t>High Performance Computing, Networking, Storage, and Analysis</a:t>
            </a:r>
            <a:endParaRPr sz="1100"/>
          </a:p>
        </p:txBody>
      </p:sp>
      <p:sp>
        <p:nvSpPr>
          <p:cNvPr id="77" name="Google Shape;77;p19"/>
          <p:cNvSpPr txBox="1"/>
          <p:nvPr/>
        </p:nvSpPr>
        <p:spPr>
          <a:xfrm>
            <a:off x="3770577" y="4427084"/>
            <a:ext cx="1602900" cy="2538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200" b="1">
                <a:solidFill>
                  <a:schemeClr val="dk1"/>
                </a:solidFill>
                <a:latin typeface="Arial"/>
                <a:ea typeface="Arial"/>
                <a:cs typeface="Arial"/>
                <a:sym typeface="Arial"/>
              </a:rPr>
              <a:t>In cooperation with:</a:t>
            </a:r>
            <a:endParaRPr sz="1100"/>
          </a:p>
        </p:txBody>
      </p:sp>
      <p:pic>
        <p:nvPicPr>
          <p:cNvPr id="78" name="Google Shape;78;p19" descr="PAW-ATM Logo"/>
          <p:cNvPicPr preferRelativeResize="0"/>
          <p:nvPr/>
        </p:nvPicPr>
        <p:blipFill rotWithShape="1">
          <a:blip r:embed="rId4">
            <a:alphaModFix/>
          </a:blip>
          <a:srcRect/>
          <a:stretch/>
        </p:blipFill>
        <p:spPr>
          <a:xfrm>
            <a:off x="3499886" y="290571"/>
            <a:ext cx="2144223" cy="2065295"/>
          </a:xfrm>
          <a:prstGeom prst="rect">
            <a:avLst/>
          </a:prstGeom>
          <a:noFill/>
          <a:ln>
            <a:noFill/>
          </a:ln>
        </p:spPr>
      </p:pic>
      <p:pic>
        <p:nvPicPr>
          <p:cNvPr id="79" name="Google Shape;79;p19" descr="SC21 Logo"/>
          <p:cNvPicPr preferRelativeResize="0"/>
          <p:nvPr/>
        </p:nvPicPr>
        <p:blipFill rotWithShape="1">
          <a:blip r:embed="rId5">
            <a:alphaModFix/>
          </a:blip>
          <a:srcRect/>
          <a:stretch/>
        </p:blipFill>
        <p:spPr>
          <a:xfrm>
            <a:off x="3876270" y="3833033"/>
            <a:ext cx="1391455" cy="6127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23" descr="TCHPC Logo"/>
          <p:cNvPicPr preferRelativeResize="0"/>
          <p:nvPr/>
        </p:nvPicPr>
        <p:blipFill rotWithShape="1">
          <a:blip r:embed="rId3">
            <a:alphaModFix/>
          </a:blip>
          <a:srcRect/>
          <a:stretch/>
        </p:blipFill>
        <p:spPr>
          <a:xfrm>
            <a:off x="4036198" y="4725710"/>
            <a:ext cx="1071602" cy="298496"/>
          </a:xfrm>
          <a:prstGeom prst="rect">
            <a:avLst/>
          </a:prstGeom>
          <a:noFill/>
          <a:ln>
            <a:noFill/>
          </a:ln>
        </p:spPr>
      </p:pic>
      <p:sp>
        <p:nvSpPr>
          <p:cNvPr id="112" name="Google Shape;112;p23"/>
          <p:cNvSpPr txBox="1"/>
          <p:nvPr/>
        </p:nvSpPr>
        <p:spPr>
          <a:xfrm>
            <a:off x="1037066" y="2471744"/>
            <a:ext cx="7069800" cy="3924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2100" b="1">
                <a:solidFill>
                  <a:schemeClr val="lt1"/>
                </a:solidFill>
              </a:rPr>
              <a:t>OpenSHMEM</a:t>
            </a:r>
            <a:endParaRPr sz="1100"/>
          </a:p>
        </p:txBody>
      </p:sp>
      <p:sp>
        <p:nvSpPr>
          <p:cNvPr id="113" name="Google Shape;113;p23"/>
          <p:cNvSpPr txBox="1"/>
          <p:nvPr/>
        </p:nvSpPr>
        <p:spPr>
          <a:xfrm>
            <a:off x="2106518" y="3349741"/>
            <a:ext cx="4931100" cy="276900"/>
          </a:xfrm>
          <a:prstGeom prst="rect">
            <a:avLst/>
          </a:prstGeom>
          <a:noFill/>
          <a:ln>
            <a:noFill/>
          </a:ln>
        </p:spPr>
        <p:txBody>
          <a:bodyPr spcFirstLastPara="1" wrap="square" lIns="68575" tIns="34275" rIns="68575" bIns="34275" anchor="t" anchorCtr="0">
            <a:spAutoFit/>
          </a:bodyPr>
          <a:lstStyle/>
          <a:p>
            <a:pPr marL="0" lvl="0" indent="0" algn="ctr" rtl="0">
              <a:lnSpc>
                <a:spcPct val="90000"/>
              </a:lnSpc>
              <a:spcBef>
                <a:spcPts val="0"/>
              </a:spcBef>
              <a:spcAft>
                <a:spcPts val="0"/>
              </a:spcAft>
              <a:buClr>
                <a:srgbClr val="ECE4DA"/>
              </a:buClr>
              <a:buSzPts val="1600"/>
              <a:buFont typeface="Arial"/>
              <a:buNone/>
            </a:pPr>
            <a:r>
              <a:rPr lang="en" sz="1500" b="1" dirty="0">
                <a:solidFill>
                  <a:schemeClr val="lt1"/>
                </a:solidFill>
                <a:latin typeface="Calibri"/>
                <a:ea typeface="Calibri"/>
                <a:cs typeface="Calibri"/>
                <a:sym typeface="Calibri"/>
              </a:rPr>
              <a:t>Barbara Chapman (HPE, Stony Brook University)</a:t>
            </a:r>
            <a:endParaRPr sz="1100" dirty="0">
              <a:solidFill>
                <a:schemeClr val="lt1"/>
              </a:solidFill>
            </a:endParaRPr>
          </a:p>
        </p:txBody>
      </p:sp>
      <p:sp>
        <p:nvSpPr>
          <p:cNvPr id="114" name="Google Shape;114;p23"/>
          <p:cNvSpPr txBox="1"/>
          <p:nvPr/>
        </p:nvSpPr>
        <p:spPr>
          <a:xfrm>
            <a:off x="3770577" y="4427084"/>
            <a:ext cx="1602900" cy="2538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200" b="1">
                <a:solidFill>
                  <a:schemeClr val="dk1"/>
                </a:solidFill>
                <a:latin typeface="Arial"/>
                <a:ea typeface="Arial"/>
                <a:cs typeface="Arial"/>
                <a:sym typeface="Arial"/>
              </a:rPr>
              <a:t>In cooperation with:</a:t>
            </a:r>
            <a:endParaRPr sz="1100"/>
          </a:p>
        </p:txBody>
      </p:sp>
      <p:pic>
        <p:nvPicPr>
          <p:cNvPr id="115" name="Google Shape;115;p23" descr="PAW-ATM Logo"/>
          <p:cNvPicPr preferRelativeResize="0"/>
          <p:nvPr/>
        </p:nvPicPr>
        <p:blipFill rotWithShape="1">
          <a:blip r:embed="rId4">
            <a:alphaModFix/>
          </a:blip>
          <a:srcRect/>
          <a:stretch/>
        </p:blipFill>
        <p:spPr>
          <a:xfrm>
            <a:off x="3499886" y="290571"/>
            <a:ext cx="2144223" cy="2065295"/>
          </a:xfrm>
          <a:prstGeom prst="rect">
            <a:avLst/>
          </a:prstGeom>
          <a:noFill/>
          <a:ln>
            <a:noFill/>
          </a:ln>
        </p:spPr>
      </p:pic>
      <p:pic>
        <p:nvPicPr>
          <p:cNvPr id="116" name="Google Shape;116;p23" descr="SC21 Logo"/>
          <p:cNvPicPr preferRelativeResize="0"/>
          <p:nvPr/>
        </p:nvPicPr>
        <p:blipFill rotWithShape="1">
          <a:blip r:embed="rId5">
            <a:alphaModFix/>
          </a:blip>
          <a:srcRect/>
          <a:stretch/>
        </p:blipFill>
        <p:spPr>
          <a:xfrm>
            <a:off x="3876270" y="3833033"/>
            <a:ext cx="1391455" cy="6127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a:xfrm>
            <a:off x="2829317" y="90135"/>
            <a:ext cx="6172200" cy="648890"/>
          </a:xfrm>
        </p:spPr>
        <p:txBody>
          <a:bodyPr>
            <a:normAutofit fontScale="90000"/>
          </a:bodyPr>
          <a:lstStyle/>
          <a:p>
            <a:r>
              <a:rPr lang="en-US" dirty="0"/>
              <a:t>CAF in Oil &amp; Gas: Reverse-time Migration</a:t>
            </a:r>
          </a:p>
        </p:txBody>
      </p:sp>
      <p:sp>
        <p:nvSpPr>
          <p:cNvPr id="37890" name="Content Placeholder 2"/>
          <p:cNvSpPr txBox="1">
            <a:spLocks/>
          </p:cNvSpPr>
          <p:nvPr/>
        </p:nvSpPr>
        <p:spPr bwMode="auto">
          <a:xfrm>
            <a:off x="1428750" y="2457451"/>
            <a:ext cx="6172200" cy="17371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235082" tIns="117542" rIns="235082" bIns="117542"/>
          <a:lstStyle>
            <a:lvl1pPr defTabSz="3133725" eaLnBrk="0" hangingPunct="0">
              <a:defRPr sz="2400">
                <a:solidFill>
                  <a:schemeClr val="tx1"/>
                </a:solidFill>
                <a:latin typeface="Arial" charset="0"/>
                <a:ea typeface="ＭＳ Ｐゴシック" charset="0"/>
                <a:cs typeface="ＭＳ Ｐゴシック" charset="0"/>
              </a:defRPr>
            </a:lvl1pPr>
            <a:lvl2pPr marL="742950" indent="-285750" defTabSz="3133725" eaLnBrk="0" hangingPunct="0">
              <a:defRPr sz="2400">
                <a:solidFill>
                  <a:schemeClr val="tx1"/>
                </a:solidFill>
                <a:latin typeface="Arial" charset="0"/>
                <a:ea typeface="ＭＳ Ｐゴシック" charset="0"/>
              </a:defRPr>
            </a:lvl2pPr>
            <a:lvl3pPr marL="1143000" indent="-228600" defTabSz="3133725" eaLnBrk="0" hangingPunct="0">
              <a:defRPr sz="2400">
                <a:solidFill>
                  <a:schemeClr val="tx1"/>
                </a:solidFill>
                <a:latin typeface="Arial" charset="0"/>
                <a:ea typeface="ＭＳ Ｐゴシック" charset="0"/>
              </a:defRPr>
            </a:lvl3pPr>
            <a:lvl4pPr marL="1600200" indent="-228600" defTabSz="3133725" eaLnBrk="0" hangingPunct="0">
              <a:defRPr sz="2400">
                <a:solidFill>
                  <a:schemeClr val="tx1"/>
                </a:solidFill>
                <a:latin typeface="Arial" charset="0"/>
                <a:ea typeface="ＭＳ Ｐゴシック" charset="0"/>
              </a:defRPr>
            </a:lvl4pPr>
            <a:lvl5pPr marL="2057400" indent="-228600" defTabSz="3133725" eaLnBrk="0" hangingPunct="0">
              <a:defRPr sz="2400">
                <a:solidFill>
                  <a:schemeClr val="tx1"/>
                </a:solidFill>
                <a:latin typeface="Arial" charset="0"/>
                <a:ea typeface="ＭＳ Ｐゴシック" charset="0"/>
              </a:defRPr>
            </a:lvl5pPr>
            <a:lvl6pPr marL="2514600" indent="-228600" defTabSz="313372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313372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313372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3133725" eaLnBrk="0" fontAlgn="base" hangingPunct="0">
              <a:spcBef>
                <a:spcPct val="0"/>
              </a:spcBef>
              <a:spcAft>
                <a:spcPct val="0"/>
              </a:spcAft>
              <a:defRPr sz="2400">
                <a:solidFill>
                  <a:schemeClr val="tx1"/>
                </a:solidFill>
                <a:latin typeface="Arial" charset="0"/>
                <a:ea typeface="ＭＳ Ｐゴシック" charset="0"/>
              </a:defRPr>
            </a:lvl9pPr>
          </a:lstStyle>
          <a:p>
            <a:pPr>
              <a:spcBef>
                <a:spcPct val="20000"/>
              </a:spcBef>
            </a:pPr>
            <a:endParaRPr lang="en-US" sz="1800">
              <a:ea typeface="SimSun" charset="0"/>
              <a:cs typeface="SimSun" charset="0"/>
            </a:endParaRPr>
          </a:p>
        </p:txBody>
      </p:sp>
      <p:pic>
        <p:nvPicPr>
          <p:cNvPr id="3789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8267" y="526399"/>
            <a:ext cx="3257550" cy="15061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789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3647" y="2659137"/>
            <a:ext cx="2269816" cy="15022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7893" name="TextBox 90"/>
          <p:cNvSpPr txBox="1">
            <a:spLocks noChangeArrowheads="1"/>
          </p:cNvSpPr>
          <p:nvPr/>
        </p:nvSpPr>
        <p:spPr bwMode="auto">
          <a:xfrm>
            <a:off x="3214146" y="2465900"/>
            <a:ext cx="1050131" cy="21929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b="1" dirty="0">
                <a:latin typeface="Calibri" panose="020F0502020204030204" pitchFamily="34" charset="0"/>
                <a:cs typeface="Calibri" panose="020F0502020204030204" pitchFamily="34" charset="0"/>
              </a:rPr>
              <a:t>Forward Shot</a:t>
            </a:r>
          </a:p>
          <a:p>
            <a:pPr eaLnBrk="1" hangingPunct="1"/>
            <a:r>
              <a:rPr lang="en-US" sz="1200" b="1" dirty="0">
                <a:latin typeface="Calibri" panose="020F0502020204030204" pitchFamily="34" charset="0"/>
                <a:cs typeface="Calibri" panose="020F0502020204030204" pitchFamily="34" charset="0"/>
              </a:rPr>
              <a:t>Comparison</a:t>
            </a:r>
          </a:p>
          <a:p>
            <a:pPr eaLnBrk="1" hangingPunct="1"/>
            <a:endParaRPr lang="en-US" sz="1050" dirty="0">
              <a:latin typeface="Calibri" panose="020F0502020204030204" pitchFamily="34" charset="0"/>
              <a:cs typeface="Calibri" panose="020F0502020204030204" pitchFamily="34" charset="0"/>
            </a:endParaRPr>
          </a:p>
          <a:p>
            <a:pPr eaLnBrk="1" hangingPunct="1"/>
            <a:r>
              <a:rPr lang="en-US" sz="1050" b="1" dirty="0">
                <a:latin typeface="Calibri" panose="020F0502020204030204" pitchFamily="34" charset="0"/>
                <a:cs typeface="Calibri" panose="020F0502020204030204" pitchFamily="34" charset="0"/>
              </a:rPr>
              <a:t>Total Domain Size: </a:t>
            </a:r>
            <a:r>
              <a:rPr lang="en-US" sz="1050" dirty="0">
                <a:latin typeface="Calibri" panose="020F0502020204030204" pitchFamily="34" charset="0"/>
                <a:cs typeface="Calibri" panose="020F0502020204030204" pitchFamily="34" charset="0"/>
              </a:rPr>
              <a:t>1024 x 768 x 512 (3.0 GB, per shot)</a:t>
            </a:r>
          </a:p>
          <a:p>
            <a:pPr eaLnBrk="1" hangingPunct="1"/>
            <a:r>
              <a:rPr lang="en-US" sz="1050" b="1" dirty="0">
                <a:latin typeface="Calibri" panose="020F0502020204030204" pitchFamily="34" charset="0"/>
                <a:cs typeface="Calibri" panose="020F0502020204030204" pitchFamily="34" charset="0"/>
              </a:rPr>
              <a:t>Comparison: </a:t>
            </a:r>
            <a:r>
              <a:rPr lang="en-US" sz="1050" dirty="0" err="1">
                <a:latin typeface="Calibri" panose="020F0502020204030204" pitchFamily="34" charset="0"/>
                <a:cs typeface="Calibri" panose="020F0502020204030204" pitchFamily="34" charset="0"/>
              </a:rPr>
              <a:t>OpenUH</a:t>
            </a:r>
            <a:r>
              <a:rPr lang="en-US" sz="1050" dirty="0">
                <a:latin typeface="Calibri" panose="020F0502020204030204" pitchFamily="34" charset="0"/>
                <a:cs typeface="Calibri" panose="020F0502020204030204" pitchFamily="34" charset="0"/>
              </a:rPr>
              <a:t> CAF, Intel MPI</a:t>
            </a:r>
          </a:p>
          <a:p>
            <a:pPr eaLnBrk="1" hangingPunct="1"/>
            <a:endParaRPr lang="en-US" sz="1050" dirty="0">
              <a:latin typeface="Calibri" panose="020F0502020204030204" pitchFamily="34" charset="0"/>
              <a:cs typeface="Calibri" panose="020F0502020204030204" pitchFamily="34" charset="0"/>
            </a:endParaRPr>
          </a:p>
          <a:p>
            <a:pPr eaLnBrk="1" hangingPunct="1"/>
            <a:endParaRPr lang="en-US" sz="1800" dirty="0">
              <a:latin typeface="Calibri" panose="020F0502020204030204" pitchFamily="34" charset="0"/>
              <a:cs typeface="Calibri" panose="020F0502020204030204" pitchFamily="34" charset="0"/>
            </a:endParaRPr>
          </a:p>
        </p:txBody>
      </p:sp>
      <p:pic>
        <p:nvPicPr>
          <p:cNvPr id="3789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1768" y="2662603"/>
            <a:ext cx="2284049" cy="155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7895" name="TextBox 3"/>
          <p:cNvSpPr txBox="1">
            <a:spLocks noChangeArrowheads="1"/>
          </p:cNvSpPr>
          <p:nvPr/>
        </p:nvSpPr>
        <p:spPr bwMode="auto">
          <a:xfrm>
            <a:off x="6855268" y="4422205"/>
            <a:ext cx="1972015" cy="4732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825" i="1" dirty="0"/>
              <a:t>CAF port and results by Alan </a:t>
            </a:r>
          </a:p>
          <a:p>
            <a:pPr eaLnBrk="1" hangingPunct="1"/>
            <a:r>
              <a:rPr lang="en-US" sz="825" i="1" dirty="0"/>
              <a:t>Richardson, Summer 2012 Internship,</a:t>
            </a:r>
          </a:p>
          <a:p>
            <a:pPr eaLnBrk="1" hangingPunct="1"/>
            <a:r>
              <a:rPr lang="en-US" sz="825" i="1" dirty="0"/>
              <a:t>Total.</a:t>
            </a:r>
          </a:p>
        </p:txBody>
      </p:sp>
      <p:sp>
        <p:nvSpPr>
          <p:cNvPr id="37896" name="Content Placeholder 2"/>
          <p:cNvSpPr>
            <a:spLocks noGrp="1"/>
          </p:cNvSpPr>
          <p:nvPr>
            <p:ph idx="1"/>
          </p:nvPr>
        </p:nvSpPr>
        <p:spPr>
          <a:xfrm>
            <a:off x="2715017" y="589667"/>
            <a:ext cx="3143250" cy="1714500"/>
          </a:xfrm>
        </p:spPr>
        <p:txBody>
          <a:bodyPr>
            <a:normAutofit lnSpcReduction="10000"/>
          </a:bodyPr>
          <a:lstStyle/>
          <a:p>
            <a:r>
              <a:rPr lang="en-US" sz="1200" dirty="0">
                <a:latin typeface="Calibri" panose="020F0502020204030204" pitchFamily="34" charset="0"/>
                <a:cs typeface="Calibri" panose="020F0502020204030204" pitchFamily="34" charset="0"/>
              </a:rPr>
              <a:t>RTM (in time domain) uses finite difference method to numerically solve wave equation and reconstruct subsurface image (in parallel, with domain decomposition)</a:t>
            </a:r>
          </a:p>
          <a:p>
            <a:r>
              <a:rPr lang="en-US" sz="1400" b="1" dirty="0">
                <a:latin typeface="Calibri" panose="020F0502020204030204" pitchFamily="34" charset="0"/>
                <a:cs typeface="Calibri" panose="020F0502020204030204" pitchFamily="34" charset="0"/>
              </a:rPr>
              <a:t>Fortran co-arrays </a:t>
            </a:r>
            <a:r>
              <a:rPr lang="en-US" sz="1200" dirty="0">
                <a:latin typeface="Calibri" panose="020F0502020204030204" pitchFamily="34" charset="0"/>
                <a:cs typeface="Calibri" panose="020F0502020204030204" pitchFamily="34" charset="0"/>
              </a:rPr>
              <a:t>implemented by Deepak </a:t>
            </a:r>
            <a:r>
              <a:rPr lang="en-US" sz="1200" dirty="0" err="1">
                <a:latin typeface="Calibri" panose="020F0502020204030204" pitchFamily="34" charset="0"/>
                <a:cs typeface="Calibri" panose="020F0502020204030204" pitchFamily="34" charset="0"/>
              </a:rPr>
              <a:t>Eachempati</a:t>
            </a:r>
            <a:r>
              <a:rPr lang="en-US" sz="1200" dirty="0">
                <a:latin typeface="Calibri" panose="020F0502020204030204" pitchFamily="34" charset="0"/>
                <a:cs typeface="Calibri" panose="020F0502020204030204" pitchFamily="34" charset="0"/>
              </a:rPr>
              <a:t> in </a:t>
            </a:r>
            <a:r>
              <a:rPr lang="en-US" sz="1200" dirty="0" err="1">
                <a:latin typeface="Calibri" panose="020F0502020204030204" pitchFamily="34" charset="0"/>
                <a:cs typeface="Calibri" panose="020F0502020204030204" pitchFamily="34" charset="0"/>
              </a:rPr>
              <a:t>OpenUH</a:t>
            </a:r>
            <a:endParaRPr lang="en-US"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Co-Array Fortran (CAF) performance similar to MPI </a:t>
            </a:r>
          </a:p>
          <a:p>
            <a:endParaRPr lang="en-US"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17690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895CB-BF58-884F-BA1B-4B906890DFC2}"/>
              </a:ext>
            </a:extLst>
          </p:cNvPr>
          <p:cNvSpPr>
            <a:spLocks noGrp="1"/>
          </p:cNvSpPr>
          <p:nvPr>
            <p:ph type="title"/>
          </p:nvPr>
        </p:nvSpPr>
        <p:spPr>
          <a:xfrm>
            <a:off x="292272" y="290587"/>
            <a:ext cx="8565978" cy="320277"/>
          </a:xfrm>
        </p:spPr>
        <p:txBody>
          <a:bodyPr vert="horz" lIns="0" tIns="0" rIns="0" bIns="0" rtlCol="0" anchor="t" anchorCtr="0">
            <a:normAutofit/>
          </a:bodyPr>
          <a:lstStyle/>
          <a:p>
            <a:r>
              <a:rPr lang="en-US" b="0" kern="1200" cap="all" baseline="0" dirty="0" err="1">
                <a:latin typeface="MetricHPE Black" panose="020B0A03030202060203" pitchFamily="34" charset="0"/>
                <a:ea typeface="+mj-ea"/>
                <a:cs typeface="+mj-cs"/>
              </a:rPr>
              <a:t>OpenShmem</a:t>
            </a:r>
            <a:endParaRPr lang="en-US" b="0" kern="1200" cap="all" baseline="0" dirty="0">
              <a:latin typeface="MetricHPE Black" panose="020B0A03030202060203" pitchFamily="34" charset="0"/>
              <a:ea typeface="+mj-ea"/>
              <a:cs typeface="+mj-cs"/>
            </a:endParaRPr>
          </a:p>
        </p:txBody>
      </p:sp>
      <p:pic>
        <p:nvPicPr>
          <p:cNvPr id="6" name="Google Shape;95;p15" descr="OpenSHMEM_1.jpg">
            <a:extLst>
              <a:ext uri="{FF2B5EF4-FFF2-40B4-BE49-F238E27FC236}">
                <a16:creationId xmlns:a16="http://schemas.microsoft.com/office/drawing/2014/main" id="{83B48887-ADD6-234A-B2F1-0D3340E04249}"/>
              </a:ext>
            </a:extLst>
          </p:cNvPr>
          <p:cNvPicPr preferRelativeResize="0"/>
          <p:nvPr/>
        </p:nvPicPr>
        <p:blipFill rotWithShape="1">
          <a:blip r:embed="rId2"/>
          <a:stretch/>
        </p:blipFill>
        <p:spPr>
          <a:xfrm>
            <a:off x="4459298" y="2976822"/>
            <a:ext cx="2647188" cy="2104514"/>
          </a:xfrm>
          <a:prstGeom prst="rect">
            <a:avLst/>
          </a:prstGeom>
          <a:noFill/>
          <a:ln>
            <a:noFill/>
          </a:ln>
        </p:spPr>
      </p:pic>
      <p:sp>
        <p:nvSpPr>
          <p:cNvPr id="5" name="TextBox 4">
            <a:extLst>
              <a:ext uri="{FF2B5EF4-FFF2-40B4-BE49-F238E27FC236}">
                <a16:creationId xmlns:a16="http://schemas.microsoft.com/office/drawing/2014/main" id="{F11F310B-2316-9141-B1FC-AF2A71166D33}"/>
              </a:ext>
            </a:extLst>
          </p:cNvPr>
          <p:cNvSpPr txBox="1"/>
          <p:nvPr/>
        </p:nvSpPr>
        <p:spPr>
          <a:xfrm>
            <a:off x="6786865" y="766246"/>
            <a:ext cx="2280476" cy="3811190"/>
          </a:xfrm>
          <a:prstGeom prst="rect">
            <a:avLst/>
          </a:prstGeom>
        </p:spPr>
        <p:txBody>
          <a:bodyPr vert="horz" lIns="0" tIns="0" rIns="0" bIns="0" rtlCol="0">
            <a:normAutofit lnSpcReduction="10000"/>
          </a:bodyPr>
          <a:lstStyle/>
          <a:p>
            <a:pPr>
              <a:lnSpc>
                <a:spcPct val="90000"/>
              </a:lnSpc>
              <a:spcBef>
                <a:spcPts val="300"/>
              </a:spcBef>
              <a:buClr>
                <a:schemeClr val="tx1"/>
              </a:buClr>
              <a:buFont typeface="MetricHPE Light" panose="020B0303030202060203" pitchFamily="34" charset="0"/>
            </a:pPr>
            <a:r>
              <a:rPr lang="en-US" sz="1425" dirty="0">
                <a:latin typeface="MetricHPE Light" panose="020B0303030202060203" pitchFamily="34" charset="0"/>
              </a:rPr>
              <a:t>Research efforts at Stony Brook</a:t>
            </a:r>
          </a:p>
          <a:p>
            <a:pPr marL="557213" lvl="1" indent="-214313">
              <a:lnSpc>
                <a:spcPct val="90000"/>
              </a:lnSpc>
              <a:spcBef>
                <a:spcPts val="300"/>
              </a:spcBef>
              <a:buClr>
                <a:schemeClr val="tx1"/>
              </a:buClr>
              <a:buFont typeface="MetricHPE Light" panose="020B0303030202060203" pitchFamily="34" charset="0"/>
              <a:buChar char="•"/>
            </a:pPr>
            <a:r>
              <a:rPr lang="en-US" sz="1425" dirty="0">
                <a:latin typeface="MetricHPE Light" panose="020B0303030202060203" pitchFamily="34" charset="0"/>
              </a:rPr>
              <a:t>Implementation with </a:t>
            </a:r>
            <a:r>
              <a:rPr lang="en-US" sz="1425" dirty="0" err="1">
                <a:latin typeface="MetricHPE Light" panose="020B0303030202060203" pitchFamily="34" charset="0"/>
              </a:rPr>
              <a:t>PMIx</a:t>
            </a:r>
            <a:r>
              <a:rPr lang="en-US" sz="1425" dirty="0">
                <a:latin typeface="MetricHPE Light" panose="020B0303030202060203" pitchFamily="34" charset="0"/>
              </a:rPr>
              <a:t>, UCX</a:t>
            </a:r>
          </a:p>
          <a:p>
            <a:pPr marL="557213" lvl="1" indent="-214313">
              <a:lnSpc>
                <a:spcPct val="90000"/>
              </a:lnSpc>
              <a:spcBef>
                <a:spcPts val="300"/>
              </a:spcBef>
              <a:buClr>
                <a:schemeClr val="tx1"/>
              </a:buClr>
              <a:buFont typeface="MetricHPE Light" panose="020B0303030202060203" pitchFamily="34" charset="0"/>
              <a:buChar char="•"/>
            </a:pPr>
            <a:r>
              <a:rPr lang="en-US" sz="1425" dirty="0">
                <a:latin typeface="MetricHPE Light" panose="020B0303030202060203" pitchFamily="34" charset="0"/>
              </a:rPr>
              <a:t>Benchmarks like </a:t>
            </a:r>
            <a:r>
              <a:rPr lang="en-US" sz="1425" dirty="0" err="1">
                <a:latin typeface="MetricHPE Light" panose="020B0303030202060203" pitchFamily="34" charset="0"/>
              </a:rPr>
              <a:t>TaskBench</a:t>
            </a:r>
            <a:endParaRPr lang="en-US" sz="1425" dirty="0">
              <a:latin typeface="MetricHPE Light" panose="020B0303030202060203" pitchFamily="34" charset="0"/>
            </a:endParaRPr>
          </a:p>
          <a:p>
            <a:pPr marL="557213" lvl="1" indent="-214313">
              <a:lnSpc>
                <a:spcPct val="90000"/>
              </a:lnSpc>
              <a:spcBef>
                <a:spcPts val="300"/>
              </a:spcBef>
              <a:buClr>
                <a:schemeClr val="tx1"/>
              </a:buClr>
              <a:buFont typeface="MetricHPE Light" panose="020B0303030202060203" pitchFamily="34" charset="0"/>
              <a:buChar char="•"/>
            </a:pPr>
            <a:r>
              <a:rPr lang="en-US" sz="1425" dirty="0">
                <a:latin typeface="MetricHPE Light" panose="020B0303030202060203" pitchFamily="34" charset="0"/>
              </a:rPr>
              <a:t>Threading interaction</a:t>
            </a:r>
          </a:p>
          <a:p>
            <a:pPr marL="557213" lvl="1" indent="-214313">
              <a:lnSpc>
                <a:spcPct val="90000"/>
              </a:lnSpc>
              <a:spcBef>
                <a:spcPts val="300"/>
              </a:spcBef>
              <a:buClr>
                <a:schemeClr val="tx1"/>
              </a:buClr>
              <a:buFont typeface="MetricHPE Light" panose="020B0303030202060203" pitchFamily="34" charset="0"/>
              <a:buChar char="•"/>
            </a:pPr>
            <a:r>
              <a:rPr lang="en-US" sz="1425" dirty="0">
                <a:latin typeface="MetricHPE Light" panose="020B0303030202060203" pitchFamily="34" charset="0"/>
              </a:rPr>
              <a:t>Extensions</a:t>
            </a:r>
          </a:p>
          <a:p>
            <a:pPr marL="900113" lvl="2" indent="-214313">
              <a:lnSpc>
                <a:spcPct val="90000"/>
              </a:lnSpc>
              <a:spcBef>
                <a:spcPts val="300"/>
              </a:spcBef>
              <a:buClr>
                <a:schemeClr val="tx1"/>
              </a:buClr>
              <a:buFont typeface="MetricHPE Light" panose="020B0303030202060203" pitchFamily="34" charset="0"/>
              <a:buChar char="•"/>
            </a:pPr>
            <a:r>
              <a:rPr lang="en-US" sz="1425" dirty="0">
                <a:latin typeface="MetricHPE Light" panose="020B0303030202060203" pitchFamily="34" charset="0"/>
              </a:rPr>
              <a:t>Active Messages</a:t>
            </a:r>
          </a:p>
          <a:p>
            <a:pPr marL="900113" lvl="2" indent="-214313">
              <a:lnSpc>
                <a:spcPct val="90000"/>
              </a:lnSpc>
              <a:spcBef>
                <a:spcPts val="300"/>
              </a:spcBef>
              <a:buClr>
                <a:schemeClr val="tx1"/>
              </a:buClr>
              <a:buFont typeface="MetricHPE Light" panose="020B0303030202060203" pitchFamily="34" charset="0"/>
              <a:buChar char="•"/>
            </a:pPr>
            <a:r>
              <a:rPr lang="en-US" sz="1425" dirty="0">
                <a:latin typeface="MetricHPE Light" panose="020B0303030202060203" pitchFamily="34" charset="0"/>
              </a:rPr>
              <a:t>GPUs</a:t>
            </a:r>
          </a:p>
          <a:p>
            <a:pPr marL="900113" lvl="2" indent="-214313">
              <a:lnSpc>
                <a:spcPct val="90000"/>
              </a:lnSpc>
              <a:spcBef>
                <a:spcPts val="300"/>
              </a:spcBef>
              <a:buClr>
                <a:schemeClr val="tx1"/>
              </a:buClr>
              <a:buFont typeface="MetricHPE Light" panose="020B0303030202060203" pitchFamily="34" charset="0"/>
              <a:buChar char="•"/>
            </a:pPr>
            <a:r>
              <a:rPr lang="en-US" sz="1425" dirty="0">
                <a:latin typeface="MetricHPE Light" panose="020B0303030202060203" pitchFamily="34" charset="0"/>
              </a:rPr>
              <a:t>FFI with Rust, Go! etc.</a:t>
            </a:r>
          </a:p>
          <a:p>
            <a:pPr marL="557213" lvl="1" indent="-214313">
              <a:lnSpc>
                <a:spcPct val="90000"/>
              </a:lnSpc>
              <a:spcBef>
                <a:spcPts val="300"/>
              </a:spcBef>
              <a:buClr>
                <a:schemeClr val="tx1"/>
              </a:buClr>
              <a:buFont typeface="MetricHPE Light" panose="020B0303030202060203" pitchFamily="34" charset="0"/>
              <a:buChar char="•"/>
            </a:pPr>
            <a:r>
              <a:rPr lang="en-US" sz="1425" dirty="0">
                <a:latin typeface="MetricHPE Light" panose="020B0303030202060203" pitchFamily="34" charset="0"/>
              </a:rPr>
              <a:t>Specification committee</a:t>
            </a:r>
          </a:p>
          <a:p>
            <a:pPr marL="557213" lvl="1" indent="-214313">
              <a:lnSpc>
                <a:spcPct val="90000"/>
              </a:lnSpc>
              <a:spcBef>
                <a:spcPts val="300"/>
              </a:spcBef>
              <a:buClr>
                <a:schemeClr val="tx1"/>
              </a:buClr>
              <a:buFont typeface="MetricHPE Light" panose="020B0303030202060203" pitchFamily="34" charset="0"/>
              <a:buChar char="•"/>
            </a:pPr>
            <a:r>
              <a:rPr lang="en-US" sz="1425" dirty="0">
                <a:latin typeface="MetricHPE Light" panose="020B0303030202060203" pitchFamily="34" charset="0"/>
              </a:rPr>
              <a:t>The shape of things to come</a:t>
            </a:r>
          </a:p>
          <a:p>
            <a:pPr marL="900113" lvl="2" indent="-214313">
              <a:lnSpc>
                <a:spcPct val="90000"/>
              </a:lnSpc>
              <a:spcBef>
                <a:spcPts val="300"/>
              </a:spcBef>
              <a:buClr>
                <a:schemeClr val="tx1"/>
              </a:buClr>
              <a:buFont typeface="MetricHPE Light" panose="020B0303030202060203" pitchFamily="34" charset="0"/>
              <a:buChar char="•"/>
            </a:pPr>
            <a:r>
              <a:rPr lang="en-US" sz="1425" dirty="0">
                <a:latin typeface="MetricHPE Light" panose="020B0303030202060203" pitchFamily="34" charset="0"/>
              </a:rPr>
              <a:t>Smart NICs</a:t>
            </a:r>
          </a:p>
          <a:p>
            <a:pPr marL="900113" lvl="2" indent="-214313">
              <a:lnSpc>
                <a:spcPct val="90000"/>
              </a:lnSpc>
              <a:spcBef>
                <a:spcPts val="300"/>
              </a:spcBef>
              <a:buClr>
                <a:schemeClr val="tx1"/>
              </a:buClr>
              <a:buFont typeface="MetricHPE Light" panose="020B0303030202060203" pitchFamily="34" charset="0"/>
              <a:buChar char="•"/>
            </a:pPr>
            <a:r>
              <a:rPr lang="en-US" sz="1425" dirty="0">
                <a:latin typeface="MetricHPE Light" panose="020B0303030202060203" pitchFamily="34" charset="0"/>
              </a:rPr>
              <a:t>Persistent Memory</a:t>
            </a:r>
          </a:p>
          <a:p>
            <a:pPr marL="900113" lvl="2" indent="-214313">
              <a:lnSpc>
                <a:spcPct val="90000"/>
              </a:lnSpc>
              <a:spcBef>
                <a:spcPts val="300"/>
              </a:spcBef>
              <a:buClr>
                <a:schemeClr val="tx1"/>
              </a:buClr>
              <a:buFont typeface="MetricHPE Light" panose="020B0303030202060203" pitchFamily="34" charset="0"/>
              <a:buChar char="•"/>
            </a:pPr>
            <a:r>
              <a:rPr lang="en-US" sz="1425" dirty="0">
                <a:latin typeface="MetricHPE Light" panose="020B0303030202060203" pitchFamily="34" charset="0"/>
              </a:rPr>
              <a:t>NVM</a:t>
            </a:r>
          </a:p>
          <a:p>
            <a:pPr marL="900113" lvl="2" indent="-214313">
              <a:lnSpc>
                <a:spcPct val="90000"/>
              </a:lnSpc>
              <a:spcBef>
                <a:spcPts val="300"/>
              </a:spcBef>
              <a:buClr>
                <a:schemeClr val="tx1"/>
              </a:buClr>
              <a:buFont typeface="MetricHPE Light" panose="020B0303030202060203" pitchFamily="34" charset="0"/>
              <a:buChar char="•"/>
            </a:pPr>
            <a:r>
              <a:rPr lang="en-US" sz="1425" dirty="0">
                <a:latin typeface="MetricHPE Light" panose="020B0303030202060203" pitchFamily="34" charset="0"/>
              </a:rPr>
              <a:t>FAM</a:t>
            </a:r>
          </a:p>
        </p:txBody>
      </p:sp>
      <p:sp>
        <p:nvSpPr>
          <p:cNvPr id="7" name="Google Shape;96;p15">
            <a:extLst>
              <a:ext uri="{FF2B5EF4-FFF2-40B4-BE49-F238E27FC236}">
                <a16:creationId xmlns:a16="http://schemas.microsoft.com/office/drawing/2014/main" id="{B79CD885-E586-8A4D-B389-67A4A8B2B937}"/>
              </a:ext>
            </a:extLst>
          </p:cNvPr>
          <p:cNvSpPr txBox="1"/>
          <p:nvPr/>
        </p:nvSpPr>
        <p:spPr>
          <a:xfrm>
            <a:off x="2837089" y="4884642"/>
            <a:ext cx="2280476" cy="517715"/>
          </a:xfrm>
          <a:prstGeom prst="rect">
            <a:avLst/>
          </a:prstGeom>
          <a:noFill/>
          <a:ln>
            <a:noFill/>
          </a:ln>
        </p:spPr>
        <p:txBody>
          <a:bodyPr spcFirstLastPara="1" wrap="square" lIns="68569" tIns="34275" rIns="68569" bIns="34275" anchor="t" anchorCtr="0">
            <a:noAutofit/>
          </a:bodyPr>
          <a:lstStyle/>
          <a:p>
            <a:r>
              <a:rPr lang="en" sz="1050" u="sng" dirty="0">
                <a:solidFill>
                  <a:srgbClr val="0000FF"/>
                </a:solidFill>
                <a:latin typeface="Courier"/>
                <a:ea typeface="Courier"/>
                <a:cs typeface="Courier"/>
                <a:sym typeface="Courier"/>
                <a:hlinkClick r:id="rId3">
                  <a:extLst>
                    <a:ext uri="{A12FA001-AC4F-418D-AE19-62706E023703}">
                      <ahyp:hlinkClr xmlns:ahyp="http://schemas.microsoft.com/office/drawing/2018/hyperlinkcolor" val="tx"/>
                    </a:ext>
                  </a:extLst>
                </a:hlinkClick>
              </a:rPr>
              <a:t>http://www.openshmem.org/</a:t>
            </a:r>
            <a:endParaRPr sz="1050" dirty="0">
              <a:latin typeface="Courier"/>
              <a:ea typeface="Courier"/>
              <a:cs typeface="Courier"/>
              <a:sym typeface="Courier"/>
            </a:endParaRPr>
          </a:p>
        </p:txBody>
      </p:sp>
      <p:sp>
        <p:nvSpPr>
          <p:cNvPr id="8" name="Content Placeholder 7">
            <a:extLst>
              <a:ext uri="{FF2B5EF4-FFF2-40B4-BE49-F238E27FC236}">
                <a16:creationId xmlns:a16="http://schemas.microsoft.com/office/drawing/2014/main" id="{75A22675-D7A5-8B44-8A7A-C48B5DDBF61A}"/>
              </a:ext>
            </a:extLst>
          </p:cNvPr>
          <p:cNvSpPr>
            <a:spLocks noGrp="1"/>
          </p:cNvSpPr>
          <p:nvPr>
            <p:ph sz="quarter" idx="17"/>
          </p:nvPr>
        </p:nvSpPr>
        <p:spPr/>
        <p:txBody>
          <a:bodyPr/>
          <a:lstStyle/>
          <a:p>
            <a:endParaRPr lang="en-US" dirty="0"/>
          </a:p>
        </p:txBody>
      </p:sp>
      <p:sp>
        <p:nvSpPr>
          <p:cNvPr id="9" name="Google Shape;98;p15">
            <a:extLst>
              <a:ext uri="{FF2B5EF4-FFF2-40B4-BE49-F238E27FC236}">
                <a16:creationId xmlns:a16="http://schemas.microsoft.com/office/drawing/2014/main" id="{0647588E-90C1-B04A-ADC7-04A6ED9B0E16}"/>
              </a:ext>
            </a:extLst>
          </p:cNvPr>
          <p:cNvSpPr txBox="1">
            <a:spLocks/>
          </p:cNvSpPr>
          <p:nvPr/>
        </p:nvSpPr>
        <p:spPr>
          <a:xfrm>
            <a:off x="2837089" y="760810"/>
            <a:ext cx="4048700" cy="3529800"/>
          </a:xfrm>
          <a:prstGeom prst="rect">
            <a:avLst/>
          </a:prstGeom>
        </p:spPr>
        <p:txBody>
          <a:bodyPr spcFirstLastPara="1" vert="horz" wrap="square" lIns="91425" tIns="45700" rIns="91425" bIns="45700" rtlCol="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lvl="1" indent="-285750">
              <a:buFont typeface="Arial" panose="020B0604020202020204" pitchFamily="34" charset="0"/>
              <a:buChar char="•"/>
            </a:pPr>
            <a:r>
              <a:rPr lang="en-US" dirty="0"/>
              <a:t>Interconnects (e.g. </a:t>
            </a:r>
            <a:r>
              <a:rPr lang="en-US" dirty="0" err="1"/>
              <a:t>Infiniband</a:t>
            </a:r>
            <a:r>
              <a:rPr lang="en-US" dirty="0"/>
              <a:t>, GNI, OPA); shared memory (e.g. </a:t>
            </a:r>
            <a:r>
              <a:rPr lang="en-US" dirty="0" err="1"/>
              <a:t>knem</a:t>
            </a:r>
            <a:r>
              <a:rPr lang="en-US" dirty="0"/>
              <a:t>, </a:t>
            </a:r>
            <a:r>
              <a:rPr lang="en-US" dirty="0" err="1"/>
              <a:t>xpmem</a:t>
            </a:r>
            <a:r>
              <a:rPr lang="en-US" dirty="0"/>
              <a:t>)</a:t>
            </a:r>
          </a:p>
          <a:p>
            <a:pPr marL="285750" lvl="1" indent="-285750">
              <a:buFont typeface="Arial" panose="020B0604020202020204" pitchFamily="34" charset="0"/>
              <a:buChar char="•"/>
            </a:pPr>
            <a:r>
              <a:rPr lang="en-US" dirty="0"/>
              <a:t>Point-to-point RDMA and Contexts</a:t>
            </a:r>
          </a:p>
          <a:p>
            <a:pPr marL="285750" lvl="1" indent="-285750">
              <a:buFont typeface="Arial" panose="020B0604020202020204" pitchFamily="34" charset="0"/>
              <a:buChar char="•"/>
            </a:pPr>
            <a:r>
              <a:rPr lang="en-US" dirty="0"/>
              <a:t>Teams and Collectives</a:t>
            </a:r>
          </a:p>
          <a:p>
            <a:pPr marL="285750" lvl="1" indent="-285750">
              <a:buFont typeface="Arial" panose="020B0604020202020204" pitchFamily="34" charset="0"/>
              <a:buChar char="•"/>
            </a:pPr>
            <a:r>
              <a:rPr lang="en-US" dirty="0"/>
              <a:t>Atomics, locks</a:t>
            </a:r>
          </a:p>
          <a:p>
            <a:pPr marL="285750" lvl="1" indent="-285750">
              <a:buFont typeface="Arial" panose="020B0604020202020204" pitchFamily="34" charset="0"/>
              <a:buChar char="•"/>
            </a:pPr>
            <a:r>
              <a:rPr lang="en-US" dirty="0"/>
              <a:t>Dynamic memory management</a:t>
            </a:r>
          </a:p>
          <a:p>
            <a:pPr marL="285750" indent="-285750">
              <a:buFont typeface="Arial" panose="020B0604020202020204" pitchFamily="34" charset="0"/>
              <a:buChar char="•"/>
            </a:pPr>
            <a:r>
              <a:rPr lang="en-US" dirty="0"/>
              <a:t>Open specification</a:t>
            </a:r>
          </a:p>
          <a:p>
            <a:pPr marL="285750" indent="-285750">
              <a:buFont typeface="Arial" panose="020B0604020202020204" pitchFamily="34" charset="0"/>
              <a:buChar char="•"/>
            </a:pPr>
            <a:r>
              <a:rPr lang="en-US" dirty="0"/>
              <a:t>Community driven</a:t>
            </a:r>
          </a:p>
          <a:p>
            <a:pPr marL="285750" indent="-285750">
              <a:buFont typeface="Arial" panose="020B0604020202020204" pitchFamily="34" charset="0"/>
              <a:buChar char="•"/>
            </a:pPr>
            <a:r>
              <a:rPr lang="en-US" dirty="0"/>
              <a:t>Various implementations</a:t>
            </a:r>
          </a:p>
          <a:p>
            <a:pPr marL="285750" lvl="1" indent="-285750">
              <a:buFont typeface="Arial" panose="020B0604020202020204" pitchFamily="34" charset="0"/>
              <a:buChar char="•"/>
            </a:pPr>
            <a:r>
              <a:rPr lang="en-US" dirty="0"/>
              <a:t>SBU / OSSS, Open-MPI, SOS, MVAPICH2-X</a:t>
            </a:r>
          </a:p>
          <a:p>
            <a:pPr marL="285750" lvl="1" indent="-285750">
              <a:buFont typeface="Arial" panose="020B0604020202020204" pitchFamily="34" charset="0"/>
              <a:buChar char="•"/>
            </a:pPr>
            <a:r>
              <a:rPr lang="en-US" dirty="0"/>
              <a:t>OSHMPI</a:t>
            </a:r>
          </a:p>
          <a:p>
            <a:pPr marL="285750" lvl="1" indent="-285750">
              <a:buFont typeface="Arial" panose="020B0604020202020204" pitchFamily="34" charset="0"/>
              <a:buChar char="•"/>
            </a:pPr>
            <a:r>
              <a:rPr lang="en-US" dirty="0"/>
              <a:t>Vendor: Cray/IBM/…</a:t>
            </a:r>
          </a:p>
          <a:p>
            <a:endParaRPr lang="en-US" dirty="0"/>
          </a:p>
        </p:txBody>
      </p:sp>
      <p:sp>
        <p:nvSpPr>
          <p:cNvPr id="10" name="Title 1">
            <a:extLst>
              <a:ext uri="{FF2B5EF4-FFF2-40B4-BE49-F238E27FC236}">
                <a16:creationId xmlns:a16="http://schemas.microsoft.com/office/drawing/2014/main" id="{31FBDA3F-7DE2-3540-93F6-7B6F0022A573}"/>
              </a:ext>
            </a:extLst>
          </p:cNvPr>
          <p:cNvSpPr txBox="1">
            <a:spLocks/>
          </p:cNvSpPr>
          <p:nvPr/>
        </p:nvSpPr>
        <p:spPr>
          <a:xfrm>
            <a:off x="3214146" y="62164"/>
            <a:ext cx="6172200" cy="648890"/>
          </a:xfr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dirty="0" err="1">
                <a:solidFill>
                  <a:schemeClr val="dk1"/>
                </a:solidFill>
              </a:rPr>
              <a:t>OpenSHMEM</a:t>
            </a:r>
            <a:r>
              <a:rPr lang="en-US" sz="2400" b="1" dirty="0">
                <a:solidFill>
                  <a:schemeClr val="dk1"/>
                </a:solidFill>
              </a:rPr>
              <a:t>: A PGAS Library</a:t>
            </a:r>
          </a:p>
        </p:txBody>
      </p:sp>
      <p:sp>
        <p:nvSpPr>
          <p:cNvPr id="11" name="TextBox 10">
            <a:extLst>
              <a:ext uri="{FF2B5EF4-FFF2-40B4-BE49-F238E27FC236}">
                <a16:creationId xmlns:a16="http://schemas.microsoft.com/office/drawing/2014/main" id="{C5A7AFCB-F1AF-7548-A9F7-1BABD8A26D9A}"/>
              </a:ext>
            </a:extLst>
          </p:cNvPr>
          <p:cNvSpPr txBox="1"/>
          <p:nvPr/>
        </p:nvSpPr>
        <p:spPr>
          <a:xfrm>
            <a:off x="7106486" y="4657968"/>
            <a:ext cx="1950924" cy="461665"/>
          </a:xfrm>
          <a:prstGeom prst="rect">
            <a:avLst/>
          </a:prstGeom>
          <a:noFill/>
        </p:spPr>
        <p:txBody>
          <a:bodyPr wrap="square" rtlCol="0">
            <a:spAutoFit/>
          </a:bodyPr>
          <a:lstStyle/>
          <a:p>
            <a:r>
              <a:rPr lang="en-US" sz="1200" b="1" dirty="0"/>
              <a:t>Tony Curtis, </a:t>
            </a:r>
            <a:r>
              <a:rPr lang="en-US" sz="1200" b="1" dirty="0" err="1"/>
              <a:t>Wenbin</a:t>
            </a:r>
            <a:r>
              <a:rPr lang="en-US" sz="1200" b="1" dirty="0"/>
              <a:t> Lu,</a:t>
            </a:r>
          </a:p>
          <a:p>
            <a:r>
              <a:rPr lang="en-US" sz="1200" b="1" dirty="0"/>
              <a:t>Stony Brook University</a:t>
            </a:r>
          </a:p>
        </p:txBody>
      </p:sp>
    </p:spTree>
    <p:extLst>
      <p:ext uri="{BB962C8B-B14F-4D97-AF65-F5344CB8AC3E}">
        <p14:creationId xmlns:p14="http://schemas.microsoft.com/office/powerpoint/2010/main" val="8147590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1F629-7A4F-9544-B34D-D97E1948255C}"/>
              </a:ext>
            </a:extLst>
          </p:cNvPr>
          <p:cNvSpPr>
            <a:spLocks noGrp="1"/>
          </p:cNvSpPr>
          <p:nvPr>
            <p:ph type="title"/>
          </p:nvPr>
        </p:nvSpPr>
        <p:spPr>
          <a:xfrm>
            <a:off x="2830546" y="240409"/>
            <a:ext cx="6024600" cy="502500"/>
          </a:xfrm>
        </p:spPr>
        <p:txBody>
          <a:bodyPr>
            <a:normAutofit/>
          </a:bodyPr>
          <a:lstStyle/>
          <a:p>
            <a:r>
              <a:rPr lang="en-US" dirty="0"/>
              <a:t>Cray SHMEM to Cray </a:t>
            </a:r>
            <a:r>
              <a:rPr lang="en-US" dirty="0" err="1"/>
              <a:t>OpenSHMEMX</a:t>
            </a:r>
            <a:endParaRPr lang="en-US" dirty="0"/>
          </a:p>
        </p:txBody>
      </p:sp>
      <p:sp>
        <p:nvSpPr>
          <p:cNvPr id="3" name="Slide Number Placeholder 2">
            <a:extLst>
              <a:ext uri="{FF2B5EF4-FFF2-40B4-BE49-F238E27FC236}">
                <a16:creationId xmlns:a16="http://schemas.microsoft.com/office/drawing/2014/main" id="{02EFFFBE-790F-9A4C-81A2-2652C9DE1471}"/>
              </a:ext>
            </a:extLst>
          </p:cNvPr>
          <p:cNvSpPr>
            <a:spLocks noGrp="1"/>
          </p:cNvSpPr>
          <p:nvPr>
            <p:ph type="sldNum" sz="quarter" idx="12"/>
          </p:nvPr>
        </p:nvSpPr>
        <p:spPr>
          <a:xfrm>
            <a:off x="8165381" y="6221782"/>
            <a:ext cx="521419"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95CC1DF-FD05-9844-BBA0-B8A58089D3EC}" type="slidenum">
              <a:rPr lang="en-US" smtClean="0"/>
              <a:pPr/>
              <a:t>5</a:t>
            </a:fld>
            <a:endParaRPr lang="en-US"/>
          </a:p>
        </p:txBody>
      </p:sp>
      <p:sp>
        <p:nvSpPr>
          <p:cNvPr id="6" name="Text Placeholder 5">
            <a:extLst>
              <a:ext uri="{FF2B5EF4-FFF2-40B4-BE49-F238E27FC236}">
                <a16:creationId xmlns:a16="http://schemas.microsoft.com/office/drawing/2014/main" id="{4A27807A-8E8D-D247-845A-F679F7583F74}"/>
              </a:ext>
            </a:extLst>
          </p:cNvPr>
          <p:cNvSpPr>
            <a:spLocks noGrp="1"/>
          </p:cNvSpPr>
          <p:nvPr>
            <p:ph type="body" idx="1"/>
          </p:nvPr>
        </p:nvSpPr>
        <p:spPr>
          <a:xfrm>
            <a:off x="2945958" y="1030800"/>
            <a:ext cx="6024600" cy="4112700"/>
          </a:xfrm>
        </p:spPr>
        <p:txBody>
          <a:bodyPr/>
          <a:lstStyle/>
          <a:p>
            <a:pPr marL="0" indent="0">
              <a:spcBef>
                <a:spcPts val="0"/>
              </a:spcBef>
              <a:buNone/>
            </a:pPr>
            <a:r>
              <a:rPr lang="en-US" sz="1400" dirty="0"/>
              <a:t>SHMEM has a long history on HPE Cray systems</a:t>
            </a:r>
          </a:p>
          <a:p>
            <a:pPr>
              <a:spcBef>
                <a:spcPts val="0"/>
              </a:spcBef>
            </a:pPr>
            <a:r>
              <a:rPr lang="en-US" sz="1400" dirty="0"/>
              <a:t>Extensively used since 1993, starting from Cray T3D systems</a:t>
            </a:r>
          </a:p>
          <a:p>
            <a:pPr>
              <a:spcBef>
                <a:spcPts val="0"/>
              </a:spcBef>
            </a:pPr>
            <a:r>
              <a:rPr lang="en-US" sz="1400" dirty="0"/>
              <a:t>HPE supports two different proprietary SHMEM implementations</a:t>
            </a:r>
          </a:p>
          <a:p>
            <a:endParaRPr lang="en-US" sz="1400" dirty="0"/>
          </a:p>
          <a:p>
            <a:pPr marL="0" indent="0">
              <a:spcBef>
                <a:spcPts val="400"/>
              </a:spcBef>
              <a:buNone/>
            </a:pPr>
            <a:r>
              <a:rPr lang="en-US" sz="1400" dirty="0"/>
              <a:t>Cray SHMEM</a:t>
            </a:r>
          </a:p>
          <a:p>
            <a:pPr marL="457200" lvl="1" indent="-365760">
              <a:spcBef>
                <a:spcPts val="0"/>
              </a:spcBef>
            </a:pPr>
            <a:r>
              <a:rPr lang="en-US" sz="1400" dirty="0"/>
              <a:t>Production implementation on Cray XC systems</a:t>
            </a:r>
          </a:p>
          <a:p>
            <a:pPr marL="457200" lvl="1" indent="-365760">
              <a:spcBef>
                <a:spcPts val="0"/>
              </a:spcBef>
            </a:pPr>
            <a:r>
              <a:rPr lang="en-US" sz="1400" dirty="0"/>
              <a:t>Optimized to support </a:t>
            </a:r>
            <a:r>
              <a:rPr lang="en-US" sz="1400" dirty="0" err="1"/>
              <a:t>OpenSHMEM</a:t>
            </a:r>
            <a:r>
              <a:rPr lang="en-US" sz="1400" dirty="0"/>
              <a:t> programming model on Cray-developed Aries interconnect</a:t>
            </a:r>
          </a:p>
          <a:p>
            <a:pPr marL="571500" lvl="1" indent="0">
              <a:buNone/>
            </a:pPr>
            <a:endParaRPr lang="en-US" sz="1500" dirty="0"/>
          </a:p>
          <a:p>
            <a:pPr marL="0" lvl="1" indent="0">
              <a:buNone/>
            </a:pPr>
            <a:r>
              <a:rPr lang="en-US" sz="1400" dirty="0"/>
              <a:t>Cray </a:t>
            </a:r>
            <a:r>
              <a:rPr lang="en-US" sz="1400" dirty="0" err="1"/>
              <a:t>OpenSHMEMX</a:t>
            </a:r>
            <a:r>
              <a:rPr lang="en-US" sz="1400" dirty="0"/>
              <a:t> </a:t>
            </a:r>
          </a:p>
          <a:p>
            <a:pPr marL="457200" lvl="1" indent="-365760">
              <a:spcBef>
                <a:spcPts val="0"/>
              </a:spcBef>
            </a:pPr>
            <a:r>
              <a:rPr lang="en-US" sz="1400" dirty="0" err="1"/>
              <a:t>OpenSHMEM</a:t>
            </a:r>
            <a:r>
              <a:rPr lang="en-US" sz="1400" dirty="0"/>
              <a:t> standards compliant implementation</a:t>
            </a:r>
          </a:p>
          <a:p>
            <a:pPr marL="457200" lvl="1" indent="-365760">
              <a:spcBef>
                <a:spcPts val="0"/>
              </a:spcBef>
            </a:pPr>
            <a:r>
              <a:rPr lang="en-US" sz="1400" dirty="0"/>
              <a:t>Introduced in 2018 as a replacement for Cray SHMEM</a:t>
            </a:r>
          </a:p>
          <a:p>
            <a:pPr marL="457200" lvl="1" indent="-365760">
              <a:spcBef>
                <a:spcPts val="0"/>
              </a:spcBef>
            </a:pPr>
            <a:r>
              <a:rPr lang="en-US" sz="1400" dirty="0"/>
              <a:t>Supports </a:t>
            </a:r>
            <a:r>
              <a:rPr lang="en-US" sz="1400" dirty="0" err="1"/>
              <a:t>OpenSHMEM</a:t>
            </a:r>
            <a:r>
              <a:rPr lang="en-US" sz="1400" dirty="0"/>
              <a:t> programming model on multiple systems</a:t>
            </a:r>
          </a:p>
          <a:p>
            <a:pPr lvl="2"/>
            <a:r>
              <a:rPr lang="en-US" sz="1350" dirty="0"/>
              <a:t>Optimized for HPE Cray EX supercomputer systems</a:t>
            </a:r>
          </a:p>
          <a:p>
            <a:pPr lvl="2"/>
            <a:r>
              <a:rPr lang="en-US" sz="1350" dirty="0"/>
              <a:t>Available on Cray XC and HPE Apollo</a:t>
            </a:r>
            <a:r>
              <a:rPr lang="en-US" sz="1350" baseline="30000" dirty="0"/>
              <a:t>  </a:t>
            </a:r>
            <a:r>
              <a:rPr lang="en-US" sz="1350" dirty="0"/>
              <a:t>systems</a:t>
            </a:r>
          </a:p>
          <a:p>
            <a:pPr lvl="2"/>
            <a:r>
              <a:rPr lang="en-US" sz="1350" dirty="0"/>
              <a:t>Provides support on different interconnects like HPE Slingshot, Cray-developed Aries, and Mellanox IB</a:t>
            </a:r>
          </a:p>
          <a:p>
            <a:endParaRPr lang="en-US" dirty="0"/>
          </a:p>
        </p:txBody>
      </p:sp>
    </p:spTree>
    <p:extLst>
      <p:ext uri="{BB962C8B-B14F-4D97-AF65-F5344CB8AC3E}">
        <p14:creationId xmlns:p14="http://schemas.microsoft.com/office/powerpoint/2010/main" val="2172423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1F629-7A4F-9544-B34D-D97E1948255C}"/>
              </a:ext>
            </a:extLst>
          </p:cNvPr>
          <p:cNvSpPr>
            <a:spLocks noGrp="1"/>
          </p:cNvSpPr>
          <p:nvPr>
            <p:ph type="title"/>
          </p:nvPr>
        </p:nvSpPr>
        <p:spPr>
          <a:xfrm>
            <a:off x="3804830" y="258335"/>
            <a:ext cx="6024600" cy="502500"/>
          </a:xfrm>
        </p:spPr>
        <p:txBody>
          <a:bodyPr>
            <a:normAutofit fontScale="90000"/>
          </a:bodyPr>
          <a:lstStyle/>
          <a:p>
            <a:r>
              <a:rPr lang="en-US" dirty="0"/>
              <a:t>Active Message</a:t>
            </a:r>
            <a:r>
              <a:rPr lang="zh-CN" altLang="en-US" dirty="0"/>
              <a:t> </a:t>
            </a:r>
            <a:r>
              <a:rPr lang="en-US" altLang="zh-CN" dirty="0"/>
              <a:t>Performance </a:t>
            </a:r>
            <a:r>
              <a:rPr lang="en-US" altLang="zh-CN" dirty="0" err="1"/>
              <a:t>TaskBench</a:t>
            </a:r>
            <a:endParaRPr lang="en-US" dirty="0"/>
          </a:p>
        </p:txBody>
      </p:sp>
      <p:pic>
        <p:nvPicPr>
          <p:cNvPr id="7" name="Content Placeholder 6">
            <a:extLst>
              <a:ext uri="{FF2B5EF4-FFF2-40B4-BE49-F238E27FC236}">
                <a16:creationId xmlns:a16="http://schemas.microsoft.com/office/drawing/2014/main" id="{4E9276BD-CFE0-3D48-9B99-B8E1CC98F618}"/>
              </a:ext>
            </a:extLst>
          </p:cNvPr>
          <p:cNvPicPr>
            <a:picLocks noGrp="1" noChangeAspect="1"/>
          </p:cNvPicPr>
          <p:nvPr>
            <p:ph idx="1"/>
          </p:nvPr>
        </p:nvPicPr>
        <p:blipFill>
          <a:blip r:embed="rId3"/>
          <a:srcRect/>
          <a:stretch/>
        </p:blipFill>
        <p:spPr>
          <a:xfrm>
            <a:off x="4780468" y="1604641"/>
            <a:ext cx="3532403" cy="2573537"/>
          </a:xfrm>
        </p:spPr>
      </p:pic>
      <p:pic>
        <p:nvPicPr>
          <p:cNvPr id="4" name="Graphic 3">
            <a:extLst>
              <a:ext uri="{FF2B5EF4-FFF2-40B4-BE49-F238E27FC236}">
                <a16:creationId xmlns:a16="http://schemas.microsoft.com/office/drawing/2014/main" id="{EED10BDB-118E-274F-A880-D0F7A6B91B9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822609" y="1604641"/>
            <a:ext cx="540925" cy="2386433"/>
          </a:xfrm>
          <a:prstGeom prst="rect">
            <a:avLst/>
          </a:prstGeom>
        </p:spPr>
      </p:pic>
      <p:sp>
        <p:nvSpPr>
          <p:cNvPr id="3" name="Slide Number Placeholder 2">
            <a:extLst>
              <a:ext uri="{FF2B5EF4-FFF2-40B4-BE49-F238E27FC236}">
                <a16:creationId xmlns:a16="http://schemas.microsoft.com/office/drawing/2014/main" id="{02EFFFBE-790F-9A4C-81A2-2652C9DE1471}"/>
              </a:ext>
            </a:extLst>
          </p:cNvPr>
          <p:cNvSpPr>
            <a:spLocks noGrp="1"/>
          </p:cNvSpPr>
          <p:nvPr>
            <p:ph type="sldNum" sz="quarter" idx="12"/>
          </p:nvPr>
        </p:nvSpPr>
        <p:spPr>
          <a:xfrm>
            <a:off x="8165381" y="6221782"/>
            <a:ext cx="521419"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95CC1DF-FD05-9844-BBA0-B8A58089D3EC}" type="slidenum">
              <a:rPr lang="en-US" smtClean="0"/>
              <a:pPr/>
              <a:t>6</a:t>
            </a:fld>
            <a:endParaRPr lang="en-US"/>
          </a:p>
        </p:txBody>
      </p:sp>
      <p:sp>
        <p:nvSpPr>
          <p:cNvPr id="5" name="TextBox 4">
            <a:extLst>
              <a:ext uri="{FF2B5EF4-FFF2-40B4-BE49-F238E27FC236}">
                <a16:creationId xmlns:a16="http://schemas.microsoft.com/office/drawing/2014/main" id="{665E8DC8-E51F-DA44-9B4B-DD22B0E541D2}"/>
              </a:ext>
            </a:extLst>
          </p:cNvPr>
          <p:cNvSpPr txBox="1"/>
          <p:nvPr/>
        </p:nvSpPr>
        <p:spPr>
          <a:xfrm>
            <a:off x="5470498" y="4714207"/>
            <a:ext cx="3371353" cy="307777"/>
          </a:xfrm>
          <a:prstGeom prst="rect">
            <a:avLst/>
          </a:prstGeom>
          <a:noFill/>
        </p:spPr>
        <p:txBody>
          <a:bodyPr wrap="square" rtlCol="0">
            <a:spAutoFit/>
          </a:bodyPr>
          <a:lstStyle/>
          <a:p>
            <a:r>
              <a:rPr lang="en-US" dirty="0"/>
              <a:t>Courtesy </a:t>
            </a:r>
            <a:r>
              <a:rPr lang="en-US" dirty="0" err="1"/>
              <a:t>Wenbin</a:t>
            </a:r>
            <a:r>
              <a:rPr lang="en-US" dirty="0"/>
              <a:t> Lu</a:t>
            </a:r>
          </a:p>
        </p:txBody>
      </p:sp>
    </p:spTree>
    <p:extLst>
      <p:ext uri="{BB962C8B-B14F-4D97-AF65-F5344CB8AC3E}">
        <p14:creationId xmlns:p14="http://schemas.microsoft.com/office/powerpoint/2010/main" val="3964690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587E5-7ECC-4121-AC1D-8319705615BA}"/>
              </a:ext>
            </a:extLst>
          </p:cNvPr>
          <p:cNvSpPr>
            <a:spLocks noGrp="1"/>
          </p:cNvSpPr>
          <p:nvPr>
            <p:ph type="title"/>
          </p:nvPr>
        </p:nvSpPr>
        <p:spPr/>
        <p:txBody>
          <a:bodyPr>
            <a:normAutofit/>
          </a:bodyPr>
          <a:lstStyle/>
          <a:p>
            <a:pPr algn="l"/>
            <a:r>
              <a:rPr lang="en-US" dirty="0"/>
              <a:t>Multi-threaded Messaging with RMA</a:t>
            </a:r>
          </a:p>
        </p:txBody>
      </p:sp>
      <p:sp>
        <p:nvSpPr>
          <p:cNvPr id="3" name="Content Placeholder 2">
            <a:extLst>
              <a:ext uri="{FF2B5EF4-FFF2-40B4-BE49-F238E27FC236}">
                <a16:creationId xmlns:a16="http://schemas.microsoft.com/office/drawing/2014/main" id="{4B0B0EB5-937F-4399-8BFE-D78E2168DAD8}"/>
              </a:ext>
            </a:extLst>
          </p:cNvPr>
          <p:cNvSpPr>
            <a:spLocks noGrp="1"/>
          </p:cNvSpPr>
          <p:nvPr>
            <p:ph idx="1"/>
          </p:nvPr>
        </p:nvSpPr>
        <p:spPr>
          <a:xfrm>
            <a:off x="2732979" y="828124"/>
            <a:ext cx="6024600" cy="4112700"/>
          </a:xfrm>
        </p:spPr>
        <p:txBody>
          <a:bodyPr>
            <a:normAutofit/>
          </a:bodyPr>
          <a:lstStyle/>
          <a:p>
            <a:pPr marL="95250" indent="0">
              <a:buNone/>
            </a:pPr>
            <a:r>
              <a:rPr lang="en-US" sz="1800" dirty="0"/>
              <a:t>Threads can use designated segments on the symmetric heap as private communication buffers</a:t>
            </a:r>
          </a:p>
          <a:p>
            <a:pPr marL="365760"/>
            <a:r>
              <a:rPr lang="en-US" sz="1400" dirty="0"/>
              <a:t>Very low overhead</a:t>
            </a:r>
          </a:p>
          <a:p>
            <a:pPr marL="365760"/>
            <a:r>
              <a:rPr lang="en-US" sz="1400" b="1" dirty="0" err="1">
                <a:latin typeface="Consolas" panose="020B0609020204030204" pitchFamily="49" charset="0"/>
              </a:rPr>
              <a:t>shmem_test</a:t>
            </a:r>
            <a:endParaRPr lang="en-US" sz="1400" b="1" dirty="0">
              <a:latin typeface="Consolas" panose="020B0609020204030204" pitchFamily="49" charset="0"/>
            </a:endParaRPr>
          </a:p>
          <a:p>
            <a:pPr marL="365760"/>
            <a:r>
              <a:rPr lang="en-US" sz="1400" b="1" dirty="0" err="1">
                <a:latin typeface="Consolas" panose="020B0609020204030204" pitchFamily="49" charset="0"/>
              </a:rPr>
              <a:t>shmem_wait_until</a:t>
            </a:r>
            <a:endParaRPr lang="en-US" sz="1400" b="1" dirty="0">
              <a:latin typeface="Consolas" panose="020B0609020204030204" pitchFamily="49" charset="0"/>
            </a:endParaRPr>
          </a:p>
          <a:p>
            <a:pPr marL="365760"/>
            <a:r>
              <a:rPr lang="en-US" sz="1400" dirty="0"/>
              <a:t>Put with signal</a:t>
            </a:r>
          </a:p>
        </p:txBody>
      </p:sp>
      <p:sp>
        <p:nvSpPr>
          <p:cNvPr id="4" name="Slide Number Placeholder 3">
            <a:extLst>
              <a:ext uri="{FF2B5EF4-FFF2-40B4-BE49-F238E27FC236}">
                <a16:creationId xmlns:a16="http://schemas.microsoft.com/office/drawing/2014/main" id="{9092F214-2F9D-43B7-8116-39B39BEEC7E9}"/>
              </a:ext>
            </a:extLst>
          </p:cNvPr>
          <p:cNvSpPr>
            <a:spLocks noGrp="1"/>
          </p:cNvSpPr>
          <p:nvPr>
            <p:ph type="sldNum" sz="quarter" idx="12"/>
          </p:nvPr>
        </p:nvSpPr>
        <p:spPr>
          <a:xfrm>
            <a:off x="10887176" y="6221783"/>
            <a:ext cx="695225"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95CC1DF-FD05-9844-BBA0-B8A58089D3EC}" type="slidenum">
              <a:rPr lang="en-US" smtClean="0"/>
              <a:pPr/>
              <a:t>7</a:t>
            </a:fld>
            <a:endParaRPr lang="en-US"/>
          </a:p>
        </p:txBody>
      </p:sp>
      <p:pic>
        <p:nvPicPr>
          <p:cNvPr id="7" name="Graphic 6">
            <a:extLst>
              <a:ext uri="{FF2B5EF4-FFF2-40B4-BE49-F238E27FC236}">
                <a16:creationId xmlns:a16="http://schemas.microsoft.com/office/drawing/2014/main" id="{E88210E3-B840-4524-8DA7-4F86F1C3C1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42658" y="1716600"/>
            <a:ext cx="4297975" cy="2598776"/>
          </a:xfrm>
          <a:prstGeom prst="rect">
            <a:avLst/>
          </a:prstGeom>
        </p:spPr>
      </p:pic>
      <p:sp>
        <p:nvSpPr>
          <p:cNvPr id="5" name="TextBox 4">
            <a:extLst>
              <a:ext uri="{FF2B5EF4-FFF2-40B4-BE49-F238E27FC236}">
                <a16:creationId xmlns:a16="http://schemas.microsoft.com/office/drawing/2014/main" id="{805BC768-DF80-6B48-80A8-A6F9C747BC40}"/>
              </a:ext>
            </a:extLst>
          </p:cNvPr>
          <p:cNvSpPr txBox="1"/>
          <p:nvPr/>
        </p:nvSpPr>
        <p:spPr>
          <a:xfrm>
            <a:off x="3131562" y="4486691"/>
            <a:ext cx="5227434" cy="577081"/>
          </a:xfrm>
          <a:prstGeom prst="rect">
            <a:avLst/>
          </a:prstGeom>
          <a:noFill/>
        </p:spPr>
        <p:txBody>
          <a:bodyPr wrap="square" rtlCol="0">
            <a:spAutoFit/>
          </a:bodyPr>
          <a:lstStyle/>
          <a:p>
            <a:r>
              <a:rPr lang="en-US" sz="1050" dirty="0" err="1"/>
              <a:t>Wenbin</a:t>
            </a:r>
            <a:r>
              <a:rPr lang="en-US" sz="1050" dirty="0"/>
              <a:t> Lu, Tony Curtis and Barbara Chapman, “Enabling Low-Overhead Communication in Multi-threaded </a:t>
            </a:r>
            <a:r>
              <a:rPr lang="en-US" sz="1050" dirty="0" err="1"/>
              <a:t>OpenSHMEM</a:t>
            </a:r>
            <a:r>
              <a:rPr lang="en-US" sz="1050" dirty="0"/>
              <a:t> Applications using Contexts”, In </a:t>
            </a:r>
            <a:r>
              <a:rPr lang="en-US" sz="1050" i="1" dirty="0"/>
              <a:t>2019 IEEE/ACM Parallel Applications Workshop, Alternatives To MPI (PAW-ATM)</a:t>
            </a:r>
            <a:endParaRPr lang="en-US" sz="1050" dirty="0"/>
          </a:p>
        </p:txBody>
      </p:sp>
    </p:spTree>
    <p:extLst>
      <p:ext uri="{BB962C8B-B14F-4D97-AF65-F5344CB8AC3E}">
        <p14:creationId xmlns:p14="http://schemas.microsoft.com/office/powerpoint/2010/main" val="389839595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TotalTime>
  <Words>931</Words>
  <Application>Microsoft Macintosh PowerPoint</Application>
  <PresentationFormat>On-screen Show (16:9)</PresentationFormat>
  <Paragraphs>116</Paragraphs>
  <Slides>7</Slides>
  <Notes>6</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7</vt:i4>
      </vt:variant>
    </vt:vector>
  </HeadingPairs>
  <TitlesOfParts>
    <vt:vector size="17" baseType="lpstr">
      <vt:lpstr>Courier</vt:lpstr>
      <vt:lpstr>Calibri</vt:lpstr>
      <vt:lpstr>Arial Black</vt:lpstr>
      <vt:lpstr>Arial</vt:lpstr>
      <vt:lpstr>Consolas</vt:lpstr>
      <vt:lpstr>MetricHPE Light</vt:lpstr>
      <vt:lpstr>MetricHPE Black</vt:lpstr>
      <vt:lpstr>Simple Light</vt:lpstr>
      <vt:lpstr>Office Theme</vt:lpstr>
      <vt:lpstr>Custom Design</vt:lpstr>
      <vt:lpstr>PowerPoint Presentation</vt:lpstr>
      <vt:lpstr>PowerPoint Presentation</vt:lpstr>
      <vt:lpstr>CAF in Oil &amp; Gas: Reverse-time Migration</vt:lpstr>
      <vt:lpstr>OpenShmem</vt:lpstr>
      <vt:lpstr>Cray SHMEM to Cray OpenSHMEMX</vt:lpstr>
      <vt:lpstr>Active Message Performance TaskBench</vt:lpstr>
      <vt:lpstr>Multi-threaded Messaging with RMA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Chapman, Barbara</cp:lastModifiedBy>
  <cp:revision>3</cp:revision>
  <dcterms:modified xsi:type="dcterms:W3CDTF">2021-11-19T16:13:18Z</dcterms:modified>
</cp:coreProperties>
</file>