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30"/>
  </p:notesMasterIdLst>
  <p:handoutMasterIdLst>
    <p:handoutMasterId r:id="rId31"/>
  </p:handoutMasterIdLst>
  <p:sldIdLst>
    <p:sldId id="297" r:id="rId2"/>
    <p:sldId id="476" r:id="rId3"/>
    <p:sldId id="1322" r:id="rId4"/>
    <p:sldId id="1332" r:id="rId5"/>
    <p:sldId id="1324" r:id="rId6"/>
    <p:sldId id="1325" r:id="rId7"/>
    <p:sldId id="1326" r:id="rId8"/>
    <p:sldId id="1327" r:id="rId9"/>
    <p:sldId id="1328" r:id="rId10"/>
    <p:sldId id="1321" r:id="rId11"/>
    <p:sldId id="1338" r:id="rId12"/>
    <p:sldId id="303" r:id="rId13"/>
    <p:sldId id="312" r:id="rId14"/>
    <p:sldId id="311" r:id="rId15"/>
    <p:sldId id="304" r:id="rId16"/>
    <p:sldId id="1343" r:id="rId17"/>
    <p:sldId id="305" r:id="rId18"/>
    <p:sldId id="1345" r:id="rId19"/>
    <p:sldId id="306" r:id="rId20"/>
    <p:sldId id="1346" r:id="rId21"/>
    <p:sldId id="1344" r:id="rId22"/>
    <p:sldId id="307" r:id="rId23"/>
    <p:sldId id="294" r:id="rId24"/>
    <p:sldId id="299" r:id="rId25"/>
    <p:sldId id="300" r:id="rId26"/>
    <p:sldId id="301" r:id="rId27"/>
    <p:sldId id="308" r:id="rId28"/>
    <p:sldId id="302" r:id="rId2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6" orient="horz" pos="1620" userDrawn="1">
          <p15:clr>
            <a:srgbClr val="A4A3A4"/>
          </p15:clr>
        </p15:guide>
        <p15:guide id="7" pos="5470">
          <p15:clr>
            <a:srgbClr val="A4A3A4"/>
          </p15:clr>
        </p15:guide>
        <p15:guide id="8" pos="287">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C5"/>
    <a:srgbClr val="F83308"/>
    <a:srgbClr val="FD9208"/>
    <a:srgbClr val="009FDF"/>
    <a:srgbClr val="F3D54E"/>
    <a:srgbClr val="F0CE3E"/>
    <a:srgbClr val="003C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99" autoAdjust="0"/>
    <p:restoredTop sz="94634" autoAdjust="0"/>
  </p:normalViewPr>
  <p:slideViewPr>
    <p:cSldViewPr snapToGrid="0">
      <p:cViewPr varScale="1">
        <p:scale>
          <a:sx n="146" d="100"/>
          <a:sy n="146" d="100"/>
        </p:scale>
        <p:origin x="-104" y="-120"/>
      </p:cViewPr>
      <p:guideLst>
        <p:guide orient="horz" pos="1620"/>
        <p:guide pos="5470"/>
        <p:guide pos="28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6" d="100"/>
        <a:sy n="86" d="100"/>
      </p:scale>
      <p:origin x="0" y="0"/>
    </p:cViewPr>
  </p:sorterViewPr>
  <p:notesViewPr>
    <p:cSldViewPr snapToGrid="0" showGuides="1">
      <p:cViewPr varScale="1">
        <p:scale>
          <a:sx n="63" d="100"/>
          <a:sy n="63" d="100"/>
        </p:scale>
        <p:origin x="2285"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commentAuthors" Target="commentAuthors.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Intel Cle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CFD7B2-88A6-E34E-8EF8-CB0C7BA47ADD}" type="datetimeFigureOut">
              <a:rPr lang="en-US" smtClean="0">
                <a:latin typeface="Intel Clear"/>
              </a:rPr>
              <a:pPr/>
              <a:t>11/16/19</a:t>
            </a:fld>
            <a:endParaRPr lang="en-US" dirty="0">
              <a:latin typeface="Intel Clear"/>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Intel Clea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6CFA4E-18EB-6D49-8DE2-7A74038C2C1C}" type="slidenum">
              <a:rPr lang="en-US" smtClean="0">
                <a:latin typeface="Intel Clear"/>
              </a:rPr>
              <a:pPr/>
              <a:t>‹#›</a:t>
            </a:fld>
            <a:endParaRPr lang="en-US" dirty="0">
              <a:latin typeface="Intel Clear"/>
            </a:endParaRPr>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Intel Clear"/>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Intel Clear"/>
              </a:defRPr>
            </a:lvl1pPr>
          </a:lstStyle>
          <a:p>
            <a:fld id="{ED7FC5FE-6F0D-D34A-8EE6-C95B4F5F4DC8}" type="datetimeFigureOut">
              <a:rPr lang="en-US" smtClean="0"/>
              <a:pPr/>
              <a:t>11/16/19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Intel Clear"/>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Intel Clear"/>
              </a:defRPr>
            </a:lvl1pPr>
          </a:lstStyle>
          <a:p>
            <a:fld id="{D61C8689-8455-3546-ADF9-3B7273760F66}" type="slidenum">
              <a:rPr lang="en-US" smtClean="0"/>
              <a:pPr/>
              <a:t>‹#›</a:t>
            </a:fld>
            <a:endParaRPr lang="en-US" dirty="0"/>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Intel Clear"/>
        <a:ea typeface="+mn-ea"/>
        <a:cs typeface="+mn-cs"/>
      </a:defRPr>
    </a:lvl1pPr>
    <a:lvl2pPr marL="457200" algn="l" defTabSz="457200" rtl="0" eaLnBrk="1" latinLnBrk="0" hangingPunct="1">
      <a:defRPr sz="1200" kern="1200">
        <a:solidFill>
          <a:schemeClr val="tx1"/>
        </a:solidFill>
        <a:latin typeface="Intel Clear"/>
        <a:ea typeface="+mn-ea"/>
        <a:cs typeface="+mn-cs"/>
      </a:defRPr>
    </a:lvl2pPr>
    <a:lvl3pPr marL="914400" algn="l" defTabSz="457200" rtl="0" eaLnBrk="1" latinLnBrk="0" hangingPunct="1">
      <a:defRPr sz="1200" kern="1200">
        <a:solidFill>
          <a:schemeClr val="tx1"/>
        </a:solidFill>
        <a:latin typeface="Intel Clear"/>
        <a:ea typeface="+mn-ea"/>
        <a:cs typeface="+mn-cs"/>
      </a:defRPr>
    </a:lvl3pPr>
    <a:lvl4pPr marL="1371600" algn="l" defTabSz="457200" rtl="0" eaLnBrk="1" latinLnBrk="0" hangingPunct="1">
      <a:defRPr sz="1200" kern="1200">
        <a:solidFill>
          <a:schemeClr val="tx1"/>
        </a:solidFill>
        <a:latin typeface="Intel Clear"/>
        <a:ea typeface="+mn-ea"/>
        <a:cs typeface="+mn-cs"/>
      </a:defRPr>
    </a:lvl4pPr>
    <a:lvl5pPr marL="1828800" algn="l" defTabSz="457200" rtl="0" eaLnBrk="1" latinLnBrk="0" hangingPunct="1">
      <a:defRPr sz="1200" kern="1200">
        <a:solidFill>
          <a:schemeClr val="tx1"/>
        </a:solidFill>
        <a:latin typeface="Intel Clear"/>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a:t>
            </a:fld>
            <a:endParaRPr lang="en-US" dirty="0"/>
          </a:p>
        </p:txBody>
      </p:sp>
    </p:spTree>
    <p:extLst>
      <p:ext uri="{BB962C8B-B14F-4D97-AF65-F5344CB8AC3E}">
        <p14:creationId xmlns:p14="http://schemas.microsoft.com/office/powerpoint/2010/main" val="488430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Linear gradient</a:t>
            </a:r>
          </a:p>
        </p:txBody>
      </p:sp>
      <p:sp>
        <p:nvSpPr>
          <p:cNvPr id="3"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1797" y="383169"/>
            <a:ext cx="1248049" cy="82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193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white section break</a:t>
            </a:r>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24037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blue section break</a:t>
            </a:r>
          </a:p>
        </p:txBody>
      </p:sp>
      <p:sp>
        <p:nvSpPr>
          <p:cNvPr id="3" name="Text Placeholder 2"/>
          <p:cNvSpPr>
            <a:spLocks noGrp="1"/>
          </p:cNvSpPr>
          <p:nvPr userDrawn="1">
            <p:ph type="body" idx="1" hasCustomPrompt="1"/>
          </p:nvPr>
        </p:nvSpPr>
        <p:spPr>
          <a:xfrm>
            <a:off x="455613" y="3241150"/>
            <a:ext cx="7772400" cy="1125140"/>
          </a:xfrm>
        </p:spPr>
        <p:txBody>
          <a:bodyPr anchor="t" anchorCtr="0">
            <a:noAutofit/>
          </a:bodyPr>
          <a:lstStyle>
            <a:lvl1pPr marL="0" indent="0">
              <a:buNone/>
              <a:defRPr sz="1600" b="0" i="0" baseline="0">
                <a:solidFill>
                  <a:srgbClr val="F3D54E"/>
                </a:solidFill>
                <a:latin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Tree>
    <p:extLst>
      <p:ext uri="{BB962C8B-B14F-4D97-AF65-F5344CB8AC3E}">
        <p14:creationId xmlns:p14="http://schemas.microsoft.com/office/powerpoint/2010/main" val="111011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a:ea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chemeClr val="tx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40pt Intel Clear Heading</a:t>
            </a:r>
          </a:p>
        </p:txBody>
      </p:sp>
    </p:spTree>
    <p:extLst>
      <p:ext uri="{BB962C8B-B14F-4D97-AF65-F5344CB8AC3E}">
        <p14:creationId xmlns:p14="http://schemas.microsoft.com/office/powerpoint/2010/main" val="4001256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384376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dirty="0"/>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413716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32896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4"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77432" y="1875130"/>
            <a:ext cx="2108795" cy="1389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009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atin typeface="Arial"/>
                <a:cs typeface="Arial"/>
              </a:defRPr>
            </a:lvl1p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Arial"/>
                <a:cs typeface="Arial"/>
              </a:defRPr>
            </a:lvl1pPr>
          </a:lstStyle>
          <a:p>
            <a:r>
              <a:rPr lang="en-US" dirty="0"/>
              <a:t>28pt Arial Headline</a:t>
            </a:r>
          </a:p>
        </p:txBody>
      </p:sp>
      <p:sp>
        <p:nvSpPr>
          <p:cNvPr id="9" name="Content Placeholder 8"/>
          <p:cNvSpPr>
            <a:spLocks noGrp="1"/>
          </p:cNvSpPr>
          <p:nvPr>
            <p:ph sz="quarter" idx="13" hasCustomPrompt="1"/>
          </p:nvPr>
        </p:nvSpPr>
        <p:spPr>
          <a:xfrm>
            <a:off x="455613" y="1203325"/>
            <a:ext cx="8228012" cy="3425825"/>
          </a:xfrm>
        </p:spPr>
        <p:txBody>
          <a:bodyPr>
            <a:noAutofit/>
          </a:bodyPr>
          <a:lstStyle>
            <a:lvl1pPr>
              <a:defRPr>
                <a:solidFill>
                  <a:srgbClr val="0071C5"/>
                </a:solidFill>
                <a:latin typeface="Arial"/>
                <a:cs typeface="Arial"/>
              </a:defRPr>
            </a:lvl1pPr>
            <a:lvl2pPr>
              <a:defRPr sz="1800">
                <a:latin typeface="Arial"/>
                <a:cs typeface="Arial"/>
              </a:defRPr>
            </a:lvl2pPr>
            <a:lvl3pPr>
              <a:defRPr sz="1800">
                <a:latin typeface="Arial"/>
                <a:cs typeface="Arial"/>
              </a:defRPr>
            </a:lvl3pPr>
            <a:lvl4pPr>
              <a:defRPr sz="1600">
                <a:latin typeface="Arial"/>
                <a:cs typeface="Arial"/>
              </a:defRPr>
            </a:lvl4pPr>
            <a:lvl5pPr>
              <a:defRPr>
                <a:latin typeface="Arial"/>
                <a:cs typeface="Arial"/>
              </a:defRPr>
            </a:lvl5pPr>
          </a:lstStyle>
          <a:p>
            <a:pPr lvl="0"/>
            <a:r>
              <a:rPr lang="en-US" dirty="0"/>
              <a:t>18pt Arial body text</a:t>
            </a:r>
          </a:p>
          <a:p>
            <a:pPr lvl="1"/>
            <a:r>
              <a:rPr lang="en-US" dirty="0"/>
              <a:t>18pt Arial bullet one</a:t>
            </a:r>
          </a:p>
          <a:p>
            <a:pPr lvl="2"/>
            <a:r>
              <a:rPr lang="en-US" dirty="0"/>
              <a:t>18pt Arial sub-bullet</a:t>
            </a:r>
          </a:p>
          <a:p>
            <a:pPr lvl="3"/>
            <a:r>
              <a:rPr lang="en-US" dirty="0"/>
              <a:t>16pt Arial fourth level</a:t>
            </a:r>
          </a:p>
          <a:p>
            <a:pPr lvl="4"/>
            <a:r>
              <a:rPr lang="en-US" dirty="0"/>
              <a:t>14pt Arial fifth level</a:t>
            </a:r>
          </a:p>
        </p:txBody>
      </p:sp>
      <p:sp>
        <p:nvSpPr>
          <p:cNvPr id="3" name="Text Placeholder 2"/>
          <p:cNvSpPr>
            <a:spLocks noGrp="1"/>
          </p:cNvSpPr>
          <p:nvPr>
            <p:ph type="body" sz="quarter" idx="14" hasCustomPrompt="1"/>
          </p:nvPr>
        </p:nvSpPr>
        <p:spPr>
          <a:xfrm>
            <a:off x="455613" y="4771838"/>
            <a:ext cx="6173766" cy="186787"/>
          </a:xfrm>
        </p:spPr>
        <p:txBody>
          <a:bodyPr anchor="ctr"/>
          <a:lstStyle>
            <a:lvl1pPr>
              <a:defRPr sz="600" b="0" baseline="0">
                <a:solidFill>
                  <a:schemeClr val="bg1"/>
                </a:solidFill>
                <a:latin typeface="Arial" panose="020B0604020202020204" pitchFamily="34" charset="0"/>
                <a:cs typeface="Arial" panose="020B0604020202020204" pitchFamily="34" charset="0"/>
              </a:defRPr>
            </a:lvl1pPr>
          </a:lstStyle>
          <a:p>
            <a:pPr lvl="0"/>
            <a:r>
              <a:rPr lang="en-US" dirty="0"/>
              <a:t>&lt;Enter the Government rights marking which is specific to the content of this slide&gt;</a:t>
            </a:r>
          </a:p>
        </p:txBody>
      </p:sp>
      <p:sp>
        <p:nvSpPr>
          <p:cNvPr id="8" name="Rectangle 7"/>
          <p:cNvSpPr/>
          <p:nvPr userDrawn="1"/>
        </p:nvSpPr>
        <p:spPr>
          <a:xfrm>
            <a:off x="3001582" y="37449"/>
            <a:ext cx="2263002" cy="200055"/>
          </a:xfrm>
          <a:prstGeom prst="rect">
            <a:avLst/>
          </a:prstGeom>
        </p:spPr>
        <p:txBody>
          <a:bodyPr wrap="square">
            <a:spAutoFit/>
          </a:bodyPr>
          <a:lstStyle/>
          <a:p>
            <a:r>
              <a:rPr lang="en-US" sz="700" dirty="0">
                <a:solidFill>
                  <a:schemeClr val="tx1"/>
                </a:solidFill>
              </a:rPr>
              <a:t>UNCLASSIFIED//PROPIN//EXPORT CONTROLLED</a:t>
            </a:r>
          </a:p>
        </p:txBody>
      </p:sp>
    </p:spTree>
    <p:extLst>
      <p:ext uri="{BB962C8B-B14F-4D97-AF65-F5344CB8AC3E}">
        <p14:creationId xmlns:p14="http://schemas.microsoft.com/office/powerpoint/2010/main" val="1488165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1797" y="383169"/>
            <a:ext cx="1248049" cy="82985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image</a:t>
            </a:r>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spTree>
    <p:extLst>
      <p:ext uri="{BB962C8B-B14F-4D97-AF65-F5344CB8AC3E}">
        <p14:creationId xmlns:p14="http://schemas.microsoft.com/office/powerpoint/2010/main" val="180832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135851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Tree>
    <p:extLst>
      <p:ext uri="{BB962C8B-B14F-4D97-AF65-F5344CB8AC3E}">
        <p14:creationId xmlns:p14="http://schemas.microsoft.com/office/powerpoint/2010/main" val="2598914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406206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Intel Clear"/>
              </a:defRPr>
            </a:lvl1pPr>
            <a:lvl2pPr marL="417513" indent="-225425">
              <a:buFont typeface="Intel Clear" pitchFamily="34" charset="0"/>
              <a:buChar char="–"/>
              <a:defRPr sz="1200" baseline="0">
                <a:latin typeface="+mn-lt"/>
                <a:cs typeface="Intel Clear" panose="020B0604020203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119294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3638207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9471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a:solidFill>
                <a:schemeClr val="tx2"/>
              </a:solidFill>
              <a:cs typeface="Intel Clear"/>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239268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1"/>
            <a:ext cx="4465637" cy="4768849"/>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solidFill>
                  <a:schemeClr val="tx2"/>
                </a:solidFill>
                <a:latin typeface="Intel Clear"/>
                <a:cs typeface="Intel Clear"/>
              </a:defRPr>
            </a:lvl1pPr>
          </a:lstStyle>
          <a:p>
            <a:r>
              <a:rPr lang="en-US" dirty="0"/>
              <a:t>28pt Intel Clear Headline</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Tree>
    <p:extLst>
      <p:ext uri="{BB962C8B-B14F-4D97-AF65-F5344CB8AC3E}">
        <p14:creationId xmlns:p14="http://schemas.microsoft.com/office/powerpoint/2010/main" val="2900421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87" y="4759452"/>
            <a:ext cx="9144000" cy="384048"/>
          </a:xfrm>
          <a:prstGeom prst="rect">
            <a:avLst/>
          </a:prstGeom>
          <a:gradFill flip="none" rotWithShape="1">
            <a:gsLst>
              <a:gs pos="32000">
                <a:schemeClr val="tx2"/>
              </a:gs>
              <a:gs pos="95000">
                <a:srgbClr val="009FDF"/>
              </a:gs>
              <a:gs pos="78000">
                <a:srgbClr val="0071C5"/>
              </a:gs>
            </a:gsLst>
            <a:lin ang="1986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2" descr="\\.psf\Home\Desktop\Intel.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239915" y="4830589"/>
            <a:ext cx="364336" cy="240131"/>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p:cNvCxnSpPr/>
          <p:nvPr/>
        </p:nvCxnSpPr>
        <p:spPr>
          <a:xfrm>
            <a:off x="8718551" y="4824510"/>
            <a:ext cx="2381" cy="237744"/>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55613" y="310130"/>
            <a:ext cx="8229600" cy="868680"/>
          </a:xfrm>
          <a:prstGeom prst="rect">
            <a:avLst/>
          </a:prstGeom>
        </p:spPr>
        <p:txBody>
          <a:bodyPr vert="horz" lIns="0" tIns="0" rIns="0" bIns="0" rtlCol="0" anchor="t" anchorCtr="0">
            <a:noAutofit/>
          </a:bodyPr>
          <a:lstStyle/>
          <a:p>
            <a:r>
              <a:rPr lang="en-US" dirty="0"/>
              <a:t>28pt Intel Clear Headline</a:t>
            </a:r>
          </a:p>
        </p:txBody>
      </p:sp>
      <p:sp>
        <p:nvSpPr>
          <p:cNvPr id="3" name="Text Placeholder 2"/>
          <p:cNvSpPr>
            <a:spLocks noGrp="1"/>
          </p:cNvSpPr>
          <p:nvPr>
            <p:ph type="body" idx="1"/>
          </p:nvPr>
        </p:nvSpPr>
        <p:spPr>
          <a:xfrm>
            <a:off x="455613" y="1203325"/>
            <a:ext cx="8228012" cy="3425825"/>
          </a:xfrm>
          <a:prstGeom prst="rect">
            <a:avLst/>
          </a:prstGeom>
        </p:spPr>
        <p:txBody>
          <a:bodyPr vert="horz" lIns="0" tIns="0" rIns="0" bIns="0" rtlCol="0">
            <a:noAutofit/>
          </a:bodyPr>
          <a:lstStyle/>
          <a:p>
            <a:pPr lvl="0"/>
            <a:r>
              <a:rPr lang="en-US" dirty="0"/>
              <a:t>18pt Intel Clear body text</a:t>
            </a:r>
          </a:p>
          <a:p>
            <a:pPr lvl="1"/>
            <a:r>
              <a:rPr lang="en-US" dirty="0"/>
              <a:t>16pt Intel Clear bullet one</a:t>
            </a:r>
          </a:p>
          <a:p>
            <a:pPr lvl="2"/>
            <a:r>
              <a:rPr lang="en-US" dirty="0"/>
              <a:t>16pt Intel Clear sub-bullet</a:t>
            </a:r>
          </a:p>
          <a:p>
            <a:pPr lvl="3"/>
            <a:r>
              <a:rPr lang="en-US" dirty="0" err="1"/>
              <a:t>14pt</a:t>
            </a:r>
            <a:r>
              <a:rPr lang="en-US" dirty="0"/>
              <a:t> Intel Clear fourth level</a:t>
            </a:r>
          </a:p>
          <a:p>
            <a:pPr lvl="4"/>
            <a:r>
              <a:rPr lang="en-US" dirty="0" err="1"/>
              <a:t>14pt</a:t>
            </a:r>
            <a:r>
              <a:rPr lang="en-US" dirty="0"/>
              <a:t> Intel Clear fifth level</a:t>
            </a:r>
          </a:p>
        </p:txBody>
      </p:sp>
      <p:sp>
        <p:nvSpPr>
          <p:cNvPr id="6" name="Slide Number Placeholder 5"/>
          <p:cNvSpPr>
            <a:spLocks noGrp="1"/>
          </p:cNvSpPr>
          <p:nvPr>
            <p:ph type="sldNum" sz="quarter" idx="4"/>
          </p:nvPr>
        </p:nvSpPr>
        <p:spPr>
          <a:xfrm>
            <a:off x="6872352" y="4824387"/>
            <a:ext cx="2133600" cy="273844"/>
          </a:xfrm>
          <a:prstGeom prst="rect">
            <a:avLst/>
          </a:prstGeom>
        </p:spPr>
        <p:txBody>
          <a:bodyPr vert="horz" lIns="0" tIns="0" rIns="0" bIns="0" rtlCol="0" anchor="ctr"/>
          <a:lstStyle>
            <a:lvl1pPr algn="r">
              <a:defRPr sz="800">
                <a:solidFill>
                  <a:schemeClr val="bg1"/>
                </a:solidFill>
                <a:latin typeface="+mn-lt"/>
                <a:cs typeface="Intel Clear"/>
              </a:defRPr>
            </a:lvl1p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685" r:id="rId1"/>
    <p:sldLayoutId id="2147483674" r:id="rId2"/>
    <p:sldLayoutId id="2147483650" r:id="rId3"/>
    <p:sldLayoutId id="2147483684" r:id="rId4"/>
    <p:sldLayoutId id="2147483652" r:id="rId5"/>
    <p:sldLayoutId id="2147483660" r:id="rId6"/>
    <p:sldLayoutId id="2147483668" r:id="rId7"/>
    <p:sldLayoutId id="2147483669" r:id="rId8"/>
    <p:sldLayoutId id="2147483670" r:id="rId9"/>
    <p:sldLayoutId id="2147483672" r:id="rId10"/>
    <p:sldLayoutId id="2147483651" r:id="rId11"/>
    <p:sldLayoutId id="2147483677" r:id="rId12"/>
    <p:sldLayoutId id="2147483665" r:id="rId13"/>
    <p:sldLayoutId id="2147483654" r:id="rId14"/>
    <p:sldLayoutId id="2147483655" r:id="rId15"/>
    <p:sldLayoutId id="2147483676" r:id="rId16"/>
    <p:sldLayoutId id="214748368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200" rtl="0" eaLnBrk="1" latinLnBrk="0" hangingPunct="1">
        <a:lnSpc>
          <a:spcPct val="100000"/>
        </a:lnSpc>
        <a:spcBef>
          <a:spcPct val="0"/>
        </a:spcBef>
        <a:buNone/>
        <a:defRPr sz="2800" b="0" i="0" kern="1200" spc="0" baseline="0">
          <a:solidFill>
            <a:schemeClr val="tx2"/>
          </a:solidFill>
          <a:latin typeface="Intel Clear"/>
          <a:ea typeface="Intel Clear"/>
          <a:cs typeface="Intel Clear"/>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 Id="rId3" Type="http://schemas.openxmlformats.org/officeDocument/2006/relationships/hyperlink" Target="http://www.intel.com/benchmark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Sandia-OpenSHMEM/SOS/pull/886"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4686" y="1617351"/>
            <a:ext cx="8361383" cy="1264994"/>
          </a:xfrm>
        </p:spPr>
        <p:txBody>
          <a:bodyPr/>
          <a:lstStyle/>
          <a:p>
            <a:r>
              <a:rPr lang="en-US" sz="3200" dirty="0">
                <a:latin typeface="+mj-lt"/>
              </a:rPr>
              <a:t>Designing, Implementing, and Evaluating the Upcoming OpenSHMEM Teams API</a:t>
            </a:r>
          </a:p>
        </p:txBody>
      </p:sp>
      <p:sp>
        <p:nvSpPr>
          <p:cNvPr id="3" name="Subtitle 2"/>
          <p:cNvSpPr>
            <a:spLocks noGrp="1"/>
          </p:cNvSpPr>
          <p:nvPr>
            <p:ph type="subTitle" idx="1"/>
          </p:nvPr>
        </p:nvSpPr>
        <p:spPr>
          <a:xfrm>
            <a:off x="455613" y="3172372"/>
            <a:ext cx="6330212" cy="925360"/>
          </a:xfrm>
        </p:spPr>
        <p:txBody>
          <a:bodyPr/>
          <a:lstStyle/>
          <a:p>
            <a:r>
              <a:rPr lang="en-US" b="1" i="1" dirty="0"/>
              <a:t>David Ozog</a:t>
            </a:r>
            <a:r>
              <a:rPr lang="en-US" b="0" dirty="0"/>
              <a:t>, </a:t>
            </a:r>
            <a:r>
              <a:rPr lang="en-US" dirty="0"/>
              <a:t>MD. </a:t>
            </a:r>
            <a:r>
              <a:rPr lang="en-US" dirty="0" err="1"/>
              <a:t>Wasi-ur</a:t>
            </a:r>
            <a:r>
              <a:rPr lang="en-US" dirty="0"/>
              <a:t>- Rahman, Gerard Taylor, James </a:t>
            </a:r>
            <a:r>
              <a:rPr lang="en-US" dirty="0" err="1"/>
              <a:t>Dinan</a:t>
            </a:r>
            <a:endParaRPr lang="en-US" b="0" dirty="0"/>
          </a:p>
          <a:p>
            <a:r>
              <a:rPr lang="en-US" b="0" dirty="0"/>
              <a:t>Parallel Applications Workshop, Alternatives to MPI+X (PAW-ATM)</a:t>
            </a:r>
          </a:p>
          <a:p>
            <a:r>
              <a:rPr lang="en-US" b="0" dirty="0"/>
              <a:t>November 17, 2019</a:t>
            </a:r>
          </a:p>
        </p:txBody>
      </p:sp>
    </p:spTree>
    <p:extLst>
      <p:ext uri="{BB962C8B-B14F-4D97-AF65-F5344CB8AC3E}">
        <p14:creationId xmlns:p14="http://schemas.microsoft.com/office/powerpoint/2010/main" val="2310096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788B9544-B296-0A47-9B63-3C360412659E}"/>
              </a:ext>
            </a:extLst>
          </p:cNvPr>
          <p:cNvSpPr>
            <a:spLocks noGrp="1"/>
          </p:cNvSpPr>
          <p:nvPr>
            <p:ph type="sldNum" sz="quarter" idx="12"/>
          </p:nvPr>
        </p:nvSpPr>
        <p:spPr/>
        <p:txBody>
          <a:bodyPr/>
          <a:lstStyle/>
          <a:p>
            <a:fld id="{EE2556C5-CE8C-6547-B838-EA80C61A4AF7}" type="slidenum">
              <a:rPr lang="en-US" smtClean="0"/>
              <a:pPr/>
              <a:t>10</a:t>
            </a:fld>
            <a:endParaRPr lang="en-US" dirty="0"/>
          </a:p>
        </p:txBody>
      </p:sp>
      <p:sp>
        <p:nvSpPr>
          <p:cNvPr id="173" name="TextBox 172">
            <a:extLst>
              <a:ext uri="{FF2B5EF4-FFF2-40B4-BE49-F238E27FC236}">
                <a16:creationId xmlns:a16="http://schemas.microsoft.com/office/drawing/2014/main" xmlns="" id="{D5BFDEED-53A5-1944-8456-1D6DA6720C41}"/>
              </a:ext>
            </a:extLst>
          </p:cNvPr>
          <p:cNvSpPr txBox="1"/>
          <p:nvPr/>
        </p:nvSpPr>
        <p:spPr>
          <a:xfrm>
            <a:off x="455613" y="2479473"/>
            <a:ext cx="4451666" cy="2035378"/>
          </a:xfrm>
          <a:prstGeom prst="rect">
            <a:avLst/>
          </a:prstGeom>
          <a:noFill/>
        </p:spPr>
        <p:txBody>
          <a:bodyPr vert="horz" wrap="square" lIns="0" tIns="0" rIns="0" bIns="0" rtlCol="0">
            <a:noAutofit/>
          </a:bodyPr>
          <a:lstStyle/>
          <a:p>
            <a:pPr>
              <a:spcBef>
                <a:spcPts val="1200"/>
              </a:spcBef>
            </a:pPr>
            <a:r>
              <a:rPr lang="en-US" u="sng" dirty="0">
                <a:solidFill>
                  <a:srgbClr val="003C71"/>
                </a:solidFill>
                <a:latin typeface="Arial"/>
                <a:cs typeface="Arial"/>
              </a:rPr>
              <a:t>Useful Topologies (like Cartesian)</a:t>
            </a:r>
          </a:p>
        </p:txBody>
      </p:sp>
      <p:sp>
        <p:nvSpPr>
          <p:cNvPr id="174" name="Rounded Rectangle 173">
            <a:extLst>
              <a:ext uri="{FF2B5EF4-FFF2-40B4-BE49-F238E27FC236}">
                <a16:creationId xmlns:a16="http://schemas.microsoft.com/office/drawing/2014/main" xmlns="" id="{F6E01402-73C5-9240-BBD2-D0538808B389}"/>
              </a:ext>
            </a:extLst>
          </p:cNvPr>
          <p:cNvSpPr/>
          <p:nvPr/>
        </p:nvSpPr>
        <p:spPr>
          <a:xfrm>
            <a:off x="526196" y="3173141"/>
            <a:ext cx="1296162" cy="276446"/>
          </a:xfrm>
          <a:prstGeom prst="roundRect">
            <a:avLst/>
          </a:prstGeom>
          <a:solidFill>
            <a:srgbClr val="4472C4">
              <a:lumMod val="60000"/>
              <a:lumOff val="40000"/>
            </a:srgbClr>
          </a:solidFill>
          <a:ln w="9525" cap="flat" cmpd="sng" algn="ctr">
            <a:solidFill>
              <a:srgbClr val="44546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175" name="Title 2">
            <a:extLst>
              <a:ext uri="{FF2B5EF4-FFF2-40B4-BE49-F238E27FC236}">
                <a16:creationId xmlns:a16="http://schemas.microsoft.com/office/drawing/2014/main" xmlns="" id="{433AFDCE-F6CE-6C47-BE08-5669CF97A74A}"/>
              </a:ext>
            </a:extLst>
          </p:cNvPr>
          <p:cNvSpPr txBox="1">
            <a:spLocks/>
          </p:cNvSpPr>
          <p:nvPr/>
        </p:nvSpPr>
        <p:spPr>
          <a:xfrm>
            <a:off x="455613" y="308848"/>
            <a:ext cx="8229600"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rgbClr val="003C71"/>
                </a:solidFill>
                <a:latin typeface="Arial"/>
                <a:ea typeface="Arial"/>
                <a:cs typeface="Aria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a:ln>
                  <a:noFill/>
                </a:ln>
                <a:solidFill>
                  <a:srgbClr val="003C71"/>
                </a:solidFill>
                <a:effectLst/>
                <a:uLnTx/>
                <a:uFillTx/>
                <a:latin typeface="Arial"/>
                <a:cs typeface="Arial"/>
              </a:rPr>
              <a:t>Teams – Some Motivating Examples</a:t>
            </a:r>
            <a:endParaRPr kumimoji="0" lang="en-US" sz="2800" b="0" i="0" u="none" strike="noStrike" kern="1200" cap="none" spc="0" normalizeH="0" baseline="0" noProof="0" dirty="0">
              <a:ln>
                <a:noFill/>
              </a:ln>
              <a:solidFill>
                <a:srgbClr val="003C71"/>
              </a:solidFill>
              <a:effectLst/>
              <a:uLnTx/>
              <a:uFillTx/>
              <a:latin typeface="Arial"/>
              <a:cs typeface="Arial"/>
            </a:endParaRPr>
          </a:p>
        </p:txBody>
      </p:sp>
      <p:sp>
        <p:nvSpPr>
          <p:cNvPr id="176" name="Content Placeholder 3">
            <a:extLst>
              <a:ext uri="{FF2B5EF4-FFF2-40B4-BE49-F238E27FC236}">
                <a16:creationId xmlns:a16="http://schemas.microsoft.com/office/drawing/2014/main" xmlns="" id="{8AD663E8-9210-9344-ACF0-D89518F7F574}"/>
              </a:ext>
            </a:extLst>
          </p:cNvPr>
          <p:cNvSpPr txBox="1">
            <a:spLocks/>
          </p:cNvSpPr>
          <p:nvPr/>
        </p:nvSpPr>
        <p:spPr>
          <a:xfrm>
            <a:off x="435735" y="1024423"/>
            <a:ext cx="8228012" cy="3425825"/>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Arial"/>
                <a:ea typeface="+mn-ea"/>
                <a:cs typeface="Arial"/>
              </a:defRPr>
            </a:lvl1pPr>
            <a:lvl2pPr marL="225425" indent="-225425" algn="l" defTabSz="457200" rtl="0" eaLnBrk="1" latinLnBrk="0" hangingPunct="1">
              <a:spcBef>
                <a:spcPts val="1200"/>
              </a:spcBef>
              <a:buFont typeface="Wingdings" charset="2"/>
              <a:buChar char="§"/>
              <a:defRPr sz="1800" kern="1200" baseline="0">
                <a:solidFill>
                  <a:srgbClr val="003C71"/>
                </a:solidFill>
                <a:latin typeface="Arial"/>
                <a:ea typeface="+mn-ea"/>
                <a:cs typeface="Arial"/>
              </a:defRPr>
            </a:lvl2pPr>
            <a:lvl3pPr marL="571500" indent="-228600" algn="l" defTabSz="457200" rtl="0" eaLnBrk="1" latinLnBrk="0" hangingPunct="1">
              <a:spcBef>
                <a:spcPts val="800"/>
              </a:spcBef>
              <a:buFont typeface="Intel Clear" panose="020B0604020203020204" pitchFamily="34" charset="0"/>
              <a:buChar char="–"/>
              <a:defRPr sz="1800" kern="1200">
                <a:solidFill>
                  <a:srgbClr val="003C71"/>
                </a:solidFill>
                <a:latin typeface="Arial"/>
                <a:ea typeface="+mn-ea"/>
                <a:cs typeface="Arial"/>
              </a:defRPr>
            </a:lvl3pPr>
            <a:lvl4pPr marL="969963" indent="-228600" algn="l" defTabSz="457200" rtl="0" eaLnBrk="1" latinLnBrk="0" hangingPunct="1">
              <a:spcBef>
                <a:spcPct val="20000"/>
              </a:spcBef>
              <a:buFont typeface="Arial"/>
              <a:buChar char="–"/>
              <a:defRPr sz="1600" kern="1200">
                <a:solidFill>
                  <a:srgbClr val="003C71"/>
                </a:solidFill>
                <a:latin typeface="Arial"/>
                <a:ea typeface="+mn-ea"/>
                <a:cs typeface="Arial"/>
              </a:defRPr>
            </a:lvl4pPr>
            <a:lvl5pPr marL="1319213" indent="-228600" algn="l" defTabSz="457200" rtl="0" eaLnBrk="1" latinLnBrk="0" hangingPunct="1">
              <a:spcBef>
                <a:spcPct val="20000"/>
              </a:spcBef>
              <a:buFont typeface="Intel Clear" panose="020B0604020203020204" pitchFamily="34" charset="0"/>
              <a:buChar char="–"/>
              <a:defRPr sz="1400" kern="1200">
                <a:solidFill>
                  <a:srgbClr val="003C7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r>
              <a:rPr kumimoji="0" lang="en-US" sz="1800" b="0" i="0" u="sng" strike="noStrike" kern="1200" cap="none" spc="0" normalizeH="0" baseline="0" noProof="0">
                <a:ln>
                  <a:noFill/>
                </a:ln>
                <a:solidFill>
                  <a:srgbClr val="003C71"/>
                </a:solidFill>
                <a:effectLst/>
                <a:uLnTx/>
                <a:uFillTx/>
                <a:latin typeface="Arial"/>
                <a:ea typeface="+mn-ea"/>
                <a:cs typeface="Arial"/>
              </a:rPr>
              <a:t>Pipelining / Rings</a:t>
            </a:r>
          </a:p>
          <a:p>
            <a:pPr marL="511175" marR="0" lvl="1" indent="-285750" algn="l" defTabSz="457200" rtl="0" eaLnBrk="1" fontAlgn="auto" latinLnBrk="0" hangingPunct="1">
              <a:lnSpc>
                <a:spcPct val="100000"/>
              </a:lnSpc>
              <a:spcBef>
                <a:spcPts val="12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003C71"/>
              </a:solidFill>
              <a:effectLst/>
              <a:uLnTx/>
              <a:uFillTx/>
              <a:latin typeface="Arial"/>
              <a:ea typeface="+mn-ea"/>
              <a:cs typeface="Arial"/>
            </a:endParaRPr>
          </a:p>
          <a:p>
            <a:pPr marL="511175" marR="0" lvl="1" indent="-285750" algn="l" defTabSz="457200" rtl="0" eaLnBrk="1" fontAlgn="auto" latinLnBrk="0" hangingPunct="1">
              <a:lnSpc>
                <a:spcPct val="100000"/>
              </a:lnSpc>
              <a:spcBef>
                <a:spcPts val="12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003C71"/>
              </a:solidFill>
              <a:effectLst/>
              <a:uLnTx/>
              <a:uFillTx/>
              <a:latin typeface="Arial"/>
              <a:ea typeface="+mn-ea"/>
              <a:cs typeface="Arial"/>
            </a:endParaRPr>
          </a:p>
          <a:p>
            <a:pPr marL="0" marR="0" lvl="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endParaRPr kumimoji="0" lang="en-US" sz="1800" b="0" i="0" u="none" strike="noStrike" kern="1200" cap="none" spc="0" normalizeH="0" baseline="0" noProof="0">
              <a:ln>
                <a:noFill/>
              </a:ln>
              <a:solidFill>
                <a:srgbClr val="0071C5"/>
              </a:solidFill>
              <a:effectLst/>
              <a:uLnTx/>
              <a:uFillTx/>
              <a:latin typeface="Arial"/>
              <a:ea typeface="+mn-ea"/>
              <a:cs typeface="Arial"/>
            </a:endParaRPr>
          </a:p>
          <a:p>
            <a:pPr marL="511175" marR="0" lvl="1" indent="-285750" algn="l" defTabSz="457200" rtl="0" eaLnBrk="1" fontAlgn="auto" latinLnBrk="0" hangingPunct="1">
              <a:lnSpc>
                <a:spcPct val="100000"/>
              </a:lnSpc>
              <a:spcBef>
                <a:spcPts val="12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3C71"/>
              </a:solidFill>
              <a:effectLst/>
              <a:uLnTx/>
              <a:uFillTx/>
              <a:latin typeface="Arial"/>
              <a:ea typeface="+mn-ea"/>
              <a:cs typeface="Arial"/>
            </a:endParaRPr>
          </a:p>
        </p:txBody>
      </p:sp>
      <p:sp>
        <p:nvSpPr>
          <p:cNvPr id="177" name="Content Placeholder 3">
            <a:extLst>
              <a:ext uri="{FF2B5EF4-FFF2-40B4-BE49-F238E27FC236}">
                <a16:creationId xmlns:a16="http://schemas.microsoft.com/office/drawing/2014/main" xmlns="" id="{084BF0F1-B290-7F4C-9716-B1D950254A5D}"/>
              </a:ext>
            </a:extLst>
          </p:cNvPr>
          <p:cNvSpPr txBox="1">
            <a:spLocks/>
          </p:cNvSpPr>
          <p:nvPr/>
        </p:nvSpPr>
        <p:spPr>
          <a:xfrm>
            <a:off x="4831080" y="595425"/>
            <a:ext cx="3810000" cy="2884992"/>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Arial"/>
                <a:ea typeface="+mn-ea"/>
                <a:cs typeface="Arial"/>
              </a:defRPr>
            </a:lvl1pPr>
            <a:lvl2pPr marL="225425" indent="-225425" algn="l" defTabSz="457200" rtl="0" eaLnBrk="1" latinLnBrk="0" hangingPunct="1">
              <a:spcBef>
                <a:spcPts val="1200"/>
              </a:spcBef>
              <a:buFont typeface="Wingdings" charset="2"/>
              <a:buChar char="§"/>
              <a:defRPr sz="1800" kern="1200" baseline="0">
                <a:solidFill>
                  <a:srgbClr val="003C71"/>
                </a:solidFill>
                <a:latin typeface="Arial"/>
                <a:ea typeface="+mn-ea"/>
                <a:cs typeface="Arial"/>
              </a:defRPr>
            </a:lvl2pPr>
            <a:lvl3pPr marL="571500" indent="-228600" algn="l" defTabSz="457200" rtl="0" eaLnBrk="1" latinLnBrk="0" hangingPunct="1">
              <a:spcBef>
                <a:spcPts val="800"/>
              </a:spcBef>
              <a:buFont typeface="Intel Clear" panose="020B0604020203020204" pitchFamily="34" charset="0"/>
              <a:buChar char="–"/>
              <a:defRPr sz="1800" kern="1200">
                <a:solidFill>
                  <a:srgbClr val="003C71"/>
                </a:solidFill>
                <a:latin typeface="Arial"/>
                <a:ea typeface="+mn-ea"/>
                <a:cs typeface="Arial"/>
              </a:defRPr>
            </a:lvl3pPr>
            <a:lvl4pPr marL="969963" indent="-228600" algn="l" defTabSz="457200" rtl="0" eaLnBrk="1" latinLnBrk="0" hangingPunct="1">
              <a:spcBef>
                <a:spcPct val="20000"/>
              </a:spcBef>
              <a:buFont typeface="Arial"/>
              <a:buChar char="–"/>
              <a:defRPr sz="1600" kern="1200">
                <a:solidFill>
                  <a:srgbClr val="003C71"/>
                </a:solidFill>
                <a:latin typeface="Arial"/>
                <a:ea typeface="+mn-ea"/>
                <a:cs typeface="Arial"/>
              </a:defRPr>
            </a:lvl4pPr>
            <a:lvl5pPr marL="1319213" indent="-228600" algn="l" defTabSz="457200" rtl="0" eaLnBrk="1" latinLnBrk="0" hangingPunct="1">
              <a:spcBef>
                <a:spcPct val="20000"/>
              </a:spcBef>
              <a:buFont typeface="Intel Clear" panose="020B0604020203020204" pitchFamily="34" charset="0"/>
              <a:buChar char="–"/>
              <a:defRPr sz="1400" kern="1200">
                <a:solidFill>
                  <a:srgbClr val="003C7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11175" marR="0" lvl="1" indent="-285750" algn="l" defTabSz="457200" rtl="0" eaLnBrk="1" fontAlgn="auto" latinLnBrk="0" hangingPunct="1">
              <a:lnSpc>
                <a:spcPct val="100000"/>
              </a:lnSpc>
              <a:spcBef>
                <a:spcPts val="12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3C71"/>
              </a:solidFill>
              <a:effectLst/>
              <a:uLnTx/>
              <a:uFillTx/>
              <a:latin typeface="Arial"/>
              <a:ea typeface="+mn-ea"/>
              <a:cs typeface="Arial"/>
            </a:endParaRPr>
          </a:p>
          <a:p>
            <a:pPr marL="225425" marR="0" lvl="1" indent="0" algn="l" defTabSz="457200" rtl="0" eaLnBrk="1" fontAlgn="auto" latinLnBrk="0" hangingPunct="1">
              <a:lnSpc>
                <a:spcPct val="100000"/>
              </a:lnSpc>
              <a:spcBef>
                <a:spcPts val="1200"/>
              </a:spcBef>
              <a:spcAft>
                <a:spcPts val="0"/>
              </a:spcAft>
              <a:buClrTx/>
              <a:buSzTx/>
              <a:buFont typeface="Wingdings" charset="2"/>
              <a:buNone/>
              <a:tabLst/>
              <a:defRPr/>
            </a:pPr>
            <a:r>
              <a:rPr kumimoji="0" lang="en-US" sz="1800" b="0" i="0" u="sng" strike="noStrike" kern="1200" cap="none" spc="0" normalizeH="0" baseline="0" noProof="0" dirty="0">
                <a:ln>
                  <a:noFill/>
                </a:ln>
                <a:solidFill>
                  <a:srgbClr val="003C71"/>
                </a:solidFill>
                <a:effectLst/>
                <a:uLnTx/>
                <a:uFillTx/>
                <a:latin typeface="Arial"/>
                <a:ea typeface="+mn-ea"/>
                <a:cs typeface="Arial"/>
              </a:rPr>
              <a:t>Shared Memory Teams</a:t>
            </a:r>
          </a:p>
        </p:txBody>
      </p:sp>
      <p:grpSp>
        <p:nvGrpSpPr>
          <p:cNvPr id="178" name="Group 177">
            <a:extLst>
              <a:ext uri="{FF2B5EF4-FFF2-40B4-BE49-F238E27FC236}">
                <a16:creationId xmlns:a16="http://schemas.microsoft.com/office/drawing/2014/main" xmlns="" id="{3565DCFA-B74F-F94C-B6FE-E1E2A2943242}"/>
              </a:ext>
            </a:extLst>
          </p:cNvPr>
          <p:cNvGrpSpPr/>
          <p:nvPr/>
        </p:nvGrpSpPr>
        <p:grpSpPr>
          <a:xfrm>
            <a:off x="611822" y="1528619"/>
            <a:ext cx="3716338" cy="599763"/>
            <a:chOff x="611822" y="1996440"/>
            <a:chExt cx="3716338" cy="599763"/>
          </a:xfrm>
        </p:grpSpPr>
        <p:sp>
          <p:nvSpPr>
            <p:cNvPr id="179" name="Rounded Rectangle 178">
              <a:extLst>
                <a:ext uri="{FF2B5EF4-FFF2-40B4-BE49-F238E27FC236}">
                  <a16:creationId xmlns:a16="http://schemas.microsoft.com/office/drawing/2014/main" xmlns="" id="{FBF6FC5B-A438-8C41-AEF1-15EDC34A32A7}"/>
                </a:ext>
              </a:extLst>
            </p:cNvPr>
            <p:cNvSpPr/>
            <p:nvPr/>
          </p:nvSpPr>
          <p:spPr>
            <a:xfrm>
              <a:off x="611822" y="1996440"/>
              <a:ext cx="1192211" cy="599763"/>
            </a:xfrm>
            <a:prstGeom prst="roundRect">
              <a:avLst/>
            </a:prstGeom>
            <a:solidFill>
              <a:srgbClr val="ED7D31">
                <a:lumMod val="75000"/>
              </a:srgbClr>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a:ln>
                    <a:noFill/>
                  </a:ln>
                  <a:solidFill>
                    <a:prstClr val="white"/>
                  </a:solidFill>
                  <a:effectLst/>
                  <a:uLnTx/>
                  <a:uFillTx/>
                  <a:latin typeface="Intel Clear"/>
                  <a:ea typeface="+mn-ea"/>
                  <a:cs typeface="+mn-cs"/>
                </a:rPr>
                <a:t>Team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1" u="none" strike="noStrike" kern="0" cap="none" spc="0" normalizeH="0" baseline="0" noProof="0" dirty="0">
                  <a:ln>
                    <a:noFill/>
                  </a:ln>
                  <a:solidFill>
                    <a:prstClr val="white"/>
                  </a:solidFill>
                  <a:effectLst/>
                  <a:uLnTx/>
                  <a:uFillTx/>
                  <a:latin typeface="Intel Clear"/>
                  <a:ea typeface="+mn-ea"/>
                  <a:cs typeface="+mn-cs"/>
                </a:rPr>
                <a:t>Pre-Process</a:t>
              </a:r>
            </a:p>
          </p:txBody>
        </p:sp>
        <p:sp>
          <p:nvSpPr>
            <p:cNvPr id="180" name="Rounded Rectangle 179">
              <a:extLst>
                <a:ext uri="{FF2B5EF4-FFF2-40B4-BE49-F238E27FC236}">
                  <a16:creationId xmlns:a16="http://schemas.microsoft.com/office/drawing/2014/main" xmlns="" id="{E7E5AABD-2804-6548-8158-D76D34400C7B}"/>
                </a:ext>
              </a:extLst>
            </p:cNvPr>
            <p:cNvSpPr/>
            <p:nvPr/>
          </p:nvSpPr>
          <p:spPr>
            <a:xfrm>
              <a:off x="1962468" y="1996440"/>
              <a:ext cx="942006" cy="599763"/>
            </a:xfrm>
            <a:prstGeom prst="roundRect">
              <a:avLst/>
            </a:prstGeom>
            <a:solidFill>
              <a:srgbClr val="FFC000">
                <a:lumMod val="75000"/>
              </a:srgbClr>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a:ln>
                    <a:noFill/>
                  </a:ln>
                  <a:solidFill>
                    <a:prstClr val="white"/>
                  </a:solidFill>
                  <a:effectLst/>
                  <a:uLnTx/>
                  <a:uFillTx/>
                  <a:latin typeface="Intel Clear"/>
                  <a:ea typeface="+mn-ea"/>
                  <a:cs typeface="+mn-cs"/>
                </a:rPr>
                <a:t>Team 2</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1" u="none" strike="noStrike" kern="0" cap="none" spc="0" normalizeH="0" baseline="0" noProof="0" dirty="0">
                  <a:ln>
                    <a:noFill/>
                  </a:ln>
                  <a:solidFill>
                    <a:prstClr val="white"/>
                  </a:solidFill>
                  <a:effectLst/>
                  <a:uLnTx/>
                  <a:uFillTx/>
                  <a:latin typeface="Intel Clear"/>
                  <a:ea typeface="+mn-ea"/>
                  <a:cs typeface="+mn-cs"/>
                </a:rPr>
                <a:t>Process</a:t>
              </a:r>
            </a:p>
          </p:txBody>
        </p:sp>
        <p:sp>
          <p:nvSpPr>
            <p:cNvPr id="181" name="Rounded Rectangle 180">
              <a:extLst>
                <a:ext uri="{FF2B5EF4-FFF2-40B4-BE49-F238E27FC236}">
                  <a16:creationId xmlns:a16="http://schemas.microsoft.com/office/drawing/2014/main" xmlns="" id="{437CD871-F0D3-4E4B-A68A-AE2AC065A287}"/>
                </a:ext>
              </a:extLst>
            </p:cNvPr>
            <p:cNvSpPr/>
            <p:nvPr/>
          </p:nvSpPr>
          <p:spPr>
            <a:xfrm>
              <a:off x="3052446" y="1996440"/>
              <a:ext cx="1275714" cy="599763"/>
            </a:xfrm>
            <a:prstGeom prst="roundRect">
              <a:avLst/>
            </a:prstGeom>
            <a:solidFill>
              <a:srgbClr val="4472C4"/>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a:ln>
                    <a:noFill/>
                  </a:ln>
                  <a:solidFill>
                    <a:prstClr val="white"/>
                  </a:solidFill>
                  <a:effectLst/>
                  <a:uLnTx/>
                  <a:uFillTx/>
                  <a:latin typeface="Intel Clear"/>
                  <a:ea typeface="+mn-ea"/>
                  <a:cs typeface="+mn-cs"/>
                </a:rPr>
                <a:t>Team 3</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1" u="none" strike="noStrike" kern="0" cap="none" spc="0" normalizeH="0" baseline="0" noProof="0" dirty="0">
                  <a:ln>
                    <a:noFill/>
                  </a:ln>
                  <a:solidFill>
                    <a:prstClr val="white"/>
                  </a:solidFill>
                  <a:effectLst/>
                  <a:uLnTx/>
                  <a:uFillTx/>
                  <a:latin typeface="Intel Clear"/>
                  <a:ea typeface="+mn-ea"/>
                  <a:cs typeface="+mn-cs"/>
                </a:rPr>
                <a:t>Post-Process</a:t>
              </a:r>
            </a:p>
          </p:txBody>
        </p:sp>
        <p:cxnSp>
          <p:nvCxnSpPr>
            <p:cNvPr id="182" name="Straight Arrow Connector 181">
              <a:extLst>
                <a:ext uri="{FF2B5EF4-FFF2-40B4-BE49-F238E27FC236}">
                  <a16:creationId xmlns:a16="http://schemas.microsoft.com/office/drawing/2014/main" xmlns="" id="{678EA924-1BDC-CF43-A986-909ADA97DB76}"/>
                </a:ext>
              </a:extLst>
            </p:cNvPr>
            <p:cNvCxnSpPr>
              <a:stCxn id="179" idx="3"/>
              <a:endCxn id="180" idx="1"/>
            </p:cNvCxnSpPr>
            <p:nvPr/>
          </p:nvCxnSpPr>
          <p:spPr>
            <a:xfrm>
              <a:off x="1804033" y="2296322"/>
              <a:ext cx="158435" cy="0"/>
            </a:xfrm>
            <a:prstGeom prst="straightConnector1">
              <a:avLst/>
            </a:prstGeom>
            <a:noFill/>
            <a:ln w="25400" cap="flat" cmpd="sng" algn="ctr">
              <a:solidFill>
                <a:srgbClr val="44546A"/>
              </a:solidFill>
              <a:prstDash val="solid"/>
              <a:tailEnd type="triangle"/>
            </a:ln>
            <a:effectLst/>
          </p:spPr>
        </p:cxnSp>
        <p:cxnSp>
          <p:nvCxnSpPr>
            <p:cNvPr id="183" name="Straight Arrow Connector 182">
              <a:extLst>
                <a:ext uri="{FF2B5EF4-FFF2-40B4-BE49-F238E27FC236}">
                  <a16:creationId xmlns:a16="http://schemas.microsoft.com/office/drawing/2014/main" xmlns="" id="{3FF9C612-105C-8047-B192-C95C2FC011E3}"/>
                </a:ext>
              </a:extLst>
            </p:cNvPr>
            <p:cNvCxnSpPr>
              <a:stCxn id="180" idx="3"/>
              <a:endCxn id="181" idx="1"/>
            </p:cNvCxnSpPr>
            <p:nvPr/>
          </p:nvCxnSpPr>
          <p:spPr>
            <a:xfrm>
              <a:off x="2904474" y="2296322"/>
              <a:ext cx="147972" cy="0"/>
            </a:xfrm>
            <a:prstGeom prst="straightConnector1">
              <a:avLst/>
            </a:prstGeom>
            <a:noFill/>
            <a:ln w="25400" cap="flat" cmpd="sng" algn="ctr">
              <a:solidFill>
                <a:srgbClr val="44546A"/>
              </a:solidFill>
              <a:prstDash val="solid"/>
              <a:tailEnd type="triangle"/>
            </a:ln>
            <a:effectLst/>
          </p:spPr>
        </p:cxnSp>
        <p:cxnSp>
          <p:nvCxnSpPr>
            <p:cNvPr id="184" name="Elbow Connector 183">
              <a:extLst>
                <a:ext uri="{FF2B5EF4-FFF2-40B4-BE49-F238E27FC236}">
                  <a16:creationId xmlns:a16="http://schemas.microsoft.com/office/drawing/2014/main" xmlns="" id="{CC6396E8-8DD3-B743-9763-EAEA77833052}"/>
                </a:ext>
              </a:extLst>
            </p:cNvPr>
            <p:cNvCxnSpPr>
              <a:cxnSpLocks/>
            </p:cNvCxnSpPr>
            <p:nvPr/>
          </p:nvCxnSpPr>
          <p:spPr>
            <a:xfrm rot="10800000">
              <a:off x="611822" y="2372522"/>
              <a:ext cx="3716338" cy="12700"/>
            </a:xfrm>
            <a:prstGeom prst="bentConnector5">
              <a:avLst>
                <a:gd name="adj1" fmla="val -7663"/>
                <a:gd name="adj2" fmla="val 4161268"/>
                <a:gd name="adj3" fmla="val 106151"/>
              </a:avLst>
            </a:prstGeom>
            <a:noFill/>
            <a:ln w="25400" cap="flat" cmpd="sng" algn="ctr">
              <a:solidFill>
                <a:srgbClr val="44546A"/>
              </a:solidFill>
              <a:prstDash val="solid"/>
              <a:tailEnd type="triangle"/>
            </a:ln>
            <a:effectLst/>
          </p:spPr>
        </p:cxnSp>
      </p:grpSp>
      <p:sp>
        <p:nvSpPr>
          <p:cNvPr id="185" name="Rectangle 184">
            <a:extLst>
              <a:ext uri="{FF2B5EF4-FFF2-40B4-BE49-F238E27FC236}">
                <a16:creationId xmlns:a16="http://schemas.microsoft.com/office/drawing/2014/main" xmlns="" id="{0F4FB9E0-786A-0D42-B568-136209CEF23A}"/>
              </a:ext>
            </a:extLst>
          </p:cNvPr>
          <p:cNvSpPr/>
          <p:nvPr/>
        </p:nvSpPr>
        <p:spPr>
          <a:xfrm>
            <a:off x="5113020" y="1463040"/>
            <a:ext cx="3345180" cy="1859280"/>
          </a:xfrm>
          <a:prstGeom prst="rect">
            <a:avLst/>
          </a:prstGeom>
          <a:solidFill>
            <a:srgbClr val="4472C4">
              <a:lumMod val="20000"/>
              <a:lumOff val="80000"/>
            </a:srgbClr>
          </a:solidFill>
          <a:ln w="9525"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Intel Clear"/>
              <a:ea typeface="+mn-ea"/>
              <a:cs typeface="+mn-cs"/>
            </a:endParaRPr>
          </a:p>
        </p:txBody>
      </p:sp>
      <p:sp>
        <p:nvSpPr>
          <p:cNvPr id="186" name="TextBox 185">
            <a:extLst>
              <a:ext uri="{FF2B5EF4-FFF2-40B4-BE49-F238E27FC236}">
                <a16:creationId xmlns:a16="http://schemas.microsoft.com/office/drawing/2014/main" xmlns="" id="{7C1FCFE2-CA6E-C14A-A52E-A2C33611195E}"/>
              </a:ext>
            </a:extLst>
          </p:cNvPr>
          <p:cNvSpPr txBox="1"/>
          <p:nvPr/>
        </p:nvSpPr>
        <p:spPr>
          <a:xfrm>
            <a:off x="5166360" y="1516380"/>
            <a:ext cx="1531620" cy="175260"/>
          </a:xfrm>
          <a:prstGeom prst="rect">
            <a:avLst/>
          </a:prstGeom>
          <a:solidFill>
            <a:srgbClr val="E7E6E6">
              <a:lumMod val="20000"/>
              <a:lumOff val="80000"/>
            </a:srgbClr>
          </a:solidFill>
          <a:ln>
            <a:solidFill>
              <a:srgbClr val="4472C4"/>
            </a:solidFill>
          </a:ln>
        </p:spPr>
        <p:txBody>
          <a:bodyPr vert="horz" wrap="square" lIns="0" tIns="0" rIns="0" bIns="0"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3C71"/>
                </a:solidFill>
                <a:effectLst/>
                <a:uLnTx/>
                <a:uFillTx/>
              </a:rPr>
              <a:t>Multi-node Application</a:t>
            </a:r>
          </a:p>
        </p:txBody>
      </p:sp>
      <p:sp>
        <p:nvSpPr>
          <p:cNvPr id="187" name="Rectangle 186">
            <a:extLst>
              <a:ext uri="{FF2B5EF4-FFF2-40B4-BE49-F238E27FC236}">
                <a16:creationId xmlns:a16="http://schemas.microsoft.com/office/drawing/2014/main" xmlns="" id="{66DD7AA6-D3DA-3346-AEE8-CE1539025692}"/>
              </a:ext>
            </a:extLst>
          </p:cNvPr>
          <p:cNvSpPr/>
          <p:nvPr/>
        </p:nvSpPr>
        <p:spPr>
          <a:xfrm>
            <a:off x="5166360" y="1768003"/>
            <a:ext cx="1036320" cy="1008542"/>
          </a:xfrm>
          <a:prstGeom prst="rect">
            <a:avLst/>
          </a:prstGeom>
          <a:solidFill>
            <a:srgbClr val="ED7D31">
              <a:lumMod val="40000"/>
              <a:lumOff val="60000"/>
            </a:srgbClr>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188" name="Rounded Rectangle 187">
            <a:extLst>
              <a:ext uri="{FF2B5EF4-FFF2-40B4-BE49-F238E27FC236}">
                <a16:creationId xmlns:a16="http://schemas.microsoft.com/office/drawing/2014/main" xmlns="" id="{CCD094F0-9459-6249-AB3C-6DDA3EA57D8C}"/>
              </a:ext>
            </a:extLst>
          </p:cNvPr>
          <p:cNvSpPr/>
          <p:nvPr/>
        </p:nvSpPr>
        <p:spPr>
          <a:xfrm>
            <a:off x="5278001" y="2032424"/>
            <a:ext cx="815340" cy="703257"/>
          </a:xfrm>
          <a:prstGeom prst="roundRect">
            <a:avLst/>
          </a:prstGeom>
          <a:solidFill>
            <a:srgbClr val="4472C4"/>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prstClr val="white"/>
                </a:solidFill>
                <a:effectLst/>
                <a:uLnTx/>
                <a:uFillTx/>
                <a:latin typeface="Intel Clear"/>
                <a:ea typeface="+mn-ea"/>
                <a:cs typeface="+mn-cs"/>
              </a:rPr>
              <a:t>Local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prstClr val="white"/>
                </a:solidFill>
                <a:effectLst/>
                <a:uLnTx/>
                <a:uFillTx/>
                <a:latin typeface="Intel Clear"/>
                <a:ea typeface="+mn-ea"/>
                <a:cs typeface="+mn-cs"/>
              </a:rPr>
              <a:t>Team</a:t>
            </a:r>
          </a:p>
        </p:txBody>
      </p:sp>
      <p:sp>
        <p:nvSpPr>
          <p:cNvPr id="189" name="Rectangle 188">
            <a:extLst>
              <a:ext uri="{FF2B5EF4-FFF2-40B4-BE49-F238E27FC236}">
                <a16:creationId xmlns:a16="http://schemas.microsoft.com/office/drawing/2014/main" xmlns="" id="{1C3D80A2-0E12-8F44-862D-95234A428232}"/>
              </a:ext>
            </a:extLst>
          </p:cNvPr>
          <p:cNvSpPr/>
          <p:nvPr/>
        </p:nvSpPr>
        <p:spPr>
          <a:xfrm>
            <a:off x="7363936" y="1765138"/>
            <a:ext cx="1036320" cy="1008542"/>
          </a:xfrm>
          <a:prstGeom prst="rect">
            <a:avLst/>
          </a:prstGeom>
          <a:solidFill>
            <a:srgbClr val="ED7D31">
              <a:lumMod val="40000"/>
              <a:lumOff val="60000"/>
            </a:srgbClr>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190" name="Rounded Rectangle 189">
            <a:extLst>
              <a:ext uri="{FF2B5EF4-FFF2-40B4-BE49-F238E27FC236}">
                <a16:creationId xmlns:a16="http://schemas.microsoft.com/office/drawing/2014/main" xmlns="" id="{1A3A7565-C8A7-084B-A414-A3F5D6CB3050}"/>
              </a:ext>
            </a:extLst>
          </p:cNvPr>
          <p:cNvSpPr/>
          <p:nvPr/>
        </p:nvSpPr>
        <p:spPr>
          <a:xfrm>
            <a:off x="7468135" y="2032423"/>
            <a:ext cx="815340" cy="703257"/>
          </a:xfrm>
          <a:prstGeom prst="roundRect">
            <a:avLst/>
          </a:prstGeom>
          <a:solidFill>
            <a:srgbClr val="4472C4"/>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prstClr val="white"/>
                </a:solidFill>
                <a:effectLst/>
                <a:uLnTx/>
                <a:uFillTx/>
                <a:latin typeface="Intel Clear"/>
                <a:ea typeface="+mn-ea"/>
                <a:cs typeface="+mn-cs"/>
              </a:rPr>
              <a:t>Local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prstClr val="white"/>
                </a:solidFill>
                <a:effectLst/>
                <a:uLnTx/>
                <a:uFillTx/>
                <a:latin typeface="Intel Clear"/>
                <a:ea typeface="+mn-ea"/>
                <a:cs typeface="+mn-cs"/>
              </a:rPr>
              <a:t>Team</a:t>
            </a:r>
          </a:p>
        </p:txBody>
      </p:sp>
      <p:sp>
        <p:nvSpPr>
          <p:cNvPr id="191" name="Rectangle 190">
            <a:extLst>
              <a:ext uri="{FF2B5EF4-FFF2-40B4-BE49-F238E27FC236}">
                <a16:creationId xmlns:a16="http://schemas.microsoft.com/office/drawing/2014/main" xmlns="" id="{C98D13A5-9DC7-654C-9590-AD88E01CDD7B}"/>
              </a:ext>
            </a:extLst>
          </p:cNvPr>
          <p:cNvSpPr/>
          <p:nvPr/>
        </p:nvSpPr>
        <p:spPr>
          <a:xfrm>
            <a:off x="6266299" y="1768003"/>
            <a:ext cx="1036320" cy="1008542"/>
          </a:xfrm>
          <a:prstGeom prst="rect">
            <a:avLst/>
          </a:prstGeom>
          <a:solidFill>
            <a:srgbClr val="ED7D31">
              <a:lumMod val="40000"/>
              <a:lumOff val="60000"/>
            </a:srgbClr>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192" name="TextBox 191">
            <a:extLst>
              <a:ext uri="{FF2B5EF4-FFF2-40B4-BE49-F238E27FC236}">
                <a16:creationId xmlns:a16="http://schemas.microsoft.com/office/drawing/2014/main" xmlns="" id="{506BEDC2-7E13-4E49-BA4D-0881F3639BCE}"/>
              </a:ext>
            </a:extLst>
          </p:cNvPr>
          <p:cNvSpPr txBox="1"/>
          <p:nvPr/>
        </p:nvSpPr>
        <p:spPr>
          <a:xfrm>
            <a:off x="6296779" y="1805014"/>
            <a:ext cx="962779" cy="187486"/>
          </a:xfrm>
          <a:prstGeom prst="rect">
            <a:avLst/>
          </a:prstGeom>
          <a:solidFill>
            <a:srgbClr val="ED7D31">
              <a:lumMod val="75000"/>
            </a:srgbClr>
          </a:solidFill>
          <a:ln>
            <a:solidFill>
              <a:sysClr val="windowText" lastClr="000000"/>
            </a:solidFill>
          </a:ln>
        </p:spPr>
        <p:txBody>
          <a:bodyPr vert="horz" wrap="square" lIns="0" tIns="0" rIns="0" bIns="0"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lumMod val="95000"/>
                  </a:prstClr>
                </a:solidFill>
                <a:effectLst/>
                <a:uLnTx/>
                <a:uFillTx/>
              </a:rPr>
              <a:t>Node 2</a:t>
            </a:r>
          </a:p>
        </p:txBody>
      </p:sp>
      <p:sp>
        <p:nvSpPr>
          <p:cNvPr id="193" name="Rounded Rectangle 192">
            <a:extLst>
              <a:ext uri="{FF2B5EF4-FFF2-40B4-BE49-F238E27FC236}">
                <a16:creationId xmlns:a16="http://schemas.microsoft.com/office/drawing/2014/main" xmlns="" id="{A4D0193D-A283-1147-B956-53DC26D19D9E}"/>
              </a:ext>
            </a:extLst>
          </p:cNvPr>
          <p:cNvSpPr/>
          <p:nvPr/>
        </p:nvSpPr>
        <p:spPr>
          <a:xfrm>
            <a:off x="6375638" y="2032424"/>
            <a:ext cx="815340" cy="703257"/>
          </a:xfrm>
          <a:prstGeom prst="roundRect">
            <a:avLst/>
          </a:prstGeom>
          <a:solidFill>
            <a:srgbClr val="4472C4"/>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prstClr val="white"/>
                </a:solidFill>
                <a:effectLst/>
                <a:uLnTx/>
                <a:uFillTx/>
                <a:latin typeface="Intel Clear"/>
                <a:ea typeface="+mn-ea"/>
                <a:cs typeface="+mn-cs"/>
              </a:rPr>
              <a:t>Local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prstClr val="white"/>
                </a:solidFill>
                <a:effectLst/>
                <a:uLnTx/>
                <a:uFillTx/>
                <a:latin typeface="Intel Clear"/>
                <a:ea typeface="+mn-ea"/>
                <a:cs typeface="+mn-cs"/>
              </a:rPr>
              <a:t>Team</a:t>
            </a:r>
          </a:p>
        </p:txBody>
      </p:sp>
      <p:sp>
        <p:nvSpPr>
          <p:cNvPr id="194" name="TextBox 193">
            <a:extLst>
              <a:ext uri="{FF2B5EF4-FFF2-40B4-BE49-F238E27FC236}">
                <a16:creationId xmlns:a16="http://schemas.microsoft.com/office/drawing/2014/main" xmlns="" id="{7A5CADA3-C625-2B41-8D80-C911D954761E}"/>
              </a:ext>
            </a:extLst>
          </p:cNvPr>
          <p:cNvSpPr txBox="1"/>
          <p:nvPr/>
        </p:nvSpPr>
        <p:spPr>
          <a:xfrm>
            <a:off x="5196840" y="1805014"/>
            <a:ext cx="962779" cy="187486"/>
          </a:xfrm>
          <a:prstGeom prst="rect">
            <a:avLst/>
          </a:prstGeom>
          <a:solidFill>
            <a:srgbClr val="954ECA"/>
          </a:solidFill>
          <a:ln>
            <a:solidFill>
              <a:sysClr val="windowText" lastClr="000000"/>
            </a:solidFill>
          </a:ln>
        </p:spPr>
        <p:txBody>
          <a:bodyPr vert="horz" wrap="square" lIns="0" tIns="0" rIns="0" bIns="0"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lumMod val="95000"/>
                  </a:prstClr>
                </a:solidFill>
                <a:effectLst/>
                <a:uLnTx/>
                <a:uFillTx/>
              </a:rPr>
              <a:t>Node 1</a:t>
            </a:r>
          </a:p>
        </p:txBody>
      </p:sp>
      <p:sp>
        <p:nvSpPr>
          <p:cNvPr id="195" name="TextBox 194">
            <a:extLst>
              <a:ext uri="{FF2B5EF4-FFF2-40B4-BE49-F238E27FC236}">
                <a16:creationId xmlns:a16="http://schemas.microsoft.com/office/drawing/2014/main" xmlns="" id="{E4722AE3-A5F0-B64D-A73C-C492B6FB4F49}"/>
              </a:ext>
            </a:extLst>
          </p:cNvPr>
          <p:cNvSpPr txBox="1"/>
          <p:nvPr/>
        </p:nvSpPr>
        <p:spPr>
          <a:xfrm>
            <a:off x="7394416" y="1802149"/>
            <a:ext cx="962779" cy="187486"/>
          </a:xfrm>
          <a:prstGeom prst="rect">
            <a:avLst/>
          </a:prstGeom>
          <a:solidFill>
            <a:srgbClr val="70AD47">
              <a:lumMod val="75000"/>
            </a:srgbClr>
          </a:solidFill>
          <a:ln>
            <a:solidFill>
              <a:sysClr val="windowText" lastClr="000000"/>
            </a:solidFill>
          </a:ln>
        </p:spPr>
        <p:txBody>
          <a:bodyPr vert="horz" wrap="square" lIns="0" tIns="0" rIns="0" bIns="0"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lumMod val="95000"/>
                  </a:prstClr>
                </a:solidFill>
                <a:effectLst/>
                <a:uLnTx/>
                <a:uFillTx/>
              </a:rPr>
              <a:t>Node 3</a:t>
            </a:r>
          </a:p>
        </p:txBody>
      </p:sp>
      <p:sp>
        <p:nvSpPr>
          <p:cNvPr id="196" name="Rounded Rectangle 195">
            <a:extLst>
              <a:ext uri="{FF2B5EF4-FFF2-40B4-BE49-F238E27FC236}">
                <a16:creationId xmlns:a16="http://schemas.microsoft.com/office/drawing/2014/main" xmlns="" id="{84D33FB3-A477-9946-A5A6-66B12C208DCC}"/>
              </a:ext>
            </a:extLst>
          </p:cNvPr>
          <p:cNvSpPr/>
          <p:nvPr/>
        </p:nvSpPr>
        <p:spPr>
          <a:xfrm>
            <a:off x="6123820" y="2906363"/>
            <a:ext cx="1330661" cy="282840"/>
          </a:xfrm>
          <a:prstGeom prst="roundRect">
            <a:avLst/>
          </a:prstGeom>
          <a:solidFill>
            <a:srgbClr val="FFC000">
              <a:lumMod val="75000"/>
            </a:srgbClr>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1" u="none" strike="noStrike" kern="0" cap="none" spc="0" normalizeH="0" baseline="0" noProof="0" dirty="0">
                <a:ln>
                  <a:noFill/>
                </a:ln>
                <a:solidFill>
                  <a:prstClr val="white"/>
                </a:solidFill>
                <a:effectLst/>
                <a:uLnTx/>
                <a:uFillTx/>
                <a:latin typeface="Intel Clear"/>
                <a:ea typeface="+mn-ea"/>
                <a:cs typeface="+mn-cs"/>
              </a:rPr>
              <a:t>Leaders Team</a:t>
            </a:r>
          </a:p>
        </p:txBody>
      </p:sp>
      <p:cxnSp>
        <p:nvCxnSpPr>
          <p:cNvPr id="197" name="Straight Arrow Connector 196">
            <a:extLst>
              <a:ext uri="{FF2B5EF4-FFF2-40B4-BE49-F238E27FC236}">
                <a16:creationId xmlns:a16="http://schemas.microsoft.com/office/drawing/2014/main" xmlns="" id="{D532F7D0-F971-5042-8766-81BE6321F666}"/>
              </a:ext>
            </a:extLst>
          </p:cNvPr>
          <p:cNvCxnSpPr>
            <a:cxnSpLocks/>
            <a:stCxn id="188" idx="2"/>
            <a:endCxn id="196" idx="1"/>
          </p:cNvCxnSpPr>
          <p:nvPr/>
        </p:nvCxnSpPr>
        <p:spPr>
          <a:xfrm>
            <a:off x="5685671" y="2735681"/>
            <a:ext cx="438149" cy="312102"/>
          </a:xfrm>
          <a:prstGeom prst="straightConnector1">
            <a:avLst/>
          </a:prstGeom>
          <a:noFill/>
          <a:ln w="25400" cap="flat" cmpd="sng" algn="ctr">
            <a:solidFill>
              <a:srgbClr val="44546A"/>
            </a:solidFill>
            <a:prstDash val="solid"/>
            <a:tailEnd type="triangle"/>
          </a:ln>
          <a:effectLst/>
        </p:spPr>
      </p:cxnSp>
      <p:cxnSp>
        <p:nvCxnSpPr>
          <p:cNvPr id="198" name="Straight Arrow Connector 197">
            <a:extLst>
              <a:ext uri="{FF2B5EF4-FFF2-40B4-BE49-F238E27FC236}">
                <a16:creationId xmlns:a16="http://schemas.microsoft.com/office/drawing/2014/main" xmlns="" id="{5005F7A2-A597-6345-8B04-DE539D82E661}"/>
              </a:ext>
            </a:extLst>
          </p:cNvPr>
          <p:cNvCxnSpPr>
            <a:cxnSpLocks/>
            <a:stCxn id="193" idx="2"/>
            <a:endCxn id="196" idx="0"/>
          </p:cNvCxnSpPr>
          <p:nvPr/>
        </p:nvCxnSpPr>
        <p:spPr>
          <a:xfrm>
            <a:off x="6783308" y="2735681"/>
            <a:ext cx="5843" cy="170682"/>
          </a:xfrm>
          <a:prstGeom prst="straightConnector1">
            <a:avLst/>
          </a:prstGeom>
          <a:noFill/>
          <a:ln w="25400" cap="flat" cmpd="sng" algn="ctr">
            <a:solidFill>
              <a:srgbClr val="44546A"/>
            </a:solidFill>
            <a:prstDash val="solid"/>
            <a:tailEnd type="triangle"/>
          </a:ln>
          <a:effectLst/>
        </p:spPr>
      </p:cxnSp>
      <p:cxnSp>
        <p:nvCxnSpPr>
          <p:cNvPr id="199" name="Straight Arrow Connector 198">
            <a:extLst>
              <a:ext uri="{FF2B5EF4-FFF2-40B4-BE49-F238E27FC236}">
                <a16:creationId xmlns:a16="http://schemas.microsoft.com/office/drawing/2014/main" xmlns="" id="{464912D0-5D4C-0243-9EC2-F1337F2CFA5F}"/>
              </a:ext>
            </a:extLst>
          </p:cNvPr>
          <p:cNvCxnSpPr>
            <a:cxnSpLocks/>
            <a:stCxn id="190" idx="2"/>
            <a:endCxn id="196" idx="3"/>
          </p:cNvCxnSpPr>
          <p:nvPr/>
        </p:nvCxnSpPr>
        <p:spPr>
          <a:xfrm flipH="1">
            <a:off x="7454481" y="2735680"/>
            <a:ext cx="421324" cy="312103"/>
          </a:xfrm>
          <a:prstGeom prst="straightConnector1">
            <a:avLst/>
          </a:prstGeom>
          <a:noFill/>
          <a:ln w="25400" cap="flat" cmpd="sng" algn="ctr">
            <a:solidFill>
              <a:srgbClr val="44546A"/>
            </a:solidFill>
            <a:prstDash val="solid"/>
            <a:tailEnd type="triangle"/>
          </a:ln>
          <a:effectLst/>
        </p:spPr>
      </p:cxnSp>
      <p:cxnSp>
        <p:nvCxnSpPr>
          <p:cNvPr id="200" name="Straight Connector 199">
            <a:extLst>
              <a:ext uri="{FF2B5EF4-FFF2-40B4-BE49-F238E27FC236}">
                <a16:creationId xmlns:a16="http://schemas.microsoft.com/office/drawing/2014/main" xmlns="" id="{2FD07557-EAB7-E243-B855-4367E1051885}"/>
              </a:ext>
            </a:extLst>
          </p:cNvPr>
          <p:cNvCxnSpPr/>
          <p:nvPr/>
        </p:nvCxnSpPr>
        <p:spPr>
          <a:xfrm>
            <a:off x="4831080" y="868680"/>
            <a:ext cx="0" cy="3771900"/>
          </a:xfrm>
          <a:prstGeom prst="line">
            <a:avLst/>
          </a:prstGeom>
          <a:noFill/>
          <a:ln w="15875" cap="flat" cmpd="sng" algn="ctr">
            <a:solidFill>
              <a:srgbClr val="44546A"/>
            </a:solidFill>
            <a:prstDash val="dash"/>
          </a:ln>
          <a:effectLst/>
        </p:spPr>
      </p:cxnSp>
      <p:cxnSp>
        <p:nvCxnSpPr>
          <p:cNvPr id="201" name="Straight Connector 200">
            <a:extLst>
              <a:ext uri="{FF2B5EF4-FFF2-40B4-BE49-F238E27FC236}">
                <a16:creationId xmlns:a16="http://schemas.microsoft.com/office/drawing/2014/main" xmlns="" id="{10A718B0-A628-2449-BB24-46A8BD4A5FAD}"/>
              </a:ext>
            </a:extLst>
          </p:cNvPr>
          <p:cNvCxnSpPr>
            <a:cxnSpLocks/>
          </p:cNvCxnSpPr>
          <p:nvPr/>
        </p:nvCxnSpPr>
        <p:spPr>
          <a:xfrm>
            <a:off x="190500" y="2321571"/>
            <a:ext cx="4640580" cy="0"/>
          </a:xfrm>
          <a:prstGeom prst="line">
            <a:avLst/>
          </a:prstGeom>
          <a:noFill/>
          <a:ln w="15875" cap="flat" cmpd="sng" algn="ctr">
            <a:solidFill>
              <a:srgbClr val="44546A"/>
            </a:solidFill>
            <a:prstDash val="dash"/>
          </a:ln>
          <a:effectLst/>
        </p:spPr>
      </p:cxnSp>
      <p:cxnSp>
        <p:nvCxnSpPr>
          <p:cNvPr id="202" name="Straight Connector 201">
            <a:extLst>
              <a:ext uri="{FF2B5EF4-FFF2-40B4-BE49-F238E27FC236}">
                <a16:creationId xmlns:a16="http://schemas.microsoft.com/office/drawing/2014/main" xmlns="" id="{F0FA44BB-AB4C-CF4D-8F88-CC776125F2D5}"/>
              </a:ext>
            </a:extLst>
          </p:cNvPr>
          <p:cNvCxnSpPr>
            <a:cxnSpLocks/>
            <a:stCxn id="173" idx="3"/>
          </p:cNvCxnSpPr>
          <p:nvPr/>
        </p:nvCxnSpPr>
        <p:spPr>
          <a:xfrm>
            <a:off x="4907279" y="3497162"/>
            <a:ext cx="3901441" cy="3295"/>
          </a:xfrm>
          <a:prstGeom prst="line">
            <a:avLst/>
          </a:prstGeom>
          <a:noFill/>
          <a:ln w="15875" cap="flat" cmpd="sng" algn="ctr">
            <a:solidFill>
              <a:srgbClr val="44546A"/>
            </a:solidFill>
            <a:prstDash val="dash"/>
          </a:ln>
          <a:effectLst/>
        </p:spPr>
      </p:cxnSp>
      <p:sp>
        <p:nvSpPr>
          <p:cNvPr id="203" name="Oval 202">
            <a:extLst>
              <a:ext uri="{FF2B5EF4-FFF2-40B4-BE49-F238E27FC236}">
                <a16:creationId xmlns:a16="http://schemas.microsoft.com/office/drawing/2014/main" xmlns="" id="{D4157882-BA03-1C48-85ED-74493F1BC4C9}"/>
              </a:ext>
            </a:extLst>
          </p:cNvPr>
          <p:cNvSpPr/>
          <p:nvPr/>
        </p:nvSpPr>
        <p:spPr>
          <a:xfrm>
            <a:off x="666314" y="3287808"/>
            <a:ext cx="100436" cy="100436"/>
          </a:xfrm>
          <a:prstGeom prst="ellipse">
            <a:avLst/>
          </a:prstGeom>
          <a:solidFill>
            <a:sysClr val="windowText" lastClr="0000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204" name="Rounded Rectangle 203">
            <a:extLst>
              <a:ext uri="{FF2B5EF4-FFF2-40B4-BE49-F238E27FC236}">
                <a16:creationId xmlns:a16="http://schemas.microsoft.com/office/drawing/2014/main" xmlns="" id="{CA9CB588-A0EA-CE46-B2CC-1FA90BFD50CF}"/>
              </a:ext>
            </a:extLst>
          </p:cNvPr>
          <p:cNvSpPr/>
          <p:nvPr/>
        </p:nvSpPr>
        <p:spPr>
          <a:xfrm>
            <a:off x="531634" y="3490705"/>
            <a:ext cx="1296162" cy="276446"/>
          </a:xfrm>
          <a:prstGeom prst="roundRect">
            <a:avLst/>
          </a:prstGeom>
          <a:solidFill>
            <a:srgbClr val="4472C4">
              <a:lumMod val="60000"/>
              <a:lumOff val="40000"/>
            </a:srgbClr>
          </a:solidFill>
          <a:ln w="9525" cap="flat" cmpd="sng" algn="ctr">
            <a:solidFill>
              <a:srgbClr val="44546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205" name="Oval 204">
            <a:extLst>
              <a:ext uri="{FF2B5EF4-FFF2-40B4-BE49-F238E27FC236}">
                <a16:creationId xmlns:a16="http://schemas.microsoft.com/office/drawing/2014/main" xmlns="" id="{4C00F413-60B5-D84B-B4FB-31E041A181EB}"/>
              </a:ext>
            </a:extLst>
          </p:cNvPr>
          <p:cNvSpPr/>
          <p:nvPr/>
        </p:nvSpPr>
        <p:spPr>
          <a:xfrm>
            <a:off x="666314" y="3566168"/>
            <a:ext cx="100436" cy="100436"/>
          </a:xfrm>
          <a:prstGeom prst="ellipse">
            <a:avLst/>
          </a:prstGeom>
          <a:solidFill>
            <a:sysClr val="windowText" lastClr="0000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206" name="Rounded Rectangle 205">
            <a:extLst>
              <a:ext uri="{FF2B5EF4-FFF2-40B4-BE49-F238E27FC236}">
                <a16:creationId xmlns:a16="http://schemas.microsoft.com/office/drawing/2014/main" xmlns="" id="{D5483909-98E0-FB45-9A85-F09CD0C8E276}"/>
              </a:ext>
            </a:extLst>
          </p:cNvPr>
          <p:cNvSpPr/>
          <p:nvPr/>
        </p:nvSpPr>
        <p:spPr>
          <a:xfrm>
            <a:off x="531634" y="3795548"/>
            <a:ext cx="1296162" cy="276446"/>
          </a:xfrm>
          <a:prstGeom prst="roundRect">
            <a:avLst/>
          </a:prstGeom>
          <a:solidFill>
            <a:srgbClr val="4472C4">
              <a:lumMod val="60000"/>
              <a:lumOff val="40000"/>
            </a:srgbClr>
          </a:solidFill>
          <a:ln w="9525" cap="flat" cmpd="sng" algn="ctr">
            <a:solidFill>
              <a:srgbClr val="44546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207" name="Oval 206">
            <a:extLst>
              <a:ext uri="{FF2B5EF4-FFF2-40B4-BE49-F238E27FC236}">
                <a16:creationId xmlns:a16="http://schemas.microsoft.com/office/drawing/2014/main" xmlns="" id="{3B0B2AED-21DE-F647-A4E7-725FBE8289CD}"/>
              </a:ext>
            </a:extLst>
          </p:cNvPr>
          <p:cNvSpPr/>
          <p:nvPr/>
        </p:nvSpPr>
        <p:spPr>
          <a:xfrm>
            <a:off x="666314" y="3872880"/>
            <a:ext cx="100436" cy="100436"/>
          </a:xfrm>
          <a:prstGeom prst="ellipse">
            <a:avLst/>
          </a:prstGeom>
          <a:solidFill>
            <a:sysClr val="windowText" lastClr="0000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208" name="Rounded Rectangle 207">
            <a:extLst>
              <a:ext uri="{FF2B5EF4-FFF2-40B4-BE49-F238E27FC236}">
                <a16:creationId xmlns:a16="http://schemas.microsoft.com/office/drawing/2014/main" xmlns="" id="{FCFA101A-084D-C540-A495-833D67534FA6}"/>
              </a:ext>
            </a:extLst>
          </p:cNvPr>
          <p:cNvSpPr/>
          <p:nvPr/>
        </p:nvSpPr>
        <p:spPr>
          <a:xfrm>
            <a:off x="531634" y="4096123"/>
            <a:ext cx="1296162" cy="276446"/>
          </a:xfrm>
          <a:prstGeom prst="roundRect">
            <a:avLst/>
          </a:prstGeom>
          <a:solidFill>
            <a:srgbClr val="4472C4">
              <a:lumMod val="60000"/>
              <a:lumOff val="40000"/>
            </a:srgbClr>
          </a:solidFill>
          <a:ln w="9525" cap="flat" cmpd="sng" algn="ctr">
            <a:solidFill>
              <a:srgbClr val="44546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209" name="Oval 208">
            <a:extLst>
              <a:ext uri="{FF2B5EF4-FFF2-40B4-BE49-F238E27FC236}">
                <a16:creationId xmlns:a16="http://schemas.microsoft.com/office/drawing/2014/main" xmlns="" id="{C4D0C479-C352-914A-AB26-C527520FC7B7}"/>
              </a:ext>
            </a:extLst>
          </p:cNvPr>
          <p:cNvSpPr/>
          <p:nvPr/>
        </p:nvSpPr>
        <p:spPr>
          <a:xfrm>
            <a:off x="666314" y="4181179"/>
            <a:ext cx="100436" cy="100436"/>
          </a:xfrm>
          <a:prstGeom prst="ellipse">
            <a:avLst/>
          </a:prstGeom>
          <a:solidFill>
            <a:sysClr val="windowText" lastClr="0000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210" name="Oval 209">
            <a:extLst>
              <a:ext uri="{FF2B5EF4-FFF2-40B4-BE49-F238E27FC236}">
                <a16:creationId xmlns:a16="http://schemas.microsoft.com/office/drawing/2014/main" xmlns="" id="{10F45BD5-A752-6F4F-BCC4-CEEC0E9D1863}"/>
              </a:ext>
            </a:extLst>
          </p:cNvPr>
          <p:cNvSpPr/>
          <p:nvPr/>
        </p:nvSpPr>
        <p:spPr>
          <a:xfrm>
            <a:off x="964783" y="3287808"/>
            <a:ext cx="100436" cy="100436"/>
          </a:xfrm>
          <a:prstGeom prst="ellipse">
            <a:avLst/>
          </a:prstGeom>
          <a:solidFill>
            <a:sysClr val="windowText" lastClr="0000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211" name="Oval 210">
            <a:extLst>
              <a:ext uri="{FF2B5EF4-FFF2-40B4-BE49-F238E27FC236}">
                <a16:creationId xmlns:a16="http://schemas.microsoft.com/office/drawing/2014/main" xmlns="" id="{CC7B28D1-060E-7040-8FB7-2FE4107FCA57}"/>
              </a:ext>
            </a:extLst>
          </p:cNvPr>
          <p:cNvSpPr/>
          <p:nvPr/>
        </p:nvSpPr>
        <p:spPr>
          <a:xfrm>
            <a:off x="964783" y="3566168"/>
            <a:ext cx="100436" cy="100436"/>
          </a:xfrm>
          <a:prstGeom prst="ellipse">
            <a:avLst/>
          </a:prstGeom>
          <a:solidFill>
            <a:sysClr val="windowText" lastClr="0000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212" name="Oval 211">
            <a:extLst>
              <a:ext uri="{FF2B5EF4-FFF2-40B4-BE49-F238E27FC236}">
                <a16:creationId xmlns:a16="http://schemas.microsoft.com/office/drawing/2014/main" xmlns="" id="{9CB7D5D7-3F82-624F-9D4A-BF1F0F1BFE97}"/>
              </a:ext>
            </a:extLst>
          </p:cNvPr>
          <p:cNvSpPr/>
          <p:nvPr/>
        </p:nvSpPr>
        <p:spPr>
          <a:xfrm>
            <a:off x="964783" y="3872880"/>
            <a:ext cx="100436" cy="100436"/>
          </a:xfrm>
          <a:prstGeom prst="ellipse">
            <a:avLst/>
          </a:prstGeom>
          <a:solidFill>
            <a:sysClr val="windowText" lastClr="0000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213" name="Oval 212">
            <a:extLst>
              <a:ext uri="{FF2B5EF4-FFF2-40B4-BE49-F238E27FC236}">
                <a16:creationId xmlns:a16="http://schemas.microsoft.com/office/drawing/2014/main" xmlns="" id="{F04B9B48-44AD-B444-B158-DDC282F537FB}"/>
              </a:ext>
            </a:extLst>
          </p:cNvPr>
          <p:cNvSpPr/>
          <p:nvPr/>
        </p:nvSpPr>
        <p:spPr>
          <a:xfrm>
            <a:off x="964783" y="4181179"/>
            <a:ext cx="100436" cy="100436"/>
          </a:xfrm>
          <a:prstGeom prst="ellipse">
            <a:avLst/>
          </a:prstGeom>
          <a:solidFill>
            <a:sysClr val="windowText" lastClr="0000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214" name="Oval 213">
            <a:extLst>
              <a:ext uri="{FF2B5EF4-FFF2-40B4-BE49-F238E27FC236}">
                <a16:creationId xmlns:a16="http://schemas.microsoft.com/office/drawing/2014/main" xmlns="" id="{4F1A9291-36BD-9A45-93FB-F4DF27A15E7F}"/>
              </a:ext>
            </a:extLst>
          </p:cNvPr>
          <p:cNvSpPr/>
          <p:nvPr/>
        </p:nvSpPr>
        <p:spPr>
          <a:xfrm>
            <a:off x="1263252" y="3287808"/>
            <a:ext cx="100436" cy="100436"/>
          </a:xfrm>
          <a:prstGeom prst="ellipse">
            <a:avLst/>
          </a:prstGeom>
          <a:solidFill>
            <a:sysClr val="windowText" lastClr="0000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215" name="Oval 214">
            <a:extLst>
              <a:ext uri="{FF2B5EF4-FFF2-40B4-BE49-F238E27FC236}">
                <a16:creationId xmlns:a16="http://schemas.microsoft.com/office/drawing/2014/main" xmlns="" id="{40613D73-2650-E549-A065-09866A345EA8}"/>
              </a:ext>
            </a:extLst>
          </p:cNvPr>
          <p:cNvSpPr/>
          <p:nvPr/>
        </p:nvSpPr>
        <p:spPr>
          <a:xfrm>
            <a:off x="1263252" y="3566168"/>
            <a:ext cx="100436" cy="100436"/>
          </a:xfrm>
          <a:prstGeom prst="ellipse">
            <a:avLst/>
          </a:prstGeom>
          <a:solidFill>
            <a:sysClr val="windowText" lastClr="0000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216" name="Oval 215">
            <a:extLst>
              <a:ext uri="{FF2B5EF4-FFF2-40B4-BE49-F238E27FC236}">
                <a16:creationId xmlns:a16="http://schemas.microsoft.com/office/drawing/2014/main" xmlns="" id="{A9586288-6866-6E45-9249-7A2689986E8C}"/>
              </a:ext>
            </a:extLst>
          </p:cNvPr>
          <p:cNvSpPr/>
          <p:nvPr/>
        </p:nvSpPr>
        <p:spPr>
          <a:xfrm>
            <a:off x="1263252" y="3872880"/>
            <a:ext cx="100436" cy="100436"/>
          </a:xfrm>
          <a:prstGeom prst="ellipse">
            <a:avLst/>
          </a:prstGeom>
          <a:solidFill>
            <a:sysClr val="windowText" lastClr="0000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217" name="Oval 216">
            <a:extLst>
              <a:ext uri="{FF2B5EF4-FFF2-40B4-BE49-F238E27FC236}">
                <a16:creationId xmlns:a16="http://schemas.microsoft.com/office/drawing/2014/main" xmlns="" id="{2E79226F-6B69-9143-9464-CB5E85C7219C}"/>
              </a:ext>
            </a:extLst>
          </p:cNvPr>
          <p:cNvSpPr/>
          <p:nvPr/>
        </p:nvSpPr>
        <p:spPr>
          <a:xfrm>
            <a:off x="1263252" y="4181179"/>
            <a:ext cx="100436" cy="100436"/>
          </a:xfrm>
          <a:prstGeom prst="ellipse">
            <a:avLst/>
          </a:prstGeom>
          <a:solidFill>
            <a:sysClr val="windowText" lastClr="0000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218" name="Oval 217">
            <a:extLst>
              <a:ext uri="{FF2B5EF4-FFF2-40B4-BE49-F238E27FC236}">
                <a16:creationId xmlns:a16="http://schemas.microsoft.com/office/drawing/2014/main" xmlns="" id="{9F48E6AC-C483-504B-BCDA-1F5C84A43DD3}"/>
              </a:ext>
            </a:extLst>
          </p:cNvPr>
          <p:cNvSpPr/>
          <p:nvPr/>
        </p:nvSpPr>
        <p:spPr>
          <a:xfrm>
            <a:off x="1568052" y="3287808"/>
            <a:ext cx="100436" cy="100436"/>
          </a:xfrm>
          <a:prstGeom prst="ellipse">
            <a:avLst/>
          </a:prstGeom>
          <a:solidFill>
            <a:sysClr val="windowText" lastClr="0000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219" name="Oval 218">
            <a:extLst>
              <a:ext uri="{FF2B5EF4-FFF2-40B4-BE49-F238E27FC236}">
                <a16:creationId xmlns:a16="http://schemas.microsoft.com/office/drawing/2014/main" xmlns="" id="{29071302-4D5A-B04A-8CDB-2AD3EDC5DF34}"/>
              </a:ext>
            </a:extLst>
          </p:cNvPr>
          <p:cNvSpPr/>
          <p:nvPr/>
        </p:nvSpPr>
        <p:spPr>
          <a:xfrm>
            <a:off x="1568052" y="3566168"/>
            <a:ext cx="100436" cy="100436"/>
          </a:xfrm>
          <a:prstGeom prst="ellipse">
            <a:avLst/>
          </a:prstGeom>
          <a:solidFill>
            <a:sysClr val="windowText" lastClr="0000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220" name="Oval 219">
            <a:extLst>
              <a:ext uri="{FF2B5EF4-FFF2-40B4-BE49-F238E27FC236}">
                <a16:creationId xmlns:a16="http://schemas.microsoft.com/office/drawing/2014/main" xmlns="" id="{E2796C1D-09E1-114B-8CF6-FCBF25B39227}"/>
              </a:ext>
            </a:extLst>
          </p:cNvPr>
          <p:cNvSpPr/>
          <p:nvPr/>
        </p:nvSpPr>
        <p:spPr>
          <a:xfrm>
            <a:off x="1568052" y="3872880"/>
            <a:ext cx="100436" cy="100436"/>
          </a:xfrm>
          <a:prstGeom prst="ellipse">
            <a:avLst/>
          </a:prstGeom>
          <a:solidFill>
            <a:sysClr val="windowText" lastClr="0000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221" name="Oval 220">
            <a:extLst>
              <a:ext uri="{FF2B5EF4-FFF2-40B4-BE49-F238E27FC236}">
                <a16:creationId xmlns:a16="http://schemas.microsoft.com/office/drawing/2014/main" xmlns="" id="{A73EC16E-67BC-E24D-8A6F-B08B4434A5C0}"/>
              </a:ext>
            </a:extLst>
          </p:cNvPr>
          <p:cNvSpPr/>
          <p:nvPr/>
        </p:nvSpPr>
        <p:spPr>
          <a:xfrm>
            <a:off x="1568052" y="4181179"/>
            <a:ext cx="100436" cy="100436"/>
          </a:xfrm>
          <a:prstGeom prst="ellipse">
            <a:avLst/>
          </a:prstGeom>
          <a:solidFill>
            <a:sysClr val="windowText" lastClr="0000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222" name="Rounded Rectangle 221">
            <a:extLst>
              <a:ext uri="{FF2B5EF4-FFF2-40B4-BE49-F238E27FC236}">
                <a16:creationId xmlns:a16="http://schemas.microsoft.com/office/drawing/2014/main" xmlns="" id="{30CF541D-AE6F-F34C-99CA-762ED235F1B1}"/>
              </a:ext>
            </a:extLst>
          </p:cNvPr>
          <p:cNvSpPr/>
          <p:nvPr/>
        </p:nvSpPr>
        <p:spPr>
          <a:xfrm rot="5400000">
            <a:off x="3410241" y="3798025"/>
            <a:ext cx="1296162" cy="276446"/>
          </a:xfrm>
          <a:prstGeom prst="roundRect">
            <a:avLst/>
          </a:prstGeom>
          <a:solidFill>
            <a:srgbClr val="70AD47">
              <a:lumMod val="60000"/>
              <a:lumOff val="40000"/>
            </a:srgbClr>
          </a:solidFill>
          <a:ln w="9525" cap="flat" cmpd="sng" algn="ctr">
            <a:solidFill>
              <a:srgbClr val="44546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223" name="Oval 222">
            <a:extLst>
              <a:ext uri="{FF2B5EF4-FFF2-40B4-BE49-F238E27FC236}">
                <a16:creationId xmlns:a16="http://schemas.microsoft.com/office/drawing/2014/main" xmlns="" id="{10F14D67-5875-7E47-B246-F528762AFB46}"/>
              </a:ext>
            </a:extLst>
          </p:cNvPr>
          <p:cNvSpPr/>
          <p:nvPr/>
        </p:nvSpPr>
        <p:spPr>
          <a:xfrm rot="5400000">
            <a:off x="3992102" y="3430801"/>
            <a:ext cx="100436" cy="100436"/>
          </a:xfrm>
          <a:prstGeom prst="ellipse">
            <a:avLst/>
          </a:prstGeom>
          <a:solidFill>
            <a:sysClr val="windowText" lastClr="0000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224" name="Rounded Rectangle 223">
            <a:extLst>
              <a:ext uri="{FF2B5EF4-FFF2-40B4-BE49-F238E27FC236}">
                <a16:creationId xmlns:a16="http://schemas.microsoft.com/office/drawing/2014/main" xmlns="" id="{CFA92EC5-D6EF-BD48-8AB4-D2AAAAE1E8F8}"/>
              </a:ext>
            </a:extLst>
          </p:cNvPr>
          <p:cNvSpPr/>
          <p:nvPr/>
        </p:nvSpPr>
        <p:spPr>
          <a:xfrm rot="5400000">
            <a:off x="3103337" y="3805980"/>
            <a:ext cx="1296162" cy="276446"/>
          </a:xfrm>
          <a:prstGeom prst="roundRect">
            <a:avLst/>
          </a:prstGeom>
          <a:solidFill>
            <a:srgbClr val="70AD47">
              <a:lumMod val="60000"/>
              <a:lumOff val="40000"/>
            </a:srgbClr>
          </a:solidFill>
          <a:ln w="9525" cap="flat" cmpd="sng" algn="ctr">
            <a:solidFill>
              <a:srgbClr val="44546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225" name="Oval 224">
            <a:extLst>
              <a:ext uri="{FF2B5EF4-FFF2-40B4-BE49-F238E27FC236}">
                <a16:creationId xmlns:a16="http://schemas.microsoft.com/office/drawing/2014/main" xmlns="" id="{B9143FDA-AC4A-A34F-8678-A00C988EDCA2}"/>
              </a:ext>
            </a:extLst>
          </p:cNvPr>
          <p:cNvSpPr/>
          <p:nvPr/>
        </p:nvSpPr>
        <p:spPr>
          <a:xfrm rot="5400000">
            <a:off x="3713742" y="3430802"/>
            <a:ext cx="100436" cy="100436"/>
          </a:xfrm>
          <a:prstGeom prst="ellipse">
            <a:avLst/>
          </a:prstGeom>
          <a:solidFill>
            <a:sysClr val="windowText" lastClr="0000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226" name="Rounded Rectangle 225">
            <a:extLst>
              <a:ext uri="{FF2B5EF4-FFF2-40B4-BE49-F238E27FC236}">
                <a16:creationId xmlns:a16="http://schemas.microsoft.com/office/drawing/2014/main" xmlns="" id="{6192C301-E3BE-A540-80F8-1B97192EC661}"/>
              </a:ext>
            </a:extLst>
          </p:cNvPr>
          <p:cNvSpPr/>
          <p:nvPr/>
        </p:nvSpPr>
        <p:spPr>
          <a:xfrm rot="5400000">
            <a:off x="2798494" y="3805980"/>
            <a:ext cx="1296162" cy="276446"/>
          </a:xfrm>
          <a:prstGeom prst="roundRect">
            <a:avLst/>
          </a:prstGeom>
          <a:solidFill>
            <a:srgbClr val="70AD47">
              <a:lumMod val="60000"/>
              <a:lumOff val="40000"/>
            </a:srgbClr>
          </a:solidFill>
          <a:ln w="9525" cap="flat" cmpd="sng" algn="ctr">
            <a:solidFill>
              <a:srgbClr val="44546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227" name="Oval 226">
            <a:extLst>
              <a:ext uri="{FF2B5EF4-FFF2-40B4-BE49-F238E27FC236}">
                <a16:creationId xmlns:a16="http://schemas.microsoft.com/office/drawing/2014/main" xmlns="" id="{E1A6ED03-01DD-2D40-A69E-0064B1D09790}"/>
              </a:ext>
            </a:extLst>
          </p:cNvPr>
          <p:cNvSpPr/>
          <p:nvPr/>
        </p:nvSpPr>
        <p:spPr>
          <a:xfrm rot="5400000">
            <a:off x="3407030" y="3430802"/>
            <a:ext cx="100436" cy="100436"/>
          </a:xfrm>
          <a:prstGeom prst="ellipse">
            <a:avLst/>
          </a:prstGeom>
          <a:solidFill>
            <a:sysClr val="windowText" lastClr="0000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228" name="Rounded Rectangle 227">
            <a:extLst>
              <a:ext uri="{FF2B5EF4-FFF2-40B4-BE49-F238E27FC236}">
                <a16:creationId xmlns:a16="http://schemas.microsoft.com/office/drawing/2014/main" xmlns="" id="{E605E9F5-05E1-FA4E-9197-6105DC36A76E}"/>
              </a:ext>
            </a:extLst>
          </p:cNvPr>
          <p:cNvSpPr/>
          <p:nvPr/>
        </p:nvSpPr>
        <p:spPr>
          <a:xfrm rot="5400000">
            <a:off x="2497919" y="3805980"/>
            <a:ext cx="1296162" cy="276446"/>
          </a:xfrm>
          <a:prstGeom prst="roundRect">
            <a:avLst/>
          </a:prstGeom>
          <a:solidFill>
            <a:srgbClr val="70AD47">
              <a:lumMod val="60000"/>
              <a:lumOff val="40000"/>
            </a:srgbClr>
          </a:solidFill>
          <a:ln w="9525" cap="flat" cmpd="sng" algn="ctr">
            <a:solidFill>
              <a:srgbClr val="44546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229" name="Oval 228">
            <a:extLst>
              <a:ext uri="{FF2B5EF4-FFF2-40B4-BE49-F238E27FC236}">
                <a16:creationId xmlns:a16="http://schemas.microsoft.com/office/drawing/2014/main" xmlns="" id="{F8F1C540-E791-B44E-AB97-F549B6AF8E07}"/>
              </a:ext>
            </a:extLst>
          </p:cNvPr>
          <p:cNvSpPr/>
          <p:nvPr/>
        </p:nvSpPr>
        <p:spPr>
          <a:xfrm rot="5400000">
            <a:off x="3098731" y="3430802"/>
            <a:ext cx="100436" cy="100436"/>
          </a:xfrm>
          <a:prstGeom prst="ellipse">
            <a:avLst/>
          </a:prstGeom>
          <a:solidFill>
            <a:sysClr val="windowText" lastClr="0000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230" name="Oval 229">
            <a:extLst>
              <a:ext uri="{FF2B5EF4-FFF2-40B4-BE49-F238E27FC236}">
                <a16:creationId xmlns:a16="http://schemas.microsoft.com/office/drawing/2014/main" xmlns="" id="{02B60A6F-A183-AE45-8814-94D78250E8BA}"/>
              </a:ext>
            </a:extLst>
          </p:cNvPr>
          <p:cNvSpPr/>
          <p:nvPr/>
        </p:nvSpPr>
        <p:spPr>
          <a:xfrm rot="5400000">
            <a:off x="3992102" y="3729270"/>
            <a:ext cx="100436" cy="100436"/>
          </a:xfrm>
          <a:prstGeom prst="ellipse">
            <a:avLst/>
          </a:prstGeom>
          <a:solidFill>
            <a:sysClr val="windowText" lastClr="0000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231" name="Oval 230">
            <a:extLst>
              <a:ext uri="{FF2B5EF4-FFF2-40B4-BE49-F238E27FC236}">
                <a16:creationId xmlns:a16="http://schemas.microsoft.com/office/drawing/2014/main" xmlns="" id="{DEF60082-AF07-5545-AD0D-2B11D905AEDE}"/>
              </a:ext>
            </a:extLst>
          </p:cNvPr>
          <p:cNvSpPr/>
          <p:nvPr/>
        </p:nvSpPr>
        <p:spPr>
          <a:xfrm rot="5400000">
            <a:off x="3713742" y="3729271"/>
            <a:ext cx="100436" cy="100436"/>
          </a:xfrm>
          <a:prstGeom prst="ellipse">
            <a:avLst/>
          </a:prstGeom>
          <a:solidFill>
            <a:sysClr val="windowText" lastClr="0000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232" name="Oval 231">
            <a:extLst>
              <a:ext uri="{FF2B5EF4-FFF2-40B4-BE49-F238E27FC236}">
                <a16:creationId xmlns:a16="http://schemas.microsoft.com/office/drawing/2014/main" xmlns="" id="{D799B9AE-7A02-524C-8BB1-A42E7A787C73}"/>
              </a:ext>
            </a:extLst>
          </p:cNvPr>
          <p:cNvSpPr/>
          <p:nvPr/>
        </p:nvSpPr>
        <p:spPr>
          <a:xfrm rot="5400000">
            <a:off x="3407030" y="3729271"/>
            <a:ext cx="100436" cy="100436"/>
          </a:xfrm>
          <a:prstGeom prst="ellipse">
            <a:avLst/>
          </a:prstGeom>
          <a:solidFill>
            <a:sysClr val="windowText" lastClr="0000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233" name="Oval 232">
            <a:extLst>
              <a:ext uri="{FF2B5EF4-FFF2-40B4-BE49-F238E27FC236}">
                <a16:creationId xmlns:a16="http://schemas.microsoft.com/office/drawing/2014/main" xmlns="" id="{3F6386A5-D86A-834E-B084-EECAEDD40D7D}"/>
              </a:ext>
            </a:extLst>
          </p:cNvPr>
          <p:cNvSpPr/>
          <p:nvPr/>
        </p:nvSpPr>
        <p:spPr>
          <a:xfrm rot="5400000">
            <a:off x="3098731" y="3729271"/>
            <a:ext cx="100436" cy="100436"/>
          </a:xfrm>
          <a:prstGeom prst="ellipse">
            <a:avLst/>
          </a:prstGeom>
          <a:solidFill>
            <a:sysClr val="windowText" lastClr="0000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234" name="Oval 233">
            <a:extLst>
              <a:ext uri="{FF2B5EF4-FFF2-40B4-BE49-F238E27FC236}">
                <a16:creationId xmlns:a16="http://schemas.microsoft.com/office/drawing/2014/main" xmlns="" id="{7730B316-EE95-D142-A739-8AC8808F5488}"/>
              </a:ext>
            </a:extLst>
          </p:cNvPr>
          <p:cNvSpPr/>
          <p:nvPr/>
        </p:nvSpPr>
        <p:spPr>
          <a:xfrm rot="5400000">
            <a:off x="3992102" y="4027739"/>
            <a:ext cx="100436" cy="100436"/>
          </a:xfrm>
          <a:prstGeom prst="ellipse">
            <a:avLst/>
          </a:prstGeom>
          <a:solidFill>
            <a:sysClr val="windowText" lastClr="0000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235" name="Oval 234">
            <a:extLst>
              <a:ext uri="{FF2B5EF4-FFF2-40B4-BE49-F238E27FC236}">
                <a16:creationId xmlns:a16="http://schemas.microsoft.com/office/drawing/2014/main" xmlns="" id="{85F76AC3-93D3-8B4E-9089-FCF298CA4676}"/>
              </a:ext>
            </a:extLst>
          </p:cNvPr>
          <p:cNvSpPr/>
          <p:nvPr/>
        </p:nvSpPr>
        <p:spPr>
          <a:xfrm rot="5400000">
            <a:off x="3713742" y="4027740"/>
            <a:ext cx="100436" cy="100436"/>
          </a:xfrm>
          <a:prstGeom prst="ellipse">
            <a:avLst/>
          </a:prstGeom>
          <a:solidFill>
            <a:sysClr val="windowText" lastClr="0000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236" name="Oval 235">
            <a:extLst>
              <a:ext uri="{FF2B5EF4-FFF2-40B4-BE49-F238E27FC236}">
                <a16:creationId xmlns:a16="http://schemas.microsoft.com/office/drawing/2014/main" xmlns="" id="{E82D10A9-7897-D748-9559-E4C3C08A9C1C}"/>
              </a:ext>
            </a:extLst>
          </p:cNvPr>
          <p:cNvSpPr/>
          <p:nvPr/>
        </p:nvSpPr>
        <p:spPr>
          <a:xfrm rot="5400000">
            <a:off x="3407030" y="4027740"/>
            <a:ext cx="100436" cy="100436"/>
          </a:xfrm>
          <a:prstGeom prst="ellipse">
            <a:avLst/>
          </a:prstGeom>
          <a:solidFill>
            <a:sysClr val="windowText" lastClr="0000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237" name="Oval 236">
            <a:extLst>
              <a:ext uri="{FF2B5EF4-FFF2-40B4-BE49-F238E27FC236}">
                <a16:creationId xmlns:a16="http://schemas.microsoft.com/office/drawing/2014/main" xmlns="" id="{1A4A59B1-0446-C747-8C44-6B5804355D76}"/>
              </a:ext>
            </a:extLst>
          </p:cNvPr>
          <p:cNvSpPr/>
          <p:nvPr/>
        </p:nvSpPr>
        <p:spPr>
          <a:xfrm rot="5400000">
            <a:off x="3098731" y="4027740"/>
            <a:ext cx="100436" cy="100436"/>
          </a:xfrm>
          <a:prstGeom prst="ellipse">
            <a:avLst/>
          </a:prstGeom>
          <a:solidFill>
            <a:sysClr val="windowText" lastClr="0000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238" name="Oval 237">
            <a:extLst>
              <a:ext uri="{FF2B5EF4-FFF2-40B4-BE49-F238E27FC236}">
                <a16:creationId xmlns:a16="http://schemas.microsoft.com/office/drawing/2014/main" xmlns="" id="{F7CF2318-A333-4F47-B81F-E80FF350AD77}"/>
              </a:ext>
            </a:extLst>
          </p:cNvPr>
          <p:cNvSpPr/>
          <p:nvPr/>
        </p:nvSpPr>
        <p:spPr>
          <a:xfrm rot="5400000">
            <a:off x="3992102" y="4332540"/>
            <a:ext cx="100436" cy="100436"/>
          </a:xfrm>
          <a:prstGeom prst="ellipse">
            <a:avLst/>
          </a:prstGeom>
          <a:solidFill>
            <a:sysClr val="windowText" lastClr="0000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239" name="Oval 238">
            <a:extLst>
              <a:ext uri="{FF2B5EF4-FFF2-40B4-BE49-F238E27FC236}">
                <a16:creationId xmlns:a16="http://schemas.microsoft.com/office/drawing/2014/main" xmlns="" id="{6EF8F12C-A675-0646-92EB-3959A220DBD9}"/>
              </a:ext>
            </a:extLst>
          </p:cNvPr>
          <p:cNvSpPr/>
          <p:nvPr/>
        </p:nvSpPr>
        <p:spPr>
          <a:xfrm rot="5400000">
            <a:off x="3713742" y="4332540"/>
            <a:ext cx="100436" cy="100436"/>
          </a:xfrm>
          <a:prstGeom prst="ellipse">
            <a:avLst/>
          </a:prstGeom>
          <a:solidFill>
            <a:sysClr val="windowText" lastClr="0000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240" name="Oval 239">
            <a:extLst>
              <a:ext uri="{FF2B5EF4-FFF2-40B4-BE49-F238E27FC236}">
                <a16:creationId xmlns:a16="http://schemas.microsoft.com/office/drawing/2014/main" xmlns="" id="{7007CB73-9E21-B54A-AEFA-CB18E09FC44A}"/>
              </a:ext>
            </a:extLst>
          </p:cNvPr>
          <p:cNvSpPr/>
          <p:nvPr/>
        </p:nvSpPr>
        <p:spPr>
          <a:xfrm rot="5400000">
            <a:off x="3407030" y="4332540"/>
            <a:ext cx="100436" cy="100436"/>
          </a:xfrm>
          <a:prstGeom prst="ellipse">
            <a:avLst/>
          </a:prstGeom>
          <a:solidFill>
            <a:sysClr val="windowText" lastClr="0000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241" name="Oval 240">
            <a:extLst>
              <a:ext uri="{FF2B5EF4-FFF2-40B4-BE49-F238E27FC236}">
                <a16:creationId xmlns:a16="http://schemas.microsoft.com/office/drawing/2014/main" xmlns="" id="{D9C772E6-8750-5E4F-AB9B-FF1D6114A96A}"/>
              </a:ext>
            </a:extLst>
          </p:cNvPr>
          <p:cNvSpPr/>
          <p:nvPr/>
        </p:nvSpPr>
        <p:spPr>
          <a:xfrm rot="5400000">
            <a:off x="3098731" y="4332540"/>
            <a:ext cx="100436" cy="100436"/>
          </a:xfrm>
          <a:prstGeom prst="ellipse">
            <a:avLst/>
          </a:prstGeom>
          <a:solidFill>
            <a:sysClr val="windowText" lastClr="0000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242" name="TextBox 241">
            <a:extLst>
              <a:ext uri="{FF2B5EF4-FFF2-40B4-BE49-F238E27FC236}">
                <a16:creationId xmlns:a16="http://schemas.microsoft.com/office/drawing/2014/main" xmlns="" id="{8D179E9B-E390-C940-8B59-7C63E6E88067}"/>
              </a:ext>
            </a:extLst>
          </p:cNvPr>
          <p:cNvSpPr txBox="1"/>
          <p:nvPr/>
        </p:nvSpPr>
        <p:spPr>
          <a:xfrm>
            <a:off x="1956394" y="3650511"/>
            <a:ext cx="723718" cy="520712"/>
          </a:xfrm>
          <a:prstGeom prst="rect">
            <a:avLst/>
          </a:prstGeom>
          <a:noFill/>
        </p:spPr>
        <p:txBody>
          <a:bodyPr vert="horz" wrap="square" lIns="0" tIns="0" rIns="0" bIns="0"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3C71"/>
                </a:solidFill>
                <a:effectLst/>
                <a:uLnTx/>
                <a:uFillTx/>
              </a:rPr>
              <a:t>X-axis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3C71"/>
                </a:solidFill>
                <a:effectLst/>
                <a:uLnTx/>
                <a:uFillTx/>
              </a:rPr>
              <a:t>Teams</a:t>
            </a:r>
          </a:p>
        </p:txBody>
      </p:sp>
      <p:sp>
        <p:nvSpPr>
          <p:cNvPr id="243" name="Right Brace 242">
            <a:extLst>
              <a:ext uri="{FF2B5EF4-FFF2-40B4-BE49-F238E27FC236}">
                <a16:creationId xmlns:a16="http://schemas.microsoft.com/office/drawing/2014/main" xmlns="" id="{FECEBCB1-5DDE-D748-B8C7-DD2A18446E41}"/>
              </a:ext>
            </a:extLst>
          </p:cNvPr>
          <p:cNvSpPr/>
          <p:nvPr/>
        </p:nvSpPr>
        <p:spPr>
          <a:xfrm>
            <a:off x="1899691" y="3215669"/>
            <a:ext cx="120700" cy="1143063"/>
          </a:xfrm>
          <a:prstGeom prst="rightBrace">
            <a:avLst/>
          </a:prstGeom>
          <a:noFill/>
          <a:ln w="9525" cap="flat" cmpd="sng" algn="ctr">
            <a:solidFill>
              <a:srgbClr val="44546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Intel Clear"/>
              <a:ea typeface="+mn-ea"/>
              <a:cs typeface="+mn-cs"/>
            </a:endParaRPr>
          </a:p>
        </p:txBody>
      </p:sp>
      <p:sp>
        <p:nvSpPr>
          <p:cNvPr id="244" name="TextBox 243">
            <a:extLst>
              <a:ext uri="{FF2B5EF4-FFF2-40B4-BE49-F238E27FC236}">
                <a16:creationId xmlns:a16="http://schemas.microsoft.com/office/drawing/2014/main" xmlns="" id="{7BA21AE2-266A-9847-B3C2-FE333C4A64E5}"/>
              </a:ext>
            </a:extLst>
          </p:cNvPr>
          <p:cNvSpPr txBox="1"/>
          <p:nvPr/>
        </p:nvSpPr>
        <p:spPr>
          <a:xfrm>
            <a:off x="5062156" y="3737403"/>
            <a:ext cx="3943796" cy="964067"/>
          </a:xfrm>
          <a:prstGeom prst="rect">
            <a:avLst/>
          </a:prstGeom>
          <a:noFill/>
        </p:spPr>
        <p:txBody>
          <a:bodyPr vert="horz" wrap="squar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sng" strike="noStrike" kern="0" cap="none" spc="0" normalizeH="0" baseline="0" noProof="0" dirty="0">
                <a:ln>
                  <a:noFill/>
                </a:ln>
                <a:solidFill>
                  <a:srgbClr val="003C71"/>
                </a:solidFill>
                <a:effectLst/>
                <a:uLnTx/>
                <a:uFillTx/>
                <a:latin typeface="Arial"/>
                <a:cs typeface="Arial"/>
              </a:rPr>
              <a:t>3rd Party Library management</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003C71"/>
                </a:solidFill>
                <a:effectLst/>
                <a:uLnTx/>
                <a:uFillTx/>
                <a:latin typeface="Arial"/>
                <a:cs typeface="Arial"/>
              </a:rPr>
              <a:t>Parallel HDF5, ADIOS, </a:t>
            </a:r>
            <a:r>
              <a:rPr kumimoji="0" lang="en-US" sz="1600" b="0" i="0" u="none" strike="noStrike" kern="0" cap="none" spc="0" normalizeH="0" baseline="0" noProof="0" dirty="0" err="1">
                <a:ln>
                  <a:noFill/>
                </a:ln>
                <a:solidFill>
                  <a:srgbClr val="003C71"/>
                </a:solidFill>
                <a:effectLst/>
                <a:uLnTx/>
                <a:uFillTx/>
                <a:latin typeface="Arial"/>
                <a:cs typeface="Arial"/>
              </a:rPr>
              <a:t>PETSc</a:t>
            </a:r>
            <a:r>
              <a:rPr kumimoji="0" lang="en-US" sz="1600" b="0" i="0" u="none" strike="noStrike" kern="0" cap="none" spc="0" normalizeH="0" baseline="0" noProof="0" dirty="0">
                <a:ln>
                  <a:noFill/>
                </a:ln>
                <a:solidFill>
                  <a:srgbClr val="003C71"/>
                </a:solidFill>
                <a:effectLst/>
                <a:uLnTx/>
                <a:uFillTx/>
                <a:latin typeface="Arial"/>
                <a:cs typeface="Arial"/>
              </a:rPr>
              <a:t>, etc.</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3C71"/>
              </a:solidFill>
              <a:effectLst/>
              <a:uLnTx/>
              <a:uFillTx/>
            </a:endParaRPr>
          </a:p>
        </p:txBody>
      </p:sp>
      <p:sp>
        <p:nvSpPr>
          <p:cNvPr id="245" name="TextBox 244">
            <a:extLst>
              <a:ext uri="{FF2B5EF4-FFF2-40B4-BE49-F238E27FC236}">
                <a16:creationId xmlns:a16="http://schemas.microsoft.com/office/drawing/2014/main" xmlns="" id="{525B2EC9-DC8A-0946-B938-A80BB02100FD}"/>
              </a:ext>
            </a:extLst>
          </p:cNvPr>
          <p:cNvSpPr txBox="1"/>
          <p:nvPr/>
        </p:nvSpPr>
        <p:spPr>
          <a:xfrm>
            <a:off x="3123601" y="2922800"/>
            <a:ext cx="1076433" cy="210176"/>
          </a:xfrm>
          <a:prstGeom prst="rect">
            <a:avLst/>
          </a:prstGeom>
          <a:noFill/>
        </p:spPr>
        <p:txBody>
          <a:bodyPr vert="horz" wrap="square" lIns="0" tIns="0" rIns="0" bIns="0"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3C71"/>
                </a:solidFill>
                <a:effectLst/>
                <a:uLnTx/>
                <a:uFillTx/>
              </a:rPr>
              <a:t>Y-axis Teams</a:t>
            </a:r>
          </a:p>
        </p:txBody>
      </p:sp>
      <p:sp>
        <p:nvSpPr>
          <p:cNvPr id="246" name="Right Brace 245">
            <a:extLst>
              <a:ext uri="{FF2B5EF4-FFF2-40B4-BE49-F238E27FC236}">
                <a16:creationId xmlns:a16="http://schemas.microsoft.com/office/drawing/2014/main" xmlns="" id="{DE4E83A4-2DE1-FB46-A8CE-A6C9F8E5564C}"/>
              </a:ext>
            </a:extLst>
          </p:cNvPr>
          <p:cNvSpPr/>
          <p:nvPr/>
        </p:nvSpPr>
        <p:spPr>
          <a:xfrm rot="16200000">
            <a:off x="3541289" y="2610017"/>
            <a:ext cx="120700" cy="1143063"/>
          </a:xfrm>
          <a:prstGeom prst="rightBrace">
            <a:avLst/>
          </a:prstGeom>
          <a:noFill/>
          <a:ln w="9525" cap="flat" cmpd="sng" algn="ctr">
            <a:solidFill>
              <a:srgbClr val="44546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Intel Clear"/>
              <a:ea typeface="+mn-ea"/>
              <a:cs typeface="+mn-cs"/>
            </a:endParaRPr>
          </a:p>
        </p:txBody>
      </p:sp>
    </p:spTree>
    <p:extLst>
      <p:ext uri="{BB962C8B-B14F-4D97-AF65-F5344CB8AC3E}">
        <p14:creationId xmlns:p14="http://schemas.microsoft.com/office/powerpoint/2010/main" val="356589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a:extLst>
              <a:ext uri="{FF2B5EF4-FFF2-40B4-BE49-F238E27FC236}">
                <a16:creationId xmlns:a16="http://schemas.microsoft.com/office/drawing/2014/main" xmlns="" id="{DB9B3D02-8A66-4144-AFCD-4092F9B479DE}"/>
              </a:ext>
            </a:extLst>
          </p:cNvPr>
          <p:cNvSpPr/>
          <p:nvPr/>
        </p:nvSpPr>
        <p:spPr>
          <a:xfrm>
            <a:off x="330205" y="3831167"/>
            <a:ext cx="8134064" cy="702733"/>
          </a:xfrm>
          <a:prstGeom prst="roundRect">
            <a:avLst/>
          </a:prstGeom>
          <a:solidFill>
            <a:schemeClr val="accent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xmlns="" id="{0C61E9F9-4C4F-6441-9213-427C1FE107D3}"/>
              </a:ext>
            </a:extLst>
          </p:cNvPr>
          <p:cNvSpPr/>
          <p:nvPr/>
        </p:nvSpPr>
        <p:spPr>
          <a:xfrm>
            <a:off x="330205" y="1962919"/>
            <a:ext cx="8134064" cy="702733"/>
          </a:xfrm>
          <a:prstGeom prst="roundRect">
            <a:avLst/>
          </a:prstGeom>
          <a:solidFill>
            <a:schemeClr val="accent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E2556C5-CE8C-6547-B838-EA80C61A4AF7}" type="slidenum">
              <a:rPr kumimoji="0" lang="en-US" sz="800" b="0" i="0" u="none" strike="noStrike" kern="1200" cap="none" spc="0" normalizeH="0" baseline="0" noProof="0" smtClean="0">
                <a:ln>
                  <a:noFill/>
                </a:ln>
                <a:solidFill>
                  <a:prstClr val="white"/>
                </a:solidFill>
                <a:effectLst/>
                <a:uLnTx/>
                <a:uFillTx/>
                <a:latin typeface="Intel Clear"/>
                <a:ea typeface="+mn-ea"/>
                <a:cs typeface="Intel Clear"/>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800" b="0" i="0" u="none" strike="noStrike" kern="1200" cap="none" spc="0" normalizeH="0" baseline="0" noProof="0" dirty="0">
              <a:ln>
                <a:noFill/>
              </a:ln>
              <a:solidFill>
                <a:prstClr val="white"/>
              </a:solidFill>
              <a:effectLst/>
              <a:uLnTx/>
              <a:uFillTx/>
              <a:latin typeface="Intel Clear"/>
              <a:ea typeface="+mn-ea"/>
              <a:cs typeface="Intel Clear"/>
            </a:endParaRPr>
          </a:p>
        </p:txBody>
      </p:sp>
      <p:sp>
        <p:nvSpPr>
          <p:cNvPr id="2" name="Title 1"/>
          <p:cNvSpPr>
            <a:spLocks noGrp="1"/>
          </p:cNvSpPr>
          <p:nvPr>
            <p:ph type="title"/>
          </p:nvPr>
        </p:nvSpPr>
        <p:spPr/>
        <p:txBody>
          <a:bodyPr/>
          <a:lstStyle/>
          <a:p>
            <a:r>
              <a:rPr lang="en-US" dirty="0"/>
              <a:t>OpenSHMEM Collectives APIs</a:t>
            </a:r>
          </a:p>
        </p:txBody>
      </p:sp>
      <p:sp>
        <p:nvSpPr>
          <p:cNvPr id="8" name="Content Placeholder 2"/>
          <p:cNvSpPr>
            <a:spLocks noGrp="1"/>
          </p:cNvSpPr>
          <p:nvPr>
            <p:ph sz="quarter" idx="13"/>
          </p:nvPr>
        </p:nvSpPr>
        <p:spPr>
          <a:xfrm>
            <a:off x="330205" y="944534"/>
            <a:ext cx="8779933" cy="3467904"/>
          </a:xfrm>
        </p:spPr>
        <p:txBody>
          <a:bodyPr>
            <a:normAutofit/>
          </a:bodyPr>
          <a:lstStyle/>
          <a:p>
            <a:pPr marL="0" lvl="1" indent="0">
              <a:buNone/>
            </a:pPr>
            <a:r>
              <a:rPr lang="en-US" sz="1600" dirty="0"/>
              <a:t>Current Version 1.4:</a:t>
            </a:r>
          </a:p>
          <a:p>
            <a:pPr lvl="2">
              <a:buFont typeface="Arial" panose="020B0604020202020204" pitchFamily="34" charset="0"/>
              <a:buChar char="•"/>
            </a:pPr>
            <a:r>
              <a:rPr lang="en-US" sz="1600" dirty="0"/>
              <a:t>Active set based:  if (</a:t>
            </a:r>
            <a:r>
              <a:rPr lang="en-US" sz="1600" i="1" dirty="0"/>
              <a:t>start</a:t>
            </a:r>
            <a:r>
              <a:rPr lang="en-US" sz="1600" dirty="0"/>
              <a:t>, </a:t>
            </a:r>
            <a:r>
              <a:rPr lang="en-US" sz="1600" i="1" dirty="0" err="1"/>
              <a:t>log_stride</a:t>
            </a:r>
            <a:r>
              <a:rPr lang="en-US" sz="1600" dirty="0"/>
              <a:t>, </a:t>
            </a:r>
            <a:r>
              <a:rPr lang="en-US" sz="1600" i="1" dirty="0"/>
              <a:t>size</a:t>
            </a:r>
            <a:r>
              <a:rPr lang="en-US" sz="1600" dirty="0"/>
              <a:t>) == (3, 1, 4), then the active PEs are {3, 5, 7, 9}.</a:t>
            </a:r>
          </a:p>
          <a:p>
            <a:pPr lvl="2">
              <a:buFont typeface="Arial" panose="020B0604020202020204" pitchFamily="34" charset="0"/>
              <a:buChar char="•"/>
            </a:pPr>
            <a:r>
              <a:rPr lang="en-US" sz="1600" dirty="0"/>
              <a:t>User supplies a “</a:t>
            </a:r>
            <a:r>
              <a:rPr lang="en-US" sz="1600" dirty="0" err="1"/>
              <a:t>pSync</a:t>
            </a:r>
            <a:r>
              <a:rPr lang="en-US" sz="1600" dirty="0"/>
              <a:t>” array: used for explicit synchronization control.</a:t>
            </a:r>
          </a:p>
          <a:p>
            <a:pPr lvl="2"/>
            <a:endParaRPr lang="en-US" sz="1600" dirty="0"/>
          </a:p>
          <a:p>
            <a:pPr lvl="1"/>
            <a:endParaRPr lang="en-US" sz="1600" dirty="0"/>
          </a:p>
          <a:p>
            <a:pPr marL="0" lvl="1" indent="0">
              <a:buNone/>
            </a:pPr>
            <a:r>
              <a:rPr lang="en-US" sz="1600" dirty="0"/>
              <a:t>OpenSHMEM Teams proposal (version 1.5):</a:t>
            </a:r>
          </a:p>
          <a:p>
            <a:pPr lvl="2">
              <a:buFont typeface="Arial" panose="020B0604020202020204" pitchFamily="34" charset="0"/>
              <a:buChar char="•"/>
            </a:pPr>
            <a:r>
              <a:rPr lang="en-US" sz="1600" dirty="0"/>
              <a:t>The “active set” is specific to a team – defined during team creation.</a:t>
            </a:r>
          </a:p>
          <a:p>
            <a:pPr lvl="2">
              <a:buFont typeface="Arial" panose="020B0604020202020204" pitchFamily="34" charset="0"/>
              <a:buChar char="•"/>
            </a:pPr>
            <a:r>
              <a:rPr lang="en-US" sz="1600" dirty="0"/>
              <a:t>No more </a:t>
            </a:r>
            <a:r>
              <a:rPr lang="en-US" sz="1600" dirty="0" err="1"/>
              <a:t>pSync</a:t>
            </a:r>
            <a:r>
              <a:rPr lang="en-US" sz="1600" dirty="0"/>
              <a:t> exposure – managed by the implementation.</a:t>
            </a:r>
          </a:p>
        </p:txBody>
      </p:sp>
      <p:sp>
        <p:nvSpPr>
          <p:cNvPr id="27" name="TextBox 26">
            <a:extLst>
              <a:ext uri="{FF2B5EF4-FFF2-40B4-BE49-F238E27FC236}">
                <a16:creationId xmlns:a16="http://schemas.microsoft.com/office/drawing/2014/main" xmlns="" id="{CD179070-55A1-5D40-8B70-003767101371}"/>
              </a:ext>
            </a:extLst>
          </p:cNvPr>
          <p:cNvSpPr txBox="1"/>
          <p:nvPr/>
        </p:nvSpPr>
        <p:spPr>
          <a:xfrm>
            <a:off x="508006" y="2023214"/>
            <a:ext cx="8204200" cy="692497"/>
          </a:xfrm>
          <a:prstGeom prst="rect">
            <a:avLst/>
          </a:prstGeom>
          <a:noFill/>
        </p:spPr>
        <p:txBody>
          <a:bodyPr vert="horz" wrap="square" lIns="0" tIns="0" rIns="0" bIns="0" rtlCol="0">
            <a:spAutoFit/>
          </a:bodyPr>
          <a:lstStyle/>
          <a:p>
            <a:r>
              <a:rPr kumimoji="0" lang="en-US" sz="1600" b="0" i="0" u="none" strike="noStrike" kern="1200" cap="none" spc="0" normalizeH="0" baseline="0" noProof="0" dirty="0">
                <a:ln>
                  <a:noFill/>
                </a:ln>
                <a:solidFill>
                  <a:schemeClr val="tx2">
                    <a:lumMod val="60000"/>
                    <a:lumOff val="40000"/>
                  </a:schemeClr>
                </a:solidFill>
                <a:effectLst/>
                <a:uLnTx/>
                <a:uFillTx/>
                <a:latin typeface="Consolas" panose="020B0609020204030204" pitchFamily="49" charset="0"/>
                <a:ea typeface="+mn-ea"/>
                <a:cs typeface="Consolas" panose="020B0609020204030204" pitchFamily="49" charset="0"/>
              </a:rPr>
              <a:t>void</a:t>
            </a:r>
            <a:r>
              <a:rPr kumimoji="0" lang="en-US"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a:t>
            </a:r>
            <a:r>
              <a:rPr kumimoji="0" lang="en-US" sz="1600" b="0" i="0" u="none" strike="noStrike" kern="1200" cap="none" spc="0" normalizeH="0" baseline="0" noProof="0" dirty="0">
                <a:ln>
                  <a:noFill/>
                </a:ln>
                <a:solidFill>
                  <a:srgbClr val="7030A0"/>
                </a:solidFill>
                <a:effectLst/>
                <a:uLnTx/>
                <a:uFillTx/>
                <a:latin typeface="Consolas" panose="020B0609020204030204" pitchFamily="49" charset="0"/>
                <a:ea typeface="+mn-ea"/>
                <a:cs typeface="Consolas" panose="020B0609020204030204" pitchFamily="49" charset="0"/>
              </a:rPr>
              <a:t>shmem_broadcast32</a:t>
            </a:r>
            <a:r>
              <a:rPr kumimoji="0" lang="en-US"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r>
              <a:rPr lang="en-US" sz="1600" dirty="0">
                <a:solidFill>
                  <a:srgbClr val="00B050"/>
                </a:solidFill>
                <a:latin typeface="Consolas" panose="020B0609020204030204" pitchFamily="49" charset="0"/>
                <a:cs typeface="Consolas" panose="020B0609020204030204" pitchFamily="49" charset="0"/>
              </a:rPr>
              <a:t>void</a:t>
            </a:r>
            <a:r>
              <a:rPr lang="en-US" dirty="0"/>
              <a:t> </a:t>
            </a:r>
            <a:r>
              <a:rPr lang="en-US" sz="1600" dirty="0">
                <a:solidFill>
                  <a:prstClr val="black"/>
                </a:solidFill>
                <a:latin typeface="Consolas" panose="020B0609020204030204" pitchFamily="49" charset="0"/>
                <a:cs typeface="Consolas" panose="020B0609020204030204" pitchFamily="49" charset="0"/>
              </a:rPr>
              <a:t>*</a:t>
            </a:r>
            <a:r>
              <a:rPr lang="en-US" sz="1600" dirty="0" err="1">
                <a:solidFill>
                  <a:prstClr val="black"/>
                </a:solidFill>
                <a:latin typeface="Consolas" panose="020B0609020204030204" pitchFamily="49" charset="0"/>
                <a:cs typeface="Consolas" panose="020B0609020204030204" pitchFamily="49" charset="0"/>
              </a:rPr>
              <a:t>dest</a:t>
            </a:r>
            <a:r>
              <a:rPr lang="en-US" sz="1600" dirty="0">
                <a:solidFill>
                  <a:prstClr val="black"/>
                </a:solidFill>
                <a:latin typeface="Consolas" panose="020B0609020204030204" pitchFamily="49" charset="0"/>
                <a:cs typeface="Consolas" panose="020B0609020204030204" pitchFamily="49" charset="0"/>
              </a:rPr>
              <a:t>, </a:t>
            </a:r>
            <a:r>
              <a:rPr lang="en-US" sz="1600" dirty="0" err="1">
                <a:solidFill>
                  <a:srgbClr val="00B050"/>
                </a:solidFill>
                <a:latin typeface="Consolas" panose="020B0609020204030204" pitchFamily="49" charset="0"/>
                <a:cs typeface="Consolas" panose="020B0609020204030204" pitchFamily="49" charset="0"/>
              </a:rPr>
              <a:t>const</a:t>
            </a:r>
            <a:r>
              <a:rPr lang="en-US" sz="1600" dirty="0">
                <a:solidFill>
                  <a:prstClr val="black"/>
                </a:solidFill>
                <a:latin typeface="Consolas" panose="020B0609020204030204" pitchFamily="49" charset="0"/>
                <a:cs typeface="Consolas" panose="020B0609020204030204" pitchFamily="49" charset="0"/>
              </a:rPr>
              <a:t> </a:t>
            </a:r>
            <a:r>
              <a:rPr lang="en-US" sz="1600" dirty="0">
                <a:solidFill>
                  <a:srgbClr val="00B050"/>
                </a:solidFill>
                <a:latin typeface="Consolas" panose="020B0609020204030204" pitchFamily="49" charset="0"/>
                <a:cs typeface="Consolas" panose="020B0609020204030204" pitchFamily="49" charset="0"/>
              </a:rPr>
              <a:t>void</a:t>
            </a:r>
            <a:r>
              <a:rPr lang="en-US" sz="1600" dirty="0">
                <a:solidFill>
                  <a:prstClr val="black"/>
                </a:solidFill>
                <a:latin typeface="Consolas" panose="020B0609020204030204" pitchFamily="49" charset="0"/>
                <a:cs typeface="Consolas" panose="020B0609020204030204" pitchFamily="49" charset="0"/>
              </a:rPr>
              <a:t> *source, </a:t>
            </a:r>
            <a:r>
              <a:rPr lang="en-US" sz="1600" dirty="0" err="1">
                <a:solidFill>
                  <a:srgbClr val="00B050"/>
                </a:solidFill>
                <a:latin typeface="Consolas" panose="020B0609020204030204" pitchFamily="49" charset="0"/>
                <a:cs typeface="Consolas" panose="020B0609020204030204" pitchFamily="49" charset="0"/>
              </a:rPr>
              <a:t>size_t</a:t>
            </a:r>
            <a:r>
              <a:rPr lang="en-US" sz="1600" dirty="0">
                <a:solidFill>
                  <a:prstClr val="black"/>
                </a:solidFill>
                <a:latin typeface="Consolas" panose="020B0609020204030204" pitchFamily="49" charset="0"/>
                <a:cs typeface="Consolas" panose="020B0609020204030204" pitchFamily="49" charset="0"/>
              </a:rPr>
              <a:t> </a:t>
            </a:r>
            <a:r>
              <a:rPr lang="en-US" sz="1600" dirty="0" err="1">
                <a:solidFill>
                  <a:prstClr val="black"/>
                </a:solidFill>
                <a:latin typeface="Consolas" panose="020B0609020204030204" pitchFamily="49" charset="0"/>
                <a:cs typeface="Consolas" panose="020B0609020204030204" pitchFamily="49" charset="0"/>
              </a:rPr>
              <a:t>nelems</a:t>
            </a:r>
            <a:r>
              <a:rPr lang="en-US" sz="1600" dirty="0">
                <a:solidFill>
                  <a:prstClr val="black"/>
                </a:solidFill>
                <a:latin typeface="Consolas" panose="020B0609020204030204" pitchFamily="49" charset="0"/>
                <a:cs typeface="Consolas" panose="020B0609020204030204" pitchFamily="49" charset="0"/>
              </a:rPr>
              <a:t>, </a:t>
            </a:r>
          </a:p>
          <a:p>
            <a:r>
              <a:rPr lang="en-US" sz="1600" dirty="0" err="1">
                <a:solidFill>
                  <a:srgbClr val="00B050"/>
                </a:solidFill>
                <a:latin typeface="Consolas" panose="020B0609020204030204" pitchFamily="49" charset="0"/>
                <a:cs typeface="Consolas" panose="020B0609020204030204" pitchFamily="49" charset="0"/>
              </a:rPr>
              <a:t>int</a:t>
            </a:r>
            <a:r>
              <a:rPr lang="en-US" sz="1600" dirty="0">
                <a:solidFill>
                  <a:prstClr val="black"/>
                </a:solidFill>
                <a:latin typeface="Consolas" panose="020B0609020204030204" pitchFamily="49" charset="0"/>
                <a:cs typeface="Consolas" panose="020B0609020204030204" pitchFamily="49" charset="0"/>
              </a:rPr>
              <a:t> </a:t>
            </a:r>
            <a:r>
              <a:rPr lang="en-US" sz="1600" dirty="0" err="1">
                <a:solidFill>
                  <a:prstClr val="black"/>
                </a:solidFill>
                <a:latin typeface="Consolas" panose="020B0609020204030204" pitchFamily="49" charset="0"/>
                <a:cs typeface="Consolas" panose="020B0609020204030204" pitchFamily="49" charset="0"/>
              </a:rPr>
              <a:t>PE_root</a:t>
            </a:r>
            <a:r>
              <a:rPr lang="en-US" sz="1600" dirty="0">
                <a:solidFill>
                  <a:prstClr val="black"/>
                </a:solidFill>
                <a:latin typeface="Consolas" panose="020B0609020204030204" pitchFamily="49" charset="0"/>
                <a:cs typeface="Consolas" panose="020B0609020204030204" pitchFamily="49" charset="0"/>
              </a:rPr>
              <a:t>, </a:t>
            </a:r>
            <a:r>
              <a:rPr lang="en-US" sz="1600" dirty="0" err="1">
                <a:solidFill>
                  <a:srgbClr val="00B050"/>
                </a:solidFill>
                <a:latin typeface="Consolas" panose="020B0609020204030204" pitchFamily="49" charset="0"/>
                <a:cs typeface="Consolas" panose="020B0609020204030204" pitchFamily="49" charset="0"/>
              </a:rPr>
              <a:t>int</a:t>
            </a:r>
            <a:r>
              <a:rPr lang="en-US" sz="1600" dirty="0">
                <a:solidFill>
                  <a:prstClr val="black"/>
                </a:solidFill>
                <a:latin typeface="Consolas" panose="020B0609020204030204" pitchFamily="49" charset="0"/>
                <a:cs typeface="Consolas" panose="020B0609020204030204" pitchFamily="49" charset="0"/>
              </a:rPr>
              <a:t> </a:t>
            </a:r>
            <a:r>
              <a:rPr lang="en-US" sz="1600" dirty="0" err="1">
                <a:solidFill>
                  <a:prstClr val="black"/>
                </a:solidFill>
                <a:latin typeface="Consolas" panose="020B0609020204030204" pitchFamily="49" charset="0"/>
                <a:cs typeface="Consolas" panose="020B0609020204030204" pitchFamily="49" charset="0"/>
              </a:rPr>
              <a:t>PE_start</a:t>
            </a:r>
            <a:r>
              <a:rPr lang="en-US" sz="1600" dirty="0">
                <a:solidFill>
                  <a:prstClr val="black"/>
                </a:solidFill>
                <a:latin typeface="Consolas" panose="020B0609020204030204" pitchFamily="49" charset="0"/>
                <a:cs typeface="Consolas" panose="020B0609020204030204" pitchFamily="49" charset="0"/>
              </a:rPr>
              <a:t>, </a:t>
            </a:r>
            <a:r>
              <a:rPr lang="en-US" sz="1600" dirty="0" err="1">
                <a:solidFill>
                  <a:srgbClr val="00B050"/>
                </a:solidFill>
                <a:latin typeface="Consolas" panose="020B0609020204030204" pitchFamily="49" charset="0"/>
                <a:cs typeface="Consolas" panose="020B0609020204030204" pitchFamily="49" charset="0"/>
              </a:rPr>
              <a:t>int</a:t>
            </a:r>
            <a:r>
              <a:rPr lang="en-US" sz="1600" dirty="0">
                <a:solidFill>
                  <a:prstClr val="black"/>
                </a:solidFill>
                <a:latin typeface="Consolas" panose="020B0609020204030204" pitchFamily="49" charset="0"/>
                <a:cs typeface="Consolas" panose="020B0609020204030204" pitchFamily="49" charset="0"/>
              </a:rPr>
              <a:t> </a:t>
            </a:r>
            <a:r>
              <a:rPr lang="en-US" sz="1600" dirty="0" err="1">
                <a:solidFill>
                  <a:prstClr val="black"/>
                </a:solidFill>
                <a:latin typeface="Consolas" panose="020B0609020204030204" pitchFamily="49" charset="0"/>
                <a:cs typeface="Consolas" panose="020B0609020204030204" pitchFamily="49" charset="0"/>
              </a:rPr>
              <a:t>logPE_stride</a:t>
            </a:r>
            <a:r>
              <a:rPr lang="en-US" sz="1600" dirty="0">
                <a:solidFill>
                  <a:prstClr val="black"/>
                </a:solidFill>
                <a:latin typeface="Consolas" panose="020B0609020204030204" pitchFamily="49" charset="0"/>
                <a:cs typeface="Consolas" panose="020B0609020204030204" pitchFamily="49" charset="0"/>
              </a:rPr>
              <a:t>, </a:t>
            </a:r>
            <a:r>
              <a:rPr lang="en-US" sz="1600" dirty="0" err="1">
                <a:solidFill>
                  <a:srgbClr val="00B050"/>
                </a:solidFill>
                <a:latin typeface="Consolas" panose="020B0609020204030204" pitchFamily="49" charset="0"/>
                <a:cs typeface="Consolas" panose="020B0609020204030204" pitchFamily="49" charset="0"/>
              </a:rPr>
              <a:t>int</a:t>
            </a:r>
            <a:r>
              <a:rPr lang="en-US" sz="1600" dirty="0">
                <a:solidFill>
                  <a:prstClr val="black"/>
                </a:solidFill>
                <a:latin typeface="Consolas" panose="020B0609020204030204" pitchFamily="49" charset="0"/>
                <a:cs typeface="Consolas" panose="020B0609020204030204" pitchFamily="49" charset="0"/>
              </a:rPr>
              <a:t> </a:t>
            </a:r>
            <a:r>
              <a:rPr lang="en-US" sz="1600" dirty="0" err="1">
                <a:solidFill>
                  <a:prstClr val="black"/>
                </a:solidFill>
                <a:latin typeface="Consolas" panose="020B0609020204030204" pitchFamily="49" charset="0"/>
                <a:cs typeface="Consolas" panose="020B0609020204030204" pitchFamily="49" charset="0"/>
              </a:rPr>
              <a:t>PE_size</a:t>
            </a:r>
            <a:r>
              <a:rPr lang="en-US" sz="1600" dirty="0">
                <a:solidFill>
                  <a:prstClr val="black"/>
                </a:solidFill>
                <a:latin typeface="Consolas" panose="020B0609020204030204" pitchFamily="49" charset="0"/>
                <a:cs typeface="Consolas" panose="020B0609020204030204" pitchFamily="49" charset="0"/>
              </a:rPr>
              <a:t>, </a:t>
            </a:r>
            <a:r>
              <a:rPr lang="en-US" sz="1600" dirty="0">
                <a:solidFill>
                  <a:srgbClr val="00B050"/>
                </a:solidFill>
                <a:latin typeface="Consolas" panose="020B0609020204030204" pitchFamily="49" charset="0"/>
                <a:cs typeface="Consolas" panose="020B0609020204030204" pitchFamily="49" charset="0"/>
              </a:rPr>
              <a:t>long</a:t>
            </a:r>
            <a:r>
              <a:rPr lang="en-US" sz="1600" dirty="0">
                <a:solidFill>
                  <a:prstClr val="black"/>
                </a:solidFill>
                <a:latin typeface="Consolas" panose="020B0609020204030204" pitchFamily="49" charset="0"/>
                <a:cs typeface="Consolas" panose="020B0609020204030204" pitchFamily="49" charset="0"/>
              </a:rPr>
              <a:t> *</a:t>
            </a:r>
            <a:r>
              <a:rPr lang="en-US" sz="1600" dirty="0" err="1">
                <a:solidFill>
                  <a:prstClr val="black"/>
                </a:solidFill>
                <a:latin typeface="Consolas" panose="020B0609020204030204" pitchFamily="49" charset="0"/>
                <a:cs typeface="Consolas" panose="020B0609020204030204" pitchFamily="49" charset="0"/>
              </a:rPr>
              <a:t>pSync</a:t>
            </a:r>
            <a:r>
              <a:rPr lang="en-US" sz="1600" dirty="0">
                <a:solidFill>
                  <a:prstClr val="black"/>
                </a:solidFill>
                <a:latin typeface="Consolas" panose="020B0609020204030204" pitchFamily="49" charset="0"/>
                <a:cs typeface="Consolas" panose="020B0609020204030204" pitchFamily="49"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3C71"/>
              </a:solidFill>
              <a:effectLst/>
              <a:uLnTx/>
              <a:uFillTx/>
              <a:latin typeface="Intel Clear"/>
              <a:ea typeface="+mn-ea"/>
              <a:cs typeface="+mn-cs"/>
            </a:endParaRPr>
          </a:p>
        </p:txBody>
      </p:sp>
      <p:sp>
        <p:nvSpPr>
          <p:cNvPr id="28" name="TextBox 27">
            <a:extLst>
              <a:ext uri="{FF2B5EF4-FFF2-40B4-BE49-F238E27FC236}">
                <a16:creationId xmlns:a16="http://schemas.microsoft.com/office/drawing/2014/main" xmlns="" id="{647CEC5A-D4FF-BB4E-A584-307A28B25C16}"/>
              </a:ext>
            </a:extLst>
          </p:cNvPr>
          <p:cNvSpPr txBox="1"/>
          <p:nvPr/>
        </p:nvSpPr>
        <p:spPr>
          <a:xfrm>
            <a:off x="491065" y="3928929"/>
            <a:ext cx="8348140" cy="738664"/>
          </a:xfrm>
          <a:prstGeom prst="rect">
            <a:avLst/>
          </a:prstGeom>
          <a:noFill/>
        </p:spPr>
        <p:txBody>
          <a:bodyPr vert="horz" wrap="square" lIns="0" tIns="0" rIns="0" bIns="0" rtlCol="0">
            <a:spAutoFit/>
          </a:bodyPr>
          <a:lstStyle/>
          <a:p>
            <a:r>
              <a:rPr kumimoji="0" lang="en-US" sz="1600" b="0" i="0" u="none" strike="noStrike" kern="1200" cap="none" spc="0" normalizeH="0" baseline="0" noProof="0" dirty="0" err="1">
                <a:ln>
                  <a:noFill/>
                </a:ln>
                <a:solidFill>
                  <a:schemeClr val="tx2">
                    <a:lumMod val="60000"/>
                    <a:lumOff val="40000"/>
                  </a:schemeClr>
                </a:solidFill>
                <a:effectLst/>
                <a:uLnTx/>
                <a:uFillTx/>
                <a:latin typeface="Consolas" panose="020B0609020204030204" pitchFamily="49" charset="0"/>
                <a:ea typeface="+mn-ea"/>
                <a:cs typeface="Consolas" panose="020B0609020204030204" pitchFamily="49" charset="0"/>
              </a:rPr>
              <a:t>int</a:t>
            </a:r>
            <a:r>
              <a:rPr kumimoji="0" lang="en-US"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a:t>
            </a:r>
            <a:r>
              <a:rPr kumimoji="0" lang="en-US" sz="1600" b="0" i="0" u="none" strike="noStrike" kern="1200" cap="none" spc="0" normalizeH="0" baseline="0" noProof="0" dirty="0" err="1">
                <a:ln>
                  <a:noFill/>
                </a:ln>
                <a:solidFill>
                  <a:srgbClr val="7030A0"/>
                </a:solidFill>
                <a:effectLst/>
                <a:uLnTx/>
                <a:uFillTx/>
                <a:latin typeface="Consolas" panose="020B0609020204030204" pitchFamily="49" charset="0"/>
                <a:ea typeface="+mn-ea"/>
                <a:cs typeface="Consolas" panose="020B0609020204030204" pitchFamily="49" charset="0"/>
              </a:rPr>
              <a:t>shmem</a:t>
            </a:r>
            <a:r>
              <a:rPr kumimoji="0" lang="en-US" sz="1600" b="0" i="0" u="none" strike="noStrike" kern="1200" cap="none" spc="0" normalizeH="0" baseline="0" noProof="0" dirty="0">
                <a:ln>
                  <a:noFill/>
                </a:ln>
                <a:solidFill>
                  <a:srgbClr val="7030A0"/>
                </a:solidFill>
                <a:effectLst/>
                <a:uLnTx/>
                <a:uFillTx/>
                <a:latin typeface="Consolas" panose="020B0609020204030204" pitchFamily="49" charset="0"/>
                <a:ea typeface="+mn-ea"/>
                <a:cs typeface="Consolas" panose="020B0609020204030204" pitchFamily="49" charset="0"/>
              </a:rPr>
              <a:t>_</a:t>
            </a:r>
            <a:r>
              <a:rPr lang="en-US" sz="1600" dirty="0">
                <a:solidFill>
                  <a:srgbClr val="7030A0"/>
                </a:solidFill>
                <a:latin typeface="Consolas" panose="020B0609020204030204" pitchFamily="49" charset="0"/>
                <a:cs typeface="Consolas" panose="020B0609020204030204" pitchFamily="49" charset="0"/>
              </a:rPr>
              <a:t>broadcast</a:t>
            </a:r>
            <a:r>
              <a:rPr kumimoji="0" lang="en-US"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r>
              <a:rPr kumimoji="0" lang="en-US" sz="1600" b="0" i="0" u="none" strike="noStrike" kern="1200" cap="none" spc="0" normalizeH="0" baseline="0" noProof="0" dirty="0" err="1">
                <a:ln>
                  <a:noFill/>
                </a:ln>
                <a:solidFill>
                  <a:srgbClr val="00B050"/>
                </a:solidFill>
                <a:effectLst/>
                <a:uLnTx/>
                <a:uFillTx/>
                <a:latin typeface="Consolas" panose="020B0609020204030204" pitchFamily="49" charset="0"/>
                <a:ea typeface="+mn-ea"/>
                <a:cs typeface="Consolas" panose="020B0609020204030204" pitchFamily="49" charset="0"/>
              </a:rPr>
              <a:t>shmem_team_t</a:t>
            </a:r>
            <a:r>
              <a:rPr kumimoji="0" lang="en-US" sz="1600" b="0" i="0" u="none" strike="noStrike" kern="1200" cap="none" spc="0" normalizeH="0" baseline="0" noProof="0" dirty="0">
                <a:ln>
                  <a:noFill/>
                </a:ln>
                <a:solidFill>
                  <a:srgbClr val="00B050"/>
                </a:solidFill>
                <a:effectLst/>
                <a:uLnTx/>
                <a:uFillTx/>
                <a:latin typeface="Consolas" panose="020B0609020204030204" pitchFamily="49" charset="0"/>
                <a:ea typeface="+mn-ea"/>
                <a:cs typeface="Consolas" panose="020B0609020204030204" pitchFamily="49" charset="0"/>
              </a:rPr>
              <a:t> </a:t>
            </a:r>
            <a:r>
              <a:rPr kumimoji="0" lang="en-US" sz="16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Consolas" panose="020B0609020204030204" pitchFamily="49" charset="0"/>
              </a:rPr>
              <a:t>parent_team</a:t>
            </a:r>
            <a:r>
              <a:rPr lang="en-US" sz="1600" dirty="0">
                <a:solidFill>
                  <a:prstClr val="black"/>
                </a:solidFill>
                <a:latin typeface="Consolas" panose="020B0609020204030204" pitchFamily="49" charset="0"/>
                <a:cs typeface="Consolas" panose="020B0609020204030204" pitchFamily="49" charset="0"/>
              </a:rPr>
              <a:t>, </a:t>
            </a:r>
            <a:r>
              <a:rPr lang="en-US" sz="1600" dirty="0">
                <a:solidFill>
                  <a:srgbClr val="00B050"/>
                </a:solidFill>
                <a:latin typeface="Consolas" panose="020B0609020204030204" pitchFamily="49" charset="0"/>
                <a:cs typeface="Consolas" panose="020B0609020204030204" pitchFamily="49" charset="0"/>
              </a:rPr>
              <a:t>TYPE</a:t>
            </a:r>
            <a:r>
              <a:rPr lang="en-US" sz="1600" dirty="0">
                <a:solidFill>
                  <a:prstClr val="black"/>
                </a:solidFill>
                <a:latin typeface="Consolas" panose="020B0609020204030204" pitchFamily="49" charset="0"/>
                <a:cs typeface="Consolas" panose="020B0609020204030204" pitchFamily="49" charset="0"/>
              </a:rPr>
              <a:t> *</a:t>
            </a:r>
            <a:r>
              <a:rPr lang="en-US" sz="1600" dirty="0" err="1">
                <a:solidFill>
                  <a:prstClr val="black"/>
                </a:solidFill>
                <a:latin typeface="Consolas" panose="020B0609020204030204" pitchFamily="49" charset="0"/>
                <a:cs typeface="Consolas" panose="020B0609020204030204" pitchFamily="49" charset="0"/>
              </a:rPr>
              <a:t>dest</a:t>
            </a:r>
            <a:r>
              <a:rPr lang="en-US" sz="1600" dirty="0">
                <a:solidFill>
                  <a:prstClr val="black"/>
                </a:solidFill>
                <a:latin typeface="Consolas" panose="020B0609020204030204" pitchFamily="49" charset="0"/>
                <a:cs typeface="Consolas" panose="020B0609020204030204" pitchFamily="49" charset="0"/>
              </a:rPr>
              <a:t>, </a:t>
            </a:r>
            <a:r>
              <a:rPr lang="en-US" sz="1600" dirty="0" err="1">
                <a:solidFill>
                  <a:srgbClr val="00B050"/>
                </a:solidFill>
                <a:latin typeface="Consolas" panose="020B0609020204030204" pitchFamily="49" charset="0"/>
                <a:cs typeface="Consolas" panose="020B0609020204030204" pitchFamily="49" charset="0"/>
              </a:rPr>
              <a:t>const</a:t>
            </a:r>
            <a:r>
              <a:rPr lang="en-US" sz="1600" dirty="0">
                <a:solidFill>
                  <a:srgbClr val="00B050"/>
                </a:solidFill>
                <a:latin typeface="Consolas" panose="020B0609020204030204" pitchFamily="49" charset="0"/>
                <a:cs typeface="Consolas" panose="020B0609020204030204" pitchFamily="49" charset="0"/>
              </a:rPr>
              <a:t> TYPE </a:t>
            </a:r>
            <a:r>
              <a:rPr lang="en-US" sz="1600" dirty="0">
                <a:solidFill>
                  <a:prstClr val="black"/>
                </a:solidFill>
                <a:latin typeface="Consolas" panose="020B0609020204030204" pitchFamily="49" charset="0"/>
                <a:cs typeface="Consolas" panose="020B0609020204030204" pitchFamily="49" charset="0"/>
              </a:rPr>
              <a:t>*source, </a:t>
            </a:r>
            <a:r>
              <a:rPr lang="en-US" sz="1600" dirty="0" err="1">
                <a:solidFill>
                  <a:srgbClr val="00B050"/>
                </a:solidFill>
                <a:latin typeface="Consolas" panose="020B0609020204030204" pitchFamily="49" charset="0"/>
                <a:cs typeface="Consolas" panose="020B0609020204030204" pitchFamily="49" charset="0"/>
              </a:rPr>
              <a:t>size_t</a:t>
            </a:r>
            <a:r>
              <a:rPr lang="en-US" sz="1600" dirty="0">
                <a:solidFill>
                  <a:prstClr val="black"/>
                </a:solidFill>
                <a:latin typeface="Consolas" panose="020B0609020204030204" pitchFamily="49" charset="0"/>
                <a:cs typeface="Consolas" panose="020B0609020204030204" pitchFamily="49" charset="0"/>
              </a:rPr>
              <a:t> </a:t>
            </a:r>
            <a:r>
              <a:rPr lang="en-US" sz="1600" dirty="0" err="1">
                <a:solidFill>
                  <a:prstClr val="black"/>
                </a:solidFill>
                <a:latin typeface="Consolas" panose="020B0609020204030204" pitchFamily="49" charset="0"/>
                <a:cs typeface="Consolas" panose="020B0609020204030204" pitchFamily="49" charset="0"/>
              </a:rPr>
              <a:t>nelems</a:t>
            </a:r>
            <a:r>
              <a:rPr lang="en-US" sz="1600" dirty="0">
                <a:solidFill>
                  <a:prstClr val="black"/>
                </a:solidFill>
                <a:latin typeface="Consolas" panose="020B0609020204030204" pitchFamily="49" charset="0"/>
                <a:cs typeface="Consolas" panose="020B0609020204030204" pitchFamily="49" charset="0"/>
              </a:rPr>
              <a:t>, </a:t>
            </a:r>
            <a:r>
              <a:rPr lang="en-US" sz="1600" dirty="0" err="1">
                <a:solidFill>
                  <a:srgbClr val="00B050"/>
                </a:solidFill>
                <a:latin typeface="Consolas" panose="020B0609020204030204" pitchFamily="49" charset="0"/>
                <a:cs typeface="Consolas" panose="020B0609020204030204" pitchFamily="49" charset="0"/>
              </a:rPr>
              <a:t>int</a:t>
            </a:r>
            <a:r>
              <a:rPr lang="en-US" sz="1600" dirty="0">
                <a:solidFill>
                  <a:prstClr val="black"/>
                </a:solidFill>
                <a:latin typeface="Consolas" panose="020B0609020204030204" pitchFamily="49" charset="0"/>
                <a:cs typeface="Consolas" panose="020B0609020204030204" pitchFamily="49" charset="0"/>
              </a:rPr>
              <a:t> </a:t>
            </a:r>
            <a:r>
              <a:rPr lang="en-US" sz="1600" dirty="0" err="1">
                <a:solidFill>
                  <a:prstClr val="black"/>
                </a:solidFill>
                <a:latin typeface="Consolas" panose="020B0609020204030204" pitchFamily="49" charset="0"/>
                <a:cs typeface="Consolas" panose="020B0609020204030204" pitchFamily="49" charset="0"/>
              </a:rPr>
              <a:t>PE_root</a:t>
            </a:r>
            <a:r>
              <a:rPr lang="en-US" sz="1600" dirty="0">
                <a:solidFill>
                  <a:prstClr val="black"/>
                </a:solidFill>
                <a:latin typeface="Consolas" panose="020B0609020204030204" pitchFamily="49" charset="0"/>
                <a:cs typeface="Consolas" panose="020B0609020204030204" pitchFamily="49"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a:t>
            </a:r>
            <a:endParaRPr kumimoji="0" lang="en-US" sz="1100" b="0" i="0" u="none" strike="noStrike" kern="1200" cap="none" spc="0" normalizeH="0" baseline="0" noProof="0" dirty="0">
              <a:ln>
                <a:noFill/>
              </a:ln>
              <a:solidFill>
                <a:srgbClr val="003C71"/>
              </a:solidFill>
              <a:effectLst/>
              <a:uLnTx/>
              <a:uFillTx/>
              <a:latin typeface="Intel Clear"/>
              <a:ea typeface="+mn-ea"/>
              <a:cs typeface="+mn-cs"/>
            </a:endParaRPr>
          </a:p>
        </p:txBody>
      </p:sp>
    </p:spTree>
    <p:extLst>
      <p:ext uri="{BB962C8B-B14F-4D97-AF65-F5344CB8AC3E}">
        <p14:creationId xmlns:p14="http://schemas.microsoft.com/office/powerpoint/2010/main" val="367697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12</a:t>
            </a:fld>
            <a:endParaRPr lang="en-US" dirty="0"/>
          </a:p>
        </p:txBody>
      </p:sp>
      <p:sp>
        <p:nvSpPr>
          <p:cNvPr id="2" name="Title 1"/>
          <p:cNvSpPr>
            <a:spLocks noGrp="1"/>
          </p:cNvSpPr>
          <p:nvPr>
            <p:ph type="title"/>
          </p:nvPr>
        </p:nvSpPr>
        <p:spPr/>
        <p:txBody>
          <a:bodyPr/>
          <a:lstStyle/>
          <a:p>
            <a:r>
              <a:rPr lang="en-US" dirty="0" err="1">
                <a:latin typeface="Courier" pitchFamily="2" charset="0"/>
              </a:rPr>
              <a:t>pSync</a:t>
            </a:r>
            <a:r>
              <a:rPr lang="en-US" dirty="0"/>
              <a:t> Allocation and Management</a:t>
            </a:r>
          </a:p>
        </p:txBody>
      </p:sp>
      <p:pic>
        <p:nvPicPr>
          <p:cNvPr id="5" name="Picture 4">
            <a:extLst>
              <a:ext uri="{FF2B5EF4-FFF2-40B4-BE49-F238E27FC236}">
                <a16:creationId xmlns:a16="http://schemas.microsoft.com/office/drawing/2014/main" xmlns="" id="{CB3265E1-D68C-BE4D-9211-DAECB39EA449}"/>
              </a:ext>
            </a:extLst>
          </p:cNvPr>
          <p:cNvPicPr>
            <a:picLocks noChangeAspect="1"/>
          </p:cNvPicPr>
          <p:nvPr/>
        </p:nvPicPr>
        <p:blipFill>
          <a:blip r:embed="rId2"/>
          <a:stretch>
            <a:fillRect/>
          </a:stretch>
        </p:blipFill>
        <p:spPr>
          <a:xfrm>
            <a:off x="1410171" y="2220869"/>
            <a:ext cx="6320483" cy="2370181"/>
          </a:xfrm>
          <a:prstGeom prst="rect">
            <a:avLst/>
          </a:prstGeom>
        </p:spPr>
      </p:pic>
      <p:sp>
        <p:nvSpPr>
          <p:cNvPr id="9" name="Content Placeholder 2">
            <a:extLst>
              <a:ext uri="{FF2B5EF4-FFF2-40B4-BE49-F238E27FC236}">
                <a16:creationId xmlns:a16="http://schemas.microsoft.com/office/drawing/2014/main" xmlns="" id="{2A25E3EE-1FA4-F544-AF93-27F82802DE4B}"/>
              </a:ext>
            </a:extLst>
          </p:cNvPr>
          <p:cNvSpPr>
            <a:spLocks noGrp="1"/>
          </p:cNvSpPr>
          <p:nvPr>
            <p:ph sz="quarter" idx="13"/>
          </p:nvPr>
        </p:nvSpPr>
        <p:spPr>
          <a:xfrm>
            <a:off x="455613" y="997773"/>
            <a:ext cx="8121317" cy="1223096"/>
          </a:xfrm>
        </p:spPr>
        <p:txBody>
          <a:bodyPr>
            <a:normAutofit fontScale="85000" lnSpcReduction="20000"/>
          </a:bodyPr>
          <a:lstStyle/>
          <a:p>
            <a:pPr lvl="1"/>
            <a:r>
              <a:rPr lang="en-US" sz="1700" dirty="0" err="1">
                <a:latin typeface="Courier" pitchFamily="2" charset="0"/>
              </a:rPr>
              <a:t>pSync</a:t>
            </a:r>
            <a:r>
              <a:rPr lang="en-US" sz="1700" dirty="0"/>
              <a:t>/</a:t>
            </a:r>
            <a:r>
              <a:rPr lang="en-US" sz="1700" dirty="0" err="1">
                <a:latin typeface="Courier" pitchFamily="2" charset="0"/>
              </a:rPr>
              <a:t>pWrk</a:t>
            </a:r>
            <a:r>
              <a:rPr lang="en-US" sz="1700" dirty="0"/>
              <a:t> allocation done at initialization.</a:t>
            </a:r>
          </a:p>
          <a:p>
            <a:pPr lvl="1"/>
            <a:r>
              <a:rPr lang="en-US" sz="1700" dirty="0"/>
              <a:t>A bitmask dictates which teams utilizes a particular </a:t>
            </a:r>
            <a:r>
              <a:rPr lang="en-US" sz="1700" dirty="0" err="1">
                <a:latin typeface="Courier" pitchFamily="2" charset="0"/>
              </a:rPr>
              <a:t>pSync</a:t>
            </a:r>
            <a:r>
              <a:rPr lang="en-US" sz="1700" dirty="0"/>
              <a:t>/</a:t>
            </a:r>
            <a:r>
              <a:rPr lang="en-US" sz="1700" dirty="0" err="1">
                <a:latin typeface="Courier" pitchFamily="2" charset="0"/>
              </a:rPr>
              <a:t>pWrk</a:t>
            </a:r>
            <a:r>
              <a:rPr lang="en-US" sz="1700" dirty="0"/>
              <a:t> region.</a:t>
            </a:r>
          </a:p>
          <a:p>
            <a:pPr lvl="1"/>
            <a:r>
              <a:rPr lang="en-US" sz="1700" dirty="0"/>
              <a:t>Team creation bottleneck becomes an AND reduction across the bitmask.</a:t>
            </a:r>
          </a:p>
          <a:p>
            <a:pPr lvl="1"/>
            <a:r>
              <a:rPr lang="en-US" sz="1700" dirty="0"/>
              <a:t>Can have any number of </a:t>
            </a:r>
            <a:r>
              <a:rPr lang="en-US" sz="1700" dirty="0" err="1"/>
              <a:t>psyncs</a:t>
            </a:r>
            <a:r>
              <a:rPr lang="en-US" sz="1700" dirty="0"/>
              <a:t> for back-to-back collectives)</a:t>
            </a:r>
          </a:p>
          <a:p>
            <a:pPr lvl="1"/>
            <a:endParaRPr lang="en-US" sz="1800" dirty="0"/>
          </a:p>
        </p:txBody>
      </p:sp>
    </p:spTree>
    <p:extLst>
      <p:ext uri="{BB962C8B-B14F-4D97-AF65-F5344CB8AC3E}">
        <p14:creationId xmlns:p14="http://schemas.microsoft.com/office/powerpoint/2010/main" val="1485117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xmlns="" id="{D5CFDF67-F468-154A-8D0F-FA051F864129}"/>
              </a:ext>
            </a:extLst>
          </p:cNvPr>
          <p:cNvSpPr/>
          <p:nvPr/>
        </p:nvSpPr>
        <p:spPr>
          <a:xfrm>
            <a:off x="304803" y="1005517"/>
            <a:ext cx="8542862" cy="1145016"/>
          </a:xfrm>
          <a:prstGeom prst="roundRect">
            <a:avLst/>
          </a:prstGeom>
          <a:solidFill>
            <a:schemeClr val="accent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EE2556C5-CE8C-6547-B838-EA80C61A4AF7}" type="slidenum">
              <a:rPr lang="en-US" smtClean="0"/>
              <a:pPr/>
              <a:t>13</a:t>
            </a:fld>
            <a:endParaRPr lang="en-US" dirty="0"/>
          </a:p>
        </p:txBody>
      </p:sp>
      <p:sp>
        <p:nvSpPr>
          <p:cNvPr id="2" name="Title 1"/>
          <p:cNvSpPr>
            <a:spLocks noGrp="1"/>
          </p:cNvSpPr>
          <p:nvPr>
            <p:ph type="title"/>
          </p:nvPr>
        </p:nvSpPr>
        <p:spPr>
          <a:xfrm>
            <a:off x="429109" y="308848"/>
            <a:ext cx="8229600" cy="868680"/>
          </a:xfrm>
        </p:spPr>
        <p:txBody>
          <a:bodyPr/>
          <a:lstStyle/>
          <a:p>
            <a:r>
              <a:rPr lang="en-US" dirty="0"/>
              <a:t>Team creation via </a:t>
            </a:r>
            <a:r>
              <a:rPr lang="en-US" dirty="0" err="1">
                <a:latin typeface="Courier" pitchFamily="2" charset="0"/>
              </a:rPr>
              <a:t>team_split_strided</a:t>
            </a:r>
            <a:endParaRPr lang="en-US" dirty="0">
              <a:latin typeface="Courier" pitchFamily="2" charset="0"/>
            </a:endParaRPr>
          </a:p>
        </p:txBody>
      </p:sp>
      <p:sp>
        <p:nvSpPr>
          <p:cNvPr id="8" name="Content Placeholder 2"/>
          <p:cNvSpPr>
            <a:spLocks noGrp="1"/>
          </p:cNvSpPr>
          <p:nvPr>
            <p:ph sz="quarter" idx="13"/>
          </p:nvPr>
        </p:nvSpPr>
        <p:spPr>
          <a:xfrm>
            <a:off x="455613" y="2365513"/>
            <a:ext cx="8121317" cy="2100164"/>
          </a:xfrm>
        </p:spPr>
        <p:txBody>
          <a:bodyPr>
            <a:normAutofit/>
          </a:bodyPr>
          <a:lstStyle/>
          <a:p>
            <a:pPr lvl="1"/>
            <a:r>
              <a:rPr lang="en-US" sz="1800" dirty="0"/>
              <a:t>Always collective on the parent team.</a:t>
            </a:r>
          </a:p>
          <a:p>
            <a:pPr lvl="1"/>
            <a:r>
              <a:rPr lang="en-US" sz="1800" dirty="0"/>
              <a:t>If a PE is outside the (child) active set, call an internal barrier.</a:t>
            </a:r>
          </a:p>
          <a:p>
            <a:pPr lvl="1"/>
            <a:r>
              <a:rPr lang="en-US" sz="1800" dirty="0"/>
              <a:t>If PE is inside the (child) active set, agree on a </a:t>
            </a:r>
            <a:r>
              <a:rPr lang="en-US" sz="1800" dirty="0" err="1"/>
              <a:t>pSync</a:t>
            </a:r>
            <a:r>
              <a:rPr lang="en-US" sz="1800" dirty="0"/>
              <a:t> via an AND reduction.</a:t>
            </a:r>
          </a:p>
          <a:p>
            <a:pPr lvl="1"/>
            <a:r>
              <a:rPr lang="en-US" dirty="0"/>
              <a:t>Set the determined </a:t>
            </a:r>
            <a:r>
              <a:rPr lang="en-US" dirty="0" err="1"/>
              <a:t>pSync</a:t>
            </a:r>
            <a:r>
              <a:rPr lang="en-US" dirty="0"/>
              <a:t> reservation bit to 1, update team pool pointer.</a:t>
            </a:r>
          </a:p>
          <a:p>
            <a:pPr lvl="1"/>
            <a:r>
              <a:rPr lang="en-US" sz="1800" dirty="0"/>
              <a:t>Finish parent barrier.</a:t>
            </a:r>
          </a:p>
          <a:p>
            <a:pPr lvl="1"/>
            <a:endParaRPr lang="en-US" sz="1800" dirty="0"/>
          </a:p>
          <a:p>
            <a:pPr lvl="1"/>
            <a:endParaRPr lang="en-US" sz="1800" dirty="0"/>
          </a:p>
          <a:p>
            <a:pPr lvl="1"/>
            <a:endParaRPr lang="en-US" sz="1800" dirty="0"/>
          </a:p>
        </p:txBody>
      </p:sp>
      <p:sp>
        <p:nvSpPr>
          <p:cNvPr id="3" name="TextBox 2">
            <a:extLst>
              <a:ext uri="{FF2B5EF4-FFF2-40B4-BE49-F238E27FC236}">
                <a16:creationId xmlns:a16="http://schemas.microsoft.com/office/drawing/2014/main" xmlns="" id="{51A947B5-D954-5543-A8FE-FADCFCBFD498}"/>
              </a:ext>
            </a:extLst>
          </p:cNvPr>
          <p:cNvSpPr txBox="1"/>
          <p:nvPr/>
        </p:nvSpPr>
        <p:spPr>
          <a:xfrm>
            <a:off x="441616" y="1084763"/>
            <a:ext cx="6416739" cy="246221"/>
          </a:xfrm>
          <a:prstGeom prst="rect">
            <a:avLst/>
          </a:prstGeom>
          <a:noFill/>
        </p:spPr>
        <p:txBody>
          <a:bodyPr vert="horz" wrap="square" lIns="0" tIns="0" rIns="0" bIns="0" rtlCol="0">
            <a:spAutoFit/>
          </a:bodyPr>
          <a:lstStyle/>
          <a:p>
            <a:r>
              <a:rPr lang="en-US" sz="1600" dirty="0" err="1">
                <a:solidFill>
                  <a:schemeClr val="accent4"/>
                </a:solidFill>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shmem_team_split_strided</a:t>
            </a:r>
            <a:r>
              <a:rPr lang="en-US" sz="1600" dirty="0">
                <a:latin typeface="Consolas" panose="020B0609020204030204" pitchFamily="49" charset="0"/>
                <a:cs typeface="Consolas" panose="020B0609020204030204" pitchFamily="49" charset="0"/>
              </a:rPr>
              <a:t>(</a:t>
            </a:r>
            <a:r>
              <a:rPr lang="en-US" sz="1600" dirty="0" err="1">
                <a:solidFill>
                  <a:srgbClr val="00B050"/>
                </a:solidFill>
                <a:latin typeface="Consolas" panose="020B0609020204030204" pitchFamily="49" charset="0"/>
                <a:cs typeface="Consolas" panose="020B0609020204030204" pitchFamily="49" charset="0"/>
              </a:rPr>
              <a:t>shmem_team_t</a:t>
            </a:r>
            <a:r>
              <a:rPr lang="en-US" sz="1600" dirty="0">
                <a:solidFill>
                  <a:srgbClr val="00B050"/>
                </a:solidFill>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parent_team</a:t>
            </a:r>
            <a:r>
              <a:rPr lang="en-US" sz="1600" dirty="0">
                <a:latin typeface="Consolas" panose="020B0609020204030204" pitchFamily="49" charset="0"/>
                <a:cs typeface="Consolas" panose="020B0609020204030204" pitchFamily="49" charset="0"/>
              </a:rPr>
              <a:t>, </a:t>
            </a:r>
            <a:endParaRPr lang="en-US" sz="1100" dirty="0">
              <a:solidFill>
                <a:srgbClr val="003C71"/>
              </a:solidFill>
            </a:endParaRPr>
          </a:p>
        </p:txBody>
      </p:sp>
      <p:sp>
        <p:nvSpPr>
          <p:cNvPr id="5" name="TextBox 4">
            <a:extLst>
              <a:ext uri="{FF2B5EF4-FFF2-40B4-BE49-F238E27FC236}">
                <a16:creationId xmlns:a16="http://schemas.microsoft.com/office/drawing/2014/main" xmlns="" id="{0975F1B9-2E0C-1845-8C53-DDFFFA6F1DE4}"/>
              </a:ext>
            </a:extLst>
          </p:cNvPr>
          <p:cNvSpPr txBox="1"/>
          <p:nvPr/>
        </p:nvSpPr>
        <p:spPr>
          <a:xfrm>
            <a:off x="3670724" y="1329535"/>
            <a:ext cx="6263240" cy="984885"/>
          </a:xfrm>
          <a:prstGeom prst="rect">
            <a:avLst/>
          </a:prstGeom>
          <a:noFill/>
        </p:spPr>
        <p:txBody>
          <a:bodyPr vert="horz" wrap="square" lIns="0" tIns="0" rIns="0" bIns="0" rtlCol="0">
            <a:spAutoFit/>
          </a:bodyPr>
          <a:lstStyle/>
          <a:p>
            <a:r>
              <a:rPr lang="en-US" sz="1600" dirty="0" err="1">
                <a:solidFill>
                  <a:srgbClr val="00B050"/>
                </a:solidFill>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 start, </a:t>
            </a:r>
            <a:r>
              <a:rPr lang="en-US" sz="1600" dirty="0" err="1">
                <a:solidFill>
                  <a:srgbClr val="00B050"/>
                </a:solidFill>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 stride, </a:t>
            </a:r>
            <a:r>
              <a:rPr lang="en-US" sz="1600" dirty="0" err="1">
                <a:solidFill>
                  <a:srgbClr val="00B050"/>
                </a:solidFill>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 size, </a:t>
            </a:r>
          </a:p>
          <a:p>
            <a:r>
              <a:rPr lang="en-US" sz="1600" dirty="0" err="1">
                <a:solidFill>
                  <a:srgbClr val="00B050"/>
                </a:solidFill>
                <a:latin typeface="Consolas" panose="020B0609020204030204" pitchFamily="49" charset="0"/>
                <a:cs typeface="Consolas" panose="020B0609020204030204" pitchFamily="49" charset="0"/>
              </a:rPr>
              <a:t>shmem_team_config_t</a:t>
            </a:r>
            <a:r>
              <a:rPr lang="en-US" sz="1600" dirty="0">
                <a:latin typeface="Consolas" panose="020B0609020204030204" pitchFamily="49" charset="0"/>
                <a:cs typeface="Consolas" panose="020B0609020204030204" pitchFamily="49" charset="0"/>
              </a:rPr>
              <a:t> *config, </a:t>
            </a:r>
            <a:r>
              <a:rPr lang="en-US" sz="1600" dirty="0">
                <a:solidFill>
                  <a:srgbClr val="00B050"/>
                </a:solidFill>
                <a:latin typeface="Consolas" panose="020B0609020204030204" pitchFamily="49" charset="0"/>
                <a:cs typeface="Consolas" panose="020B0609020204030204" pitchFamily="49" charset="0"/>
              </a:rPr>
              <a:t>long</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config_mask</a:t>
            </a:r>
            <a:r>
              <a:rPr lang="en-US" sz="1600" dirty="0">
                <a:latin typeface="Consolas" panose="020B0609020204030204" pitchFamily="49" charset="0"/>
                <a:cs typeface="Consolas" panose="020B0609020204030204" pitchFamily="49" charset="0"/>
              </a:rPr>
              <a:t>, </a:t>
            </a:r>
            <a:r>
              <a:rPr lang="en-US" sz="1600" dirty="0" err="1">
                <a:solidFill>
                  <a:srgbClr val="00B050"/>
                </a:solidFill>
                <a:latin typeface="Consolas" panose="020B0609020204030204" pitchFamily="49" charset="0"/>
                <a:cs typeface="Consolas" panose="020B0609020204030204" pitchFamily="49" charset="0"/>
              </a:rPr>
              <a:t>shmem_team_t</a:t>
            </a:r>
            <a:r>
              <a:rPr lang="en-US" sz="1600" dirty="0">
                <a:solidFill>
                  <a:srgbClr val="00B050"/>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new_team</a:t>
            </a:r>
            <a:r>
              <a:rPr lang="en-US" sz="1600" dirty="0">
                <a:latin typeface="Consolas" panose="020B0609020204030204" pitchFamily="49" charset="0"/>
                <a:cs typeface="Consolas" panose="020B0609020204030204" pitchFamily="49" charset="0"/>
              </a:rPr>
              <a:t>);</a:t>
            </a:r>
          </a:p>
          <a:p>
            <a:endParaRPr lang="en-US" sz="1600" dirty="0" err="1">
              <a:solidFill>
                <a:srgbClr val="003C71"/>
              </a:solidFill>
            </a:endParaRPr>
          </a:p>
        </p:txBody>
      </p:sp>
    </p:spTree>
    <p:extLst>
      <p:ext uri="{BB962C8B-B14F-4D97-AF65-F5344CB8AC3E}">
        <p14:creationId xmlns:p14="http://schemas.microsoft.com/office/powerpoint/2010/main" val="2691187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14</a:t>
            </a:fld>
            <a:endParaRPr lang="en-US" dirty="0"/>
          </a:p>
        </p:txBody>
      </p:sp>
      <p:sp>
        <p:nvSpPr>
          <p:cNvPr id="2" name="Title 1"/>
          <p:cNvSpPr>
            <a:spLocks noGrp="1"/>
          </p:cNvSpPr>
          <p:nvPr>
            <p:ph type="title"/>
          </p:nvPr>
        </p:nvSpPr>
        <p:spPr/>
        <p:txBody>
          <a:bodyPr/>
          <a:lstStyle/>
          <a:p>
            <a:r>
              <a:rPr lang="en-US" dirty="0"/>
              <a:t>Teams Sharing Memory</a:t>
            </a:r>
          </a:p>
        </p:txBody>
      </p:sp>
      <p:sp>
        <p:nvSpPr>
          <p:cNvPr id="8" name="Content Placeholder 2"/>
          <p:cNvSpPr>
            <a:spLocks noGrp="1"/>
          </p:cNvSpPr>
          <p:nvPr>
            <p:ph sz="quarter" idx="13"/>
          </p:nvPr>
        </p:nvSpPr>
        <p:spPr>
          <a:xfrm>
            <a:off x="370943" y="980839"/>
            <a:ext cx="6545687" cy="3467904"/>
          </a:xfrm>
        </p:spPr>
        <p:txBody>
          <a:bodyPr>
            <a:normAutofit fontScale="92500" lnSpcReduction="10000"/>
          </a:bodyPr>
          <a:lstStyle/>
          <a:p>
            <a:pPr lvl="1"/>
            <a:r>
              <a:rPr lang="en-US" dirty="0"/>
              <a:t>Iterate over all PE numbers and check </a:t>
            </a:r>
            <a:r>
              <a:rPr lang="en-US" dirty="0" err="1">
                <a:latin typeface="Courier" pitchFamily="2" charset="0"/>
              </a:rPr>
              <a:t>shmem_ptr</a:t>
            </a:r>
            <a:r>
              <a:rPr lang="en-US" dirty="0">
                <a:latin typeface="Courier" pitchFamily="2" charset="0"/>
              </a:rPr>
              <a:t>()</a:t>
            </a:r>
          </a:p>
          <a:p>
            <a:pPr lvl="2"/>
            <a:r>
              <a:rPr lang="en-US" dirty="0" err="1">
                <a:latin typeface="Courier" pitchFamily="2" charset="0"/>
              </a:rPr>
              <a:t>shmem_ptr</a:t>
            </a:r>
            <a:r>
              <a:rPr lang="en-US" dirty="0">
                <a:latin typeface="Courier" pitchFamily="2" charset="0"/>
              </a:rPr>
              <a:t>()</a:t>
            </a:r>
            <a:r>
              <a:rPr lang="en-US" dirty="0"/>
              <a:t> returns NULL if PE’s address is inaccessible.</a:t>
            </a:r>
          </a:p>
          <a:p>
            <a:pPr lvl="1"/>
            <a:r>
              <a:rPr lang="en-US" dirty="0"/>
              <a:t>For each PE, check that the stride stays </a:t>
            </a:r>
            <a:r>
              <a:rPr lang="en-US" i="1" dirty="0"/>
              <a:t>consistent</a:t>
            </a:r>
            <a:r>
              <a:rPr lang="en-US" dirty="0"/>
              <a:t>.</a:t>
            </a:r>
          </a:p>
          <a:p>
            <a:pPr lvl="2"/>
            <a:r>
              <a:rPr lang="en-US" dirty="0"/>
              <a:t>Certain teams not representable via a triplet, like {0, 1, 2, 4}.</a:t>
            </a:r>
          </a:p>
          <a:p>
            <a:pPr lvl="2"/>
            <a:r>
              <a:rPr lang="en-US" dirty="0"/>
              <a:t>If inconsistent, we give up and set </a:t>
            </a:r>
            <a:r>
              <a:rPr lang="en-US" sz="1700" dirty="0">
                <a:latin typeface="Courier" pitchFamily="2" charset="0"/>
              </a:rPr>
              <a:t>SHMEM_TEAM_SHARED</a:t>
            </a:r>
            <a:r>
              <a:rPr lang="en-US" dirty="0"/>
              <a:t> to the self PE.</a:t>
            </a:r>
          </a:p>
          <a:p>
            <a:pPr lvl="1"/>
            <a:r>
              <a:rPr lang="en-US" dirty="0"/>
              <a:t>Various alternative teams possible:</a:t>
            </a:r>
          </a:p>
          <a:p>
            <a:pPr lvl="2"/>
            <a:r>
              <a:rPr lang="en-US" dirty="0"/>
              <a:t>PEs sharing a hostname</a:t>
            </a:r>
          </a:p>
          <a:p>
            <a:pPr lvl="2"/>
            <a:r>
              <a:rPr lang="en-US" dirty="0"/>
              <a:t>PEs sharing a NUMA domain</a:t>
            </a:r>
          </a:p>
          <a:p>
            <a:pPr lvl="2"/>
            <a:r>
              <a:rPr lang="en-US" dirty="0"/>
              <a:t>PEs within a topological fabric group</a:t>
            </a:r>
          </a:p>
        </p:txBody>
      </p:sp>
      <p:sp>
        <p:nvSpPr>
          <p:cNvPr id="6" name="Rectangle 5">
            <a:extLst>
              <a:ext uri="{FF2B5EF4-FFF2-40B4-BE49-F238E27FC236}">
                <a16:creationId xmlns:a16="http://schemas.microsoft.com/office/drawing/2014/main" xmlns="" id="{03F886A3-D6FE-3C4E-9FC1-2AF96C1D12D4}"/>
              </a:ext>
            </a:extLst>
          </p:cNvPr>
          <p:cNvSpPr/>
          <p:nvPr/>
        </p:nvSpPr>
        <p:spPr>
          <a:xfrm>
            <a:off x="5184290" y="2733401"/>
            <a:ext cx="3345180" cy="1859280"/>
          </a:xfrm>
          <a:prstGeom prst="rect">
            <a:avLst/>
          </a:prstGeom>
          <a:solidFill>
            <a:srgbClr val="4472C4">
              <a:lumMod val="20000"/>
              <a:lumOff val="80000"/>
            </a:srgbClr>
          </a:solidFill>
          <a:ln w="9525"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Intel Clear"/>
              <a:ea typeface="+mn-ea"/>
              <a:cs typeface="+mn-cs"/>
            </a:endParaRPr>
          </a:p>
        </p:txBody>
      </p:sp>
      <p:sp>
        <p:nvSpPr>
          <p:cNvPr id="7" name="TextBox 6">
            <a:extLst>
              <a:ext uri="{FF2B5EF4-FFF2-40B4-BE49-F238E27FC236}">
                <a16:creationId xmlns:a16="http://schemas.microsoft.com/office/drawing/2014/main" xmlns="" id="{266EBDFE-947E-1A4E-ACD4-E182492B9E44}"/>
              </a:ext>
            </a:extLst>
          </p:cNvPr>
          <p:cNvSpPr txBox="1"/>
          <p:nvPr/>
        </p:nvSpPr>
        <p:spPr>
          <a:xfrm>
            <a:off x="5237630" y="2786741"/>
            <a:ext cx="1531620" cy="175260"/>
          </a:xfrm>
          <a:prstGeom prst="rect">
            <a:avLst/>
          </a:prstGeom>
          <a:solidFill>
            <a:srgbClr val="E7E6E6">
              <a:lumMod val="20000"/>
              <a:lumOff val="80000"/>
            </a:srgbClr>
          </a:solidFill>
          <a:ln>
            <a:solidFill>
              <a:srgbClr val="4472C4"/>
            </a:solidFill>
          </a:ln>
        </p:spPr>
        <p:txBody>
          <a:bodyPr vert="horz" wrap="square" lIns="0" tIns="0" rIns="0" bIns="0"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3C71"/>
                </a:solidFill>
                <a:effectLst/>
                <a:uLnTx/>
                <a:uFillTx/>
              </a:rPr>
              <a:t>Multi-node Application</a:t>
            </a:r>
          </a:p>
        </p:txBody>
      </p:sp>
      <p:sp>
        <p:nvSpPr>
          <p:cNvPr id="9" name="Rectangle 8">
            <a:extLst>
              <a:ext uri="{FF2B5EF4-FFF2-40B4-BE49-F238E27FC236}">
                <a16:creationId xmlns:a16="http://schemas.microsoft.com/office/drawing/2014/main" xmlns="" id="{CEC606F6-8AD6-684F-9AFF-FCA42DF32291}"/>
              </a:ext>
            </a:extLst>
          </p:cNvPr>
          <p:cNvSpPr/>
          <p:nvPr/>
        </p:nvSpPr>
        <p:spPr>
          <a:xfrm>
            <a:off x="5237630" y="3038364"/>
            <a:ext cx="1036320" cy="1008542"/>
          </a:xfrm>
          <a:prstGeom prst="rect">
            <a:avLst/>
          </a:prstGeom>
          <a:solidFill>
            <a:srgbClr val="ED7D31">
              <a:lumMod val="40000"/>
              <a:lumOff val="60000"/>
            </a:srgbClr>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10" name="Rounded Rectangle 9">
            <a:extLst>
              <a:ext uri="{FF2B5EF4-FFF2-40B4-BE49-F238E27FC236}">
                <a16:creationId xmlns:a16="http://schemas.microsoft.com/office/drawing/2014/main" xmlns="" id="{CCBC4998-95E9-E54E-902B-668089098465}"/>
              </a:ext>
            </a:extLst>
          </p:cNvPr>
          <p:cNvSpPr/>
          <p:nvPr/>
        </p:nvSpPr>
        <p:spPr>
          <a:xfrm>
            <a:off x="5349271" y="3302785"/>
            <a:ext cx="815340" cy="703257"/>
          </a:xfrm>
          <a:prstGeom prst="roundRect">
            <a:avLst/>
          </a:prstGeom>
          <a:solidFill>
            <a:srgbClr val="4472C4"/>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u="none" strike="noStrike" kern="0" cap="none" spc="0" normalizeH="0" baseline="0" noProof="0" dirty="0">
                <a:ln>
                  <a:noFill/>
                </a:ln>
                <a:solidFill>
                  <a:prstClr val="white"/>
                </a:solidFill>
                <a:effectLst/>
                <a:uLnTx/>
                <a:uFillTx/>
                <a:latin typeface="Intel Clear"/>
                <a:ea typeface="+mn-ea"/>
                <a:cs typeface="+mn-cs"/>
              </a:rPr>
              <a:t>TEAM SHARED</a:t>
            </a:r>
          </a:p>
        </p:txBody>
      </p:sp>
      <p:sp>
        <p:nvSpPr>
          <p:cNvPr id="11" name="Rectangle 10">
            <a:extLst>
              <a:ext uri="{FF2B5EF4-FFF2-40B4-BE49-F238E27FC236}">
                <a16:creationId xmlns:a16="http://schemas.microsoft.com/office/drawing/2014/main" xmlns="" id="{C7A48F13-D20B-4C43-B1D6-4860920D0343}"/>
              </a:ext>
            </a:extLst>
          </p:cNvPr>
          <p:cNvSpPr/>
          <p:nvPr/>
        </p:nvSpPr>
        <p:spPr>
          <a:xfrm>
            <a:off x="7435206" y="3035499"/>
            <a:ext cx="1036320" cy="1008542"/>
          </a:xfrm>
          <a:prstGeom prst="rect">
            <a:avLst/>
          </a:prstGeom>
          <a:solidFill>
            <a:srgbClr val="ED7D31">
              <a:lumMod val="40000"/>
              <a:lumOff val="60000"/>
            </a:srgbClr>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13" name="Rectangle 12">
            <a:extLst>
              <a:ext uri="{FF2B5EF4-FFF2-40B4-BE49-F238E27FC236}">
                <a16:creationId xmlns:a16="http://schemas.microsoft.com/office/drawing/2014/main" xmlns="" id="{29F8FF21-0DE4-8D41-A3A1-0EECFFEC45AA}"/>
              </a:ext>
            </a:extLst>
          </p:cNvPr>
          <p:cNvSpPr/>
          <p:nvPr/>
        </p:nvSpPr>
        <p:spPr>
          <a:xfrm>
            <a:off x="6337569" y="3038364"/>
            <a:ext cx="1036320" cy="1008542"/>
          </a:xfrm>
          <a:prstGeom prst="rect">
            <a:avLst/>
          </a:prstGeom>
          <a:solidFill>
            <a:srgbClr val="ED7D31">
              <a:lumMod val="40000"/>
              <a:lumOff val="60000"/>
            </a:srgbClr>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14" name="TextBox 13">
            <a:extLst>
              <a:ext uri="{FF2B5EF4-FFF2-40B4-BE49-F238E27FC236}">
                <a16:creationId xmlns:a16="http://schemas.microsoft.com/office/drawing/2014/main" xmlns="" id="{2BE87983-7C88-CB45-9FA8-8A1E2F2BDCF9}"/>
              </a:ext>
            </a:extLst>
          </p:cNvPr>
          <p:cNvSpPr txBox="1"/>
          <p:nvPr/>
        </p:nvSpPr>
        <p:spPr>
          <a:xfrm>
            <a:off x="6368049" y="3075375"/>
            <a:ext cx="962779" cy="187486"/>
          </a:xfrm>
          <a:prstGeom prst="rect">
            <a:avLst/>
          </a:prstGeom>
          <a:solidFill>
            <a:srgbClr val="ED7D31">
              <a:lumMod val="75000"/>
            </a:srgbClr>
          </a:solidFill>
          <a:ln>
            <a:solidFill>
              <a:sysClr val="windowText" lastClr="000000"/>
            </a:solidFill>
          </a:ln>
        </p:spPr>
        <p:txBody>
          <a:bodyPr vert="horz" wrap="square" lIns="0" tIns="0" rIns="0" bIns="0"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lumMod val="95000"/>
                  </a:prstClr>
                </a:solidFill>
                <a:effectLst/>
                <a:uLnTx/>
                <a:uFillTx/>
              </a:rPr>
              <a:t>Node 2</a:t>
            </a:r>
          </a:p>
        </p:txBody>
      </p:sp>
      <p:sp>
        <p:nvSpPr>
          <p:cNvPr id="16" name="TextBox 15">
            <a:extLst>
              <a:ext uri="{FF2B5EF4-FFF2-40B4-BE49-F238E27FC236}">
                <a16:creationId xmlns:a16="http://schemas.microsoft.com/office/drawing/2014/main" xmlns="" id="{4B5FECC6-108B-4F45-A4B3-E6FA7BF960F7}"/>
              </a:ext>
            </a:extLst>
          </p:cNvPr>
          <p:cNvSpPr txBox="1"/>
          <p:nvPr/>
        </p:nvSpPr>
        <p:spPr>
          <a:xfrm>
            <a:off x="5268110" y="3075375"/>
            <a:ext cx="962779" cy="187486"/>
          </a:xfrm>
          <a:prstGeom prst="rect">
            <a:avLst/>
          </a:prstGeom>
          <a:solidFill>
            <a:srgbClr val="954ECA"/>
          </a:solidFill>
          <a:ln>
            <a:solidFill>
              <a:sysClr val="windowText" lastClr="000000"/>
            </a:solidFill>
          </a:ln>
        </p:spPr>
        <p:txBody>
          <a:bodyPr vert="horz" wrap="square" lIns="0" tIns="0" rIns="0" bIns="0"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lumMod val="95000"/>
                  </a:prstClr>
                </a:solidFill>
                <a:effectLst/>
                <a:uLnTx/>
                <a:uFillTx/>
              </a:rPr>
              <a:t>Node 1</a:t>
            </a:r>
          </a:p>
        </p:txBody>
      </p:sp>
      <p:sp>
        <p:nvSpPr>
          <p:cNvPr id="17" name="TextBox 16">
            <a:extLst>
              <a:ext uri="{FF2B5EF4-FFF2-40B4-BE49-F238E27FC236}">
                <a16:creationId xmlns:a16="http://schemas.microsoft.com/office/drawing/2014/main" xmlns="" id="{61EAD9B0-4405-064C-BC55-223BCA982F18}"/>
              </a:ext>
            </a:extLst>
          </p:cNvPr>
          <p:cNvSpPr txBox="1"/>
          <p:nvPr/>
        </p:nvSpPr>
        <p:spPr>
          <a:xfrm>
            <a:off x="7465686" y="3072510"/>
            <a:ext cx="962779" cy="187486"/>
          </a:xfrm>
          <a:prstGeom prst="rect">
            <a:avLst/>
          </a:prstGeom>
          <a:solidFill>
            <a:srgbClr val="70AD47">
              <a:lumMod val="75000"/>
            </a:srgbClr>
          </a:solidFill>
          <a:ln>
            <a:solidFill>
              <a:sysClr val="windowText" lastClr="000000"/>
            </a:solidFill>
          </a:ln>
        </p:spPr>
        <p:txBody>
          <a:bodyPr vert="horz" wrap="square" lIns="0" tIns="0" rIns="0" bIns="0"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lumMod val="95000"/>
                  </a:prstClr>
                </a:solidFill>
                <a:effectLst/>
                <a:uLnTx/>
                <a:uFillTx/>
              </a:rPr>
              <a:t>Node 3</a:t>
            </a:r>
          </a:p>
        </p:txBody>
      </p:sp>
      <p:sp>
        <p:nvSpPr>
          <p:cNvPr id="18" name="Rounded Rectangle 17">
            <a:extLst>
              <a:ext uri="{FF2B5EF4-FFF2-40B4-BE49-F238E27FC236}">
                <a16:creationId xmlns:a16="http://schemas.microsoft.com/office/drawing/2014/main" xmlns="" id="{F5C77918-F940-8A49-95E4-1AD254C585FA}"/>
              </a:ext>
            </a:extLst>
          </p:cNvPr>
          <p:cNvSpPr/>
          <p:nvPr/>
        </p:nvSpPr>
        <p:spPr>
          <a:xfrm>
            <a:off x="6195090" y="4176724"/>
            <a:ext cx="1330661" cy="282840"/>
          </a:xfrm>
          <a:prstGeom prst="roundRect">
            <a:avLst/>
          </a:prstGeom>
          <a:solidFill>
            <a:srgbClr val="FFC000">
              <a:lumMod val="75000"/>
            </a:srgbClr>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1" u="none" strike="noStrike" kern="0" cap="none" spc="0" normalizeH="0" baseline="0" noProof="0" dirty="0">
                <a:ln>
                  <a:noFill/>
                </a:ln>
                <a:solidFill>
                  <a:prstClr val="white"/>
                </a:solidFill>
                <a:effectLst/>
                <a:uLnTx/>
                <a:uFillTx/>
                <a:latin typeface="Intel Clear"/>
                <a:ea typeface="+mn-ea"/>
                <a:cs typeface="+mn-cs"/>
              </a:rPr>
              <a:t>Leaders Team</a:t>
            </a:r>
          </a:p>
        </p:txBody>
      </p:sp>
      <p:cxnSp>
        <p:nvCxnSpPr>
          <p:cNvPr id="19" name="Straight Arrow Connector 18">
            <a:extLst>
              <a:ext uri="{FF2B5EF4-FFF2-40B4-BE49-F238E27FC236}">
                <a16:creationId xmlns:a16="http://schemas.microsoft.com/office/drawing/2014/main" xmlns="" id="{B750EBC9-BFF0-C744-B93B-EFBE3A8039C9}"/>
              </a:ext>
            </a:extLst>
          </p:cNvPr>
          <p:cNvCxnSpPr>
            <a:cxnSpLocks/>
            <a:stCxn id="10" idx="2"/>
            <a:endCxn id="18" idx="1"/>
          </p:cNvCxnSpPr>
          <p:nvPr/>
        </p:nvCxnSpPr>
        <p:spPr>
          <a:xfrm>
            <a:off x="5756941" y="4006042"/>
            <a:ext cx="438149" cy="312102"/>
          </a:xfrm>
          <a:prstGeom prst="straightConnector1">
            <a:avLst/>
          </a:prstGeom>
          <a:noFill/>
          <a:ln w="25400" cap="flat" cmpd="sng" algn="ctr">
            <a:solidFill>
              <a:srgbClr val="44546A"/>
            </a:solidFill>
            <a:prstDash val="solid"/>
            <a:tailEnd type="triangle"/>
          </a:ln>
          <a:effectLst/>
        </p:spPr>
      </p:cxnSp>
      <p:cxnSp>
        <p:nvCxnSpPr>
          <p:cNvPr id="20" name="Straight Arrow Connector 19">
            <a:extLst>
              <a:ext uri="{FF2B5EF4-FFF2-40B4-BE49-F238E27FC236}">
                <a16:creationId xmlns:a16="http://schemas.microsoft.com/office/drawing/2014/main" xmlns="" id="{6559BFEE-FDF3-0648-9FF4-B83717CD7829}"/>
              </a:ext>
            </a:extLst>
          </p:cNvPr>
          <p:cNvCxnSpPr>
            <a:cxnSpLocks/>
            <a:endCxn id="18" idx="0"/>
          </p:cNvCxnSpPr>
          <p:nvPr/>
        </p:nvCxnSpPr>
        <p:spPr>
          <a:xfrm>
            <a:off x="6854578" y="4006042"/>
            <a:ext cx="5843" cy="170682"/>
          </a:xfrm>
          <a:prstGeom prst="straightConnector1">
            <a:avLst/>
          </a:prstGeom>
          <a:noFill/>
          <a:ln w="25400" cap="flat" cmpd="sng" algn="ctr">
            <a:solidFill>
              <a:srgbClr val="44546A"/>
            </a:solidFill>
            <a:prstDash val="solid"/>
            <a:tailEnd type="triangle"/>
          </a:ln>
          <a:effectLst/>
        </p:spPr>
      </p:cxnSp>
      <p:cxnSp>
        <p:nvCxnSpPr>
          <p:cNvPr id="21" name="Straight Arrow Connector 20">
            <a:extLst>
              <a:ext uri="{FF2B5EF4-FFF2-40B4-BE49-F238E27FC236}">
                <a16:creationId xmlns:a16="http://schemas.microsoft.com/office/drawing/2014/main" xmlns="" id="{7E2DB744-B16C-7548-87B2-8D8CB40E3F7E}"/>
              </a:ext>
            </a:extLst>
          </p:cNvPr>
          <p:cNvCxnSpPr>
            <a:cxnSpLocks/>
            <a:endCxn id="18" idx="3"/>
          </p:cNvCxnSpPr>
          <p:nvPr/>
        </p:nvCxnSpPr>
        <p:spPr>
          <a:xfrm flipH="1">
            <a:off x="7525751" y="4006041"/>
            <a:ext cx="421324" cy="312103"/>
          </a:xfrm>
          <a:prstGeom prst="straightConnector1">
            <a:avLst/>
          </a:prstGeom>
          <a:noFill/>
          <a:ln w="25400" cap="flat" cmpd="sng" algn="ctr">
            <a:solidFill>
              <a:srgbClr val="44546A"/>
            </a:solidFill>
            <a:prstDash val="solid"/>
            <a:tailEnd type="triangle"/>
          </a:ln>
          <a:effectLst/>
        </p:spPr>
      </p:cxnSp>
      <p:sp>
        <p:nvSpPr>
          <p:cNvPr id="23" name="Rounded Rectangle 22">
            <a:extLst>
              <a:ext uri="{FF2B5EF4-FFF2-40B4-BE49-F238E27FC236}">
                <a16:creationId xmlns:a16="http://schemas.microsoft.com/office/drawing/2014/main" xmlns="" id="{F06578A2-0021-E543-8627-DEA400230660}"/>
              </a:ext>
            </a:extLst>
          </p:cNvPr>
          <p:cNvSpPr/>
          <p:nvPr/>
        </p:nvSpPr>
        <p:spPr>
          <a:xfrm>
            <a:off x="6446908" y="3299872"/>
            <a:ext cx="815340" cy="703257"/>
          </a:xfrm>
          <a:prstGeom prst="roundRect">
            <a:avLst/>
          </a:prstGeom>
          <a:solidFill>
            <a:srgbClr val="4472C4"/>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u="none" strike="noStrike" kern="0" cap="none" spc="0" normalizeH="0" baseline="0" noProof="0" dirty="0">
                <a:ln>
                  <a:noFill/>
                </a:ln>
                <a:solidFill>
                  <a:prstClr val="white"/>
                </a:solidFill>
                <a:effectLst/>
                <a:uLnTx/>
                <a:uFillTx/>
                <a:latin typeface="Intel Clear"/>
                <a:ea typeface="+mn-ea"/>
                <a:cs typeface="+mn-cs"/>
              </a:rPr>
              <a:t>TEAM SHARED</a:t>
            </a:r>
          </a:p>
        </p:txBody>
      </p:sp>
      <p:sp>
        <p:nvSpPr>
          <p:cNvPr id="24" name="Rounded Rectangle 23">
            <a:extLst>
              <a:ext uri="{FF2B5EF4-FFF2-40B4-BE49-F238E27FC236}">
                <a16:creationId xmlns:a16="http://schemas.microsoft.com/office/drawing/2014/main" xmlns="" id="{E2E05F8C-A0C8-2A46-96D4-194C4709EBD7}"/>
              </a:ext>
            </a:extLst>
          </p:cNvPr>
          <p:cNvSpPr/>
          <p:nvPr/>
        </p:nvSpPr>
        <p:spPr>
          <a:xfrm>
            <a:off x="7546847" y="3294696"/>
            <a:ext cx="815340" cy="703257"/>
          </a:xfrm>
          <a:prstGeom prst="roundRect">
            <a:avLst/>
          </a:prstGeom>
          <a:solidFill>
            <a:srgbClr val="4472C4"/>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u="none" strike="noStrike" kern="0" cap="none" spc="0" normalizeH="0" baseline="0" noProof="0" dirty="0">
                <a:ln>
                  <a:noFill/>
                </a:ln>
                <a:solidFill>
                  <a:prstClr val="white"/>
                </a:solidFill>
                <a:effectLst/>
                <a:uLnTx/>
                <a:uFillTx/>
                <a:latin typeface="Intel Clear"/>
                <a:ea typeface="+mn-ea"/>
                <a:cs typeface="+mn-cs"/>
              </a:rPr>
              <a:t>TEAM SHARED</a:t>
            </a:r>
          </a:p>
        </p:txBody>
      </p:sp>
    </p:spTree>
    <p:extLst>
      <p:ext uri="{BB962C8B-B14F-4D97-AF65-F5344CB8AC3E}">
        <p14:creationId xmlns:p14="http://schemas.microsoft.com/office/powerpoint/2010/main" val="3058960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15</a:t>
            </a:fld>
            <a:endParaRPr lang="en-US" dirty="0"/>
          </a:p>
        </p:txBody>
      </p:sp>
      <p:sp>
        <p:nvSpPr>
          <p:cNvPr id="2" name="Title 1"/>
          <p:cNvSpPr>
            <a:spLocks noGrp="1"/>
          </p:cNvSpPr>
          <p:nvPr>
            <p:ph type="title"/>
          </p:nvPr>
        </p:nvSpPr>
        <p:spPr/>
        <p:txBody>
          <a:bodyPr/>
          <a:lstStyle/>
          <a:p>
            <a:r>
              <a:rPr lang="en-US" dirty="0"/>
              <a:t>Performance Experiments</a:t>
            </a:r>
          </a:p>
        </p:txBody>
      </p:sp>
      <p:sp>
        <p:nvSpPr>
          <p:cNvPr id="8" name="Content Placeholder 2"/>
          <p:cNvSpPr>
            <a:spLocks noGrp="1"/>
          </p:cNvSpPr>
          <p:nvPr>
            <p:ph sz="quarter" idx="13"/>
          </p:nvPr>
        </p:nvSpPr>
        <p:spPr>
          <a:xfrm>
            <a:off x="455613" y="997773"/>
            <a:ext cx="8121317" cy="3467904"/>
          </a:xfrm>
        </p:spPr>
        <p:txBody>
          <a:bodyPr>
            <a:normAutofit fontScale="70000" lnSpcReduction="20000"/>
          </a:bodyPr>
          <a:lstStyle/>
          <a:p>
            <a:pPr lvl="1"/>
            <a:r>
              <a:rPr lang="en-US" sz="1700" dirty="0"/>
              <a:t>Cori at NERSC:</a:t>
            </a:r>
          </a:p>
          <a:p>
            <a:pPr lvl="2"/>
            <a:r>
              <a:rPr lang="en-US" dirty="0"/>
              <a:t>Cray XC40, </a:t>
            </a:r>
            <a:r>
              <a:rPr lang="en-US" dirty="0" err="1"/>
              <a:t>Intel®Xeon</a:t>
            </a:r>
            <a:r>
              <a:rPr lang="en-US" dirty="0"/>
              <a:t> E5-2698 v3 (Haswell), 64 Hyper-Threaded cores per node, Cray Aries with dragonfly, GNU GCC version 8.2.0, </a:t>
            </a:r>
            <a:r>
              <a:rPr lang="en-US" dirty="0" err="1"/>
              <a:t>libfabric</a:t>
            </a:r>
            <a:r>
              <a:rPr lang="en-US" dirty="0"/>
              <a:t> version 1.8.x with the GNI provider.</a:t>
            </a:r>
            <a:endParaRPr lang="en-US" sz="1700" dirty="0"/>
          </a:p>
          <a:p>
            <a:pPr lvl="1"/>
            <a:r>
              <a:rPr lang="en-US" sz="1700" dirty="0"/>
              <a:t>Diamond at Intel:</a:t>
            </a:r>
          </a:p>
          <a:p>
            <a:pPr lvl="2"/>
            <a:r>
              <a:rPr lang="en-US" dirty="0"/>
              <a:t>Intel® Xeon® Platinum 8170 (Skylake), 104 Hyper-Threaded cores per node, Intel® Omni-Path 100 series fabric with fat-tree, GNU GCC 4.8.5, </a:t>
            </a:r>
            <a:r>
              <a:rPr lang="en-US" dirty="0" err="1"/>
              <a:t>libfabric</a:t>
            </a:r>
            <a:r>
              <a:rPr lang="en-US" dirty="0"/>
              <a:t> version 1.7.0 with the PSM2 provider.</a:t>
            </a:r>
            <a:endParaRPr lang="en-US" sz="1700" dirty="0"/>
          </a:p>
          <a:p>
            <a:pPr lvl="1"/>
            <a:r>
              <a:rPr lang="en-US" sz="1700" dirty="0"/>
              <a:t>OSU sum reduction microbenchmark</a:t>
            </a:r>
          </a:p>
          <a:p>
            <a:pPr lvl="2"/>
            <a:r>
              <a:rPr lang="en-US" sz="1700" dirty="0"/>
              <a:t>Reduce across SHMEM_TEAM_SHARED, then across SHMEM_TEAM_LEADERS.</a:t>
            </a:r>
          </a:p>
          <a:p>
            <a:pPr lvl="1"/>
            <a:r>
              <a:rPr lang="en-US" sz="1700" dirty="0"/>
              <a:t>Ring</a:t>
            </a:r>
          </a:p>
          <a:p>
            <a:pPr lvl="2"/>
            <a:r>
              <a:rPr lang="en-US" sz="1700" dirty="0"/>
              <a:t>Reduce-Scatter followed by all-gather</a:t>
            </a:r>
          </a:p>
          <a:p>
            <a:pPr lvl="2"/>
            <a:r>
              <a:rPr lang="en-US" sz="1700" dirty="0"/>
              <a:t>Bandwidth optimized</a:t>
            </a:r>
          </a:p>
          <a:p>
            <a:pPr lvl="1"/>
            <a:r>
              <a:rPr lang="en-US" sz="1700" dirty="0"/>
              <a:t>Recursive Doubling</a:t>
            </a:r>
          </a:p>
          <a:p>
            <a:pPr lvl="2"/>
            <a:r>
              <a:rPr lang="en-US" sz="1700" dirty="0"/>
              <a:t>Series of pairwise transfers between PE’s with powers of 2</a:t>
            </a:r>
          </a:p>
          <a:p>
            <a:pPr lvl="2"/>
            <a:r>
              <a:rPr lang="en-US" sz="1700" dirty="0"/>
              <a:t>Latency optimized</a:t>
            </a:r>
          </a:p>
          <a:p>
            <a:pPr lvl="1"/>
            <a:endParaRPr lang="en-US" sz="1700" dirty="0"/>
          </a:p>
          <a:p>
            <a:pPr lvl="1"/>
            <a:endParaRPr lang="en-US" sz="1700" dirty="0"/>
          </a:p>
          <a:p>
            <a:pPr lvl="1"/>
            <a:endParaRPr lang="en-US" sz="1800" dirty="0"/>
          </a:p>
        </p:txBody>
      </p:sp>
    </p:spTree>
    <p:extLst>
      <p:ext uri="{BB962C8B-B14F-4D97-AF65-F5344CB8AC3E}">
        <p14:creationId xmlns:p14="http://schemas.microsoft.com/office/powerpoint/2010/main" val="1249211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84B7D816-66E0-1C42-B1C2-E0720A67AB57}"/>
              </a:ext>
            </a:extLst>
          </p:cNvPr>
          <p:cNvPicPr>
            <a:picLocks noChangeAspect="1"/>
          </p:cNvPicPr>
          <p:nvPr/>
        </p:nvPicPr>
        <p:blipFill>
          <a:blip r:embed="rId2"/>
          <a:stretch>
            <a:fillRect/>
          </a:stretch>
        </p:blipFill>
        <p:spPr>
          <a:xfrm>
            <a:off x="4326709" y="1354666"/>
            <a:ext cx="4588691" cy="2877335"/>
          </a:xfrm>
          <a:prstGeom prst="rect">
            <a:avLst/>
          </a:prstGeom>
        </p:spPr>
      </p:pic>
      <p:sp>
        <p:nvSpPr>
          <p:cNvPr id="4" name="Slide Number Placeholder 3"/>
          <p:cNvSpPr>
            <a:spLocks noGrp="1"/>
          </p:cNvSpPr>
          <p:nvPr>
            <p:ph type="sldNum" sz="quarter" idx="12"/>
          </p:nvPr>
        </p:nvSpPr>
        <p:spPr/>
        <p:txBody>
          <a:bodyPr/>
          <a:lstStyle/>
          <a:p>
            <a:fld id="{EE2556C5-CE8C-6547-B838-EA80C61A4AF7}" type="slidenum">
              <a:rPr lang="en-US" smtClean="0"/>
              <a:pPr/>
              <a:t>16</a:t>
            </a:fld>
            <a:endParaRPr lang="en-US" dirty="0"/>
          </a:p>
        </p:txBody>
      </p:sp>
      <p:sp>
        <p:nvSpPr>
          <p:cNvPr id="2" name="Title 1"/>
          <p:cNvSpPr>
            <a:spLocks noGrp="1"/>
          </p:cNvSpPr>
          <p:nvPr>
            <p:ph type="title"/>
          </p:nvPr>
        </p:nvSpPr>
        <p:spPr/>
        <p:txBody>
          <a:bodyPr/>
          <a:lstStyle/>
          <a:p>
            <a:r>
              <a:rPr lang="en-US" dirty="0"/>
              <a:t>Team Creation Latency Experiment</a:t>
            </a:r>
          </a:p>
        </p:txBody>
      </p:sp>
      <p:sp>
        <p:nvSpPr>
          <p:cNvPr id="8" name="Content Placeholder 2"/>
          <p:cNvSpPr>
            <a:spLocks noGrp="1"/>
          </p:cNvSpPr>
          <p:nvPr>
            <p:ph sz="quarter" idx="13"/>
          </p:nvPr>
        </p:nvSpPr>
        <p:spPr>
          <a:xfrm>
            <a:off x="218542" y="1120722"/>
            <a:ext cx="4344988" cy="3489561"/>
          </a:xfrm>
        </p:spPr>
        <p:txBody>
          <a:bodyPr>
            <a:noAutofit/>
          </a:bodyPr>
          <a:lstStyle/>
          <a:p>
            <a:pPr lvl="1"/>
            <a:r>
              <a:rPr lang="en-US" sz="1500" dirty="0"/>
              <a:t>64 team creations (max supported) per iteration</a:t>
            </a:r>
          </a:p>
          <a:p>
            <a:pPr lvl="1"/>
            <a:r>
              <a:rPr lang="en-US" sz="1500" dirty="0"/>
              <a:t>1000 iterations – average time measured</a:t>
            </a:r>
          </a:p>
          <a:p>
            <a:pPr lvl="1"/>
            <a:r>
              <a:rPr lang="en-US" sz="1500" dirty="0">
                <a:solidFill>
                  <a:schemeClr val="accent1"/>
                </a:solidFill>
              </a:rPr>
              <a:t>Blue – </a:t>
            </a:r>
            <a:r>
              <a:rPr lang="en-US" sz="1500" dirty="0">
                <a:solidFill>
                  <a:schemeClr val="accent1"/>
                </a:solidFill>
                <a:latin typeface="Courier" pitchFamily="2" charset="0"/>
              </a:rPr>
              <a:t>TEAM_WORLD</a:t>
            </a:r>
            <a:r>
              <a:rPr lang="en-US" sz="1500" dirty="0">
                <a:solidFill>
                  <a:schemeClr val="accent1"/>
                </a:solidFill>
              </a:rPr>
              <a:t> “duplicate” split</a:t>
            </a:r>
            <a:r>
              <a:rPr lang="en-US" sz="1500" dirty="0"/>
              <a:t>	</a:t>
            </a:r>
          </a:p>
          <a:p>
            <a:pPr lvl="1"/>
            <a:r>
              <a:rPr lang="en-US" sz="1500" dirty="0">
                <a:solidFill>
                  <a:srgbClr val="FF0000"/>
                </a:solidFill>
              </a:rPr>
              <a:t>Red – </a:t>
            </a:r>
            <a:r>
              <a:rPr lang="en-US" sz="1500" i="1" dirty="0">
                <a:solidFill>
                  <a:srgbClr val="FF0000"/>
                </a:solidFill>
              </a:rPr>
              <a:t>reduction</a:t>
            </a:r>
            <a:r>
              <a:rPr lang="en-US" sz="1500" dirty="0">
                <a:solidFill>
                  <a:srgbClr val="FF0000"/>
                </a:solidFill>
              </a:rPr>
              <a:t> across </a:t>
            </a:r>
            <a:r>
              <a:rPr lang="en-US" sz="1500" dirty="0">
                <a:solidFill>
                  <a:srgbClr val="FF0000"/>
                </a:solidFill>
                <a:latin typeface="Courier" pitchFamily="2" charset="0"/>
              </a:rPr>
              <a:t>TEAM_WORLD</a:t>
            </a:r>
          </a:p>
          <a:p>
            <a:pPr lvl="1"/>
            <a:r>
              <a:rPr lang="en-US" sz="1500" dirty="0">
                <a:solidFill>
                  <a:srgbClr val="00B050"/>
                </a:solidFill>
              </a:rPr>
              <a:t>Green – </a:t>
            </a:r>
            <a:r>
              <a:rPr lang="en-US" sz="1500" dirty="0">
                <a:solidFill>
                  <a:srgbClr val="00B050"/>
                </a:solidFill>
                <a:latin typeface="Courier" pitchFamily="2" charset="0"/>
              </a:rPr>
              <a:t>TEAM_WORLD</a:t>
            </a:r>
            <a:r>
              <a:rPr lang="en-US" sz="1500" dirty="0">
                <a:solidFill>
                  <a:srgbClr val="00B050"/>
                </a:solidFill>
              </a:rPr>
              <a:t> “halve” split</a:t>
            </a:r>
          </a:p>
          <a:p>
            <a:pPr lvl="2"/>
            <a:r>
              <a:rPr lang="en-US" sz="1500" dirty="0"/>
              <a:t>1st split = {0, 1, 2, 3, …, N}   (size=N)</a:t>
            </a:r>
          </a:p>
          <a:p>
            <a:pPr lvl="2"/>
            <a:r>
              <a:rPr lang="en-US" sz="1500" dirty="0"/>
              <a:t>2nd split = {0, 2, 4, …, ~N}.   (size=N/2)</a:t>
            </a:r>
          </a:p>
          <a:p>
            <a:pPr lvl="2"/>
            <a:r>
              <a:rPr lang="en-US" sz="1500" dirty="0"/>
              <a:t>3rd split = {0, 4, 8, …, ~N}    (size=N/4) etc.</a:t>
            </a:r>
          </a:p>
          <a:p>
            <a:pPr lvl="1"/>
            <a:r>
              <a:rPr lang="en-US" sz="1500" dirty="0">
                <a:solidFill>
                  <a:schemeClr val="accent6">
                    <a:lumMod val="75000"/>
                  </a:schemeClr>
                </a:solidFill>
              </a:rPr>
              <a:t>Yellow – </a:t>
            </a:r>
            <a:r>
              <a:rPr lang="en-US" sz="1500" i="1" dirty="0">
                <a:solidFill>
                  <a:schemeClr val="accent6">
                    <a:lumMod val="75000"/>
                  </a:schemeClr>
                </a:solidFill>
              </a:rPr>
              <a:t>reduction</a:t>
            </a:r>
            <a:r>
              <a:rPr lang="en-US" sz="1500" dirty="0">
                <a:solidFill>
                  <a:schemeClr val="accent6">
                    <a:lumMod val="75000"/>
                  </a:schemeClr>
                </a:solidFill>
              </a:rPr>
              <a:t> across the “halved” teams</a:t>
            </a:r>
          </a:p>
          <a:p>
            <a:pPr lvl="2"/>
            <a:endParaRPr lang="en-US" sz="1500" dirty="0"/>
          </a:p>
          <a:p>
            <a:pPr lvl="1"/>
            <a:endParaRPr lang="en-US" sz="1500" dirty="0"/>
          </a:p>
          <a:p>
            <a:pPr lvl="1"/>
            <a:endParaRPr lang="en-US" sz="1500" dirty="0"/>
          </a:p>
        </p:txBody>
      </p:sp>
      <p:cxnSp>
        <p:nvCxnSpPr>
          <p:cNvPr id="6" name="Straight Connector 5">
            <a:extLst>
              <a:ext uri="{FF2B5EF4-FFF2-40B4-BE49-F238E27FC236}">
                <a16:creationId xmlns:a16="http://schemas.microsoft.com/office/drawing/2014/main" xmlns="" id="{C8522BBC-3A67-424A-9600-5FF7CD695138}"/>
              </a:ext>
            </a:extLst>
          </p:cNvPr>
          <p:cNvCxnSpPr>
            <a:cxnSpLocks/>
          </p:cNvCxnSpPr>
          <p:nvPr/>
        </p:nvCxnSpPr>
        <p:spPr>
          <a:xfrm>
            <a:off x="338667" y="2933872"/>
            <a:ext cx="3505200" cy="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xmlns="" id="{727A1E8C-3DAB-4841-A66A-91C8260E31D1}"/>
              </a:ext>
            </a:extLst>
          </p:cNvPr>
          <p:cNvCxnSpPr>
            <a:cxnSpLocks/>
          </p:cNvCxnSpPr>
          <p:nvPr/>
        </p:nvCxnSpPr>
        <p:spPr>
          <a:xfrm>
            <a:off x="338667" y="2180343"/>
            <a:ext cx="3505200" cy="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xmlns="" id="{F01BF8EF-BD7E-E84D-BD1E-8E3836EE5008}"/>
              </a:ext>
            </a:extLst>
          </p:cNvPr>
          <p:cNvCxnSpPr>
            <a:cxnSpLocks/>
          </p:cNvCxnSpPr>
          <p:nvPr/>
        </p:nvCxnSpPr>
        <p:spPr>
          <a:xfrm>
            <a:off x="338667" y="4305496"/>
            <a:ext cx="4022223" cy="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744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1A5EC455-D65F-DC44-89DB-BF3E3B657F9B}"/>
              </a:ext>
            </a:extLst>
          </p:cNvPr>
          <p:cNvPicPr>
            <a:picLocks noChangeAspect="1"/>
          </p:cNvPicPr>
          <p:nvPr/>
        </p:nvPicPr>
        <p:blipFill>
          <a:blip r:embed="rId2"/>
          <a:stretch>
            <a:fillRect/>
          </a:stretch>
        </p:blipFill>
        <p:spPr>
          <a:xfrm>
            <a:off x="4079322" y="1207887"/>
            <a:ext cx="3898484" cy="3520270"/>
          </a:xfrm>
          <a:prstGeom prst="rect">
            <a:avLst/>
          </a:prstGeom>
        </p:spPr>
      </p:pic>
      <p:sp>
        <p:nvSpPr>
          <p:cNvPr id="4" name="Slide Number Placeholder 3"/>
          <p:cNvSpPr>
            <a:spLocks noGrp="1"/>
          </p:cNvSpPr>
          <p:nvPr>
            <p:ph type="sldNum" sz="quarter" idx="12"/>
          </p:nvPr>
        </p:nvSpPr>
        <p:spPr/>
        <p:txBody>
          <a:bodyPr/>
          <a:lstStyle/>
          <a:p>
            <a:fld id="{EE2556C5-CE8C-6547-B838-EA80C61A4AF7}" type="slidenum">
              <a:rPr lang="en-US" smtClean="0"/>
              <a:pPr/>
              <a:t>17</a:t>
            </a:fld>
            <a:endParaRPr lang="en-US" dirty="0"/>
          </a:p>
        </p:txBody>
      </p:sp>
      <p:sp>
        <p:nvSpPr>
          <p:cNvPr id="2" name="Title 1"/>
          <p:cNvSpPr>
            <a:spLocks noGrp="1"/>
          </p:cNvSpPr>
          <p:nvPr>
            <p:ph type="title"/>
          </p:nvPr>
        </p:nvSpPr>
        <p:spPr/>
        <p:txBody>
          <a:bodyPr/>
          <a:lstStyle/>
          <a:p>
            <a:r>
              <a:rPr lang="en-US" dirty="0"/>
              <a:t>Diamond Sum-Reduction Measurements</a:t>
            </a:r>
          </a:p>
        </p:txBody>
      </p:sp>
      <p:sp>
        <p:nvSpPr>
          <p:cNvPr id="8" name="Content Placeholder 2"/>
          <p:cNvSpPr>
            <a:spLocks noGrp="1"/>
          </p:cNvSpPr>
          <p:nvPr>
            <p:ph sz="quarter" idx="13"/>
          </p:nvPr>
        </p:nvSpPr>
        <p:spPr>
          <a:xfrm>
            <a:off x="455613" y="964643"/>
            <a:ext cx="8121317" cy="3467904"/>
          </a:xfrm>
        </p:spPr>
        <p:txBody>
          <a:bodyPr>
            <a:normAutofit/>
          </a:bodyPr>
          <a:lstStyle/>
          <a:p>
            <a:pPr marL="0" lvl="1" indent="0">
              <a:buNone/>
            </a:pPr>
            <a:r>
              <a:rPr lang="en-US" sz="1700" dirty="0"/>
              <a:t>                          Recursive Doubling                                                Ring</a:t>
            </a:r>
          </a:p>
          <a:p>
            <a:pPr lvl="1"/>
            <a:endParaRPr lang="en-US" sz="1800" dirty="0"/>
          </a:p>
        </p:txBody>
      </p:sp>
      <p:pic>
        <p:nvPicPr>
          <p:cNvPr id="5" name="Picture 4">
            <a:extLst>
              <a:ext uri="{FF2B5EF4-FFF2-40B4-BE49-F238E27FC236}">
                <a16:creationId xmlns:a16="http://schemas.microsoft.com/office/drawing/2014/main" xmlns="" id="{84B7D816-66E0-1C42-B1C2-E0720A67AB57}"/>
              </a:ext>
            </a:extLst>
          </p:cNvPr>
          <p:cNvPicPr>
            <a:picLocks noChangeAspect="1"/>
          </p:cNvPicPr>
          <p:nvPr/>
        </p:nvPicPr>
        <p:blipFill>
          <a:blip r:embed="rId3"/>
          <a:stretch>
            <a:fillRect/>
          </a:stretch>
        </p:blipFill>
        <p:spPr>
          <a:xfrm>
            <a:off x="726818" y="1210203"/>
            <a:ext cx="3888410" cy="3511176"/>
          </a:xfrm>
          <a:prstGeom prst="rect">
            <a:avLst/>
          </a:prstGeom>
        </p:spPr>
      </p:pic>
    </p:spTree>
    <p:extLst>
      <p:ext uri="{BB962C8B-B14F-4D97-AF65-F5344CB8AC3E}">
        <p14:creationId xmlns:p14="http://schemas.microsoft.com/office/powerpoint/2010/main" val="3812906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1A5EC455-D65F-DC44-89DB-BF3E3B657F9B}"/>
              </a:ext>
            </a:extLst>
          </p:cNvPr>
          <p:cNvPicPr>
            <a:picLocks noChangeAspect="1"/>
          </p:cNvPicPr>
          <p:nvPr/>
        </p:nvPicPr>
        <p:blipFill>
          <a:blip r:embed="rId2"/>
          <a:stretch>
            <a:fillRect/>
          </a:stretch>
        </p:blipFill>
        <p:spPr>
          <a:xfrm>
            <a:off x="4079322" y="1207887"/>
            <a:ext cx="3898484" cy="3520270"/>
          </a:xfrm>
          <a:prstGeom prst="rect">
            <a:avLst/>
          </a:prstGeom>
        </p:spPr>
      </p:pic>
      <p:sp>
        <p:nvSpPr>
          <p:cNvPr id="4" name="Slide Number Placeholder 3"/>
          <p:cNvSpPr>
            <a:spLocks noGrp="1"/>
          </p:cNvSpPr>
          <p:nvPr>
            <p:ph type="sldNum" sz="quarter" idx="12"/>
          </p:nvPr>
        </p:nvSpPr>
        <p:spPr/>
        <p:txBody>
          <a:bodyPr/>
          <a:lstStyle/>
          <a:p>
            <a:fld id="{EE2556C5-CE8C-6547-B838-EA80C61A4AF7}" type="slidenum">
              <a:rPr lang="en-US" smtClean="0"/>
              <a:pPr/>
              <a:t>18</a:t>
            </a:fld>
            <a:endParaRPr lang="en-US" dirty="0"/>
          </a:p>
        </p:txBody>
      </p:sp>
      <p:sp>
        <p:nvSpPr>
          <p:cNvPr id="2" name="Title 1"/>
          <p:cNvSpPr>
            <a:spLocks noGrp="1"/>
          </p:cNvSpPr>
          <p:nvPr>
            <p:ph type="title"/>
          </p:nvPr>
        </p:nvSpPr>
        <p:spPr/>
        <p:txBody>
          <a:bodyPr/>
          <a:lstStyle/>
          <a:p>
            <a:r>
              <a:rPr lang="en-US" dirty="0"/>
              <a:t>Diamond Sum-Reduction Measurements</a:t>
            </a:r>
          </a:p>
        </p:txBody>
      </p:sp>
      <p:sp>
        <p:nvSpPr>
          <p:cNvPr id="8" name="Content Placeholder 2"/>
          <p:cNvSpPr>
            <a:spLocks noGrp="1"/>
          </p:cNvSpPr>
          <p:nvPr>
            <p:ph sz="quarter" idx="13"/>
          </p:nvPr>
        </p:nvSpPr>
        <p:spPr>
          <a:xfrm>
            <a:off x="455613" y="964643"/>
            <a:ext cx="8121317" cy="3467904"/>
          </a:xfrm>
        </p:spPr>
        <p:txBody>
          <a:bodyPr>
            <a:normAutofit/>
          </a:bodyPr>
          <a:lstStyle/>
          <a:p>
            <a:pPr marL="0" lvl="1" indent="0">
              <a:buNone/>
            </a:pPr>
            <a:r>
              <a:rPr lang="en-US" sz="1700" dirty="0"/>
              <a:t>                          Recursive Doubling                                                Ring</a:t>
            </a:r>
          </a:p>
          <a:p>
            <a:pPr lvl="1"/>
            <a:endParaRPr lang="en-US" sz="1800" dirty="0"/>
          </a:p>
        </p:txBody>
      </p:sp>
      <p:pic>
        <p:nvPicPr>
          <p:cNvPr id="5" name="Picture 4">
            <a:extLst>
              <a:ext uri="{FF2B5EF4-FFF2-40B4-BE49-F238E27FC236}">
                <a16:creationId xmlns:a16="http://schemas.microsoft.com/office/drawing/2014/main" xmlns="" id="{84B7D816-66E0-1C42-B1C2-E0720A67AB57}"/>
              </a:ext>
            </a:extLst>
          </p:cNvPr>
          <p:cNvPicPr>
            <a:picLocks noChangeAspect="1"/>
          </p:cNvPicPr>
          <p:nvPr/>
        </p:nvPicPr>
        <p:blipFill>
          <a:blip r:embed="rId3"/>
          <a:stretch>
            <a:fillRect/>
          </a:stretch>
        </p:blipFill>
        <p:spPr>
          <a:xfrm>
            <a:off x="726818" y="1210203"/>
            <a:ext cx="3888410" cy="3511176"/>
          </a:xfrm>
          <a:prstGeom prst="rect">
            <a:avLst/>
          </a:prstGeom>
        </p:spPr>
      </p:pic>
      <p:sp>
        <p:nvSpPr>
          <p:cNvPr id="6" name="Oval 5">
            <a:extLst>
              <a:ext uri="{FF2B5EF4-FFF2-40B4-BE49-F238E27FC236}">
                <a16:creationId xmlns:a16="http://schemas.microsoft.com/office/drawing/2014/main" xmlns="" id="{C68D4E31-61BA-D34F-8D85-EB87C56E20C8}"/>
              </a:ext>
            </a:extLst>
          </p:cNvPr>
          <p:cNvSpPr/>
          <p:nvPr/>
        </p:nvSpPr>
        <p:spPr>
          <a:xfrm>
            <a:off x="1303866" y="3539067"/>
            <a:ext cx="1667933" cy="389466"/>
          </a:xfrm>
          <a:prstGeom prst="ellipse">
            <a:avLst/>
          </a:prstGeom>
          <a:solidFill>
            <a:schemeClr val="accent5">
              <a:alpha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xmlns="" id="{71AE741E-C9DE-6E45-BF7B-6A4680235F11}"/>
              </a:ext>
            </a:extLst>
          </p:cNvPr>
          <p:cNvSpPr/>
          <p:nvPr/>
        </p:nvSpPr>
        <p:spPr>
          <a:xfrm rot="18483993">
            <a:off x="2497345" y="2642567"/>
            <a:ext cx="2404013" cy="389466"/>
          </a:xfrm>
          <a:prstGeom prst="ellipse">
            <a:avLst/>
          </a:prstGeom>
          <a:solidFill>
            <a:schemeClr val="accent5">
              <a:alpha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xmlns="" id="{F92E8A77-100B-D446-B635-29821D6EDD83}"/>
              </a:ext>
            </a:extLst>
          </p:cNvPr>
          <p:cNvSpPr/>
          <p:nvPr/>
        </p:nvSpPr>
        <p:spPr>
          <a:xfrm rot="21185272">
            <a:off x="4625209" y="2312135"/>
            <a:ext cx="3040641" cy="705727"/>
          </a:xfrm>
          <a:prstGeom prst="ellipse">
            <a:avLst/>
          </a:prstGeom>
          <a:solidFill>
            <a:schemeClr val="accent5">
              <a:alpha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xmlns="" id="{2B8B4EF3-077F-DE4E-B9E1-AF24D41F164C}"/>
              </a:ext>
            </a:extLst>
          </p:cNvPr>
          <p:cNvSpPr/>
          <p:nvPr/>
        </p:nvSpPr>
        <p:spPr>
          <a:xfrm rot="21185272">
            <a:off x="4651975" y="3059961"/>
            <a:ext cx="3040641" cy="260938"/>
          </a:xfrm>
          <a:prstGeom prst="ellipse">
            <a:avLst/>
          </a:prstGeom>
          <a:solidFill>
            <a:schemeClr val="accent2">
              <a:alpha val="2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xmlns="" id="{04AF3F1F-7F5D-7440-9FA4-45204C7CFD81}"/>
              </a:ext>
            </a:extLst>
          </p:cNvPr>
          <p:cNvSpPr/>
          <p:nvPr/>
        </p:nvSpPr>
        <p:spPr>
          <a:xfrm>
            <a:off x="1303866" y="3878901"/>
            <a:ext cx="1795805" cy="305561"/>
          </a:xfrm>
          <a:prstGeom prst="ellipse">
            <a:avLst/>
          </a:prstGeom>
          <a:solidFill>
            <a:schemeClr val="accent2">
              <a:alpha val="2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xmlns="" id="{1FD140FE-2FB4-9A46-AD16-E1C62F396302}"/>
              </a:ext>
            </a:extLst>
          </p:cNvPr>
          <p:cNvSpPr/>
          <p:nvPr/>
        </p:nvSpPr>
        <p:spPr>
          <a:xfrm rot="18483993">
            <a:off x="2735851" y="3056408"/>
            <a:ext cx="2160440" cy="283715"/>
          </a:xfrm>
          <a:prstGeom prst="ellipse">
            <a:avLst/>
          </a:prstGeom>
          <a:solidFill>
            <a:schemeClr val="accent2">
              <a:alpha val="2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99FD94B4-F5D5-3842-B096-E5D363A0F266}"/>
              </a:ext>
            </a:extLst>
          </p:cNvPr>
          <p:cNvSpPr txBox="1"/>
          <p:nvPr/>
        </p:nvSpPr>
        <p:spPr>
          <a:xfrm>
            <a:off x="1905083" y="3105791"/>
            <a:ext cx="1238577" cy="169277"/>
          </a:xfrm>
          <a:prstGeom prst="rect">
            <a:avLst/>
          </a:prstGeom>
          <a:noFill/>
        </p:spPr>
        <p:txBody>
          <a:bodyPr vert="horz" wrap="square" lIns="0" tIns="0" rIns="0" bIns="0" rtlCol="0">
            <a:spAutoFit/>
          </a:bodyPr>
          <a:lstStyle/>
          <a:p>
            <a:r>
              <a:rPr lang="en-US" sz="1100" dirty="0">
                <a:solidFill>
                  <a:srgbClr val="FF0000"/>
                </a:solidFill>
              </a:rPr>
              <a:t>Original Version</a:t>
            </a:r>
          </a:p>
        </p:txBody>
      </p:sp>
      <p:sp>
        <p:nvSpPr>
          <p:cNvPr id="14" name="TextBox 13">
            <a:extLst>
              <a:ext uri="{FF2B5EF4-FFF2-40B4-BE49-F238E27FC236}">
                <a16:creationId xmlns:a16="http://schemas.microsoft.com/office/drawing/2014/main" xmlns="" id="{443CBF0E-8091-9C4E-A071-C8F8CA2B8684}"/>
              </a:ext>
            </a:extLst>
          </p:cNvPr>
          <p:cNvSpPr txBox="1"/>
          <p:nvPr/>
        </p:nvSpPr>
        <p:spPr>
          <a:xfrm>
            <a:off x="6598959" y="2047094"/>
            <a:ext cx="1238577" cy="169277"/>
          </a:xfrm>
          <a:prstGeom prst="rect">
            <a:avLst/>
          </a:prstGeom>
          <a:noFill/>
        </p:spPr>
        <p:txBody>
          <a:bodyPr vert="horz" wrap="square" lIns="0" tIns="0" rIns="0" bIns="0" rtlCol="0">
            <a:spAutoFit/>
          </a:bodyPr>
          <a:lstStyle/>
          <a:p>
            <a:r>
              <a:rPr lang="en-US" sz="1100" dirty="0">
                <a:solidFill>
                  <a:srgbClr val="FF0000"/>
                </a:solidFill>
              </a:rPr>
              <a:t>Original Version</a:t>
            </a:r>
          </a:p>
        </p:txBody>
      </p:sp>
      <p:sp>
        <p:nvSpPr>
          <p:cNvPr id="15" name="TextBox 14">
            <a:extLst>
              <a:ext uri="{FF2B5EF4-FFF2-40B4-BE49-F238E27FC236}">
                <a16:creationId xmlns:a16="http://schemas.microsoft.com/office/drawing/2014/main" xmlns="" id="{F9990107-41A1-F446-BBD7-0E766D9A47A8}"/>
              </a:ext>
            </a:extLst>
          </p:cNvPr>
          <p:cNvSpPr txBox="1"/>
          <p:nvPr/>
        </p:nvSpPr>
        <p:spPr>
          <a:xfrm>
            <a:off x="5515055" y="3418278"/>
            <a:ext cx="1238577" cy="169277"/>
          </a:xfrm>
          <a:prstGeom prst="rect">
            <a:avLst/>
          </a:prstGeom>
          <a:noFill/>
        </p:spPr>
        <p:txBody>
          <a:bodyPr vert="horz" wrap="square" lIns="0" tIns="0" rIns="0" bIns="0" rtlCol="0">
            <a:spAutoFit/>
          </a:bodyPr>
          <a:lstStyle/>
          <a:p>
            <a:r>
              <a:rPr lang="en-US" sz="1100" dirty="0">
                <a:solidFill>
                  <a:schemeClr val="tx2">
                    <a:lumMod val="60000"/>
                    <a:lumOff val="40000"/>
                  </a:schemeClr>
                </a:solidFill>
              </a:rPr>
              <a:t>Teams Version</a:t>
            </a:r>
          </a:p>
        </p:txBody>
      </p:sp>
      <p:sp>
        <p:nvSpPr>
          <p:cNvPr id="16" name="TextBox 15">
            <a:extLst>
              <a:ext uri="{FF2B5EF4-FFF2-40B4-BE49-F238E27FC236}">
                <a16:creationId xmlns:a16="http://schemas.microsoft.com/office/drawing/2014/main" xmlns="" id="{F6C95D5E-0EF7-0241-8052-E5FD9B288B3A}"/>
              </a:ext>
            </a:extLst>
          </p:cNvPr>
          <p:cNvSpPr txBox="1"/>
          <p:nvPr/>
        </p:nvSpPr>
        <p:spPr>
          <a:xfrm>
            <a:off x="3408746" y="3790166"/>
            <a:ext cx="1238577" cy="169277"/>
          </a:xfrm>
          <a:prstGeom prst="rect">
            <a:avLst/>
          </a:prstGeom>
          <a:noFill/>
        </p:spPr>
        <p:txBody>
          <a:bodyPr vert="horz" wrap="square" lIns="0" tIns="0" rIns="0" bIns="0" rtlCol="0">
            <a:spAutoFit/>
          </a:bodyPr>
          <a:lstStyle/>
          <a:p>
            <a:r>
              <a:rPr lang="en-US" sz="1100" dirty="0">
                <a:solidFill>
                  <a:schemeClr val="tx2">
                    <a:lumMod val="60000"/>
                    <a:lumOff val="40000"/>
                  </a:schemeClr>
                </a:solidFill>
              </a:rPr>
              <a:t>Teams Version</a:t>
            </a:r>
          </a:p>
        </p:txBody>
      </p:sp>
      <p:sp>
        <p:nvSpPr>
          <p:cNvPr id="19" name="Right Arrow 18">
            <a:extLst>
              <a:ext uri="{FF2B5EF4-FFF2-40B4-BE49-F238E27FC236}">
                <a16:creationId xmlns:a16="http://schemas.microsoft.com/office/drawing/2014/main" xmlns="" id="{6656C077-2321-D94B-88C8-632235C64FF4}"/>
              </a:ext>
            </a:extLst>
          </p:cNvPr>
          <p:cNvSpPr/>
          <p:nvPr/>
        </p:nvSpPr>
        <p:spPr>
          <a:xfrm rot="16200000">
            <a:off x="5401486" y="2498270"/>
            <a:ext cx="653104" cy="395556"/>
          </a:xfrm>
          <a:prstGeom prst="rightArrow">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chemeClr val="tx1"/>
                </a:solidFill>
              </a:rPr>
              <a:t>nodes</a:t>
            </a:r>
          </a:p>
        </p:txBody>
      </p:sp>
    </p:spTree>
    <p:extLst>
      <p:ext uri="{BB962C8B-B14F-4D97-AF65-F5344CB8AC3E}">
        <p14:creationId xmlns:p14="http://schemas.microsoft.com/office/powerpoint/2010/main" val="586233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84B7D816-66E0-1C42-B1C2-E0720A67AB57}"/>
              </a:ext>
            </a:extLst>
          </p:cNvPr>
          <p:cNvPicPr>
            <a:picLocks noChangeAspect="1"/>
          </p:cNvPicPr>
          <p:nvPr/>
        </p:nvPicPr>
        <p:blipFill>
          <a:blip r:embed="rId2"/>
          <a:stretch>
            <a:fillRect/>
          </a:stretch>
        </p:blipFill>
        <p:spPr>
          <a:xfrm>
            <a:off x="4035323" y="1219201"/>
            <a:ext cx="3699697" cy="3488835"/>
          </a:xfrm>
          <a:prstGeom prst="rect">
            <a:avLst/>
          </a:prstGeom>
        </p:spPr>
      </p:pic>
      <p:sp>
        <p:nvSpPr>
          <p:cNvPr id="4" name="Slide Number Placeholder 3"/>
          <p:cNvSpPr>
            <a:spLocks noGrp="1"/>
          </p:cNvSpPr>
          <p:nvPr>
            <p:ph type="sldNum" sz="quarter" idx="12"/>
          </p:nvPr>
        </p:nvSpPr>
        <p:spPr/>
        <p:txBody>
          <a:bodyPr/>
          <a:lstStyle/>
          <a:p>
            <a:fld id="{EE2556C5-CE8C-6547-B838-EA80C61A4AF7}" type="slidenum">
              <a:rPr lang="en-US" smtClean="0"/>
              <a:pPr/>
              <a:t>19</a:t>
            </a:fld>
            <a:endParaRPr lang="en-US" dirty="0"/>
          </a:p>
        </p:txBody>
      </p:sp>
      <p:sp>
        <p:nvSpPr>
          <p:cNvPr id="2" name="Title 1"/>
          <p:cNvSpPr>
            <a:spLocks noGrp="1"/>
          </p:cNvSpPr>
          <p:nvPr>
            <p:ph type="title"/>
          </p:nvPr>
        </p:nvSpPr>
        <p:spPr/>
        <p:txBody>
          <a:bodyPr/>
          <a:lstStyle/>
          <a:p>
            <a:r>
              <a:rPr lang="en-US" dirty="0"/>
              <a:t>Cori </a:t>
            </a:r>
            <a:r>
              <a:rPr lang="en-US"/>
              <a:t>Sum-Reduction Measurements</a:t>
            </a:r>
            <a:endParaRPr lang="en-US" dirty="0"/>
          </a:p>
        </p:txBody>
      </p:sp>
      <p:sp>
        <p:nvSpPr>
          <p:cNvPr id="8" name="Content Placeholder 2"/>
          <p:cNvSpPr>
            <a:spLocks noGrp="1"/>
          </p:cNvSpPr>
          <p:nvPr>
            <p:ph sz="quarter" idx="13"/>
          </p:nvPr>
        </p:nvSpPr>
        <p:spPr>
          <a:xfrm>
            <a:off x="455613" y="964643"/>
            <a:ext cx="8121317" cy="3467904"/>
          </a:xfrm>
        </p:spPr>
        <p:txBody>
          <a:bodyPr>
            <a:normAutofit/>
          </a:bodyPr>
          <a:lstStyle/>
          <a:p>
            <a:pPr marL="0" lvl="1" indent="0">
              <a:buNone/>
            </a:pPr>
            <a:r>
              <a:rPr lang="en-US" sz="1700" dirty="0"/>
              <a:t>                            Recursive Doubling                                      Ring</a:t>
            </a:r>
          </a:p>
          <a:p>
            <a:pPr lvl="1"/>
            <a:endParaRPr lang="en-US" sz="1800" dirty="0"/>
          </a:p>
        </p:txBody>
      </p:sp>
      <p:pic>
        <p:nvPicPr>
          <p:cNvPr id="7" name="Picture 6">
            <a:extLst>
              <a:ext uri="{FF2B5EF4-FFF2-40B4-BE49-F238E27FC236}">
                <a16:creationId xmlns:a16="http://schemas.microsoft.com/office/drawing/2014/main" xmlns="" id="{1A5EC455-D65F-DC44-89DB-BF3E3B657F9B}"/>
              </a:ext>
            </a:extLst>
          </p:cNvPr>
          <p:cNvPicPr>
            <a:picLocks noChangeAspect="1"/>
          </p:cNvPicPr>
          <p:nvPr/>
        </p:nvPicPr>
        <p:blipFill>
          <a:blip r:embed="rId3"/>
          <a:stretch>
            <a:fillRect/>
          </a:stretch>
        </p:blipFill>
        <p:spPr>
          <a:xfrm>
            <a:off x="868178" y="1218337"/>
            <a:ext cx="3689535" cy="3479250"/>
          </a:xfrm>
          <a:prstGeom prst="rect">
            <a:avLst/>
          </a:prstGeom>
        </p:spPr>
      </p:pic>
    </p:spTree>
    <p:extLst>
      <p:ext uri="{BB962C8B-B14F-4D97-AF65-F5344CB8AC3E}">
        <p14:creationId xmlns:p14="http://schemas.microsoft.com/office/powerpoint/2010/main" val="157176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39340" y="989918"/>
            <a:ext cx="8828460" cy="3666487"/>
          </a:xfrm>
          <a:prstGeom prst="rect">
            <a:avLst/>
          </a:prstGeom>
          <a:noFill/>
        </p:spPr>
        <p:txBody>
          <a:bodyPr wrap="square" rtlCol="0">
            <a:normAutofit lnSpcReduction="10000"/>
          </a:bodyPr>
          <a:lstStyle/>
          <a:p>
            <a:pPr defTabSz="914400" eaLnBrk="0" fontAlgn="base" hangingPunct="0">
              <a:defRPr/>
            </a:pPr>
            <a:r>
              <a:rPr lang="en-US" sz="900" dirty="0">
                <a:latin typeface="Arial" panose="020B0604020202020204" pitchFamily="34" charset="0"/>
                <a:cs typeface="Arial" panose="020B0604020202020204" pitchFamily="34" charset="0"/>
              </a:rPr>
              <a:t>All information provided here is subject to change without notice. Contact your Intel representative to obtain the latest Intel product specifications and roadmaps. Intel provides these materials as-is, with no express or implied warranties.</a:t>
            </a:r>
          </a:p>
          <a:p>
            <a:pPr eaLnBrk="0" fontAlgn="base" hangingPunct="0"/>
            <a:endParaRPr lang="en-US" sz="900" dirty="0">
              <a:latin typeface="Arial" panose="020B0604020202020204" pitchFamily="34" charset="0"/>
              <a:cs typeface="Arial" panose="020B0604020202020204" pitchFamily="34" charset="0"/>
            </a:endParaRPr>
          </a:p>
          <a:p>
            <a:pPr defTabSz="914400" eaLnBrk="0" fontAlgn="base" hangingPunct="0">
              <a:defRPr/>
            </a:pPr>
            <a:r>
              <a:rPr lang="en-US" sz="900" dirty="0">
                <a:latin typeface="Arial" panose="020B0604020202020204" pitchFamily="34" charset="0"/>
                <a:cs typeface="Arial" panose="020B0604020202020204" pitchFamily="34" charset="0"/>
              </a:rPr>
              <a:t>This document contains information on products in the design phase of development which Intel may change at any time without notice. Do not finalize a design with this information. Results have been estimated or simulated using internal Intel analysis or architecture simulation or modeling, and provided to you for informational purposes. Any differences in your system hardware, software or configuration may affect your actual performance. For more complete information about performance and benchmark results, visit </a:t>
            </a:r>
            <a:r>
              <a:rPr lang="en-US" sz="900" dirty="0">
                <a:latin typeface="Arial" panose="020B0604020202020204" pitchFamily="34" charset="0"/>
                <a:cs typeface="Arial" panose="020B0604020202020204" pitchFamily="34" charset="0"/>
                <a:hlinkClick r:id="rId3"/>
              </a:rPr>
              <a:t>www.intel.com/benchmarks</a:t>
            </a:r>
            <a:r>
              <a:rPr lang="en-US" sz="900" dirty="0">
                <a:latin typeface="Arial" panose="020B0604020202020204" pitchFamily="34" charset="0"/>
                <a:cs typeface="Arial" panose="020B0604020202020204" pitchFamily="34" charset="0"/>
              </a:rPr>
              <a:t>.</a:t>
            </a:r>
          </a:p>
          <a:p>
            <a:pPr defTabSz="914400" eaLnBrk="0" fontAlgn="base" hangingPunct="0">
              <a:defRPr/>
            </a:pPr>
            <a:endParaRPr lang="en-US" sz="900" dirty="0">
              <a:latin typeface="Arial" panose="020B0604020202020204" pitchFamily="34" charset="0"/>
              <a:cs typeface="Arial" panose="020B0604020202020204" pitchFamily="34" charset="0"/>
            </a:endParaRPr>
          </a:p>
          <a:p>
            <a:pPr defTabSz="914400" eaLnBrk="0" fontAlgn="base" hangingPunct="0">
              <a:defRPr/>
            </a:pPr>
            <a:r>
              <a:rPr lang="en-US" sz="900" dirty="0"/>
              <a:t>Intel® , Intel logo and Xeon® are trademarks or registered trademarks of Intel Corporation or its subsidiaries in the U.S. and/or other countries. </a:t>
            </a:r>
            <a:r>
              <a:rPr lang="en-US" sz="900" dirty="0">
                <a:latin typeface="Arial" panose="020B0604020202020204" pitchFamily="34" charset="0"/>
                <a:cs typeface="Arial" panose="020B0604020202020204" pitchFamily="34" charset="0"/>
              </a:rPr>
              <a:t>Other names and brands may be claimed as the property of others. </a:t>
            </a:r>
            <a:endParaRPr lang="en-US" sz="900" dirty="0"/>
          </a:p>
          <a:p>
            <a:pPr defTabSz="914400" eaLnBrk="0" fontAlgn="base" hangingPunct="0">
              <a:defRPr/>
            </a:pPr>
            <a:endParaRPr lang="en-US" sz="900" dirty="0">
              <a:latin typeface="Arial" panose="020B0604020202020204" pitchFamily="34" charset="0"/>
              <a:cs typeface="Arial" panose="020B0604020202020204" pitchFamily="34" charset="0"/>
            </a:endParaRPr>
          </a:p>
          <a:p>
            <a:pPr defTabSz="914400" eaLnBrk="0" fontAlgn="base" hangingPunct="0">
              <a:defRPr/>
            </a:pPr>
            <a:r>
              <a:rPr lang="en-US" sz="900" dirty="0">
                <a:latin typeface="Arial" panose="020B0604020202020204" pitchFamily="34" charset="0"/>
                <a:cs typeface="Arial" panose="020B0604020202020204" pitchFamily="34" charset="0"/>
              </a:rPr>
              <a:t>Intel technologies' features and benefits depend on system configuration and may require enabled hardware, software or service activation. Performance varies depending on system configuration. No computer system can be absolutely secure. Check with your system manufacturer or retailer or learn more at [</a:t>
            </a:r>
            <a:r>
              <a:rPr lang="en-US" sz="900" dirty="0" err="1">
                <a:latin typeface="Arial" panose="020B0604020202020204" pitchFamily="34" charset="0"/>
                <a:cs typeface="Arial" panose="020B0604020202020204" pitchFamily="34" charset="0"/>
              </a:rPr>
              <a:t>intel.com</a:t>
            </a:r>
            <a:r>
              <a:rPr lang="en-US" sz="900" dirty="0">
                <a:latin typeface="Arial" panose="020B0604020202020204" pitchFamily="34" charset="0"/>
                <a:cs typeface="Arial" panose="020B0604020202020204" pitchFamily="34" charset="0"/>
              </a:rPr>
              <a:t>].</a:t>
            </a:r>
          </a:p>
          <a:p>
            <a:pPr defTabSz="914400" eaLnBrk="0" fontAlgn="base" hangingPunct="0">
              <a:defRPr/>
            </a:pPr>
            <a:endParaRPr lang="en-US" sz="900" dirty="0">
              <a:latin typeface="Arial" panose="020B0604020202020204" pitchFamily="34" charset="0"/>
              <a:cs typeface="Arial" panose="020B0604020202020204" pitchFamily="34" charset="0"/>
            </a:endParaRPr>
          </a:p>
          <a:p>
            <a:pPr defTabSz="914400" eaLnBrk="0" fontAlgn="base" hangingPunct="0">
              <a:defRPr/>
            </a:pPr>
            <a:r>
              <a:rPr lang="en-US" sz="900" dirty="0">
                <a:latin typeface="Arial" panose="020B0604020202020204" pitchFamily="34" charset="0"/>
                <a:cs typeface="Arial" panose="020B0604020202020204" pitchFamily="34" charset="0"/>
              </a:rPr>
              <a:t>The products described may contain design defects or errors known as errata which may cause the product to deviate from published specifications. Current characterized errata are available on request.</a:t>
            </a:r>
          </a:p>
          <a:p>
            <a:pPr defTabSz="914400" eaLnBrk="0" fontAlgn="base" hangingPunct="0">
              <a:defRPr/>
            </a:pPr>
            <a:endParaRPr lang="en-US" sz="900" dirty="0">
              <a:latin typeface="Arial" panose="020B0604020202020204" pitchFamily="34" charset="0"/>
              <a:cs typeface="Arial" panose="020B0604020202020204" pitchFamily="34" charset="0"/>
            </a:endParaRPr>
          </a:p>
          <a:p>
            <a:pPr defTabSz="914400" eaLnBrk="0" fontAlgn="base" hangingPunct="0">
              <a:defRPr/>
            </a:pPr>
            <a:r>
              <a:rPr lang="en-US" sz="900" b="1" dirty="0"/>
              <a:t>WARNING - This document contains technical data whose export is restricted by the Arms Export Control Act (Title 22, U.S.C., Sec 2751, </a:t>
            </a:r>
            <a:r>
              <a:rPr lang="en-US" sz="900" b="1" dirty="0" err="1"/>
              <a:t>etq</a:t>
            </a:r>
            <a:r>
              <a:rPr lang="en-US" sz="900" b="1" dirty="0"/>
              <a:t>.) or the Export Administration Act of 1979, as amended, Title 50, U.S.C., App. 2401 et seq. Violations of these export laws are subject to severe criminal penalties. Disseminate in accordance with provisions of DoD Directive 5230.25.</a:t>
            </a:r>
            <a:endParaRPr lang="en-US" sz="900" dirty="0"/>
          </a:p>
          <a:p>
            <a:pPr defTabSz="914400" eaLnBrk="0" fontAlgn="base" hangingPunct="0">
              <a:defRPr/>
            </a:pPr>
            <a:endParaRPr lang="en-US" sz="900" dirty="0">
              <a:latin typeface="Arial" panose="020B0604020202020204" pitchFamily="34" charset="0"/>
              <a:cs typeface="Arial" panose="020B0604020202020204" pitchFamily="34" charset="0"/>
            </a:endParaRPr>
          </a:p>
          <a:p>
            <a:pPr defTabSz="914400" eaLnBrk="0" fontAlgn="base" hangingPunct="0">
              <a:defRPr/>
            </a:pPr>
            <a:r>
              <a:rPr lang="en-US" sz="900" dirty="0"/>
              <a:t>This document contains information on products in the design phase of development which Intel may change at any time without notice. Do not finalize a design with this information. Results have been estimated or simulated using internal Intel analysis or architecture simulation or modeling, and provided to you for informational purposes. Any differences in your system hardware, software or configuration may affect your actual performance. For more complete information about performance and benchmark results, visit </a:t>
            </a:r>
            <a:r>
              <a:rPr lang="en-US" sz="900" u="sng" dirty="0">
                <a:hlinkClick r:id="rId3"/>
              </a:rPr>
              <a:t>www.intel.com/benchmarks</a:t>
            </a:r>
            <a:r>
              <a:rPr lang="en-US" sz="900" dirty="0"/>
              <a:t>.</a:t>
            </a:r>
          </a:p>
          <a:p>
            <a:pPr defTabSz="914400" eaLnBrk="0" fontAlgn="base" hangingPunct="0">
              <a:defRPr/>
            </a:pPr>
            <a:endParaRPr lang="en-US" sz="900" dirty="0">
              <a:latin typeface="Arial" panose="020B0604020202020204" pitchFamily="34" charset="0"/>
              <a:cs typeface="Arial" panose="020B0604020202020204" pitchFamily="34" charset="0"/>
            </a:endParaRPr>
          </a:p>
          <a:p>
            <a:pPr defTabSz="914400" eaLnBrk="0" fontAlgn="base" hangingPunct="0">
              <a:defRPr/>
            </a:pPr>
            <a:r>
              <a:rPr lang="en-US" sz="900" dirty="0">
                <a:latin typeface="Arial" panose="020B0604020202020204" pitchFamily="34" charset="0"/>
                <a:cs typeface="Arial" panose="020B0604020202020204" pitchFamily="34" charset="0"/>
              </a:rPr>
              <a:t>Copyright © 2019 Intel Corporation.</a:t>
            </a:r>
          </a:p>
          <a:p>
            <a:pPr defTabSz="914400" eaLnBrk="0" fontAlgn="base" hangingPunct="0">
              <a:defRPr/>
            </a:pPr>
            <a:endParaRPr lang="en-US" sz="9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EE2556C5-CE8C-6547-B838-EA80C61A4AF7}" type="slidenum">
              <a:rPr lang="en-US" smtClean="0"/>
              <a:pPr/>
              <a:t>2</a:t>
            </a:fld>
            <a:endParaRPr lang="en-US" dirty="0"/>
          </a:p>
        </p:txBody>
      </p:sp>
      <p:sp>
        <p:nvSpPr>
          <p:cNvPr id="3" name="Title 2"/>
          <p:cNvSpPr>
            <a:spLocks noGrp="1"/>
          </p:cNvSpPr>
          <p:nvPr>
            <p:ph type="title"/>
          </p:nvPr>
        </p:nvSpPr>
        <p:spPr/>
        <p:txBody>
          <a:bodyPr/>
          <a:lstStyle/>
          <a:p>
            <a:pPr lvl="0"/>
            <a:r>
              <a:rPr lang="en-US" dirty="0"/>
              <a:t>Legal Disclaimers</a:t>
            </a:r>
            <a:br>
              <a:rPr lang="en-US" dirty="0"/>
            </a:br>
            <a:endParaRPr lang="en-US" dirty="0"/>
          </a:p>
        </p:txBody>
      </p:sp>
    </p:spTree>
    <p:extLst>
      <p:ext uri="{BB962C8B-B14F-4D97-AF65-F5344CB8AC3E}">
        <p14:creationId xmlns:p14="http://schemas.microsoft.com/office/powerpoint/2010/main" val="842661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84B7D816-66E0-1C42-B1C2-E0720A67AB57}"/>
              </a:ext>
            </a:extLst>
          </p:cNvPr>
          <p:cNvPicPr>
            <a:picLocks noChangeAspect="1"/>
          </p:cNvPicPr>
          <p:nvPr/>
        </p:nvPicPr>
        <p:blipFill>
          <a:blip r:embed="rId2"/>
          <a:stretch>
            <a:fillRect/>
          </a:stretch>
        </p:blipFill>
        <p:spPr>
          <a:xfrm>
            <a:off x="4035323" y="1219201"/>
            <a:ext cx="3699697" cy="3488835"/>
          </a:xfrm>
          <a:prstGeom prst="rect">
            <a:avLst/>
          </a:prstGeom>
        </p:spPr>
      </p:pic>
      <p:sp>
        <p:nvSpPr>
          <p:cNvPr id="4" name="Slide Number Placeholder 3"/>
          <p:cNvSpPr>
            <a:spLocks noGrp="1"/>
          </p:cNvSpPr>
          <p:nvPr>
            <p:ph type="sldNum" sz="quarter" idx="12"/>
          </p:nvPr>
        </p:nvSpPr>
        <p:spPr/>
        <p:txBody>
          <a:bodyPr/>
          <a:lstStyle/>
          <a:p>
            <a:fld id="{EE2556C5-CE8C-6547-B838-EA80C61A4AF7}" type="slidenum">
              <a:rPr lang="en-US" smtClean="0"/>
              <a:pPr/>
              <a:t>20</a:t>
            </a:fld>
            <a:endParaRPr lang="en-US" dirty="0"/>
          </a:p>
        </p:txBody>
      </p:sp>
      <p:sp>
        <p:nvSpPr>
          <p:cNvPr id="2" name="Title 1"/>
          <p:cNvSpPr>
            <a:spLocks noGrp="1"/>
          </p:cNvSpPr>
          <p:nvPr>
            <p:ph type="title"/>
          </p:nvPr>
        </p:nvSpPr>
        <p:spPr/>
        <p:txBody>
          <a:bodyPr/>
          <a:lstStyle/>
          <a:p>
            <a:r>
              <a:rPr lang="en-US" dirty="0"/>
              <a:t>Cori </a:t>
            </a:r>
            <a:r>
              <a:rPr lang="en-US"/>
              <a:t>Sum-Reduction Measurements</a:t>
            </a:r>
            <a:endParaRPr lang="en-US" dirty="0"/>
          </a:p>
        </p:txBody>
      </p:sp>
      <p:sp>
        <p:nvSpPr>
          <p:cNvPr id="8" name="Content Placeholder 2"/>
          <p:cNvSpPr>
            <a:spLocks noGrp="1"/>
          </p:cNvSpPr>
          <p:nvPr>
            <p:ph sz="quarter" idx="13"/>
          </p:nvPr>
        </p:nvSpPr>
        <p:spPr>
          <a:xfrm>
            <a:off x="455613" y="964643"/>
            <a:ext cx="8121317" cy="3467904"/>
          </a:xfrm>
        </p:spPr>
        <p:txBody>
          <a:bodyPr>
            <a:normAutofit/>
          </a:bodyPr>
          <a:lstStyle/>
          <a:p>
            <a:pPr marL="0" lvl="1" indent="0">
              <a:buNone/>
            </a:pPr>
            <a:r>
              <a:rPr lang="en-US" sz="1700" dirty="0"/>
              <a:t>                            Recursive Doubling                                      Ring</a:t>
            </a:r>
          </a:p>
          <a:p>
            <a:pPr lvl="1"/>
            <a:endParaRPr lang="en-US" sz="1800" dirty="0"/>
          </a:p>
        </p:txBody>
      </p:sp>
      <p:pic>
        <p:nvPicPr>
          <p:cNvPr id="7" name="Picture 6">
            <a:extLst>
              <a:ext uri="{FF2B5EF4-FFF2-40B4-BE49-F238E27FC236}">
                <a16:creationId xmlns:a16="http://schemas.microsoft.com/office/drawing/2014/main" xmlns="" id="{1A5EC455-D65F-DC44-89DB-BF3E3B657F9B}"/>
              </a:ext>
            </a:extLst>
          </p:cNvPr>
          <p:cNvPicPr>
            <a:picLocks noChangeAspect="1"/>
          </p:cNvPicPr>
          <p:nvPr/>
        </p:nvPicPr>
        <p:blipFill>
          <a:blip r:embed="rId3"/>
          <a:stretch>
            <a:fillRect/>
          </a:stretch>
        </p:blipFill>
        <p:spPr>
          <a:xfrm>
            <a:off x="868178" y="1218337"/>
            <a:ext cx="3689535" cy="3479250"/>
          </a:xfrm>
          <a:prstGeom prst="rect">
            <a:avLst/>
          </a:prstGeom>
        </p:spPr>
      </p:pic>
      <p:sp>
        <p:nvSpPr>
          <p:cNvPr id="9" name="Oval 8">
            <a:extLst>
              <a:ext uri="{FF2B5EF4-FFF2-40B4-BE49-F238E27FC236}">
                <a16:creationId xmlns:a16="http://schemas.microsoft.com/office/drawing/2014/main" xmlns="" id="{8FF4127F-183F-C743-B068-ECB166917DD2}"/>
              </a:ext>
            </a:extLst>
          </p:cNvPr>
          <p:cNvSpPr/>
          <p:nvPr/>
        </p:nvSpPr>
        <p:spPr>
          <a:xfrm>
            <a:off x="1303866" y="3344333"/>
            <a:ext cx="1639903" cy="490198"/>
          </a:xfrm>
          <a:prstGeom prst="ellipse">
            <a:avLst/>
          </a:prstGeom>
          <a:solidFill>
            <a:schemeClr val="accent5">
              <a:alpha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xmlns="" id="{17673EDB-F5CB-C046-AAA7-8FF826FB1036}"/>
              </a:ext>
            </a:extLst>
          </p:cNvPr>
          <p:cNvSpPr/>
          <p:nvPr/>
        </p:nvSpPr>
        <p:spPr>
          <a:xfrm rot="18613361">
            <a:off x="2429451" y="2396277"/>
            <a:ext cx="2404013" cy="627753"/>
          </a:xfrm>
          <a:prstGeom prst="ellipse">
            <a:avLst/>
          </a:prstGeom>
          <a:solidFill>
            <a:schemeClr val="accent5">
              <a:alpha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xmlns="" id="{A3EDBA40-A073-DE4F-A25B-E7AB6831B340}"/>
              </a:ext>
            </a:extLst>
          </p:cNvPr>
          <p:cNvSpPr/>
          <p:nvPr/>
        </p:nvSpPr>
        <p:spPr>
          <a:xfrm rot="21185272">
            <a:off x="4576883" y="2177017"/>
            <a:ext cx="3040641" cy="812538"/>
          </a:xfrm>
          <a:prstGeom prst="ellipse">
            <a:avLst/>
          </a:prstGeom>
          <a:solidFill>
            <a:schemeClr val="accent5">
              <a:alpha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xmlns="" id="{4AC421DB-49A3-494C-B8A8-31D18282A65B}"/>
              </a:ext>
            </a:extLst>
          </p:cNvPr>
          <p:cNvSpPr/>
          <p:nvPr/>
        </p:nvSpPr>
        <p:spPr>
          <a:xfrm>
            <a:off x="4459387" y="3134139"/>
            <a:ext cx="2358107" cy="238630"/>
          </a:xfrm>
          <a:prstGeom prst="ellipse">
            <a:avLst/>
          </a:prstGeom>
          <a:solidFill>
            <a:schemeClr val="accent2">
              <a:alpha val="2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xmlns="" id="{9634A304-9F41-A742-8C2E-74CD99BACD4D}"/>
              </a:ext>
            </a:extLst>
          </p:cNvPr>
          <p:cNvSpPr/>
          <p:nvPr/>
        </p:nvSpPr>
        <p:spPr>
          <a:xfrm>
            <a:off x="1394075" y="3871433"/>
            <a:ext cx="1795805" cy="329674"/>
          </a:xfrm>
          <a:prstGeom prst="ellipse">
            <a:avLst/>
          </a:prstGeom>
          <a:solidFill>
            <a:schemeClr val="accent2">
              <a:alpha val="2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xmlns="" id="{3B391C80-E368-4B46-AB82-3564B226D30B}"/>
              </a:ext>
            </a:extLst>
          </p:cNvPr>
          <p:cNvSpPr/>
          <p:nvPr/>
        </p:nvSpPr>
        <p:spPr>
          <a:xfrm rot="18483993">
            <a:off x="2641271" y="3051809"/>
            <a:ext cx="2160440" cy="283715"/>
          </a:xfrm>
          <a:prstGeom prst="ellipse">
            <a:avLst/>
          </a:prstGeom>
          <a:solidFill>
            <a:schemeClr val="accent2">
              <a:alpha val="2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xmlns="" id="{1DD30363-BF43-1340-A160-30A9465F9E08}"/>
              </a:ext>
            </a:extLst>
          </p:cNvPr>
          <p:cNvSpPr/>
          <p:nvPr/>
        </p:nvSpPr>
        <p:spPr>
          <a:xfrm rot="19113172">
            <a:off x="6698048" y="2835235"/>
            <a:ext cx="1038858" cy="205968"/>
          </a:xfrm>
          <a:prstGeom prst="ellipse">
            <a:avLst/>
          </a:prstGeom>
          <a:solidFill>
            <a:schemeClr val="accent2">
              <a:alpha val="2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xmlns="" id="{E3A50E1D-D629-1D45-BCBA-986FBDB828A8}"/>
              </a:ext>
            </a:extLst>
          </p:cNvPr>
          <p:cNvSpPr txBox="1"/>
          <p:nvPr/>
        </p:nvSpPr>
        <p:spPr>
          <a:xfrm>
            <a:off x="3408746" y="3790166"/>
            <a:ext cx="1238577" cy="169277"/>
          </a:xfrm>
          <a:prstGeom prst="rect">
            <a:avLst/>
          </a:prstGeom>
          <a:noFill/>
        </p:spPr>
        <p:txBody>
          <a:bodyPr vert="horz" wrap="square" lIns="0" tIns="0" rIns="0" bIns="0" rtlCol="0">
            <a:spAutoFit/>
          </a:bodyPr>
          <a:lstStyle/>
          <a:p>
            <a:r>
              <a:rPr lang="en-US" sz="1100" dirty="0">
                <a:solidFill>
                  <a:schemeClr val="tx2">
                    <a:lumMod val="60000"/>
                    <a:lumOff val="40000"/>
                  </a:schemeClr>
                </a:solidFill>
              </a:rPr>
              <a:t>Teams Version</a:t>
            </a:r>
          </a:p>
        </p:txBody>
      </p:sp>
      <p:sp>
        <p:nvSpPr>
          <p:cNvPr id="17" name="TextBox 16">
            <a:extLst>
              <a:ext uri="{FF2B5EF4-FFF2-40B4-BE49-F238E27FC236}">
                <a16:creationId xmlns:a16="http://schemas.microsoft.com/office/drawing/2014/main" xmlns="" id="{3D974D37-CB9D-E14B-8F43-008902D27B5E}"/>
              </a:ext>
            </a:extLst>
          </p:cNvPr>
          <p:cNvSpPr txBox="1"/>
          <p:nvPr/>
        </p:nvSpPr>
        <p:spPr>
          <a:xfrm>
            <a:off x="5948033" y="3423354"/>
            <a:ext cx="1238577" cy="169277"/>
          </a:xfrm>
          <a:prstGeom prst="rect">
            <a:avLst/>
          </a:prstGeom>
          <a:noFill/>
        </p:spPr>
        <p:txBody>
          <a:bodyPr vert="horz" wrap="square" lIns="0" tIns="0" rIns="0" bIns="0" rtlCol="0">
            <a:spAutoFit/>
          </a:bodyPr>
          <a:lstStyle/>
          <a:p>
            <a:r>
              <a:rPr lang="en-US" sz="1100" dirty="0">
                <a:solidFill>
                  <a:schemeClr val="tx2">
                    <a:lumMod val="60000"/>
                    <a:lumOff val="40000"/>
                  </a:schemeClr>
                </a:solidFill>
              </a:rPr>
              <a:t>Teams Version</a:t>
            </a:r>
          </a:p>
        </p:txBody>
      </p:sp>
      <p:sp>
        <p:nvSpPr>
          <p:cNvPr id="18" name="TextBox 17">
            <a:extLst>
              <a:ext uri="{FF2B5EF4-FFF2-40B4-BE49-F238E27FC236}">
                <a16:creationId xmlns:a16="http://schemas.microsoft.com/office/drawing/2014/main" xmlns="" id="{F69A87C5-876A-9145-8E48-A8DAF3EBFBBF}"/>
              </a:ext>
            </a:extLst>
          </p:cNvPr>
          <p:cNvSpPr txBox="1"/>
          <p:nvPr/>
        </p:nvSpPr>
        <p:spPr>
          <a:xfrm>
            <a:off x="1807467" y="2970469"/>
            <a:ext cx="1238577" cy="169277"/>
          </a:xfrm>
          <a:prstGeom prst="rect">
            <a:avLst/>
          </a:prstGeom>
          <a:noFill/>
        </p:spPr>
        <p:txBody>
          <a:bodyPr vert="horz" wrap="square" lIns="0" tIns="0" rIns="0" bIns="0" rtlCol="0">
            <a:spAutoFit/>
          </a:bodyPr>
          <a:lstStyle/>
          <a:p>
            <a:r>
              <a:rPr lang="en-US" sz="1100" dirty="0">
                <a:solidFill>
                  <a:srgbClr val="FF0000"/>
                </a:solidFill>
              </a:rPr>
              <a:t>Original Version</a:t>
            </a:r>
          </a:p>
        </p:txBody>
      </p:sp>
      <p:sp>
        <p:nvSpPr>
          <p:cNvPr id="19" name="TextBox 18">
            <a:extLst>
              <a:ext uri="{FF2B5EF4-FFF2-40B4-BE49-F238E27FC236}">
                <a16:creationId xmlns:a16="http://schemas.microsoft.com/office/drawing/2014/main" xmlns="" id="{18DEF3BE-979B-1F40-884D-7257F0064A4E}"/>
              </a:ext>
            </a:extLst>
          </p:cNvPr>
          <p:cNvSpPr txBox="1"/>
          <p:nvPr/>
        </p:nvSpPr>
        <p:spPr>
          <a:xfrm>
            <a:off x="4823158" y="2074361"/>
            <a:ext cx="1238577" cy="169277"/>
          </a:xfrm>
          <a:prstGeom prst="rect">
            <a:avLst/>
          </a:prstGeom>
          <a:noFill/>
        </p:spPr>
        <p:txBody>
          <a:bodyPr vert="horz" wrap="square" lIns="0" tIns="0" rIns="0" bIns="0" rtlCol="0">
            <a:spAutoFit/>
          </a:bodyPr>
          <a:lstStyle/>
          <a:p>
            <a:r>
              <a:rPr lang="en-US" sz="1100" dirty="0">
                <a:solidFill>
                  <a:srgbClr val="FF0000"/>
                </a:solidFill>
              </a:rPr>
              <a:t>Original Version</a:t>
            </a:r>
          </a:p>
        </p:txBody>
      </p:sp>
      <p:sp>
        <p:nvSpPr>
          <p:cNvPr id="20" name="Right Arrow 19">
            <a:extLst>
              <a:ext uri="{FF2B5EF4-FFF2-40B4-BE49-F238E27FC236}">
                <a16:creationId xmlns:a16="http://schemas.microsoft.com/office/drawing/2014/main" xmlns="" id="{F53EEBB8-00D2-694D-9297-A86AA60A1905}"/>
              </a:ext>
            </a:extLst>
          </p:cNvPr>
          <p:cNvSpPr/>
          <p:nvPr/>
        </p:nvSpPr>
        <p:spPr>
          <a:xfrm rot="16200000">
            <a:off x="6010342" y="2443076"/>
            <a:ext cx="653104" cy="395556"/>
          </a:xfrm>
          <a:prstGeom prst="rightArrow">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chemeClr val="tx1"/>
                </a:solidFill>
              </a:rPr>
              <a:t>nodes</a:t>
            </a:r>
          </a:p>
        </p:txBody>
      </p:sp>
    </p:spTree>
    <p:extLst>
      <p:ext uri="{BB962C8B-B14F-4D97-AF65-F5344CB8AC3E}">
        <p14:creationId xmlns:p14="http://schemas.microsoft.com/office/powerpoint/2010/main" val="2987289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E2556C5-CE8C-6547-B838-EA80C61A4AF7}" type="slidenum">
              <a:rPr kumimoji="0" lang="en-US" sz="800" b="0" i="0" u="none" strike="noStrike" kern="1200" cap="none" spc="0" normalizeH="0" baseline="0" noProof="0" smtClean="0">
                <a:ln>
                  <a:noFill/>
                </a:ln>
                <a:solidFill>
                  <a:prstClr val="white"/>
                </a:solidFill>
                <a:effectLst/>
                <a:uLnTx/>
                <a:uFillTx/>
                <a:latin typeface="Intel Clear"/>
                <a:ea typeface="+mn-ea"/>
                <a:cs typeface="Intel Clear"/>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800" b="0" i="0" u="none" strike="noStrike" kern="1200" cap="none" spc="0" normalizeH="0" baseline="0" noProof="0" dirty="0">
              <a:ln>
                <a:noFill/>
              </a:ln>
              <a:solidFill>
                <a:prstClr val="white"/>
              </a:solidFill>
              <a:effectLst/>
              <a:uLnTx/>
              <a:uFillTx/>
              <a:latin typeface="Intel Clear"/>
              <a:ea typeface="+mn-ea"/>
              <a:cs typeface="Intel Clear"/>
            </a:endParaRPr>
          </a:p>
        </p:txBody>
      </p:sp>
      <p:sp>
        <p:nvSpPr>
          <p:cNvPr id="2" name="Title 1"/>
          <p:cNvSpPr>
            <a:spLocks noGrp="1"/>
          </p:cNvSpPr>
          <p:nvPr>
            <p:ph type="title"/>
          </p:nvPr>
        </p:nvSpPr>
        <p:spPr>
          <a:xfrm>
            <a:off x="455613" y="308848"/>
            <a:ext cx="8229600" cy="868680"/>
          </a:xfrm>
        </p:spPr>
        <p:txBody>
          <a:bodyPr/>
          <a:lstStyle/>
          <a:p>
            <a:r>
              <a:rPr lang="en-US" dirty="0"/>
              <a:t>Conclusion</a:t>
            </a:r>
          </a:p>
        </p:txBody>
      </p:sp>
      <p:sp>
        <p:nvSpPr>
          <p:cNvPr id="8" name="Content Placeholder 2"/>
          <p:cNvSpPr>
            <a:spLocks noGrp="1"/>
          </p:cNvSpPr>
          <p:nvPr>
            <p:ph sz="quarter" idx="13"/>
          </p:nvPr>
        </p:nvSpPr>
        <p:spPr>
          <a:xfrm>
            <a:off x="455613" y="868301"/>
            <a:ext cx="8229600" cy="3467904"/>
          </a:xfrm>
        </p:spPr>
        <p:txBody>
          <a:bodyPr>
            <a:normAutofit fontScale="85000" lnSpcReduction="20000"/>
          </a:bodyPr>
          <a:lstStyle/>
          <a:p>
            <a:pPr lvl="1"/>
            <a:endParaRPr lang="en-US" dirty="0"/>
          </a:p>
          <a:p>
            <a:pPr lvl="1"/>
            <a:r>
              <a:rPr lang="en-US" dirty="0"/>
              <a:t>The OpenSHMEM Teams API is impactful for applications: easier decomposition, better locality, simpler collectives usage.</a:t>
            </a:r>
          </a:p>
          <a:p>
            <a:pPr lvl="1"/>
            <a:r>
              <a:rPr lang="en-US" dirty="0"/>
              <a:t>The latest API is implementable and shows good performance characteristics.</a:t>
            </a:r>
          </a:p>
          <a:p>
            <a:pPr lvl="1"/>
            <a:r>
              <a:rPr lang="en-US" dirty="0"/>
              <a:t>From the experiments:</a:t>
            </a:r>
          </a:p>
          <a:p>
            <a:pPr lvl="2"/>
            <a:r>
              <a:rPr lang="en-US" dirty="0"/>
              <a:t>Team creation is dominated by a reduction.</a:t>
            </a:r>
          </a:p>
          <a:p>
            <a:pPr lvl="2"/>
            <a:r>
              <a:rPr lang="en-US" dirty="0"/>
              <a:t>Both bandwidth-optimized (ring) and latency optimized (rec. dbl.) algorithms benefit from team-based shared memory reduction.</a:t>
            </a:r>
          </a:p>
          <a:p>
            <a:pPr lvl="1"/>
            <a:r>
              <a:rPr lang="en-US" dirty="0"/>
              <a:t>This code is under review within the SOS topic/teams branch:</a:t>
            </a:r>
          </a:p>
          <a:p>
            <a:pPr lvl="2"/>
            <a:r>
              <a:rPr lang="en-US" dirty="0">
                <a:hlinkClick r:id="rId2"/>
              </a:rPr>
              <a:t>https://github.com/Sandia-OpenSHMEM/SOS/pull/886</a:t>
            </a:r>
            <a:endParaRPr lang="en-US" dirty="0"/>
          </a:p>
          <a:p>
            <a:pPr lvl="1"/>
            <a:r>
              <a:rPr lang="en-US" dirty="0"/>
              <a:t>Status:</a:t>
            </a:r>
          </a:p>
          <a:p>
            <a:pPr lvl="2"/>
            <a:r>
              <a:rPr lang="en-US" dirty="0"/>
              <a:t>Recently ratified by the specification committee – will be released in v1.5.</a:t>
            </a:r>
          </a:p>
        </p:txBody>
      </p:sp>
    </p:spTree>
    <p:extLst>
      <p:ext uri="{BB962C8B-B14F-4D97-AF65-F5344CB8AC3E}">
        <p14:creationId xmlns:p14="http://schemas.microsoft.com/office/powerpoint/2010/main" val="1060035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E2556C5-CE8C-6547-B838-EA80C61A4AF7}" type="slidenum">
              <a:rPr kumimoji="0" lang="en-US" sz="800" b="0" i="0" u="none" strike="noStrike" kern="1200" cap="none" spc="0" normalizeH="0" baseline="0" noProof="0" smtClean="0">
                <a:ln>
                  <a:noFill/>
                </a:ln>
                <a:solidFill>
                  <a:prstClr val="white"/>
                </a:solidFill>
                <a:effectLst/>
                <a:uLnTx/>
                <a:uFillTx/>
                <a:latin typeface="Intel Clear"/>
                <a:ea typeface="+mn-ea"/>
                <a:cs typeface="Intel Clear"/>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800" b="0" i="0" u="none" strike="noStrike" kern="1200" cap="none" spc="0" normalizeH="0" baseline="0" noProof="0" dirty="0">
              <a:ln>
                <a:noFill/>
              </a:ln>
              <a:solidFill>
                <a:prstClr val="white"/>
              </a:solidFill>
              <a:effectLst/>
              <a:uLnTx/>
              <a:uFillTx/>
              <a:latin typeface="Intel Clear"/>
              <a:ea typeface="+mn-ea"/>
              <a:cs typeface="Intel Clear"/>
            </a:endParaRPr>
          </a:p>
        </p:txBody>
      </p:sp>
      <p:sp>
        <p:nvSpPr>
          <p:cNvPr id="2" name="Title 1"/>
          <p:cNvSpPr>
            <a:spLocks noGrp="1"/>
          </p:cNvSpPr>
          <p:nvPr>
            <p:ph type="title"/>
          </p:nvPr>
        </p:nvSpPr>
        <p:spPr/>
        <p:txBody>
          <a:bodyPr/>
          <a:lstStyle/>
          <a:p>
            <a:r>
              <a:rPr lang="en-US" dirty="0"/>
              <a:t>Future Work</a:t>
            </a:r>
          </a:p>
        </p:txBody>
      </p:sp>
      <p:sp>
        <p:nvSpPr>
          <p:cNvPr id="8" name="Content Placeholder 2"/>
          <p:cNvSpPr>
            <a:spLocks noGrp="1"/>
          </p:cNvSpPr>
          <p:nvPr>
            <p:ph sz="quarter" idx="13"/>
          </p:nvPr>
        </p:nvSpPr>
        <p:spPr>
          <a:xfrm>
            <a:off x="455613" y="997773"/>
            <a:ext cx="8121317" cy="3467904"/>
          </a:xfrm>
        </p:spPr>
        <p:txBody>
          <a:bodyPr>
            <a:normAutofit/>
          </a:bodyPr>
          <a:lstStyle/>
          <a:p>
            <a:pPr lvl="1"/>
            <a:r>
              <a:rPr lang="en-US" sz="1700" dirty="0"/>
              <a:t>Support non-triplet (set-based) teams?</a:t>
            </a:r>
          </a:p>
          <a:p>
            <a:pPr lvl="2"/>
            <a:r>
              <a:rPr lang="en-US" sz="1700" dirty="0"/>
              <a:t>More general support for </a:t>
            </a:r>
            <a:r>
              <a:rPr lang="en-US" sz="1700" dirty="0">
                <a:latin typeface="Courier" pitchFamily="2" charset="0"/>
              </a:rPr>
              <a:t>SHMEM_TEAM_SHARED</a:t>
            </a:r>
            <a:r>
              <a:rPr lang="en-US" sz="1700" dirty="0"/>
              <a:t>.</a:t>
            </a:r>
          </a:p>
          <a:p>
            <a:pPr lvl="2"/>
            <a:r>
              <a:rPr lang="en-US" sz="1700" dirty="0"/>
              <a:t>May enable topological optimizations.</a:t>
            </a:r>
          </a:p>
          <a:p>
            <a:pPr lvl="1"/>
            <a:r>
              <a:rPr lang="en-US" dirty="0"/>
              <a:t>Various teams-related extensions:</a:t>
            </a:r>
          </a:p>
          <a:p>
            <a:pPr lvl="2"/>
            <a:r>
              <a:rPr lang="en-US" dirty="0"/>
              <a:t>Memory Spaces</a:t>
            </a:r>
          </a:p>
          <a:p>
            <a:pPr lvl="3"/>
            <a:r>
              <a:rPr lang="en-US" dirty="0"/>
              <a:t>Teams-based memory allocation</a:t>
            </a:r>
          </a:p>
          <a:p>
            <a:pPr lvl="3"/>
            <a:r>
              <a:rPr lang="en-US" dirty="0"/>
              <a:t>Different traits for different memories</a:t>
            </a:r>
          </a:p>
          <a:p>
            <a:pPr lvl="2"/>
            <a:r>
              <a:rPr lang="en-US" dirty="0"/>
              <a:t>Atomicity domains</a:t>
            </a:r>
          </a:p>
          <a:p>
            <a:pPr lvl="3"/>
            <a:r>
              <a:rPr lang="en-US" dirty="0"/>
              <a:t>Isolate atomic operations to within a team (or team hierarchy)</a:t>
            </a:r>
          </a:p>
          <a:p>
            <a:pPr lvl="2"/>
            <a:endParaRPr lang="en-US" dirty="0"/>
          </a:p>
        </p:txBody>
      </p:sp>
    </p:spTree>
    <p:extLst>
      <p:ext uri="{BB962C8B-B14F-4D97-AF65-F5344CB8AC3E}">
        <p14:creationId xmlns:p14="http://schemas.microsoft.com/office/powerpoint/2010/main" val="517121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4152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24</a:t>
            </a:fld>
            <a:endParaRPr lang="en-US" dirty="0"/>
          </a:p>
        </p:txBody>
      </p:sp>
      <p:sp>
        <p:nvSpPr>
          <p:cNvPr id="2" name="Title 1"/>
          <p:cNvSpPr>
            <a:spLocks noGrp="1"/>
          </p:cNvSpPr>
          <p:nvPr>
            <p:ph type="title"/>
          </p:nvPr>
        </p:nvSpPr>
        <p:spPr/>
        <p:txBody>
          <a:bodyPr/>
          <a:lstStyle/>
          <a:p>
            <a:r>
              <a:rPr lang="en-US" dirty="0"/>
              <a:t>Outline</a:t>
            </a:r>
          </a:p>
        </p:txBody>
      </p:sp>
      <p:sp>
        <p:nvSpPr>
          <p:cNvPr id="8" name="Content Placeholder 2"/>
          <p:cNvSpPr>
            <a:spLocks noGrp="1"/>
          </p:cNvSpPr>
          <p:nvPr>
            <p:ph sz="quarter" idx="13"/>
          </p:nvPr>
        </p:nvSpPr>
        <p:spPr>
          <a:xfrm>
            <a:off x="455613" y="1047389"/>
            <a:ext cx="8228012" cy="3425825"/>
          </a:xfrm>
        </p:spPr>
        <p:txBody>
          <a:bodyPr>
            <a:normAutofit fontScale="77500" lnSpcReduction="20000"/>
          </a:bodyPr>
          <a:lstStyle/>
          <a:p>
            <a:pPr lvl="1"/>
            <a:r>
              <a:rPr lang="en-US" dirty="0">
                <a:solidFill>
                  <a:srgbClr val="0071C5"/>
                </a:solidFill>
              </a:rPr>
              <a:t>Introduction / Overview to OpenSHMEM library and Teams API</a:t>
            </a:r>
          </a:p>
          <a:p>
            <a:pPr lvl="1"/>
            <a:r>
              <a:rPr lang="en-US" dirty="0">
                <a:solidFill>
                  <a:srgbClr val="0071C5"/>
                </a:solidFill>
              </a:rPr>
              <a:t>Motivation</a:t>
            </a:r>
          </a:p>
          <a:p>
            <a:pPr lvl="2"/>
            <a:r>
              <a:rPr lang="en-US" dirty="0"/>
              <a:t>Examples of teams usage </a:t>
            </a:r>
          </a:p>
          <a:p>
            <a:pPr lvl="1"/>
            <a:r>
              <a:rPr lang="en-US" dirty="0">
                <a:solidFill>
                  <a:srgbClr val="0071C5"/>
                </a:solidFill>
              </a:rPr>
              <a:t>Design</a:t>
            </a:r>
          </a:p>
          <a:p>
            <a:pPr lvl="2"/>
            <a:r>
              <a:rPr lang="en-US" dirty="0" err="1">
                <a:latin typeface="Courier" pitchFamily="2" charset="0"/>
              </a:rPr>
              <a:t>pSync</a:t>
            </a:r>
            <a:r>
              <a:rPr lang="en-US" dirty="0"/>
              <a:t> management</a:t>
            </a:r>
          </a:p>
          <a:p>
            <a:pPr lvl="2"/>
            <a:r>
              <a:rPr lang="en-US" dirty="0"/>
              <a:t>Team creation</a:t>
            </a:r>
          </a:p>
          <a:p>
            <a:pPr lvl="1"/>
            <a:r>
              <a:rPr lang="en-US" dirty="0">
                <a:solidFill>
                  <a:srgbClr val="0071C5"/>
                </a:solidFill>
              </a:rPr>
              <a:t>Pre-defined teams</a:t>
            </a:r>
          </a:p>
          <a:p>
            <a:pPr lvl="2"/>
            <a:r>
              <a:rPr lang="en-US" dirty="0">
                <a:latin typeface="Courier" pitchFamily="2" charset="0"/>
              </a:rPr>
              <a:t>SHMEM_TEAM_WORLD</a:t>
            </a:r>
            <a:r>
              <a:rPr lang="en-US" dirty="0"/>
              <a:t>, </a:t>
            </a:r>
            <a:r>
              <a:rPr lang="en-US" dirty="0">
                <a:latin typeface="Courier" pitchFamily="2" charset="0"/>
              </a:rPr>
              <a:t>SHMEM_TEAM_SHARED</a:t>
            </a:r>
            <a:r>
              <a:rPr lang="en-US" dirty="0"/>
              <a:t>, etc.</a:t>
            </a:r>
          </a:p>
          <a:p>
            <a:pPr lvl="1"/>
            <a:r>
              <a:rPr lang="en-US" dirty="0">
                <a:solidFill>
                  <a:srgbClr val="0071C5"/>
                </a:solidFill>
              </a:rPr>
              <a:t>Performance Experiments</a:t>
            </a:r>
          </a:p>
          <a:p>
            <a:pPr lvl="2"/>
            <a:r>
              <a:rPr lang="en-US" dirty="0"/>
              <a:t>Team creation latency</a:t>
            </a:r>
          </a:p>
          <a:p>
            <a:pPr lvl="2"/>
            <a:r>
              <a:rPr lang="en-US" dirty="0"/>
              <a:t>Sum reduction (OSU microbenchmark) with shared-memory teams (Ring vs. recursive doubling)</a:t>
            </a:r>
          </a:p>
          <a:p>
            <a:pPr lvl="1"/>
            <a:r>
              <a:rPr lang="en-US" dirty="0">
                <a:solidFill>
                  <a:srgbClr val="0071C5"/>
                </a:solidFill>
              </a:rPr>
              <a:t>Conclusion / Future Work</a:t>
            </a:r>
          </a:p>
          <a:p>
            <a:pPr lvl="1"/>
            <a:endParaRPr lang="en-US" sz="1800" dirty="0"/>
          </a:p>
        </p:txBody>
      </p:sp>
    </p:spTree>
    <p:extLst>
      <p:ext uri="{BB962C8B-B14F-4D97-AF65-F5344CB8AC3E}">
        <p14:creationId xmlns:p14="http://schemas.microsoft.com/office/powerpoint/2010/main" val="19871673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25</a:t>
            </a:fld>
            <a:endParaRPr lang="en-US" dirty="0"/>
          </a:p>
        </p:txBody>
      </p:sp>
      <p:sp>
        <p:nvSpPr>
          <p:cNvPr id="2" name="Title 1"/>
          <p:cNvSpPr>
            <a:spLocks noGrp="1"/>
          </p:cNvSpPr>
          <p:nvPr>
            <p:ph type="title"/>
          </p:nvPr>
        </p:nvSpPr>
        <p:spPr/>
        <p:txBody>
          <a:bodyPr/>
          <a:lstStyle/>
          <a:p>
            <a:r>
              <a:rPr lang="en-US" dirty="0"/>
              <a:t>Design – internal team type</a:t>
            </a:r>
          </a:p>
        </p:txBody>
      </p:sp>
      <p:sp>
        <p:nvSpPr>
          <p:cNvPr id="10" name="Content Placeholder 2">
            <a:extLst>
              <a:ext uri="{FF2B5EF4-FFF2-40B4-BE49-F238E27FC236}">
                <a16:creationId xmlns:a16="http://schemas.microsoft.com/office/drawing/2014/main" xmlns="" id="{3B35E26C-66C7-CB4D-BD0E-FA9EB8AF1BC1}"/>
              </a:ext>
            </a:extLst>
          </p:cNvPr>
          <p:cNvSpPr>
            <a:spLocks noGrp="1"/>
          </p:cNvSpPr>
          <p:nvPr>
            <p:ph sz="quarter" idx="13"/>
          </p:nvPr>
        </p:nvSpPr>
        <p:spPr>
          <a:xfrm>
            <a:off x="455613" y="997773"/>
            <a:ext cx="8121317" cy="3467904"/>
          </a:xfrm>
        </p:spPr>
        <p:txBody>
          <a:bodyPr>
            <a:normAutofit fontScale="77500" lnSpcReduction="20000"/>
          </a:bodyPr>
          <a:lstStyle/>
          <a:p>
            <a:pPr marL="0" lvl="1" indent="0">
              <a:lnSpc>
                <a:spcPct val="110000"/>
              </a:lnSpc>
              <a:buNone/>
            </a:pPr>
            <a:r>
              <a:rPr lang="en-US" sz="1900" dirty="0" err="1">
                <a:solidFill>
                  <a:srgbClr val="7030A0"/>
                </a:solidFill>
                <a:latin typeface="Courier" pitchFamily="2" charset="0"/>
              </a:rPr>
              <a:t>shmem_internal_team_t</a:t>
            </a:r>
            <a:r>
              <a:rPr lang="en-US" sz="1900" dirty="0">
                <a:solidFill>
                  <a:srgbClr val="7030A0"/>
                </a:solidFill>
                <a:latin typeface="Courier" pitchFamily="2" charset="0"/>
              </a:rPr>
              <a:t> </a:t>
            </a:r>
            <a:r>
              <a:rPr lang="en-US" sz="1900" dirty="0">
                <a:latin typeface="Courier" pitchFamily="2" charset="0"/>
              </a:rPr>
              <a:t>{</a:t>
            </a:r>
          </a:p>
          <a:p>
            <a:pPr>
              <a:lnSpc>
                <a:spcPct val="110000"/>
              </a:lnSpc>
            </a:pPr>
            <a:r>
              <a:rPr lang="en-US" sz="1900" dirty="0">
                <a:solidFill>
                  <a:schemeClr val="tx2"/>
                </a:solidFill>
                <a:latin typeface="Courier" pitchFamily="2" charset="0"/>
              </a:rPr>
              <a:t>    </a:t>
            </a:r>
            <a:r>
              <a:rPr lang="en-US" sz="1900" dirty="0" err="1">
                <a:solidFill>
                  <a:srgbClr val="00B050"/>
                </a:solidFill>
                <a:latin typeface="Courier" pitchFamily="2" charset="0"/>
              </a:rPr>
              <a:t>int</a:t>
            </a:r>
            <a:r>
              <a:rPr lang="en-US" sz="1900" dirty="0">
                <a:solidFill>
                  <a:schemeClr val="tx2"/>
                </a:solidFill>
                <a:latin typeface="Courier" pitchFamily="2" charset="0"/>
              </a:rPr>
              <a:t>                            </a:t>
            </a:r>
            <a:r>
              <a:rPr lang="en-US" sz="1900" dirty="0" err="1">
                <a:solidFill>
                  <a:schemeClr val="tx2"/>
                </a:solidFill>
                <a:latin typeface="Courier" pitchFamily="2" charset="0"/>
              </a:rPr>
              <a:t>my_pe</a:t>
            </a:r>
            <a:r>
              <a:rPr lang="en-US" sz="1900" dirty="0">
                <a:solidFill>
                  <a:schemeClr val="tx2"/>
                </a:solidFill>
                <a:latin typeface="Courier" pitchFamily="2" charset="0"/>
              </a:rPr>
              <a:t>;</a:t>
            </a:r>
          </a:p>
          <a:p>
            <a:pPr>
              <a:lnSpc>
                <a:spcPct val="110000"/>
              </a:lnSpc>
            </a:pPr>
            <a:r>
              <a:rPr lang="en-US" sz="1900" dirty="0">
                <a:solidFill>
                  <a:srgbClr val="00B050"/>
                </a:solidFill>
                <a:latin typeface="Courier" pitchFamily="2" charset="0"/>
              </a:rPr>
              <a:t>    </a:t>
            </a:r>
            <a:r>
              <a:rPr lang="en-US" sz="1900" dirty="0" err="1">
                <a:solidFill>
                  <a:srgbClr val="00B050"/>
                </a:solidFill>
                <a:latin typeface="Courier" pitchFamily="2" charset="0"/>
              </a:rPr>
              <a:t>int</a:t>
            </a:r>
            <a:r>
              <a:rPr lang="en-US" sz="1900" dirty="0">
                <a:solidFill>
                  <a:schemeClr val="tx2"/>
                </a:solidFill>
                <a:latin typeface="Courier" pitchFamily="2" charset="0"/>
              </a:rPr>
              <a:t>                            start, stride, size;</a:t>
            </a:r>
          </a:p>
          <a:p>
            <a:pPr>
              <a:lnSpc>
                <a:spcPct val="110000"/>
              </a:lnSpc>
            </a:pPr>
            <a:r>
              <a:rPr lang="en-US" sz="1900" dirty="0">
                <a:solidFill>
                  <a:schemeClr val="tx2"/>
                </a:solidFill>
                <a:latin typeface="Courier" pitchFamily="2" charset="0"/>
              </a:rPr>
              <a:t>    </a:t>
            </a:r>
            <a:r>
              <a:rPr lang="en-US" sz="1900" dirty="0" err="1">
                <a:solidFill>
                  <a:srgbClr val="00B050"/>
                </a:solidFill>
                <a:latin typeface="Courier" pitchFamily="2" charset="0"/>
              </a:rPr>
              <a:t>size_t</a:t>
            </a:r>
            <a:r>
              <a:rPr lang="en-US" sz="1900" dirty="0">
                <a:solidFill>
                  <a:schemeClr val="tx2"/>
                </a:solidFill>
                <a:latin typeface="Courier" pitchFamily="2" charset="0"/>
              </a:rPr>
              <a:t>                         </a:t>
            </a:r>
            <a:r>
              <a:rPr lang="en-US" sz="1900" dirty="0" err="1">
                <a:solidFill>
                  <a:schemeClr val="tx2"/>
                </a:solidFill>
                <a:latin typeface="Courier" pitchFamily="2" charset="0"/>
              </a:rPr>
              <a:t>psync_idx</a:t>
            </a:r>
            <a:r>
              <a:rPr lang="en-US" sz="1900" dirty="0">
                <a:solidFill>
                  <a:schemeClr val="tx2"/>
                </a:solidFill>
                <a:latin typeface="Courier" pitchFamily="2" charset="0"/>
              </a:rPr>
              <a:t>;</a:t>
            </a:r>
          </a:p>
          <a:p>
            <a:pPr>
              <a:lnSpc>
                <a:spcPct val="110000"/>
              </a:lnSpc>
            </a:pPr>
            <a:r>
              <a:rPr lang="en-US" sz="1900" dirty="0">
                <a:solidFill>
                  <a:schemeClr val="tx2"/>
                </a:solidFill>
                <a:latin typeface="Courier" pitchFamily="2" charset="0"/>
              </a:rPr>
              <a:t>    </a:t>
            </a:r>
            <a:r>
              <a:rPr lang="en-US" sz="1900" dirty="0" err="1">
                <a:solidFill>
                  <a:srgbClr val="00B050"/>
                </a:solidFill>
                <a:latin typeface="Courier" pitchFamily="2" charset="0"/>
              </a:rPr>
              <a:t>int</a:t>
            </a:r>
            <a:r>
              <a:rPr lang="en-US" sz="1900" dirty="0">
                <a:solidFill>
                  <a:srgbClr val="00B050"/>
                </a:solidFill>
                <a:latin typeface="Courier" pitchFamily="2" charset="0"/>
              </a:rPr>
              <a:t>  </a:t>
            </a:r>
            <a:r>
              <a:rPr lang="en-US" sz="1900" dirty="0">
                <a:solidFill>
                  <a:schemeClr val="tx2"/>
                </a:solidFill>
                <a:latin typeface="Courier" pitchFamily="2" charset="0"/>
              </a:rPr>
              <a:t>                          </a:t>
            </a:r>
            <a:r>
              <a:rPr lang="en-US" sz="1900" dirty="0" err="1">
                <a:solidFill>
                  <a:schemeClr val="tx2"/>
                </a:solidFill>
                <a:latin typeface="Courier" pitchFamily="2" charset="0"/>
              </a:rPr>
              <a:t>psync_avail</a:t>
            </a:r>
            <a:r>
              <a:rPr lang="en-US" sz="1900" dirty="0">
                <a:solidFill>
                  <a:schemeClr val="tx2"/>
                </a:solidFill>
                <a:latin typeface="Courier" pitchFamily="2" charset="0"/>
              </a:rPr>
              <a:t>[N_PSYNCS_PER_TEAM];</a:t>
            </a:r>
          </a:p>
          <a:p>
            <a:pPr>
              <a:lnSpc>
                <a:spcPct val="110000"/>
              </a:lnSpc>
            </a:pPr>
            <a:r>
              <a:rPr lang="en-US" sz="1900" dirty="0">
                <a:solidFill>
                  <a:schemeClr val="tx2"/>
                </a:solidFill>
                <a:latin typeface="Courier" pitchFamily="2" charset="0"/>
              </a:rPr>
              <a:t>    </a:t>
            </a:r>
            <a:r>
              <a:rPr lang="en-US" sz="1900" dirty="0" err="1">
                <a:solidFill>
                  <a:srgbClr val="00B050"/>
                </a:solidFill>
                <a:latin typeface="Courier" pitchFamily="2" charset="0"/>
              </a:rPr>
              <a:t>shmemx_team_config_t</a:t>
            </a:r>
            <a:r>
              <a:rPr lang="en-US" sz="1900" dirty="0">
                <a:solidFill>
                  <a:schemeClr val="tx2"/>
                </a:solidFill>
                <a:latin typeface="Courier" pitchFamily="2" charset="0"/>
              </a:rPr>
              <a:t>           config;</a:t>
            </a:r>
          </a:p>
          <a:p>
            <a:pPr>
              <a:lnSpc>
                <a:spcPct val="110000"/>
              </a:lnSpc>
            </a:pPr>
            <a:r>
              <a:rPr lang="en-US" sz="1900" dirty="0">
                <a:solidFill>
                  <a:schemeClr val="tx2"/>
                </a:solidFill>
                <a:latin typeface="Courier" pitchFamily="2" charset="0"/>
              </a:rPr>
              <a:t>    </a:t>
            </a:r>
            <a:r>
              <a:rPr lang="en-US" sz="1900" dirty="0">
                <a:solidFill>
                  <a:srgbClr val="00B050"/>
                </a:solidFill>
                <a:latin typeface="Courier" pitchFamily="2" charset="0"/>
              </a:rPr>
              <a:t>long</a:t>
            </a:r>
            <a:r>
              <a:rPr lang="en-US" sz="1900" dirty="0">
                <a:solidFill>
                  <a:schemeClr val="tx2"/>
                </a:solidFill>
                <a:latin typeface="Courier" pitchFamily="2" charset="0"/>
              </a:rPr>
              <a:t>                           </a:t>
            </a:r>
            <a:r>
              <a:rPr lang="en-US" sz="1900" dirty="0" err="1">
                <a:solidFill>
                  <a:schemeClr val="tx2"/>
                </a:solidFill>
                <a:latin typeface="Courier" pitchFamily="2" charset="0"/>
              </a:rPr>
              <a:t>config_mask</a:t>
            </a:r>
            <a:r>
              <a:rPr lang="en-US" sz="1900" dirty="0">
                <a:solidFill>
                  <a:schemeClr val="tx2"/>
                </a:solidFill>
                <a:latin typeface="Courier" pitchFamily="2" charset="0"/>
              </a:rPr>
              <a:t>;</a:t>
            </a:r>
          </a:p>
          <a:p>
            <a:pPr>
              <a:lnSpc>
                <a:spcPct val="110000"/>
              </a:lnSpc>
            </a:pPr>
            <a:r>
              <a:rPr lang="en-US" sz="1900" dirty="0">
                <a:solidFill>
                  <a:schemeClr val="tx2"/>
                </a:solidFill>
                <a:latin typeface="Courier" pitchFamily="2" charset="0"/>
              </a:rPr>
              <a:t>    </a:t>
            </a:r>
            <a:r>
              <a:rPr lang="en-US" sz="1900" dirty="0" err="1">
                <a:solidFill>
                  <a:srgbClr val="00B050"/>
                </a:solidFill>
                <a:latin typeface="Courier" pitchFamily="2" charset="0"/>
              </a:rPr>
              <a:t>size_t</a:t>
            </a:r>
            <a:r>
              <a:rPr lang="en-US" sz="1900" dirty="0">
                <a:solidFill>
                  <a:schemeClr val="tx2"/>
                </a:solidFill>
                <a:latin typeface="Courier" pitchFamily="2" charset="0"/>
              </a:rPr>
              <a:t>                         </a:t>
            </a:r>
            <a:r>
              <a:rPr lang="en-US" sz="1900" dirty="0" err="1">
                <a:solidFill>
                  <a:schemeClr val="tx2"/>
                </a:solidFill>
                <a:latin typeface="Courier" pitchFamily="2" charset="0"/>
              </a:rPr>
              <a:t>contexts_len</a:t>
            </a:r>
            <a:r>
              <a:rPr lang="en-US" sz="1900" dirty="0">
                <a:solidFill>
                  <a:schemeClr val="tx2"/>
                </a:solidFill>
                <a:latin typeface="Courier" pitchFamily="2" charset="0"/>
              </a:rPr>
              <a:t>;</a:t>
            </a:r>
          </a:p>
          <a:p>
            <a:pPr>
              <a:lnSpc>
                <a:spcPct val="110000"/>
              </a:lnSpc>
            </a:pPr>
            <a:r>
              <a:rPr lang="en-US" sz="1900" dirty="0">
                <a:solidFill>
                  <a:schemeClr val="tx2"/>
                </a:solidFill>
                <a:latin typeface="Courier" pitchFamily="2" charset="0"/>
              </a:rPr>
              <a:t>    </a:t>
            </a:r>
            <a:r>
              <a:rPr lang="en-US" sz="1900" dirty="0">
                <a:solidFill>
                  <a:srgbClr val="00B050"/>
                </a:solidFill>
                <a:latin typeface="Courier" pitchFamily="2" charset="0"/>
              </a:rPr>
              <a:t>struct </a:t>
            </a:r>
            <a:r>
              <a:rPr lang="en-US" sz="1900" dirty="0" err="1">
                <a:solidFill>
                  <a:srgbClr val="00B050"/>
                </a:solidFill>
                <a:latin typeface="Courier" pitchFamily="2" charset="0"/>
              </a:rPr>
              <a:t>shmem_transport_ctx_t</a:t>
            </a:r>
            <a:r>
              <a:rPr lang="en-US" sz="1900" dirty="0">
                <a:solidFill>
                  <a:schemeClr val="tx2"/>
                </a:solidFill>
                <a:latin typeface="Courier" pitchFamily="2" charset="0"/>
              </a:rPr>
              <a:t>   **contexts;</a:t>
            </a:r>
          </a:p>
          <a:p>
            <a:pPr marL="0" lvl="1" indent="0">
              <a:lnSpc>
                <a:spcPct val="110000"/>
              </a:lnSpc>
              <a:buNone/>
            </a:pPr>
            <a:r>
              <a:rPr lang="en-US" sz="1900" dirty="0">
                <a:latin typeface="Courier" pitchFamily="2" charset="0"/>
              </a:rPr>
              <a:t>}</a:t>
            </a:r>
            <a:endParaRPr lang="en-US" sz="1900" dirty="0"/>
          </a:p>
          <a:p>
            <a:pPr lvl="1"/>
            <a:endParaRPr lang="en-US" sz="1800" dirty="0"/>
          </a:p>
        </p:txBody>
      </p:sp>
    </p:spTree>
    <p:extLst>
      <p:ext uri="{BB962C8B-B14F-4D97-AF65-F5344CB8AC3E}">
        <p14:creationId xmlns:p14="http://schemas.microsoft.com/office/powerpoint/2010/main" val="93952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26</a:t>
            </a:fld>
            <a:endParaRPr lang="en-US" dirty="0"/>
          </a:p>
        </p:txBody>
      </p:sp>
      <p:sp>
        <p:nvSpPr>
          <p:cNvPr id="2" name="Title 1"/>
          <p:cNvSpPr>
            <a:spLocks noGrp="1"/>
          </p:cNvSpPr>
          <p:nvPr>
            <p:ph type="title"/>
          </p:nvPr>
        </p:nvSpPr>
        <p:spPr/>
        <p:txBody>
          <a:bodyPr/>
          <a:lstStyle/>
          <a:p>
            <a:r>
              <a:rPr lang="en-US" dirty="0"/>
              <a:t>Design – 2D split</a:t>
            </a:r>
          </a:p>
        </p:txBody>
      </p:sp>
      <p:sp>
        <p:nvSpPr>
          <p:cNvPr id="8" name="Content Placeholder 2"/>
          <p:cNvSpPr>
            <a:spLocks noGrp="1"/>
          </p:cNvSpPr>
          <p:nvPr>
            <p:ph sz="quarter" idx="13"/>
          </p:nvPr>
        </p:nvSpPr>
        <p:spPr>
          <a:xfrm>
            <a:off x="455613" y="997773"/>
            <a:ext cx="8121317" cy="3467904"/>
          </a:xfrm>
        </p:spPr>
        <p:txBody>
          <a:bodyPr>
            <a:normAutofit/>
          </a:bodyPr>
          <a:lstStyle/>
          <a:p>
            <a:pPr lvl="1"/>
            <a:r>
              <a:rPr lang="en-US" sz="1700" dirty="0"/>
              <a:t>A valid parent and triplet passed to </a:t>
            </a:r>
            <a:r>
              <a:rPr lang="en-US" sz="1700" dirty="0" err="1">
                <a:latin typeface="Courier" pitchFamily="2" charset="0"/>
              </a:rPr>
              <a:t>team_split_strided</a:t>
            </a:r>
            <a:r>
              <a:rPr lang="en-US" sz="1700" dirty="0"/>
              <a:t> always results in a valid child team/triplet </a:t>
            </a:r>
            <a:r>
              <a:rPr lang="en-US" sz="1700" i="1" dirty="0"/>
              <a:t>(start, stride, size)</a:t>
            </a:r>
            <a:r>
              <a:rPr lang="en-US" sz="1700" dirty="0"/>
              <a:t>.</a:t>
            </a:r>
          </a:p>
          <a:p>
            <a:pPr lvl="1"/>
            <a:r>
              <a:rPr lang="en-US" sz="1700" dirty="0"/>
              <a:t>Consider 2D split:</a:t>
            </a:r>
          </a:p>
          <a:p>
            <a:pPr lvl="2"/>
            <a:r>
              <a:rPr lang="en-US" sz="1700" dirty="0"/>
              <a:t>Assume we start with a valid </a:t>
            </a:r>
            <a:br>
              <a:rPr lang="en-US" sz="1700" dirty="0"/>
            </a:br>
            <a:r>
              <a:rPr lang="en-US" sz="1700" dirty="0"/>
              <a:t>parent team (i.e., a valid triplet).</a:t>
            </a:r>
          </a:p>
          <a:p>
            <a:pPr lvl="2"/>
            <a:r>
              <a:rPr lang="en-US" sz="1700" dirty="0" err="1">
                <a:latin typeface="Courier" pitchFamily="2" charset="0"/>
              </a:rPr>
              <a:t>xteams</a:t>
            </a:r>
            <a:r>
              <a:rPr lang="en-US" sz="1700" dirty="0"/>
              <a:t> always have “original”</a:t>
            </a:r>
            <a:br>
              <a:rPr lang="en-US" sz="1700" dirty="0"/>
            </a:br>
            <a:r>
              <a:rPr lang="en-US" sz="1700" dirty="0"/>
              <a:t>stride.</a:t>
            </a:r>
          </a:p>
          <a:p>
            <a:pPr lvl="2"/>
            <a:r>
              <a:rPr lang="en-US" sz="1700" dirty="0" err="1">
                <a:latin typeface="Courier" pitchFamily="2" charset="0"/>
              </a:rPr>
              <a:t>yteams</a:t>
            </a:r>
            <a:r>
              <a:rPr lang="en-US" sz="1700" dirty="0"/>
              <a:t> always have uniform </a:t>
            </a:r>
            <a:br>
              <a:rPr lang="en-US" sz="1700" dirty="0"/>
            </a:br>
            <a:r>
              <a:rPr lang="en-US" sz="1700" dirty="0"/>
              <a:t>stride w/ the # of columns.</a:t>
            </a:r>
          </a:p>
          <a:p>
            <a:pPr lvl="2"/>
            <a:r>
              <a:rPr lang="en-US" sz="1700" dirty="0">
                <a:latin typeface="Courier" pitchFamily="2" charset="0"/>
              </a:rPr>
              <a:t>☞</a:t>
            </a:r>
            <a:r>
              <a:rPr lang="en-US" sz="1700" dirty="0"/>
              <a:t> </a:t>
            </a:r>
            <a:r>
              <a:rPr lang="en-US" sz="1700" dirty="0">
                <a:latin typeface="Courier" pitchFamily="2" charset="0"/>
              </a:rPr>
              <a:t>x</a:t>
            </a:r>
            <a:r>
              <a:rPr lang="en-US" sz="1700" dirty="0"/>
              <a:t> and </a:t>
            </a:r>
            <a:r>
              <a:rPr lang="en-US" sz="1700" dirty="0">
                <a:latin typeface="Courier" pitchFamily="2" charset="0"/>
              </a:rPr>
              <a:t>y</a:t>
            </a:r>
            <a:r>
              <a:rPr lang="en-US" sz="1700" dirty="0"/>
              <a:t> teams may always be</a:t>
            </a:r>
            <a:br>
              <a:rPr lang="en-US" sz="1700" dirty="0"/>
            </a:br>
            <a:r>
              <a:rPr lang="en-US" sz="1700" dirty="0"/>
              <a:t>split via </a:t>
            </a:r>
            <a:r>
              <a:rPr lang="en-US" sz="1700" dirty="0" err="1">
                <a:latin typeface="Courier" pitchFamily="2" charset="0"/>
              </a:rPr>
              <a:t>team_split_strided</a:t>
            </a:r>
            <a:r>
              <a:rPr lang="en-US" sz="1700" dirty="0"/>
              <a:t>.</a:t>
            </a:r>
          </a:p>
          <a:p>
            <a:pPr lvl="2"/>
            <a:endParaRPr lang="en-US" sz="1700" dirty="0"/>
          </a:p>
          <a:p>
            <a:pPr lvl="1"/>
            <a:endParaRPr lang="en-US" sz="1800" dirty="0"/>
          </a:p>
        </p:txBody>
      </p:sp>
      <p:pic>
        <p:nvPicPr>
          <p:cNvPr id="6" name="Picture 5">
            <a:extLst>
              <a:ext uri="{FF2B5EF4-FFF2-40B4-BE49-F238E27FC236}">
                <a16:creationId xmlns:a16="http://schemas.microsoft.com/office/drawing/2014/main" xmlns="" id="{56404FD8-3527-584E-A970-C29F88EBF45B}"/>
              </a:ext>
            </a:extLst>
          </p:cNvPr>
          <p:cNvPicPr>
            <a:picLocks noChangeAspect="1"/>
          </p:cNvPicPr>
          <p:nvPr/>
        </p:nvPicPr>
        <p:blipFill>
          <a:blip r:embed="rId2"/>
          <a:stretch>
            <a:fillRect/>
          </a:stretch>
        </p:blipFill>
        <p:spPr>
          <a:xfrm>
            <a:off x="4430643" y="1731121"/>
            <a:ext cx="4322981" cy="2180963"/>
          </a:xfrm>
          <a:prstGeom prst="rect">
            <a:avLst/>
          </a:prstGeom>
        </p:spPr>
      </p:pic>
    </p:spTree>
    <p:extLst>
      <p:ext uri="{BB962C8B-B14F-4D97-AF65-F5344CB8AC3E}">
        <p14:creationId xmlns:p14="http://schemas.microsoft.com/office/powerpoint/2010/main" val="35469174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27</a:t>
            </a:fld>
            <a:endParaRPr lang="en-US" dirty="0"/>
          </a:p>
        </p:txBody>
      </p:sp>
      <p:sp>
        <p:nvSpPr>
          <p:cNvPr id="2" name="Title 1"/>
          <p:cNvSpPr>
            <a:spLocks noGrp="1"/>
          </p:cNvSpPr>
          <p:nvPr>
            <p:ph type="title"/>
          </p:nvPr>
        </p:nvSpPr>
        <p:spPr/>
        <p:txBody>
          <a:bodyPr/>
          <a:lstStyle/>
          <a:p>
            <a:r>
              <a:rPr lang="en-US" dirty="0"/>
              <a:t>Design - Contexts</a:t>
            </a:r>
          </a:p>
        </p:txBody>
      </p:sp>
      <p:sp>
        <p:nvSpPr>
          <p:cNvPr id="8" name="Content Placeholder 2"/>
          <p:cNvSpPr>
            <a:spLocks noGrp="1"/>
          </p:cNvSpPr>
          <p:nvPr>
            <p:ph sz="quarter" idx="13"/>
          </p:nvPr>
        </p:nvSpPr>
        <p:spPr>
          <a:xfrm>
            <a:off x="455613" y="997773"/>
            <a:ext cx="8121317" cy="3467904"/>
          </a:xfrm>
        </p:spPr>
        <p:txBody>
          <a:bodyPr>
            <a:normAutofit/>
          </a:bodyPr>
          <a:lstStyle/>
          <a:p>
            <a:pPr lvl="1"/>
            <a:r>
              <a:rPr lang="en-US" sz="1700" dirty="0"/>
              <a:t>Context management:</a:t>
            </a:r>
          </a:p>
          <a:p>
            <a:pPr lvl="2"/>
            <a:r>
              <a:rPr lang="en-US" sz="1700" dirty="0"/>
              <a:t>Context management is cribbed from the SOS transport layer.</a:t>
            </a:r>
          </a:p>
          <a:p>
            <a:pPr lvl="2"/>
            <a:r>
              <a:rPr lang="en-US" sz="1700" dirty="0"/>
              <a:t>User-defined teams start with zero contexts, and </a:t>
            </a:r>
            <a:r>
              <a:rPr lang="en-US" sz="1700" dirty="0" err="1">
                <a:latin typeface="Courier" pitchFamily="2" charset="0"/>
              </a:rPr>
              <a:t>realloc’s</a:t>
            </a:r>
            <a:r>
              <a:rPr lang="en-US" sz="1700" dirty="0"/>
              <a:t> (in chunks of 128) contexts during </a:t>
            </a:r>
            <a:r>
              <a:rPr lang="en-US" sz="1700" dirty="0" err="1">
                <a:latin typeface="Courier" pitchFamily="2" charset="0"/>
              </a:rPr>
              <a:t>ctx_create</a:t>
            </a:r>
            <a:r>
              <a:rPr lang="en-US" sz="1700" dirty="0"/>
              <a:t>.</a:t>
            </a:r>
          </a:p>
          <a:p>
            <a:pPr lvl="2"/>
            <a:r>
              <a:rPr lang="en-US" sz="1700" dirty="0"/>
              <a:t>SOS doesn’t (yet) make use of </a:t>
            </a:r>
            <a:r>
              <a:rPr lang="en-US" sz="1700" dirty="0">
                <a:latin typeface="Courier" pitchFamily="2" charset="0"/>
              </a:rPr>
              <a:t>NUM_CONTEXTS</a:t>
            </a:r>
            <a:r>
              <a:rPr lang="en-US" sz="1700" dirty="0"/>
              <a:t>…</a:t>
            </a:r>
          </a:p>
          <a:p>
            <a:pPr lvl="2"/>
            <a:r>
              <a:rPr lang="en-US" sz="1700" dirty="0"/>
              <a:t>The teams API seems to change little with regard to SOS contexts… except:</a:t>
            </a:r>
          </a:p>
          <a:p>
            <a:pPr lvl="3"/>
            <a:r>
              <a:rPr lang="en-US" sz="1500" dirty="0"/>
              <a:t>The default context is associated with the </a:t>
            </a:r>
            <a:r>
              <a:rPr lang="en-US" sz="1500" dirty="0">
                <a:latin typeface="Courier" pitchFamily="2" charset="0"/>
              </a:rPr>
              <a:t>SHMEM_TEAM_WORLD</a:t>
            </a:r>
            <a:r>
              <a:rPr lang="en-US" sz="1500" dirty="0"/>
              <a:t> object.</a:t>
            </a:r>
          </a:p>
          <a:p>
            <a:pPr lvl="3"/>
            <a:r>
              <a:rPr lang="en-US" sz="1500" dirty="0"/>
              <a:t>Each team contains an array of pointers to its contexts.</a:t>
            </a:r>
          </a:p>
          <a:p>
            <a:pPr lvl="3"/>
            <a:r>
              <a:rPr lang="en-US" sz="1500" dirty="0"/>
              <a:t>All the shareable contexts are destroyed during </a:t>
            </a:r>
            <a:r>
              <a:rPr lang="en-US" sz="1500" dirty="0" err="1">
                <a:latin typeface="Courier" pitchFamily="2" charset="0"/>
              </a:rPr>
              <a:t>team_destroy</a:t>
            </a:r>
            <a:r>
              <a:rPr lang="en-US" sz="1500" dirty="0"/>
              <a:t>.</a:t>
            </a:r>
          </a:p>
          <a:p>
            <a:pPr lvl="3"/>
            <a:r>
              <a:rPr lang="en-US" sz="1500" dirty="0" err="1"/>
              <a:t>ctx</a:t>
            </a:r>
            <a:r>
              <a:rPr lang="en-US" sz="1500" dirty="0"/>
              <a:t>-based RMAs and AMOs translate the target PE ID to the global ID (an FMA).  </a:t>
            </a:r>
          </a:p>
          <a:p>
            <a:pPr lvl="1"/>
            <a:endParaRPr lang="en-US" sz="1800" dirty="0"/>
          </a:p>
        </p:txBody>
      </p:sp>
    </p:spTree>
    <p:extLst>
      <p:ext uri="{BB962C8B-B14F-4D97-AF65-F5344CB8AC3E}">
        <p14:creationId xmlns:p14="http://schemas.microsoft.com/office/powerpoint/2010/main" val="17383999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28</a:t>
            </a:fld>
            <a:endParaRPr lang="en-US" dirty="0"/>
          </a:p>
        </p:txBody>
      </p:sp>
      <p:sp>
        <p:nvSpPr>
          <p:cNvPr id="2" name="Title 1"/>
          <p:cNvSpPr>
            <a:spLocks noGrp="1"/>
          </p:cNvSpPr>
          <p:nvPr>
            <p:ph type="title"/>
          </p:nvPr>
        </p:nvSpPr>
        <p:spPr/>
        <p:txBody>
          <a:bodyPr/>
          <a:lstStyle/>
          <a:p>
            <a:r>
              <a:rPr lang="en-US" dirty="0"/>
              <a:t>Pre-Defined Teams</a:t>
            </a:r>
          </a:p>
        </p:txBody>
      </p:sp>
      <p:sp>
        <p:nvSpPr>
          <p:cNvPr id="8" name="Content Placeholder 2"/>
          <p:cNvSpPr>
            <a:spLocks noGrp="1"/>
          </p:cNvSpPr>
          <p:nvPr>
            <p:ph sz="quarter" idx="13"/>
          </p:nvPr>
        </p:nvSpPr>
        <p:spPr>
          <a:xfrm>
            <a:off x="455613" y="997773"/>
            <a:ext cx="8121317" cy="3467904"/>
          </a:xfrm>
        </p:spPr>
        <p:txBody>
          <a:bodyPr>
            <a:normAutofit/>
          </a:bodyPr>
          <a:lstStyle/>
          <a:p>
            <a:pPr lvl="1"/>
            <a:r>
              <a:rPr lang="en-US" sz="2000" dirty="0">
                <a:latin typeface="Courier" pitchFamily="2" charset="0"/>
              </a:rPr>
              <a:t>SHMEM_TEAM_WORLD</a:t>
            </a:r>
          </a:p>
          <a:p>
            <a:pPr lvl="1"/>
            <a:r>
              <a:rPr lang="en-US" sz="2000" dirty="0">
                <a:latin typeface="Courier" pitchFamily="2" charset="0"/>
              </a:rPr>
              <a:t>SHMEM_TEAM_SHARED</a:t>
            </a:r>
          </a:p>
          <a:p>
            <a:pPr lvl="2"/>
            <a:r>
              <a:rPr lang="en-US" sz="1700" dirty="0"/>
              <a:t>Check for valid triplet, otherwise only self PE</a:t>
            </a:r>
          </a:p>
          <a:p>
            <a:pPr lvl="1"/>
            <a:r>
              <a:rPr lang="en-US" sz="2000" dirty="0">
                <a:latin typeface="Courier" pitchFamily="2" charset="0"/>
              </a:rPr>
              <a:t>SHMEMX_TEAM_HOST</a:t>
            </a:r>
          </a:p>
          <a:p>
            <a:pPr lvl="2"/>
            <a:r>
              <a:rPr lang="en-US" sz="1700" dirty="0"/>
              <a:t>Using </a:t>
            </a:r>
            <a:r>
              <a:rPr lang="en-US" sz="1700" dirty="0" err="1"/>
              <a:t>PMIx</a:t>
            </a:r>
            <a:r>
              <a:rPr lang="en-US" sz="1700" dirty="0"/>
              <a:t> or SOS node utility, finds all PEs that share the same hostname</a:t>
            </a:r>
          </a:p>
          <a:p>
            <a:pPr lvl="1"/>
            <a:r>
              <a:rPr lang="en-US" sz="2000" dirty="0">
                <a:latin typeface="Courier" pitchFamily="2" charset="0"/>
              </a:rPr>
              <a:t>SHMEMX_TEAM_LEADERS</a:t>
            </a:r>
          </a:p>
          <a:p>
            <a:pPr lvl="2"/>
            <a:r>
              <a:rPr lang="en-US" sz="1700" dirty="0"/>
              <a:t>Consists of the 1</a:t>
            </a:r>
            <a:r>
              <a:rPr lang="en-US" sz="1700" baseline="30000" dirty="0"/>
              <a:t>st</a:t>
            </a:r>
            <a:r>
              <a:rPr lang="en-US" sz="1700" dirty="0"/>
              <a:t> PE in each host team</a:t>
            </a:r>
          </a:p>
          <a:p>
            <a:pPr lvl="1"/>
            <a:endParaRPr lang="en-US" sz="1700" dirty="0"/>
          </a:p>
          <a:p>
            <a:pPr lvl="1"/>
            <a:endParaRPr lang="en-US" sz="1800" dirty="0"/>
          </a:p>
        </p:txBody>
      </p:sp>
    </p:spTree>
    <p:extLst>
      <p:ext uri="{BB962C8B-B14F-4D97-AF65-F5344CB8AC3E}">
        <p14:creationId xmlns:p14="http://schemas.microsoft.com/office/powerpoint/2010/main" val="16685442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25086449-1BBD-534A-9283-69D78D87132E}"/>
              </a:ext>
            </a:extLst>
          </p:cNvPr>
          <p:cNvSpPr>
            <a:spLocks noGrp="1"/>
          </p:cNvSpPr>
          <p:nvPr>
            <p:ph type="sldNum" sz="quarter" idx="12"/>
          </p:nvPr>
        </p:nvSpPr>
        <p:spPr/>
        <p:txBody>
          <a:bodyPr/>
          <a:lstStyle/>
          <a:p>
            <a:fld id="{EE2556C5-CE8C-6547-B838-EA80C61A4AF7}" type="slidenum">
              <a:rPr lang="en-US" smtClean="0"/>
              <a:pPr/>
              <a:t>3</a:t>
            </a:fld>
            <a:endParaRPr lang="en-US" dirty="0"/>
          </a:p>
        </p:txBody>
      </p:sp>
      <p:sp>
        <p:nvSpPr>
          <p:cNvPr id="3" name="Title 2">
            <a:extLst>
              <a:ext uri="{FF2B5EF4-FFF2-40B4-BE49-F238E27FC236}">
                <a16:creationId xmlns:a16="http://schemas.microsoft.com/office/drawing/2014/main" xmlns="" id="{4BBB90A8-C988-C943-9D34-19B8D5D9A543}"/>
              </a:ext>
            </a:extLst>
          </p:cNvPr>
          <p:cNvSpPr>
            <a:spLocks noGrp="1"/>
          </p:cNvSpPr>
          <p:nvPr>
            <p:ph type="title"/>
          </p:nvPr>
        </p:nvSpPr>
        <p:spPr/>
        <p:txBody>
          <a:bodyPr/>
          <a:lstStyle/>
          <a:p>
            <a:r>
              <a:rPr lang="en-US" dirty="0"/>
              <a:t>Optimization Notice</a:t>
            </a:r>
          </a:p>
        </p:txBody>
      </p:sp>
      <p:sp>
        <p:nvSpPr>
          <p:cNvPr id="11" name="Content Placeholder 10">
            <a:extLst>
              <a:ext uri="{FF2B5EF4-FFF2-40B4-BE49-F238E27FC236}">
                <a16:creationId xmlns:a16="http://schemas.microsoft.com/office/drawing/2014/main" xmlns="" id="{F8FBE16E-D546-B34B-830C-23D32BB2535C}"/>
              </a:ext>
            </a:extLst>
          </p:cNvPr>
          <p:cNvSpPr>
            <a:spLocks noGrp="1"/>
          </p:cNvSpPr>
          <p:nvPr>
            <p:ph sz="quarter" idx="13"/>
          </p:nvPr>
        </p:nvSpPr>
        <p:spPr>
          <a:xfrm>
            <a:off x="455613" y="3032760"/>
            <a:ext cx="8228012" cy="1596390"/>
          </a:xfrm>
        </p:spPr>
        <p:txBody>
          <a:bodyPr/>
          <a:lstStyle/>
          <a:p>
            <a:r>
              <a:rPr lang="en-US" sz="800" dirty="0">
                <a:solidFill>
                  <a:schemeClr val="tx1"/>
                </a:solidFill>
              </a:rPr>
              <a:t>Software and workloads used in performance tests may have been optimized for performance only on Intel microprocessors.</a:t>
            </a:r>
          </a:p>
          <a:p>
            <a:r>
              <a:rPr lang="en-US" sz="800" dirty="0">
                <a:solidFill>
                  <a:schemeClr val="tx1"/>
                </a:solidFill>
              </a:rPr>
              <a:t>Performance tests, such as </a:t>
            </a:r>
            <a:r>
              <a:rPr lang="en-US" sz="800" dirty="0" err="1">
                <a:solidFill>
                  <a:schemeClr val="tx1"/>
                </a:solidFill>
              </a:rPr>
              <a:t>SYSmark</a:t>
            </a:r>
            <a:r>
              <a:rPr lang="en-US" sz="800" dirty="0">
                <a:solidFill>
                  <a:schemeClr val="tx1"/>
                </a:solidFill>
              </a:rPr>
              <a:t> and </a:t>
            </a:r>
            <a:r>
              <a:rPr lang="en-US" sz="800" dirty="0" err="1">
                <a:solidFill>
                  <a:schemeClr val="tx1"/>
                </a:solidFill>
              </a:rPr>
              <a:t>MobileMark</a:t>
            </a:r>
            <a:r>
              <a:rPr lang="en-US" sz="800" dirty="0">
                <a:solidFill>
                  <a:schemeClr val="tx1"/>
                </a:solidFill>
              </a:rPr>
              <a:t>,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For more complete information visit </a:t>
            </a:r>
            <a:r>
              <a:rPr lang="en-US" sz="800" dirty="0" err="1">
                <a:solidFill>
                  <a:schemeClr val="tx1"/>
                </a:solidFill>
              </a:rPr>
              <a:t>www.intel.com</a:t>
            </a:r>
            <a:r>
              <a:rPr lang="en-US" sz="800" dirty="0">
                <a:solidFill>
                  <a:schemeClr val="tx1"/>
                </a:solidFill>
              </a:rPr>
              <a:t>/benchmarks.</a:t>
            </a:r>
          </a:p>
          <a:p>
            <a:r>
              <a:rPr lang="en-US" sz="800" dirty="0">
                <a:solidFill>
                  <a:schemeClr val="tx1"/>
                </a:solidFill>
              </a:rPr>
              <a:t>Test and System Configurations: Sandia OpenSHMEM running on Diamond cluster (Intel® Omni-Path 100 Series, Intel® Xeon Platinum 8170 (Skylake), and Cori, </a:t>
            </a:r>
            <a:r>
              <a:rPr lang="en-US" sz="800" dirty="0" err="1">
                <a:solidFill>
                  <a:schemeClr val="tx1"/>
                </a:solidFill>
              </a:rPr>
              <a:t>Intel®Xeon</a:t>
            </a:r>
            <a:r>
              <a:rPr lang="en-US" sz="800" dirty="0">
                <a:solidFill>
                  <a:schemeClr val="tx1"/>
                </a:solidFill>
              </a:rPr>
              <a:t> E5-2698 v3 (Haswell)</a:t>
            </a:r>
          </a:p>
          <a:p>
            <a:r>
              <a:rPr lang="en-US" sz="800" dirty="0">
                <a:solidFill>
                  <a:schemeClr val="tx1"/>
                </a:solidFill>
              </a:rPr>
              <a:t>Performance results are based on testing as of Sept 19, 2019 and may not reflect all publicly available security updates. See configuration disclosure for details. No component or product can be absolutely secure. </a:t>
            </a:r>
          </a:p>
          <a:p>
            <a:endParaRPr lang="en-US" dirty="0"/>
          </a:p>
        </p:txBody>
      </p:sp>
      <p:graphicFrame>
        <p:nvGraphicFramePr>
          <p:cNvPr id="5" name="Table 4">
            <a:extLst>
              <a:ext uri="{FF2B5EF4-FFF2-40B4-BE49-F238E27FC236}">
                <a16:creationId xmlns:a16="http://schemas.microsoft.com/office/drawing/2014/main" xmlns="" id="{82C8AEA7-87D7-D24D-B8F6-D06BAB9BC188}"/>
              </a:ext>
            </a:extLst>
          </p:cNvPr>
          <p:cNvGraphicFramePr>
            <a:graphicFrameLocks noGrp="1"/>
          </p:cNvGraphicFramePr>
          <p:nvPr>
            <p:extLst/>
          </p:nvPr>
        </p:nvGraphicFramePr>
        <p:xfrm>
          <a:off x="2041829" y="1023481"/>
          <a:ext cx="5055580" cy="1679218"/>
        </p:xfrm>
        <a:graphic>
          <a:graphicData uri="http://schemas.openxmlformats.org/drawingml/2006/table">
            <a:tbl>
              <a:tblPr firstRow="1" bandRow="1">
                <a:tableStyleId>{793D81CF-94F2-401A-BA57-92F5A7B2D0C5}</a:tableStyleId>
              </a:tblPr>
              <a:tblGrid>
                <a:gridCol w="5055580">
                  <a:extLst>
                    <a:ext uri="{9D8B030D-6E8A-4147-A177-3AD203B41FA5}">
                      <a16:colId xmlns:a16="http://schemas.microsoft.com/office/drawing/2014/main" xmlns="" val="20000"/>
                    </a:ext>
                  </a:extLst>
                </a:gridCol>
              </a:tblGrid>
              <a:tr h="194310">
                <a:tc>
                  <a:txBody>
                    <a:bodyPr/>
                    <a:lstStyle/>
                    <a:p>
                      <a:r>
                        <a:rPr lang="en-US" sz="800" dirty="0">
                          <a:latin typeface="Intel Clear" panose="020B0604020203020204" pitchFamily="34" charset="0"/>
                        </a:rPr>
                        <a:t>Optimization Notice</a:t>
                      </a:r>
                    </a:p>
                  </a:txBody>
                  <a:tcPr marL="68580" marR="68580" marT="34290" marB="34290"/>
                </a:tc>
                <a:extLst>
                  <a:ext uri="{0D108BD9-81ED-4DB2-BD59-A6C34878D82A}">
                    <a16:rowId xmlns:a16="http://schemas.microsoft.com/office/drawing/2014/main" xmlns="" val="10000"/>
                  </a:ext>
                </a:extLst>
              </a:tr>
              <a:tr h="14849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800" dirty="0">
                          <a:latin typeface="Intel Clear" panose="020B0604020203020204" pitchFamily="34" charset="0"/>
                        </a:rPr>
                        <a:t>Intel's compilers may or may not optimize to the same degree for non-Intel microprocessors for optimizations that are not unique to Intel microprocessors. These optimizations include SSE2, SSE3, and SSE3 instruction sets and other optimizations. Intel does not guarantee the availability, functionality, or effectiveness of any optimization on microprocessors not manufactured by Intel. </a:t>
                      </a:r>
                      <a:br>
                        <a:rPr lang="en-US" sz="800" dirty="0">
                          <a:latin typeface="Intel Clear" panose="020B0604020203020204" pitchFamily="34" charset="0"/>
                        </a:rPr>
                      </a:br>
                      <a:r>
                        <a:rPr lang="en-US" sz="800" dirty="0">
                          <a:latin typeface="Intel Clear" panose="020B0604020203020204" pitchFamily="34" charset="0"/>
                        </a:rPr>
                        <a:t/>
                      </a:r>
                      <a:br>
                        <a:rPr lang="en-US" sz="800" dirty="0">
                          <a:latin typeface="Intel Clear" panose="020B0604020203020204" pitchFamily="34" charset="0"/>
                        </a:rPr>
                      </a:br>
                      <a:r>
                        <a:rPr lang="en-US" sz="800" dirty="0">
                          <a:latin typeface="Intel Clear" panose="020B0604020203020204" pitchFamily="34" charset="0"/>
                        </a:rPr>
                        <a:t>Microprocessor-dependent optimizations in this product are intended for use with Intel microprocessors. Certain optimizations not specific to Intel microarchitecture are reserved for Intel microprocessors. Please refer to the applicable product User and Reference Guides for more information regarding the specific instruction sets covered by this notice.</a:t>
                      </a:r>
                      <a:br>
                        <a:rPr lang="en-US" sz="800" dirty="0">
                          <a:latin typeface="Intel Clear" panose="020B0604020203020204" pitchFamily="34" charset="0"/>
                        </a:rPr>
                      </a:br>
                      <a:r>
                        <a:rPr lang="en-US" sz="800" dirty="0">
                          <a:latin typeface="Intel Clear" panose="020B0604020203020204" pitchFamily="34" charset="0"/>
                        </a:rPr>
                        <a:t/>
                      </a:r>
                      <a:br>
                        <a:rPr lang="en-US" sz="800" dirty="0">
                          <a:latin typeface="Intel Clear" panose="020B0604020203020204" pitchFamily="34" charset="0"/>
                        </a:rPr>
                      </a:br>
                      <a:r>
                        <a:rPr lang="en-US" sz="800" dirty="0">
                          <a:latin typeface="Intel Clear" panose="020B0604020203020204" pitchFamily="34" charset="0"/>
                        </a:rPr>
                        <a:t>Notice revision #20110804 </a:t>
                      </a:r>
                      <a:endParaRPr kumimoji="0" lang="en-US" sz="700" b="0" i="0" u="none" strike="noStrike" cap="none" normalizeH="0" baseline="0" dirty="0">
                        <a:ln>
                          <a:noFill/>
                        </a:ln>
                        <a:solidFill>
                          <a:srgbClr val="000000"/>
                        </a:solidFill>
                        <a:effectLst/>
                        <a:latin typeface="Verdana" pitchFamily="34" charset="0"/>
                        <a:ea typeface="MS PGothic" pitchFamily="34" charset="-128"/>
                      </a:endParaRPr>
                    </a:p>
                  </a:txBody>
                  <a:tcPr marL="68580" marR="68580" marT="34290" marB="34290"/>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997552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xmlns="" id="{C8F9E43A-276F-3844-A60B-5CBF1FF34BE3}"/>
              </a:ext>
            </a:extLst>
          </p:cNvPr>
          <p:cNvSpPr txBox="1"/>
          <p:nvPr/>
        </p:nvSpPr>
        <p:spPr>
          <a:xfrm>
            <a:off x="3826930" y="1530627"/>
            <a:ext cx="5240867" cy="1828797"/>
          </a:xfrm>
          <a:prstGeom prst="rect">
            <a:avLst/>
          </a:prstGeom>
          <a:solidFill>
            <a:schemeClr val="accent3"/>
          </a:solidFill>
          <a:ln>
            <a:solidFill>
              <a:schemeClr val="tx1"/>
            </a:solidFill>
          </a:ln>
        </p:spPr>
        <p:txBody>
          <a:bodyPr vert="horz" wrap="square" lIns="0" tIns="0" rIns="0" bIns="0" rtlCol="0">
            <a:noAutofit/>
          </a:bodyPr>
          <a:lstStyle/>
          <a:p>
            <a:pPr algn="ctr"/>
            <a:endParaRPr lang="en-US" sz="1400" dirty="0">
              <a:solidFill>
                <a:srgbClr val="003C71"/>
              </a:solidFill>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E2556C5-CE8C-6547-B838-EA80C61A4AF7}" type="slidenum">
              <a:rPr kumimoji="0" lang="en-US" sz="800" b="0" i="0" u="none" strike="noStrike" kern="1200" cap="none" spc="0" normalizeH="0" baseline="0" noProof="0" smtClean="0">
                <a:ln>
                  <a:noFill/>
                </a:ln>
                <a:solidFill>
                  <a:prstClr val="white"/>
                </a:solidFill>
                <a:effectLst/>
                <a:uLnTx/>
                <a:uFillTx/>
                <a:latin typeface="Intel Clear"/>
                <a:ea typeface="+mn-ea"/>
                <a:cs typeface="Intel Clear"/>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800" b="0" i="0" u="none" strike="noStrike" kern="1200" cap="none" spc="0" normalizeH="0" baseline="0" noProof="0" dirty="0">
              <a:ln>
                <a:noFill/>
              </a:ln>
              <a:solidFill>
                <a:prstClr val="white"/>
              </a:solidFill>
              <a:effectLst/>
              <a:uLnTx/>
              <a:uFillTx/>
              <a:latin typeface="Intel Clear"/>
              <a:ea typeface="+mn-ea"/>
              <a:cs typeface="Intel Clear"/>
            </a:endParaRPr>
          </a:p>
        </p:txBody>
      </p:sp>
      <p:sp>
        <p:nvSpPr>
          <p:cNvPr id="2" name="Title 1"/>
          <p:cNvSpPr>
            <a:spLocks noGrp="1"/>
          </p:cNvSpPr>
          <p:nvPr>
            <p:ph type="title"/>
          </p:nvPr>
        </p:nvSpPr>
        <p:spPr/>
        <p:txBody>
          <a:bodyPr/>
          <a:lstStyle/>
          <a:p>
            <a:r>
              <a:rPr lang="en-US" dirty="0"/>
              <a:t>Introduction to OpenSHMEM</a:t>
            </a:r>
          </a:p>
        </p:txBody>
      </p:sp>
      <p:sp>
        <p:nvSpPr>
          <p:cNvPr id="8" name="Content Placeholder 2"/>
          <p:cNvSpPr>
            <a:spLocks noGrp="1"/>
          </p:cNvSpPr>
          <p:nvPr>
            <p:ph sz="quarter" idx="13"/>
          </p:nvPr>
        </p:nvSpPr>
        <p:spPr>
          <a:xfrm>
            <a:off x="101600" y="1314117"/>
            <a:ext cx="3605800" cy="3123721"/>
          </a:xfrm>
        </p:spPr>
        <p:txBody>
          <a:bodyPr>
            <a:normAutofit/>
          </a:bodyPr>
          <a:lstStyle/>
          <a:p>
            <a:pPr lvl="1"/>
            <a:r>
              <a:rPr lang="en-US" dirty="0"/>
              <a:t>Open standard PGAS model</a:t>
            </a:r>
          </a:p>
          <a:p>
            <a:pPr lvl="1"/>
            <a:r>
              <a:rPr lang="en-US" dirty="0"/>
              <a:t>Emphasizes one-sided operations (put/get, atomics)</a:t>
            </a:r>
          </a:p>
          <a:p>
            <a:pPr lvl="1"/>
            <a:r>
              <a:rPr lang="en-US" dirty="0"/>
              <a:t>Symmetric memory exposed for remote access</a:t>
            </a:r>
          </a:p>
          <a:p>
            <a:pPr lvl="1"/>
            <a:r>
              <a:rPr lang="en-US" dirty="0"/>
              <a:t>Collective Operations:</a:t>
            </a:r>
          </a:p>
          <a:p>
            <a:pPr lvl="2"/>
            <a:r>
              <a:rPr lang="en-US" dirty="0"/>
              <a:t>Barrier, broadcast, collect, reductions, all-to-all, etc.</a:t>
            </a:r>
          </a:p>
          <a:p>
            <a:pPr marL="342900" lvl="2" indent="0">
              <a:buNone/>
            </a:pPr>
            <a:endParaRPr lang="en-US" dirty="0"/>
          </a:p>
        </p:txBody>
      </p:sp>
      <p:sp>
        <p:nvSpPr>
          <p:cNvPr id="5" name="Rounded Rectangle 4">
            <a:extLst>
              <a:ext uri="{FF2B5EF4-FFF2-40B4-BE49-F238E27FC236}">
                <a16:creationId xmlns:a16="http://schemas.microsoft.com/office/drawing/2014/main" xmlns="" id="{34D2F680-FD2E-844E-BAD4-BAC5CF34133D}"/>
              </a:ext>
            </a:extLst>
          </p:cNvPr>
          <p:cNvSpPr/>
          <p:nvPr/>
        </p:nvSpPr>
        <p:spPr>
          <a:xfrm>
            <a:off x="4164493" y="948268"/>
            <a:ext cx="1298713" cy="3385194"/>
          </a:xfrm>
          <a:prstGeom prst="round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6E4B8E02-4D80-F142-ACA5-374AEC40A8E6}"/>
              </a:ext>
            </a:extLst>
          </p:cNvPr>
          <p:cNvSpPr/>
          <p:nvPr/>
        </p:nvSpPr>
        <p:spPr>
          <a:xfrm>
            <a:off x="4217501" y="1530627"/>
            <a:ext cx="1192696" cy="463826"/>
          </a:xfrm>
          <a:prstGeom prst="rect">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Symmetric Data</a:t>
            </a:r>
          </a:p>
        </p:txBody>
      </p:sp>
      <p:sp>
        <p:nvSpPr>
          <p:cNvPr id="9" name="Rectangle 8">
            <a:extLst>
              <a:ext uri="{FF2B5EF4-FFF2-40B4-BE49-F238E27FC236}">
                <a16:creationId xmlns:a16="http://schemas.microsoft.com/office/drawing/2014/main" xmlns="" id="{4FB131C6-F941-D446-A542-80630653AA14}"/>
              </a:ext>
            </a:extLst>
          </p:cNvPr>
          <p:cNvSpPr/>
          <p:nvPr/>
        </p:nvSpPr>
        <p:spPr>
          <a:xfrm>
            <a:off x="4217501" y="2053128"/>
            <a:ext cx="1192696" cy="1306297"/>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Symmetric Heap</a:t>
            </a:r>
          </a:p>
        </p:txBody>
      </p:sp>
      <p:sp>
        <p:nvSpPr>
          <p:cNvPr id="10" name="Rectangle 9">
            <a:extLst>
              <a:ext uri="{FF2B5EF4-FFF2-40B4-BE49-F238E27FC236}">
                <a16:creationId xmlns:a16="http://schemas.microsoft.com/office/drawing/2014/main" xmlns="" id="{826F8AA8-59D8-DE4B-98A2-EE9841A21309}"/>
              </a:ext>
            </a:extLst>
          </p:cNvPr>
          <p:cNvSpPr/>
          <p:nvPr/>
        </p:nvSpPr>
        <p:spPr>
          <a:xfrm>
            <a:off x="4217501" y="3418100"/>
            <a:ext cx="1192696" cy="756335"/>
          </a:xfrm>
          <a:prstGeom prst="rect">
            <a:avLst/>
          </a:prstGeom>
          <a:solidFill>
            <a:schemeClr val="tx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Private Data</a:t>
            </a:r>
          </a:p>
        </p:txBody>
      </p:sp>
      <p:sp>
        <p:nvSpPr>
          <p:cNvPr id="7" name="TextBox 6">
            <a:extLst>
              <a:ext uri="{FF2B5EF4-FFF2-40B4-BE49-F238E27FC236}">
                <a16:creationId xmlns:a16="http://schemas.microsoft.com/office/drawing/2014/main" xmlns="" id="{587D2861-639F-4B49-AB23-D49152B9E609}"/>
              </a:ext>
            </a:extLst>
          </p:cNvPr>
          <p:cNvSpPr txBox="1"/>
          <p:nvPr/>
        </p:nvSpPr>
        <p:spPr>
          <a:xfrm>
            <a:off x="4326146" y="1169501"/>
            <a:ext cx="973987" cy="246221"/>
          </a:xfrm>
          <a:prstGeom prst="rect">
            <a:avLst/>
          </a:prstGeom>
          <a:noFill/>
        </p:spPr>
        <p:txBody>
          <a:bodyPr vert="horz" wrap="square" lIns="0" tIns="0" rIns="0" bIns="0" rtlCol="0">
            <a:spAutoFit/>
          </a:bodyPr>
          <a:lstStyle/>
          <a:p>
            <a:pPr algn="ctr"/>
            <a:r>
              <a:rPr lang="en-US" sz="1600" u="sng" dirty="0">
                <a:solidFill>
                  <a:srgbClr val="003C71"/>
                </a:solidFill>
              </a:rPr>
              <a:t>PE 0</a:t>
            </a:r>
          </a:p>
        </p:txBody>
      </p:sp>
      <p:sp>
        <p:nvSpPr>
          <p:cNvPr id="12" name="Rounded Rectangle 11">
            <a:extLst>
              <a:ext uri="{FF2B5EF4-FFF2-40B4-BE49-F238E27FC236}">
                <a16:creationId xmlns:a16="http://schemas.microsoft.com/office/drawing/2014/main" xmlns="" id="{7B893E18-F5A7-7143-B21D-190AFDA6DE49}"/>
              </a:ext>
            </a:extLst>
          </p:cNvPr>
          <p:cNvSpPr/>
          <p:nvPr/>
        </p:nvSpPr>
        <p:spPr>
          <a:xfrm>
            <a:off x="5737394" y="948268"/>
            <a:ext cx="1298713" cy="3385194"/>
          </a:xfrm>
          <a:prstGeom prst="round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E4378487-9CE4-0244-9A5C-C023CF761D6E}"/>
              </a:ext>
            </a:extLst>
          </p:cNvPr>
          <p:cNvSpPr/>
          <p:nvPr/>
        </p:nvSpPr>
        <p:spPr>
          <a:xfrm>
            <a:off x="5790402" y="1530627"/>
            <a:ext cx="1192696" cy="463826"/>
          </a:xfrm>
          <a:prstGeom prst="rect">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Symmetric Data</a:t>
            </a:r>
          </a:p>
        </p:txBody>
      </p:sp>
      <p:sp>
        <p:nvSpPr>
          <p:cNvPr id="14" name="Rectangle 13">
            <a:extLst>
              <a:ext uri="{FF2B5EF4-FFF2-40B4-BE49-F238E27FC236}">
                <a16:creationId xmlns:a16="http://schemas.microsoft.com/office/drawing/2014/main" xmlns="" id="{BB0A77AD-E728-CA43-9FDC-88A974B5C20E}"/>
              </a:ext>
            </a:extLst>
          </p:cNvPr>
          <p:cNvSpPr/>
          <p:nvPr/>
        </p:nvSpPr>
        <p:spPr>
          <a:xfrm>
            <a:off x="5790402" y="2053128"/>
            <a:ext cx="1192696" cy="1306297"/>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Symmetric Heap</a:t>
            </a:r>
          </a:p>
        </p:txBody>
      </p:sp>
      <p:sp>
        <p:nvSpPr>
          <p:cNvPr id="15" name="Rectangle 14">
            <a:extLst>
              <a:ext uri="{FF2B5EF4-FFF2-40B4-BE49-F238E27FC236}">
                <a16:creationId xmlns:a16="http://schemas.microsoft.com/office/drawing/2014/main" xmlns="" id="{59A91743-5C58-5F45-997A-C5EA71957D83}"/>
              </a:ext>
            </a:extLst>
          </p:cNvPr>
          <p:cNvSpPr/>
          <p:nvPr/>
        </p:nvSpPr>
        <p:spPr>
          <a:xfrm>
            <a:off x="5790402" y="3418100"/>
            <a:ext cx="1192696" cy="756335"/>
          </a:xfrm>
          <a:prstGeom prst="rect">
            <a:avLst/>
          </a:prstGeom>
          <a:solidFill>
            <a:schemeClr val="tx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Private Data</a:t>
            </a:r>
          </a:p>
        </p:txBody>
      </p:sp>
      <p:sp>
        <p:nvSpPr>
          <p:cNvPr id="17" name="Rounded Rectangle 16">
            <a:extLst>
              <a:ext uri="{FF2B5EF4-FFF2-40B4-BE49-F238E27FC236}">
                <a16:creationId xmlns:a16="http://schemas.microsoft.com/office/drawing/2014/main" xmlns="" id="{A4E824BF-84C6-8741-BDFB-FC6F60B14497}"/>
              </a:ext>
            </a:extLst>
          </p:cNvPr>
          <p:cNvSpPr/>
          <p:nvPr/>
        </p:nvSpPr>
        <p:spPr>
          <a:xfrm>
            <a:off x="7654853" y="948268"/>
            <a:ext cx="1298713" cy="3385194"/>
          </a:xfrm>
          <a:prstGeom prst="round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FA827077-1D35-3D42-B0CA-92FA88F2D5E5}"/>
              </a:ext>
            </a:extLst>
          </p:cNvPr>
          <p:cNvSpPr/>
          <p:nvPr/>
        </p:nvSpPr>
        <p:spPr>
          <a:xfrm>
            <a:off x="7707861" y="1530627"/>
            <a:ext cx="1192696" cy="463826"/>
          </a:xfrm>
          <a:prstGeom prst="rect">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Symmetric Data</a:t>
            </a:r>
          </a:p>
        </p:txBody>
      </p:sp>
      <p:sp>
        <p:nvSpPr>
          <p:cNvPr id="19" name="Rectangle 18">
            <a:extLst>
              <a:ext uri="{FF2B5EF4-FFF2-40B4-BE49-F238E27FC236}">
                <a16:creationId xmlns:a16="http://schemas.microsoft.com/office/drawing/2014/main" xmlns="" id="{34D89D11-4710-F443-B285-31E822530B2D}"/>
              </a:ext>
            </a:extLst>
          </p:cNvPr>
          <p:cNvSpPr/>
          <p:nvPr/>
        </p:nvSpPr>
        <p:spPr>
          <a:xfrm>
            <a:off x="7707861" y="2053128"/>
            <a:ext cx="1192696" cy="1306297"/>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Symmetric Heap</a:t>
            </a:r>
          </a:p>
        </p:txBody>
      </p:sp>
      <p:sp>
        <p:nvSpPr>
          <p:cNvPr id="20" name="Rectangle 19">
            <a:extLst>
              <a:ext uri="{FF2B5EF4-FFF2-40B4-BE49-F238E27FC236}">
                <a16:creationId xmlns:a16="http://schemas.microsoft.com/office/drawing/2014/main" xmlns="" id="{C21993A4-05A9-DD4A-B5BB-2E771E80E2DB}"/>
              </a:ext>
            </a:extLst>
          </p:cNvPr>
          <p:cNvSpPr/>
          <p:nvPr/>
        </p:nvSpPr>
        <p:spPr>
          <a:xfrm>
            <a:off x="7707861" y="3418100"/>
            <a:ext cx="1192696" cy="756335"/>
          </a:xfrm>
          <a:prstGeom prst="rect">
            <a:avLst/>
          </a:prstGeom>
          <a:solidFill>
            <a:schemeClr val="tx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Private Data</a:t>
            </a:r>
          </a:p>
        </p:txBody>
      </p:sp>
      <p:sp>
        <p:nvSpPr>
          <p:cNvPr id="11" name="TextBox 10">
            <a:extLst>
              <a:ext uri="{FF2B5EF4-FFF2-40B4-BE49-F238E27FC236}">
                <a16:creationId xmlns:a16="http://schemas.microsoft.com/office/drawing/2014/main" xmlns="" id="{A036C10B-59A2-FF4A-9466-8C202AD54B1B}"/>
              </a:ext>
            </a:extLst>
          </p:cNvPr>
          <p:cNvSpPr txBox="1"/>
          <p:nvPr/>
        </p:nvSpPr>
        <p:spPr>
          <a:xfrm>
            <a:off x="7184147" y="2551043"/>
            <a:ext cx="337930" cy="430887"/>
          </a:xfrm>
          <a:prstGeom prst="rect">
            <a:avLst/>
          </a:prstGeom>
          <a:noFill/>
        </p:spPr>
        <p:txBody>
          <a:bodyPr vert="horz" wrap="square" lIns="0" tIns="0" rIns="0" bIns="0" rtlCol="0">
            <a:spAutoFit/>
          </a:bodyPr>
          <a:lstStyle/>
          <a:p>
            <a:pPr algn="ctr"/>
            <a:r>
              <a:rPr lang="en-US" sz="2800" dirty="0">
                <a:solidFill>
                  <a:srgbClr val="003C71"/>
                </a:solidFill>
              </a:rPr>
              <a:t>… </a:t>
            </a:r>
          </a:p>
        </p:txBody>
      </p:sp>
      <p:cxnSp>
        <p:nvCxnSpPr>
          <p:cNvPr id="23" name="Straight Arrow Connector 22">
            <a:extLst>
              <a:ext uri="{FF2B5EF4-FFF2-40B4-BE49-F238E27FC236}">
                <a16:creationId xmlns:a16="http://schemas.microsoft.com/office/drawing/2014/main" xmlns="" id="{9B0F3A49-C25F-8F43-A219-28D1B930059F}"/>
              </a:ext>
            </a:extLst>
          </p:cNvPr>
          <p:cNvCxnSpPr>
            <a:cxnSpLocks/>
          </p:cNvCxnSpPr>
          <p:nvPr/>
        </p:nvCxnSpPr>
        <p:spPr>
          <a:xfrm flipV="1">
            <a:off x="6656242" y="1854200"/>
            <a:ext cx="1343167" cy="480332"/>
          </a:xfrm>
          <a:prstGeom prst="straightConnector1">
            <a:avLst/>
          </a:prstGeom>
          <a:ln w="41275">
            <a:solidFill>
              <a:schemeClr val="accent5"/>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xmlns="" id="{D5FDE288-A773-714C-9297-5F1EEDEE2B32}"/>
              </a:ext>
            </a:extLst>
          </p:cNvPr>
          <p:cNvCxnSpPr>
            <a:cxnSpLocks/>
          </p:cNvCxnSpPr>
          <p:nvPr/>
        </p:nvCxnSpPr>
        <p:spPr>
          <a:xfrm>
            <a:off x="6714067" y="2981930"/>
            <a:ext cx="1388533" cy="193070"/>
          </a:xfrm>
          <a:prstGeom prst="straightConnector1">
            <a:avLst/>
          </a:prstGeom>
          <a:ln w="41275">
            <a:solidFill>
              <a:schemeClr val="accent5"/>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xmlns="" id="{901618B0-B4E5-6A4D-B1C0-AD36DD9C48A4}"/>
              </a:ext>
            </a:extLst>
          </p:cNvPr>
          <p:cNvCxnSpPr>
            <a:cxnSpLocks/>
          </p:cNvCxnSpPr>
          <p:nvPr/>
        </p:nvCxnSpPr>
        <p:spPr>
          <a:xfrm flipV="1">
            <a:off x="5171656" y="2246628"/>
            <a:ext cx="958406" cy="87904"/>
          </a:xfrm>
          <a:prstGeom prst="straightConnector1">
            <a:avLst/>
          </a:prstGeom>
          <a:ln w="41275">
            <a:solidFill>
              <a:schemeClr val="accent5"/>
            </a:solidFill>
            <a:tailEnd type="triangle"/>
          </a:ln>
          <a:effectLst/>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xmlns="" id="{21404E2E-9476-614B-B124-946DFE5C5EEC}"/>
              </a:ext>
            </a:extLst>
          </p:cNvPr>
          <p:cNvSpPr txBox="1"/>
          <p:nvPr/>
        </p:nvSpPr>
        <p:spPr>
          <a:xfrm rot="16200000">
            <a:off x="3101120" y="2347030"/>
            <a:ext cx="1780719" cy="230832"/>
          </a:xfrm>
          <a:prstGeom prst="rect">
            <a:avLst/>
          </a:prstGeom>
          <a:noFill/>
        </p:spPr>
        <p:txBody>
          <a:bodyPr vert="horz" wrap="square" lIns="0" tIns="0" rIns="0" bIns="0" rtlCol="0">
            <a:spAutoFit/>
          </a:bodyPr>
          <a:lstStyle/>
          <a:p>
            <a:pPr algn="ctr"/>
            <a:r>
              <a:rPr lang="en-US" sz="1500" dirty="0">
                <a:solidFill>
                  <a:srgbClr val="003C71"/>
                </a:solidFill>
              </a:rPr>
              <a:t>Remotely Accessible</a:t>
            </a:r>
          </a:p>
        </p:txBody>
      </p:sp>
      <p:sp>
        <p:nvSpPr>
          <p:cNvPr id="42" name="TextBox 41">
            <a:extLst>
              <a:ext uri="{FF2B5EF4-FFF2-40B4-BE49-F238E27FC236}">
                <a16:creationId xmlns:a16="http://schemas.microsoft.com/office/drawing/2014/main" xmlns="" id="{0D966439-FE3E-A041-9F88-D75308E520E8}"/>
              </a:ext>
            </a:extLst>
          </p:cNvPr>
          <p:cNvSpPr txBox="1"/>
          <p:nvPr/>
        </p:nvSpPr>
        <p:spPr>
          <a:xfrm>
            <a:off x="5842165" y="1169501"/>
            <a:ext cx="1098598" cy="246221"/>
          </a:xfrm>
          <a:prstGeom prst="rect">
            <a:avLst/>
          </a:prstGeom>
          <a:noFill/>
        </p:spPr>
        <p:txBody>
          <a:bodyPr vert="horz" wrap="square" lIns="0" tIns="0" rIns="0" bIns="0" rtlCol="0">
            <a:spAutoFit/>
          </a:bodyPr>
          <a:lstStyle/>
          <a:p>
            <a:pPr algn="ctr"/>
            <a:r>
              <a:rPr lang="en-US" sz="1600" u="sng" dirty="0">
                <a:solidFill>
                  <a:srgbClr val="003C71"/>
                </a:solidFill>
              </a:rPr>
              <a:t>PE 1</a:t>
            </a:r>
          </a:p>
        </p:txBody>
      </p:sp>
      <p:sp>
        <p:nvSpPr>
          <p:cNvPr id="43" name="TextBox 42">
            <a:extLst>
              <a:ext uri="{FF2B5EF4-FFF2-40B4-BE49-F238E27FC236}">
                <a16:creationId xmlns:a16="http://schemas.microsoft.com/office/drawing/2014/main" xmlns="" id="{6F64CDE3-4EAC-9143-AE8C-B32695508292}"/>
              </a:ext>
            </a:extLst>
          </p:cNvPr>
          <p:cNvSpPr txBox="1"/>
          <p:nvPr/>
        </p:nvSpPr>
        <p:spPr>
          <a:xfrm>
            <a:off x="7767589" y="1162054"/>
            <a:ext cx="1098598" cy="246221"/>
          </a:xfrm>
          <a:prstGeom prst="rect">
            <a:avLst/>
          </a:prstGeom>
          <a:noFill/>
        </p:spPr>
        <p:txBody>
          <a:bodyPr vert="horz" wrap="square" lIns="0" tIns="0" rIns="0" bIns="0" rtlCol="0">
            <a:spAutoFit/>
          </a:bodyPr>
          <a:lstStyle/>
          <a:p>
            <a:pPr algn="ctr"/>
            <a:r>
              <a:rPr lang="en-US" sz="1600" u="sng" dirty="0">
                <a:solidFill>
                  <a:srgbClr val="003C71"/>
                </a:solidFill>
              </a:rPr>
              <a:t>PE N</a:t>
            </a:r>
          </a:p>
        </p:txBody>
      </p:sp>
      <p:sp>
        <p:nvSpPr>
          <p:cNvPr id="52" name="Freeform 51">
            <a:extLst>
              <a:ext uri="{FF2B5EF4-FFF2-40B4-BE49-F238E27FC236}">
                <a16:creationId xmlns:a16="http://schemas.microsoft.com/office/drawing/2014/main" xmlns="" id="{B1EC32A4-11F6-A942-9BFE-5F1A1F67FB8E}"/>
              </a:ext>
            </a:extLst>
          </p:cNvPr>
          <p:cNvSpPr/>
          <p:nvPr/>
        </p:nvSpPr>
        <p:spPr>
          <a:xfrm rot="619570">
            <a:off x="5133996" y="2955701"/>
            <a:ext cx="1033040" cy="343254"/>
          </a:xfrm>
          <a:custGeom>
            <a:avLst/>
            <a:gdLst>
              <a:gd name="connsiteX0" fmla="*/ 0 w 1033040"/>
              <a:gd name="connsiteY0" fmla="*/ 97721 h 343254"/>
              <a:gd name="connsiteX1" fmla="*/ 1032933 w 1033040"/>
              <a:gd name="connsiteY1" fmla="*/ 13054 h 343254"/>
              <a:gd name="connsiteX2" fmla="*/ 50800 w 1033040"/>
              <a:gd name="connsiteY2" fmla="*/ 343254 h 343254"/>
            </a:gdLst>
            <a:ahLst/>
            <a:cxnLst>
              <a:cxn ang="0">
                <a:pos x="connsiteX0" y="connsiteY0"/>
              </a:cxn>
              <a:cxn ang="0">
                <a:pos x="connsiteX1" y="connsiteY1"/>
              </a:cxn>
              <a:cxn ang="0">
                <a:pos x="connsiteX2" y="connsiteY2"/>
              </a:cxn>
            </a:cxnLst>
            <a:rect l="l" t="t" r="r" b="b"/>
            <a:pathLst>
              <a:path w="1033040" h="343254">
                <a:moveTo>
                  <a:pt x="0" y="97721"/>
                </a:moveTo>
                <a:cubicBezTo>
                  <a:pt x="512233" y="34926"/>
                  <a:pt x="1024466" y="-27868"/>
                  <a:pt x="1032933" y="13054"/>
                </a:cubicBezTo>
                <a:cubicBezTo>
                  <a:pt x="1041400" y="53976"/>
                  <a:pt x="546100" y="198615"/>
                  <a:pt x="50800" y="343254"/>
                </a:cubicBezTo>
              </a:path>
            </a:pathLst>
          </a:custGeom>
          <a:noFill/>
          <a:ln w="41275">
            <a:solidFill>
              <a:schemeClr val="accent5"/>
            </a:solidFill>
            <a:tailEnd type="triangle"/>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4158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5</a:t>
            </a:fld>
            <a:endParaRPr lang="en-US" dirty="0"/>
          </a:p>
        </p:txBody>
      </p:sp>
      <p:sp>
        <p:nvSpPr>
          <p:cNvPr id="31" name="Title 2">
            <a:extLst>
              <a:ext uri="{FF2B5EF4-FFF2-40B4-BE49-F238E27FC236}">
                <a16:creationId xmlns:a16="http://schemas.microsoft.com/office/drawing/2014/main" xmlns="" id="{D3F6F58A-9165-F04F-9B95-618BD0DE54BF}"/>
              </a:ext>
            </a:extLst>
          </p:cNvPr>
          <p:cNvSpPr txBox="1">
            <a:spLocks/>
          </p:cNvSpPr>
          <p:nvPr/>
        </p:nvSpPr>
        <p:spPr>
          <a:xfrm>
            <a:off x="455613" y="308848"/>
            <a:ext cx="8229600"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rgbClr val="003C71"/>
                </a:solidFill>
                <a:latin typeface="Arial"/>
                <a:ea typeface="Arial"/>
                <a:cs typeface="Aria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a:ln>
                  <a:noFill/>
                </a:ln>
                <a:solidFill>
                  <a:srgbClr val="003C71"/>
                </a:solidFill>
                <a:effectLst/>
                <a:uLnTx/>
                <a:uFillTx/>
                <a:latin typeface="Arial"/>
                <a:cs typeface="Arial"/>
              </a:rPr>
              <a:t>Teams - Motivation</a:t>
            </a:r>
            <a:endParaRPr kumimoji="0" lang="en-US" sz="2800" b="0" i="0" u="none" strike="noStrike" kern="1200" cap="none" spc="0" normalizeH="0" baseline="0" noProof="0" dirty="0">
              <a:ln>
                <a:noFill/>
              </a:ln>
              <a:solidFill>
                <a:srgbClr val="003C71"/>
              </a:solidFill>
              <a:effectLst/>
              <a:uLnTx/>
              <a:uFillTx/>
              <a:latin typeface="Arial"/>
              <a:cs typeface="Arial"/>
            </a:endParaRPr>
          </a:p>
        </p:txBody>
      </p:sp>
      <p:sp>
        <p:nvSpPr>
          <p:cNvPr id="32" name="Oval 31">
            <a:extLst>
              <a:ext uri="{FF2B5EF4-FFF2-40B4-BE49-F238E27FC236}">
                <a16:creationId xmlns:a16="http://schemas.microsoft.com/office/drawing/2014/main" xmlns="" id="{2AD40595-1F21-5141-BC11-BDA130F3EF46}"/>
              </a:ext>
            </a:extLst>
          </p:cNvPr>
          <p:cNvSpPr/>
          <p:nvPr/>
        </p:nvSpPr>
        <p:spPr>
          <a:xfrm>
            <a:off x="1078230" y="1173480"/>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0</a:t>
            </a:r>
          </a:p>
        </p:txBody>
      </p:sp>
      <p:sp>
        <p:nvSpPr>
          <p:cNvPr id="33" name="Oval 32">
            <a:extLst>
              <a:ext uri="{FF2B5EF4-FFF2-40B4-BE49-F238E27FC236}">
                <a16:creationId xmlns:a16="http://schemas.microsoft.com/office/drawing/2014/main" xmlns="" id="{01D90489-C18F-5F4A-BEBC-DFD6A233DD2B}"/>
              </a:ext>
            </a:extLst>
          </p:cNvPr>
          <p:cNvSpPr/>
          <p:nvPr/>
        </p:nvSpPr>
        <p:spPr>
          <a:xfrm>
            <a:off x="1786890" y="1173480"/>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1</a:t>
            </a:r>
          </a:p>
        </p:txBody>
      </p:sp>
      <p:sp>
        <p:nvSpPr>
          <p:cNvPr id="34" name="Oval 33">
            <a:extLst>
              <a:ext uri="{FF2B5EF4-FFF2-40B4-BE49-F238E27FC236}">
                <a16:creationId xmlns:a16="http://schemas.microsoft.com/office/drawing/2014/main" xmlns="" id="{01A32DDE-7AD4-C242-B7D9-11A6D2ED97FB}"/>
              </a:ext>
            </a:extLst>
          </p:cNvPr>
          <p:cNvSpPr/>
          <p:nvPr/>
        </p:nvSpPr>
        <p:spPr>
          <a:xfrm>
            <a:off x="2495550" y="1173480"/>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2</a:t>
            </a:r>
          </a:p>
        </p:txBody>
      </p:sp>
      <p:sp>
        <p:nvSpPr>
          <p:cNvPr id="35" name="Oval 34">
            <a:extLst>
              <a:ext uri="{FF2B5EF4-FFF2-40B4-BE49-F238E27FC236}">
                <a16:creationId xmlns:a16="http://schemas.microsoft.com/office/drawing/2014/main" xmlns="" id="{E6287D2E-5B00-EF40-890F-55551B172C11}"/>
              </a:ext>
            </a:extLst>
          </p:cNvPr>
          <p:cNvSpPr/>
          <p:nvPr/>
        </p:nvSpPr>
        <p:spPr>
          <a:xfrm>
            <a:off x="3204210" y="1173480"/>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3</a:t>
            </a:r>
          </a:p>
        </p:txBody>
      </p:sp>
      <p:sp>
        <p:nvSpPr>
          <p:cNvPr id="36" name="Oval 35">
            <a:extLst>
              <a:ext uri="{FF2B5EF4-FFF2-40B4-BE49-F238E27FC236}">
                <a16:creationId xmlns:a16="http://schemas.microsoft.com/office/drawing/2014/main" xmlns="" id="{2D2ECAE9-EEAA-324A-A454-BEF894396317}"/>
              </a:ext>
            </a:extLst>
          </p:cNvPr>
          <p:cNvSpPr/>
          <p:nvPr/>
        </p:nvSpPr>
        <p:spPr>
          <a:xfrm>
            <a:off x="3912870" y="1173480"/>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4</a:t>
            </a:r>
          </a:p>
        </p:txBody>
      </p:sp>
      <p:sp>
        <p:nvSpPr>
          <p:cNvPr id="37" name="Oval 36">
            <a:extLst>
              <a:ext uri="{FF2B5EF4-FFF2-40B4-BE49-F238E27FC236}">
                <a16:creationId xmlns:a16="http://schemas.microsoft.com/office/drawing/2014/main" xmlns="" id="{CD324CFB-B55D-184C-A9B6-855733DDA300}"/>
              </a:ext>
            </a:extLst>
          </p:cNvPr>
          <p:cNvSpPr/>
          <p:nvPr/>
        </p:nvSpPr>
        <p:spPr>
          <a:xfrm>
            <a:off x="4621530" y="1173480"/>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5</a:t>
            </a:r>
          </a:p>
        </p:txBody>
      </p:sp>
      <p:sp>
        <p:nvSpPr>
          <p:cNvPr id="38" name="Oval 37">
            <a:extLst>
              <a:ext uri="{FF2B5EF4-FFF2-40B4-BE49-F238E27FC236}">
                <a16:creationId xmlns:a16="http://schemas.microsoft.com/office/drawing/2014/main" xmlns="" id="{0E42E8B1-9E7A-7C46-B859-305C189CAD53}"/>
              </a:ext>
            </a:extLst>
          </p:cNvPr>
          <p:cNvSpPr/>
          <p:nvPr/>
        </p:nvSpPr>
        <p:spPr>
          <a:xfrm>
            <a:off x="5330190" y="1173480"/>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6</a:t>
            </a:r>
          </a:p>
        </p:txBody>
      </p:sp>
      <p:sp>
        <p:nvSpPr>
          <p:cNvPr id="39" name="Oval 38">
            <a:extLst>
              <a:ext uri="{FF2B5EF4-FFF2-40B4-BE49-F238E27FC236}">
                <a16:creationId xmlns:a16="http://schemas.microsoft.com/office/drawing/2014/main" xmlns="" id="{F14910FE-18FC-F543-96DB-18D6C2C3593E}"/>
              </a:ext>
            </a:extLst>
          </p:cNvPr>
          <p:cNvSpPr/>
          <p:nvPr/>
        </p:nvSpPr>
        <p:spPr>
          <a:xfrm>
            <a:off x="6038850" y="1173480"/>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7</a:t>
            </a:r>
          </a:p>
        </p:txBody>
      </p:sp>
      <p:sp>
        <p:nvSpPr>
          <p:cNvPr id="40" name="Oval 39">
            <a:extLst>
              <a:ext uri="{FF2B5EF4-FFF2-40B4-BE49-F238E27FC236}">
                <a16:creationId xmlns:a16="http://schemas.microsoft.com/office/drawing/2014/main" xmlns="" id="{F7817FF3-3A15-DE44-B5A6-6111E9092EDA}"/>
              </a:ext>
            </a:extLst>
          </p:cNvPr>
          <p:cNvSpPr/>
          <p:nvPr/>
        </p:nvSpPr>
        <p:spPr>
          <a:xfrm>
            <a:off x="6747510" y="1173480"/>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8</a:t>
            </a:r>
          </a:p>
        </p:txBody>
      </p:sp>
      <p:sp>
        <p:nvSpPr>
          <p:cNvPr id="41" name="Oval 40">
            <a:extLst>
              <a:ext uri="{FF2B5EF4-FFF2-40B4-BE49-F238E27FC236}">
                <a16:creationId xmlns:a16="http://schemas.microsoft.com/office/drawing/2014/main" xmlns="" id="{0ECBCD52-6858-B746-8C41-91BA7DD2FF13}"/>
              </a:ext>
            </a:extLst>
          </p:cNvPr>
          <p:cNvSpPr/>
          <p:nvPr/>
        </p:nvSpPr>
        <p:spPr>
          <a:xfrm>
            <a:off x="7456170" y="1173480"/>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9</a:t>
            </a:r>
          </a:p>
        </p:txBody>
      </p:sp>
      <p:sp>
        <p:nvSpPr>
          <p:cNvPr id="42" name="Oval 41">
            <a:extLst>
              <a:ext uri="{FF2B5EF4-FFF2-40B4-BE49-F238E27FC236}">
                <a16:creationId xmlns:a16="http://schemas.microsoft.com/office/drawing/2014/main" xmlns="" id="{D8B4D14F-0532-8840-9358-9213C317D045}"/>
              </a:ext>
            </a:extLst>
          </p:cNvPr>
          <p:cNvSpPr/>
          <p:nvPr/>
        </p:nvSpPr>
        <p:spPr>
          <a:xfrm>
            <a:off x="1078230" y="1173480"/>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0</a:t>
            </a:r>
          </a:p>
        </p:txBody>
      </p:sp>
      <p:sp>
        <p:nvSpPr>
          <p:cNvPr id="43" name="Oval 42">
            <a:extLst>
              <a:ext uri="{FF2B5EF4-FFF2-40B4-BE49-F238E27FC236}">
                <a16:creationId xmlns:a16="http://schemas.microsoft.com/office/drawing/2014/main" xmlns="" id="{1C5EE479-DA2D-624F-A264-2BA3EE2CB87A}"/>
              </a:ext>
            </a:extLst>
          </p:cNvPr>
          <p:cNvSpPr/>
          <p:nvPr/>
        </p:nvSpPr>
        <p:spPr>
          <a:xfrm>
            <a:off x="1786890" y="1173480"/>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1</a:t>
            </a:r>
          </a:p>
        </p:txBody>
      </p:sp>
      <p:sp>
        <p:nvSpPr>
          <p:cNvPr id="44" name="Oval 43">
            <a:extLst>
              <a:ext uri="{FF2B5EF4-FFF2-40B4-BE49-F238E27FC236}">
                <a16:creationId xmlns:a16="http://schemas.microsoft.com/office/drawing/2014/main" xmlns="" id="{BA7C3168-241F-974C-A1DD-39A5615C9C58}"/>
              </a:ext>
            </a:extLst>
          </p:cNvPr>
          <p:cNvSpPr/>
          <p:nvPr/>
        </p:nvSpPr>
        <p:spPr>
          <a:xfrm>
            <a:off x="2495550" y="1173480"/>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2</a:t>
            </a:r>
          </a:p>
        </p:txBody>
      </p:sp>
      <p:sp>
        <p:nvSpPr>
          <p:cNvPr id="45" name="Oval 44">
            <a:extLst>
              <a:ext uri="{FF2B5EF4-FFF2-40B4-BE49-F238E27FC236}">
                <a16:creationId xmlns:a16="http://schemas.microsoft.com/office/drawing/2014/main" xmlns="" id="{C2640FD2-0A54-8A44-B8F8-BBC95F973B8C}"/>
              </a:ext>
            </a:extLst>
          </p:cNvPr>
          <p:cNvSpPr/>
          <p:nvPr/>
        </p:nvSpPr>
        <p:spPr>
          <a:xfrm>
            <a:off x="3204210" y="1173480"/>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3</a:t>
            </a:r>
          </a:p>
        </p:txBody>
      </p:sp>
      <p:sp>
        <p:nvSpPr>
          <p:cNvPr id="46" name="Oval 45">
            <a:extLst>
              <a:ext uri="{FF2B5EF4-FFF2-40B4-BE49-F238E27FC236}">
                <a16:creationId xmlns:a16="http://schemas.microsoft.com/office/drawing/2014/main" xmlns="" id="{BEC258E5-AAC2-9641-A42C-E92752CEBEE4}"/>
              </a:ext>
            </a:extLst>
          </p:cNvPr>
          <p:cNvSpPr/>
          <p:nvPr/>
        </p:nvSpPr>
        <p:spPr>
          <a:xfrm>
            <a:off x="3912870" y="1173480"/>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4</a:t>
            </a:r>
          </a:p>
        </p:txBody>
      </p:sp>
      <p:sp>
        <p:nvSpPr>
          <p:cNvPr id="47" name="Oval 46">
            <a:extLst>
              <a:ext uri="{FF2B5EF4-FFF2-40B4-BE49-F238E27FC236}">
                <a16:creationId xmlns:a16="http://schemas.microsoft.com/office/drawing/2014/main" xmlns="" id="{3C836FA2-E49E-4C41-A38B-38F5828BF263}"/>
              </a:ext>
            </a:extLst>
          </p:cNvPr>
          <p:cNvSpPr/>
          <p:nvPr/>
        </p:nvSpPr>
        <p:spPr>
          <a:xfrm>
            <a:off x="4621530" y="1173480"/>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5</a:t>
            </a:r>
          </a:p>
        </p:txBody>
      </p:sp>
      <p:sp>
        <p:nvSpPr>
          <p:cNvPr id="48" name="Oval 47">
            <a:extLst>
              <a:ext uri="{FF2B5EF4-FFF2-40B4-BE49-F238E27FC236}">
                <a16:creationId xmlns:a16="http://schemas.microsoft.com/office/drawing/2014/main" xmlns="" id="{2A8AE711-4717-3945-B005-B2CBFDBCF2AE}"/>
              </a:ext>
            </a:extLst>
          </p:cNvPr>
          <p:cNvSpPr/>
          <p:nvPr/>
        </p:nvSpPr>
        <p:spPr>
          <a:xfrm>
            <a:off x="5330190" y="1173480"/>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6</a:t>
            </a:r>
          </a:p>
        </p:txBody>
      </p:sp>
      <p:sp>
        <p:nvSpPr>
          <p:cNvPr id="49" name="Oval 48">
            <a:extLst>
              <a:ext uri="{FF2B5EF4-FFF2-40B4-BE49-F238E27FC236}">
                <a16:creationId xmlns:a16="http://schemas.microsoft.com/office/drawing/2014/main" xmlns="" id="{C3AD4A2B-620D-2245-853C-488462C3E420}"/>
              </a:ext>
            </a:extLst>
          </p:cNvPr>
          <p:cNvSpPr/>
          <p:nvPr/>
        </p:nvSpPr>
        <p:spPr>
          <a:xfrm>
            <a:off x="6038850" y="1173480"/>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7</a:t>
            </a:r>
          </a:p>
        </p:txBody>
      </p:sp>
      <p:sp>
        <p:nvSpPr>
          <p:cNvPr id="50" name="Oval 49">
            <a:extLst>
              <a:ext uri="{FF2B5EF4-FFF2-40B4-BE49-F238E27FC236}">
                <a16:creationId xmlns:a16="http://schemas.microsoft.com/office/drawing/2014/main" xmlns="" id="{CD0BCF8B-AC7C-7F4D-876E-9FC5347166AD}"/>
              </a:ext>
            </a:extLst>
          </p:cNvPr>
          <p:cNvSpPr/>
          <p:nvPr/>
        </p:nvSpPr>
        <p:spPr>
          <a:xfrm>
            <a:off x="6747510" y="1173480"/>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8</a:t>
            </a:r>
          </a:p>
        </p:txBody>
      </p:sp>
      <p:sp>
        <p:nvSpPr>
          <p:cNvPr id="51" name="Oval 50">
            <a:extLst>
              <a:ext uri="{FF2B5EF4-FFF2-40B4-BE49-F238E27FC236}">
                <a16:creationId xmlns:a16="http://schemas.microsoft.com/office/drawing/2014/main" xmlns="" id="{A6314CB7-4173-D549-89AB-1DAE21429CC3}"/>
              </a:ext>
            </a:extLst>
          </p:cNvPr>
          <p:cNvSpPr/>
          <p:nvPr/>
        </p:nvSpPr>
        <p:spPr>
          <a:xfrm>
            <a:off x="7456170" y="1173480"/>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9</a:t>
            </a:r>
          </a:p>
        </p:txBody>
      </p:sp>
      <p:sp>
        <p:nvSpPr>
          <p:cNvPr id="52" name="TextBox 51">
            <a:extLst>
              <a:ext uri="{FF2B5EF4-FFF2-40B4-BE49-F238E27FC236}">
                <a16:creationId xmlns:a16="http://schemas.microsoft.com/office/drawing/2014/main" xmlns="" id="{D5604D84-FA8C-DC4A-B164-FD02DF6DDF92}"/>
              </a:ext>
            </a:extLst>
          </p:cNvPr>
          <p:cNvSpPr txBox="1"/>
          <p:nvPr/>
        </p:nvSpPr>
        <p:spPr>
          <a:xfrm>
            <a:off x="447662" y="1269428"/>
            <a:ext cx="508884" cy="262394"/>
          </a:xfrm>
          <a:prstGeom prst="rect">
            <a:avLst/>
          </a:prstGeom>
          <a:solidFill>
            <a:srgbClr val="E7E6E6">
              <a:lumMod val="20000"/>
              <a:lumOff val="80000"/>
            </a:srgbClr>
          </a:solidFill>
        </p:spPr>
        <p:txBody>
          <a:bodyPr vert="horz" wrap="squar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3C71"/>
                </a:solidFill>
                <a:effectLst/>
                <a:uLnTx/>
                <a:uFillTx/>
              </a:rPr>
              <a:t>PEs:</a:t>
            </a:r>
          </a:p>
        </p:txBody>
      </p:sp>
    </p:spTree>
    <p:extLst>
      <p:ext uri="{BB962C8B-B14F-4D97-AF65-F5344CB8AC3E}">
        <p14:creationId xmlns:p14="http://schemas.microsoft.com/office/powerpoint/2010/main" val="1973609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6</a:t>
            </a:fld>
            <a:endParaRPr lang="en-US" dirty="0"/>
          </a:p>
        </p:txBody>
      </p:sp>
      <p:sp>
        <p:nvSpPr>
          <p:cNvPr id="3" name="Title 2">
            <a:extLst>
              <a:ext uri="{FF2B5EF4-FFF2-40B4-BE49-F238E27FC236}">
                <a16:creationId xmlns:a16="http://schemas.microsoft.com/office/drawing/2014/main" xmlns="" id="{F9131E52-569D-0544-8CBD-25D14F3903F6}"/>
              </a:ext>
            </a:extLst>
          </p:cNvPr>
          <p:cNvSpPr txBox="1">
            <a:spLocks/>
          </p:cNvSpPr>
          <p:nvPr/>
        </p:nvSpPr>
        <p:spPr>
          <a:xfrm>
            <a:off x="455613" y="308848"/>
            <a:ext cx="8229600"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rgbClr val="003C71"/>
                </a:solidFill>
                <a:latin typeface="Arial"/>
                <a:ea typeface="Arial"/>
                <a:cs typeface="Aria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a:ln>
                  <a:noFill/>
                </a:ln>
                <a:solidFill>
                  <a:srgbClr val="003C71"/>
                </a:solidFill>
                <a:effectLst/>
                <a:uLnTx/>
                <a:uFillTx/>
                <a:latin typeface="Arial"/>
                <a:cs typeface="Arial"/>
              </a:rPr>
              <a:t>Teams - Motivation</a:t>
            </a:r>
            <a:endParaRPr kumimoji="0" lang="en-US" sz="2800" b="0" i="0" u="none" strike="noStrike" kern="1200" cap="none" spc="0" normalizeH="0" baseline="0" noProof="0" dirty="0">
              <a:ln>
                <a:noFill/>
              </a:ln>
              <a:solidFill>
                <a:srgbClr val="003C71"/>
              </a:solidFill>
              <a:effectLst/>
              <a:uLnTx/>
              <a:uFillTx/>
              <a:latin typeface="Arial"/>
              <a:cs typeface="Arial"/>
            </a:endParaRPr>
          </a:p>
        </p:txBody>
      </p:sp>
      <p:sp>
        <p:nvSpPr>
          <p:cNvPr id="5" name="Oval 4">
            <a:extLst>
              <a:ext uri="{FF2B5EF4-FFF2-40B4-BE49-F238E27FC236}">
                <a16:creationId xmlns:a16="http://schemas.microsoft.com/office/drawing/2014/main" xmlns="" id="{A3AE8466-B840-CA4A-9A0F-F1FDEE20E2DB}"/>
              </a:ext>
            </a:extLst>
          </p:cNvPr>
          <p:cNvSpPr/>
          <p:nvPr/>
        </p:nvSpPr>
        <p:spPr>
          <a:xfrm>
            <a:off x="1078230" y="1173480"/>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0</a:t>
            </a:r>
          </a:p>
        </p:txBody>
      </p:sp>
      <p:sp>
        <p:nvSpPr>
          <p:cNvPr id="6" name="Oval 5">
            <a:extLst>
              <a:ext uri="{FF2B5EF4-FFF2-40B4-BE49-F238E27FC236}">
                <a16:creationId xmlns:a16="http://schemas.microsoft.com/office/drawing/2014/main" xmlns="" id="{CA7DFE57-6D0D-584E-AD2C-5652611FB8D9}"/>
              </a:ext>
            </a:extLst>
          </p:cNvPr>
          <p:cNvSpPr/>
          <p:nvPr/>
        </p:nvSpPr>
        <p:spPr>
          <a:xfrm>
            <a:off x="1786890" y="1173480"/>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1</a:t>
            </a:r>
          </a:p>
        </p:txBody>
      </p:sp>
      <p:sp>
        <p:nvSpPr>
          <p:cNvPr id="7" name="Oval 6">
            <a:extLst>
              <a:ext uri="{FF2B5EF4-FFF2-40B4-BE49-F238E27FC236}">
                <a16:creationId xmlns:a16="http://schemas.microsoft.com/office/drawing/2014/main" xmlns="" id="{E5434A28-3B9E-AB41-B1CC-329D4E9BBA33}"/>
              </a:ext>
            </a:extLst>
          </p:cNvPr>
          <p:cNvSpPr/>
          <p:nvPr/>
        </p:nvSpPr>
        <p:spPr>
          <a:xfrm>
            <a:off x="2495550" y="1173480"/>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2</a:t>
            </a:r>
          </a:p>
        </p:txBody>
      </p:sp>
      <p:sp>
        <p:nvSpPr>
          <p:cNvPr id="8" name="Oval 7">
            <a:extLst>
              <a:ext uri="{FF2B5EF4-FFF2-40B4-BE49-F238E27FC236}">
                <a16:creationId xmlns:a16="http://schemas.microsoft.com/office/drawing/2014/main" xmlns="" id="{5D7BBA5F-24FA-0E43-9250-33A31AF93273}"/>
              </a:ext>
            </a:extLst>
          </p:cNvPr>
          <p:cNvSpPr/>
          <p:nvPr/>
        </p:nvSpPr>
        <p:spPr>
          <a:xfrm>
            <a:off x="3204210" y="1173480"/>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3</a:t>
            </a:r>
          </a:p>
        </p:txBody>
      </p:sp>
      <p:sp>
        <p:nvSpPr>
          <p:cNvPr id="9" name="Oval 8">
            <a:extLst>
              <a:ext uri="{FF2B5EF4-FFF2-40B4-BE49-F238E27FC236}">
                <a16:creationId xmlns:a16="http://schemas.microsoft.com/office/drawing/2014/main" xmlns="" id="{0D7D46CC-D37A-B640-8027-42D7E0AD25D1}"/>
              </a:ext>
            </a:extLst>
          </p:cNvPr>
          <p:cNvSpPr/>
          <p:nvPr/>
        </p:nvSpPr>
        <p:spPr>
          <a:xfrm>
            <a:off x="3912870" y="1173480"/>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4</a:t>
            </a:r>
          </a:p>
        </p:txBody>
      </p:sp>
      <p:sp>
        <p:nvSpPr>
          <p:cNvPr id="10" name="Oval 9">
            <a:extLst>
              <a:ext uri="{FF2B5EF4-FFF2-40B4-BE49-F238E27FC236}">
                <a16:creationId xmlns:a16="http://schemas.microsoft.com/office/drawing/2014/main" xmlns="" id="{954C5FF2-A95D-2149-A1DB-977D29C1ADC6}"/>
              </a:ext>
            </a:extLst>
          </p:cNvPr>
          <p:cNvSpPr/>
          <p:nvPr/>
        </p:nvSpPr>
        <p:spPr>
          <a:xfrm>
            <a:off x="4621530" y="1173480"/>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5</a:t>
            </a:r>
          </a:p>
        </p:txBody>
      </p:sp>
      <p:sp>
        <p:nvSpPr>
          <p:cNvPr id="11" name="Oval 10">
            <a:extLst>
              <a:ext uri="{FF2B5EF4-FFF2-40B4-BE49-F238E27FC236}">
                <a16:creationId xmlns:a16="http://schemas.microsoft.com/office/drawing/2014/main" xmlns="" id="{7846E95F-8FBF-0848-8934-1535B21583C9}"/>
              </a:ext>
            </a:extLst>
          </p:cNvPr>
          <p:cNvSpPr/>
          <p:nvPr/>
        </p:nvSpPr>
        <p:spPr>
          <a:xfrm>
            <a:off x="5330190" y="1173480"/>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6</a:t>
            </a:r>
          </a:p>
        </p:txBody>
      </p:sp>
      <p:sp>
        <p:nvSpPr>
          <p:cNvPr id="12" name="Oval 11">
            <a:extLst>
              <a:ext uri="{FF2B5EF4-FFF2-40B4-BE49-F238E27FC236}">
                <a16:creationId xmlns:a16="http://schemas.microsoft.com/office/drawing/2014/main" xmlns="" id="{30DC8E60-88C8-B843-9083-15CD7647FFD9}"/>
              </a:ext>
            </a:extLst>
          </p:cNvPr>
          <p:cNvSpPr/>
          <p:nvPr/>
        </p:nvSpPr>
        <p:spPr>
          <a:xfrm>
            <a:off x="6038850" y="1173480"/>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7</a:t>
            </a:r>
          </a:p>
        </p:txBody>
      </p:sp>
      <p:sp>
        <p:nvSpPr>
          <p:cNvPr id="13" name="Oval 12">
            <a:extLst>
              <a:ext uri="{FF2B5EF4-FFF2-40B4-BE49-F238E27FC236}">
                <a16:creationId xmlns:a16="http://schemas.microsoft.com/office/drawing/2014/main" xmlns="" id="{5C3468D1-3E2A-FC4E-A1F9-90EA304AB80F}"/>
              </a:ext>
            </a:extLst>
          </p:cNvPr>
          <p:cNvSpPr/>
          <p:nvPr/>
        </p:nvSpPr>
        <p:spPr>
          <a:xfrm>
            <a:off x="6747510" y="1173480"/>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8</a:t>
            </a:r>
          </a:p>
        </p:txBody>
      </p:sp>
      <p:sp>
        <p:nvSpPr>
          <p:cNvPr id="14" name="Oval 13">
            <a:extLst>
              <a:ext uri="{FF2B5EF4-FFF2-40B4-BE49-F238E27FC236}">
                <a16:creationId xmlns:a16="http://schemas.microsoft.com/office/drawing/2014/main" xmlns="" id="{4A20FD95-2125-1948-969B-B4405E10BAD0}"/>
              </a:ext>
            </a:extLst>
          </p:cNvPr>
          <p:cNvSpPr/>
          <p:nvPr/>
        </p:nvSpPr>
        <p:spPr>
          <a:xfrm>
            <a:off x="7456170" y="1173480"/>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9</a:t>
            </a:r>
          </a:p>
        </p:txBody>
      </p:sp>
      <p:sp>
        <p:nvSpPr>
          <p:cNvPr id="15" name="TextBox 14">
            <a:extLst>
              <a:ext uri="{FF2B5EF4-FFF2-40B4-BE49-F238E27FC236}">
                <a16:creationId xmlns:a16="http://schemas.microsoft.com/office/drawing/2014/main" xmlns="" id="{9EAADFFF-E25D-FB40-BC14-6D81CF6BE9F9}"/>
              </a:ext>
            </a:extLst>
          </p:cNvPr>
          <p:cNvSpPr txBox="1"/>
          <p:nvPr/>
        </p:nvSpPr>
        <p:spPr>
          <a:xfrm>
            <a:off x="447662" y="1269428"/>
            <a:ext cx="508884" cy="262394"/>
          </a:xfrm>
          <a:prstGeom prst="rect">
            <a:avLst/>
          </a:prstGeom>
          <a:solidFill>
            <a:srgbClr val="E7E6E6">
              <a:lumMod val="20000"/>
              <a:lumOff val="80000"/>
            </a:srgbClr>
          </a:solidFill>
        </p:spPr>
        <p:txBody>
          <a:bodyPr vert="horz" wrap="squar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3C71"/>
                </a:solidFill>
                <a:effectLst/>
                <a:uLnTx/>
                <a:uFillTx/>
              </a:rPr>
              <a:t>PEs:</a:t>
            </a:r>
          </a:p>
        </p:txBody>
      </p:sp>
    </p:spTree>
    <p:extLst>
      <p:ext uri="{BB962C8B-B14F-4D97-AF65-F5344CB8AC3E}">
        <p14:creationId xmlns:p14="http://schemas.microsoft.com/office/powerpoint/2010/main" val="249871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7</a:t>
            </a:fld>
            <a:endParaRPr lang="en-US" dirty="0"/>
          </a:p>
        </p:txBody>
      </p:sp>
      <p:sp>
        <p:nvSpPr>
          <p:cNvPr id="3" name="Title 2">
            <a:extLst>
              <a:ext uri="{FF2B5EF4-FFF2-40B4-BE49-F238E27FC236}">
                <a16:creationId xmlns:a16="http://schemas.microsoft.com/office/drawing/2014/main" xmlns="" id="{BD40B10B-DE98-8A4D-9950-E567B55961E6}"/>
              </a:ext>
            </a:extLst>
          </p:cNvPr>
          <p:cNvSpPr txBox="1">
            <a:spLocks/>
          </p:cNvSpPr>
          <p:nvPr/>
        </p:nvSpPr>
        <p:spPr>
          <a:xfrm>
            <a:off x="455613" y="308848"/>
            <a:ext cx="8229600"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rgbClr val="003C71"/>
                </a:solidFill>
                <a:latin typeface="Arial"/>
                <a:ea typeface="Arial"/>
                <a:cs typeface="Aria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a:ln>
                  <a:noFill/>
                </a:ln>
                <a:solidFill>
                  <a:srgbClr val="003C71"/>
                </a:solidFill>
                <a:effectLst/>
                <a:uLnTx/>
                <a:uFillTx/>
                <a:latin typeface="Arial"/>
                <a:cs typeface="Arial"/>
              </a:rPr>
              <a:t>Teams - Motivation</a:t>
            </a:r>
            <a:endParaRPr kumimoji="0" lang="en-US" sz="2800" b="0" i="0" u="none" strike="noStrike" kern="1200" cap="none" spc="0" normalizeH="0" baseline="0" noProof="0" dirty="0">
              <a:ln>
                <a:noFill/>
              </a:ln>
              <a:solidFill>
                <a:srgbClr val="003C71"/>
              </a:solidFill>
              <a:effectLst/>
              <a:uLnTx/>
              <a:uFillTx/>
              <a:latin typeface="Arial"/>
              <a:cs typeface="Arial"/>
            </a:endParaRPr>
          </a:p>
        </p:txBody>
      </p:sp>
      <p:sp>
        <p:nvSpPr>
          <p:cNvPr id="5" name="Oval 4">
            <a:extLst>
              <a:ext uri="{FF2B5EF4-FFF2-40B4-BE49-F238E27FC236}">
                <a16:creationId xmlns:a16="http://schemas.microsoft.com/office/drawing/2014/main" xmlns="" id="{88F1450D-2A65-1C4D-AA6B-8965BA7D8800}"/>
              </a:ext>
            </a:extLst>
          </p:cNvPr>
          <p:cNvSpPr/>
          <p:nvPr/>
        </p:nvSpPr>
        <p:spPr>
          <a:xfrm>
            <a:off x="1078230" y="1173480"/>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0</a:t>
            </a:r>
          </a:p>
        </p:txBody>
      </p:sp>
      <p:sp>
        <p:nvSpPr>
          <p:cNvPr id="6" name="Oval 5">
            <a:extLst>
              <a:ext uri="{FF2B5EF4-FFF2-40B4-BE49-F238E27FC236}">
                <a16:creationId xmlns:a16="http://schemas.microsoft.com/office/drawing/2014/main" xmlns="" id="{0F7D2D09-602A-7C42-8825-870B4ABC5927}"/>
              </a:ext>
            </a:extLst>
          </p:cNvPr>
          <p:cNvSpPr/>
          <p:nvPr/>
        </p:nvSpPr>
        <p:spPr>
          <a:xfrm>
            <a:off x="1786890" y="1173480"/>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1</a:t>
            </a:r>
          </a:p>
        </p:txBody>
      </p:sp>
      <p:sp>
        <p:nvSpPr>
          <p:cNvPr id="7" name="Oval 6">
            <a:extLst>
              <a:ext uri="{FF2B5EF4-FFF2-40B4-BE49-F238E27FC236}">
                <a16:creationId xmlns:a16="http://schemas.microsoft.com/office/drawing/2014/main" xmlns="" id="{9275920C-1F39-8A4D-A407-FE9201A33A42}"/>
              </a:ext>
            </a:extLst>
          </p:cNvPr>
          <p:cNvSpPr/>
          <p:nvPr/>
        </p:nvSpPr>
        <p:spPr>
          <a:xfrm>
            <a:off x="2495550" y="1173480"/>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2</a:t>
            </a:r>
          </a:p>
        </p:txBody>
      </p:sp>
      <p:sp>
        <p:nvSpPr>
          <p:cNvPr id="8" name="Oval 7">
            <a:extLst>
              <a:ext uri="{FF2B5EF4-FFF2-40B4-BE49-F238E27FC236}">
                <a16:creationId xmlns:a16="http://schemas.microsoft.com/office/drawing/2014/main" xmlns="" id="{A59452A2-7C9F-2542-BC0B-9E9F3F2DB269}"/>
              </a:ext>
            </a:extLst>
          </p:cNvPr>
          <p:cNvSpPr/>
          <p:nvPr/>
        </p:nvSpPr>
        <p:spPr>
          <a:xfrm>
            <a:off x="3204210" y="1173480"/>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3</a:t>
            </a:r>
          </a:p>
        </p:txBody>
      </p:sp>
      <p:sp>
        <p:nvSpPr>
          <p:cNvPr id="9" name="Oval 8">
            <a:extLst>
              <a:ext uri="{FF2B5EF4-FFF2-40B4-BE49-F238E27FC236}">
                <a16:creationId xmlns:a16="http://schemas.microsoft.com/office/drawing/2014/main" xmlns="" id="{C2116D90-A0B8-324B-AF3C-9DD530FFE5B8}"/>
              </a:ext>
            </a:extLst>
          </p:cNvPr>
          <p:cNvSpPr/>
          <p:nvPr/>
        </p:nvSpPr>
        <p:spPr>
          <a:xfrm>
            <a:off x="3912870" y="1173480"/>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4</a:t>
            </a:r>
          </a:p>
        </p:txBody>
      </p:sp>
      <p:sp>
        <p:nvSpPr>
          <p:cNvPr id="10" name="Oval 9">
            <a:extLst>
              <a:ext uri="{FF2B5EF4-FFF2-40B4-BE49-F238E27FC236}">
                <a16:creationId xmlns:a16="http://schemas.microsoft.com/office/drawing/2014/main" xmlns="" id="{25C25F3C-3B9B-1A42-B8B6-959D92E993B7}"/>
              </a:ext>
            </a:extLst>
          </p:cNvPr>
          <p:cNvSpPr/>
          <p:nvPr/>
        </p:nvSpPr>
        <p:spPr>
          <a:xfrm>
            <a:off x="4621530" y="1173480"/>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5</a:t>
            </a:r>
          </a:p>
        </p:txBody>
      </p:sp>
      <p:sp>
        <p:nvSpPr>
          <p:cNvPr id="11" name="Oval 10">
            <a:extLst>
              <a:ext uri="{FF2B5EF4-FFF2-40B4-BE49-F238E27FC236}">
                <a16:creationId xmlns:a16="http://schemas.microsoft.com/office/drawing/2014/main" xmlns="" id="{DE7DE2BA-26F8-534A-9954-220E6F6A7AA3}"/>
              </a:ext>
            </a:extLst>
          </p:cNvPr>
          <p:cNvSpPr/>
          <p:nvPr/>
        </p:nvSpPr>
        <p:spPr>
          <a:xfrm>
            <a:off x="5330190" y="1173480"/>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6</a:t>
            </a:r>
          </a:p>
        </p:txBody>
      </p:sp>
      <p:sp>
        <p:nvSpPr>
          <p:cNvPr id="12" name="Oval 11">
            <a:extLst>
              <a:ext uri="{FF2B5EF4-FFF2-40B4-BE49-F238E27FC236}">
                <a16:creationId xmlns:a16="http://schemas.microsoft.com/office/drawing/2014/main" xmlns="" id="{12A8A3E2-DF72-694B-B823-AB57D53F7332}"/>
              </a:ext>
            </a:extLst>
          </p:cNvPr>
          <p:cNvSpPr/>
          <p:nvPr/>
        </p:nvSpPr>
        <p:spPr>
          <a:xfrm>
            <a:off x="6038850" y="1173480"/>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7</a:t>
            </a:r>
          </a:p>
        </p:txBody>
      </p:sp>
      <p:sp>
        <p:nvSpPr>
          <p:cNvPr id="13" name="Oval 12">
            <a:extLst>
              <a:ext uri="{FF2B5EF4-FFF2-40B4-BE49-F238E27FC236}">
                <a16:creationId xmlns:a16="http://schemas.microsoft.com/office/drawing/2014/main" xmlns="" id="{1524F8D2-00A5-F44B-B25D-10E77312EAF8}"/>
              </a:ext>
            </a:extLst>
          </p:cNvPr>
          <p:cNvSpPr/>
          <p:nvPr/>
        </p:nvSpPr>
        <p:spPr>
          <a:xfrm>
            <a:off x="6747510" y="1173480"/>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8</a:t>
            </a:r>
          </a:p>
        </p:txBody>
      </p:sp>
      <p:sp>
        <p:nvSpPr>
          <p:cNvPr id="14" name="Oval 13">
            <a:extLst>
              <a:ext uri="{FF2B5EF4-FFF2-40B4-BE49-F238E27FC236}">
                <a16:creationId xmlns:a16="http://schemas.microsoft.com/office/drawing/2014/main" xmlns="" id="{99FDA16C-9A48-954F-8AA5-1C32C2BF76B2}"/>
              </a:ext>
            </a:extLst>
          </p:cNvPr>
          <p:cNvSpPr/>
          <p:nvPr/>
        </p:nvSpPr>
        <p:spPr>
          <a:xfrm>
            <a:off x="7456170" y="1173480"/>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9</a:t>
            </a:r>
          </a:p>
        </p:txBody>
      </p:sp>
      <p:sp>
        <p:nvSpPr>
          <p:cNvPr id="15" name="Oval 14">
            <a:extLst>
              <a:ext uri="{FF2B5EF4-FFF2-40B4-BE49-F238E27FC236}">
                <a16:creationId xmlns:a16="http://schemas.microsoft.com/office/drawing/2014/main" xmlns="" id="{BA31846E-5C91-2C42-806E-45CC4911275A}"/>
              </a:ext>
            </a:extLst>
          </p:cNvPr>
          <p:cNvSpPr/>
          <p:nvPr/>
        </p:nvSpPr>
        <p:spPr>
          <a:xfrm>
            <a:off x="1078230" y="2238962"/>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0</a:t>
            </a:r>
          </a:p>
        </p:txBody>
      </p:sp>
      <p:sp>
        <p:nvSpPr>
          <p:cNvPr id="16" name="Oval 15">
            <a:extLst>
              <a:ext uri="{FF2B5EF4-FFF2-40B4-BE49-F238E27FC236}">
                <a16:creationId xmlns:a16="http://schemas.microsoft.com/office/drawing/2014/main" xmlns="" id="{1F83A23D-C9C4-634B-9DB6-78D3183D9ECC}"/>
              </a:ext>
            </a:extLst>
          </p:cNvPr>
          <p:cNvSpPr/>
          <p:nvPr/>
        </p:nvSpPr>
        <p:spPr>
          <a:xfrm>
            <a:off x="1700847" y="2238962"/>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2</a:t>
            </a:r>
          </a:p>
        </p:txBody>
      </p:sp>
      <p:sp>
        <p:nvSpPr>
          <p:cNvPr id="17" name="Oval 16">
            <a:extLst>
              <a:ext uri="{FF2B5EF4-FFF2-40B4-BE49-F238E27FC236}">
                <a16:creationId xmlns:a16="http://schemas.microsoft.com/office/drawing/2014/main" xmlns="" id="{15BC3BC5-3234-1049-B018-ECA5551744C5}"/>
              </a:ext>
            </a:extLst>
          </p:cNvPr>
          <p:cNvSpPr/>
          <p:nvPr/>
        </p:nvSpPr>
        <p:spPr>
          <a:xfrm>
            <a:off x="2323464" y="2238962"/>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4</a:t>
            </a:r>
          </a:p>
        </p:txBody>
      </p:sp>
      <p:sp>
        <p:nvSpPr>
          <p:cNvPr id="18" name="Oval 17">
            <a:extLst>
              <a:ext uri="{FF2B5EF4-FFF2-40B4-BE49-F238E27FC236}">
                <a16:creationId xmlns:a16="http://schemas.microsoft.com/office/drawing/2014/main" xmlns="" id="{370D5256-4ABA-2148-A487-7655D3670B9B}"/>
              </a:ext>
            </a:extLst>
          </p:cNvPr>
          <p:cNvSpPr/>
          <p:nvPr/>
        </p:nvSpPr>
        <p:spPr>
          <a:xfrm>
            <a:off x="2946081" y="2236938"/>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6</a:t>
            </a:r>
          </a:p>
        </p:txBody>
      </p:sp>
      <p:sp>
        <p:nvSpPr>
          <p:cNvPr id="19" name="Oval 18">
            <a:extLst>
              <a:ext uri="{FF2B5EF4-FFF2-40B4-BE49-F238E27FC236}">
                <a16:creationId xmlns:a16="http://schemas.microsoft.com/office/drawing/2014/main" xmlns="" id="{7EAEB966-9B8C-AE48-84BC-F6E0EE54A61E}"/>
              </a:ext>
            </a:extLst>
          </p:cNvPr>
          <p:cNvSpPr/>
          <p:nvPr/>
        </p:nvSpPr>
        <p:spPr>
          <a:xfrm>
            <a:off x="3567747" y="2236938"/>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8</a:t>
            </a:r>
          </a:p>
        </p:txBody>
      </p:sp>
      <p:sp>
        <p:nvSpPr>
          <p:cNvPr id="20" name="Oval 19">
            <a:extLst>
              <a:ext uri="{FF2B5EF4-FFF2-40B4-BE49-F238E27FC236}">
                <a16:creationId xmlns:a16="http://schemas.microsoft.com/office/drawing/2014/main" xmlns="" id="{FA332B0B-2055-D947-A10D-9199D75510C0}"/>
              </a:ext>
            </a:extLst>
          </p:cNvPr>
          <p:cNvSpPr/>
          <p:nvPr/>
        </p:nvSpPr>
        <p:spPr>
          <a:xfrm>
            <a:off x="4966653" y="2249155"/>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1</a:t>
            </a:r>
          </a:p>
        </p:txBody>
      </p:sp>
      <p:sp>
        <p:nvSpPr>
          <p:cNvPr id="21" name="Oval 20">
            <a:extLst>
              <a:ext uri="{FF2B5EF4-FFF2-40B4-BE49-F238E27FC236}">
                <a16:creationId xmlns:a16="http://schemas.microsoft.com/office/drawing/2014/main" xmlns="" id="{6AE64188-F30A-D941-8388-DF0CB6D70C97}"/>
              </a:ext>
            </a:extLst>
          </p:cNvPr>
          <p:cNvSpPr/>
          <p:nvPr/>
        </p:nvSpPr>
        <p:spPr>
          <a:xfrm>
            <a:off x="5589270" y="2249155"/>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3</a:t>
            </a:r>
          </a:p>
        </p:txBody>
      </p:sp>
      <p:sp>
        <p:nvSpPr>
          <p:cNvPr id="22" name="Oval 21">
            <a:extLst>
              <a:ext uri="{FF2B5EF4-FFF2-40B4-BE49-F238E27FC236}">
                <a16:creationId xmlns:a16="http://schemas.microsoft.com/office/drawing/2014/main" xmlns="" id="{7F43904B-504C-7849-9A24-24B346996C3D}"/>
              </a:ext>
            </a:extLst>
          </p:cNvPr>
          <p:cNvSpPr/>
          <p:nvPr/>
        </p:nvSpPr>
        <p:spPr>
          <a:xfrm>
            <a:off x="6211887" y="2249155"/>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5</a:t>
            </a:r>
          </a:p>
        </p:txBody>
      </p:sp>
      <p:sp>
        <p:nvSpPr>
          <p:cNvPr id="23" name="Oval 22">
            <a:extLst>
              <a:ext uri="{FF2B5EF4-FFF2-40B4-BE49-F238E27FC236}">
                <a16:creationId xmlns:a16="http://schemas.microsoft.com/office/drawing/2014/main" xmlns="" id="{14CE55BA-508B-3D4D-8B63-C2BD77538A6D}"/>
              </a:ext>
            </a:extLst>
          </p:cNvPr>
          <p:cNvSpPr/>
          <p:nvPr/>
        </p:nvSpPr>
        <p:spPr>
          <a:xfrm>
            <a:off x="6834504" y="2245107"/>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7</a:t>
            </a:r>
          </a:p>
        </p:txBody>
      </p:sp>
      <p:sp>
        <p:nvSpPr>
          <p:cNvPr id="24" name="Oval 23">
            <a:extLst>
              <a:ext uri="{FF2B5EF4-FFF2-40B4-BE49-F238E27FC236}">
                <a16:creationId xmlns:a16="http://schemas.microsoft.com/office/drawing/2014/main" xmlns="" id="{F6A217DA-EE7D-9A43-8EB7-002858A57547}"/>
              </a:ext>
            </a:extLst>
          </p:cNvPr>
          <p:cNvSpPr/>
          <p:nvPr/>
        </p:nvSpPr>
        <p:spPr>
          <a:xfrm>
            <a:off x="7456170" y="2245107"/>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9</a:t>
            </a:r>
          </a:p>
        </p:txBody>
      </p:sp>
      <p:cxnSp>
        <p:nvCxnSpPr>
          <p:cNvPr id="25" name="Straight Arrow Connector 24">
            <a:extLst>
              <a:ext uri="{FF2B5EF4-FFF2-40B4-BE49-F238E27FC236}">
                <a16:creationId xmlns:a16="http://schemas.microsoft.com/office/drawing/2014/main" xmlns="" id="{F8D2FC56-007E-7F43-B5EA-2249D300E356}"/>
              </a:ext>
            </a:extLst>
          </p:cNvPr>
          <p:cNvCxnSpPr>
            <a:stCxn id="5" idx="4"/>
            <a:endCxn id="15" idx="0"/>
          </p:cNvCxnSpPr>
          <p:nvPr/>
        </p:nvCxnSpPr>
        <p:spPr>
          <a:xfrm>
            <a:off x="1295400" y="1607820"/>
            <a:ext cx="0" cy="631142"/>
          </a:xfrm>
          <a:prstGeom prst="straightConnector1">
            <a:avLst/>
          </a:prstGeom>
          <a:noFill/>
          <a:ln w="12700" cap="flat" cmpd="sng" algn="ctr">
            <a:solidFill>
              <a:srgbClr val="44546A"/>
            </a:solidFill>
            <a:prstDash val="solid"/>
            <a:tailEnd type="triangle"/>
          </a:ln>
          <a:effectLst/>
        </p:spPr>
      </p:cxnSp>
      <p:cxnSp>
        <p:nvCxnSpPr>
          <p:cNvPr id="26" name="Straight Arrow Connector 25">
            <a:extLst>
              <a:ext uri="{FF2B5EF4-FFF2-40B4-BE49-F238E27FC236}">
                <a16:creationId xmlns:a16="http://schemas.microsoft.com/office/drawing/2014/main" xmlns="" id="{B50996C4-5523-194F-9169-4A6183FD8B9E}"/>
              </a:ext>
            </a:extLst>
          </p:cNvPr>
          <p:cNvCxnSpPr>
            <a:stCxn id="7" idx="4"/>
            <a:endCxn id="16" idx="0"/>
          </p:cNvCxnSpPr>
          <p:nvPr/>
        </p:nvCxnSpPr>
        <p:spPr>
          <a:xfrm flipH="1">
            <a:off x="1918017" y="1607820"/>
            <a:ext cx="794703" cy="631142"/>
          </a:xfrm>
          <a:prstGeom prst="straightConnector1">
            <a:avLst/>
          </a:prstGeom>
          <a:noFill/>
          <a:ln w="12700" cap="flat" cmpd="sng" algn="ctr">
            <a:solidFill>
              <a:srgbClr val="44546A"/>
            </a:solidFill>
            <a:prstDash val="solid"/>
            <a:tailEnd type="triangle"/>
          </a:ln>
          <a:effectLst/>
        </p:spPr>
      </p:cxnSp>
      <p:cxnSp>
        <p:nvCxnSpPr>
          <p:cNvPr id="27" name="Straight Arrow Connector 26">
            <a:extLst>
              <a:ext uri="{FF2B5EF4-FFF2-40B4-BE49-F238E27FC236}">
                <a16:creationId xmlns:a16="http://schemas.microsoft.com/office/drawing/2014/main" xmlns="" id="{6113C10B-0C6D-494F-8A1E-1F7F0C1F5824}"/>
              </a:ext>
            </a:extLst>
          </p:cNvPr>
          <p:cNvCxnSpPr>
            <a:stCxn id="9" idx="4"/>
            <a:endCxn id="17" idx="0"/>
          </p:cNvCxnSpPr>
          <p:nvPr/>
        </p:nvCxnSpPr>
        <p:spPr>
          <a:xfrm flipH="1">
            <a:off x="2540634" y="1607820"/>
            <a:ext cx="1589406" cy="631142"/>
          </a:xfrm>
          <a:prstGeom prst="straightConnector1">
            <a:avLst/>
          </a:prstGeom>
          <a:noFill/>
          <a:ln w="12700" cap="flat" cmpd="sng" algn="ctr">
            <a:solidFill>
              <a:srgbClr val="44546A"/>
            </a:solidFill>
            <a:prstDash val="solid"/>
            <a:tailEnd type="triangle"/>
          </a:ln>
          <a:effectLst/>
        </p:spPr>
      </p:cxnSp>
      <p:cxnSp>
        <p:nvCxnSpPr>
          <p:cNvPr id="28" name="Straight Arrow Connector 27">
            <a:extLst>
              <a:ext uri="{FF2B5EF4-FFF2-40B4-BE49-F238E27FC236}">
                <a16:creationId xmlns:a16="http://schemas.microsoft.com/office/drawing/2014/main" xmlns="" id="{42336F77-1C7D-FC49-8D0B-460E61679CA3}"/>
              </a:ext>
            </a:extLst>
          </p:cNvPr>
          <p:cNvCxnSpPr>
            <a:stCxn id="11" idx="4"/>
            <a:endCxn id="18" idx="0"/>
          </p:cNvCxnSpPr>
          <p:nvPr/>
        </p:nvCxnSpPr>
        <p:spPr>
          <a:xfrm flipH="1">
            <a:off x="3163251" y="1607820"/>
            <a:ext cx="2384109" cy="629118"/>
          </a:xfrm>
          <a:prstGeom prst="straightConnector1">
            <a:avLst/>
          </a:prstGeom>
          <a:noFill/>
          <a:ln w="12700" cap="flat" cmpd="sng" algn="ctr">
            <a:solidFill>
              <a:srgbClr val="44546A"/>
            </a:solidFill>
            <a:prstDash val="solid"/>
            <a:tailEnd type="triangle"/>
          </a:ln>
          <a:effectLst/>
        </p:spPr>
      </p:cxnSp>
      <p:cxnSp>
        <p:nvCxnSpPr>
          <p:cNvPr id="29" name="Straight Arrow Connector 28">
            <a:extLst>
              <a:ext uri="{FF2B5EF4-FFF2-40B4-BE49-F238E27FC236}">
                <a16:creationId xmlns:a16="http://schemas.microsoft.com/office/drawing/2014/main" xmlns="" id="{25B6FFFF-38A5-774E-8A20-CDAC62C4D61F}"/>
              </a:ext>
            </a:extLst>
          </p:cNvPr>
          <p:cNvCxnSpPr>
            <a:stCxn id="13" idx="4"/>
            <a:endCxn id="19" idx="0"/>
          </p:cNvCxnSpPr>
          <p:nvPr/>
        </p:nvCxnSpPr>
        <p:spPr>
          <a:xfrm flipH="1">
            <a:off x="3784917" y="1607820"/>
            <a:ext cx="3179763" cy="629118"/>
          </a:xfrm>
          <a:prstGeom prst="straightConnector1">
            <a:avLst/>
          </a:prstGeom>
          <a:noFill/>
          <a:ln w="12700" cap="flat" cmpd="sng" algn="ctr">
            <a:solidFill>
              <a:srgbClr val="44546A"/>
            </a:solidFill>
            <a:prstDash val="solid"/>
            <a:tailEnd type="triangle"/>
          </a:ln>
          <a:effectLst/>
        </p:spPr>
      </p:cxnSp>
      <p:cxnSp>
        <p:nvCxnSpPr>
          <p:cNvPr id="30" name="Straight Arrow Connector 29">
            <a:extLst>
              <a:ext uri="{FF2B5EF4-FFF2-40B4-BE49-F238E27FC236}">
                <a16:creationId xmlns:a16="http://schemas.microsoft.com/office/drawing/2014/main" xmlns="" id="{B7D4203A-7C97-5043-87A3-F298F04E05A9}"/>
              </a:ext>
            </a:extLst>
          </p:cNvPr>
          <p:cNvCxnSpPr>
            <a:stCxn id="6" idx="4"/>
            <a:endCxn id="20" idx="0"/>
          </p:cNvCxnSpPr>
          <p:nvPr/>
        </p:nvCxnSpPr>
        <p:spPr>
          <a:xfrm>
            <a:off x="2004060" y="1607820"/>
            <a:ext cx="3179763" cy="641335"/>
          </a:xfrm>
          <a:prstGeom prst="straightConnector1">
            <a:avLst/>
          </a:prstGeom>
          <a:noFill/>
          <a:ln w="12700" cap="flat" cmpd="sng" algn="ctr">
            <a:solidFill>
              <a:srgbClr val="44546A"/>
            </a:solidFill>
            <a:prstDash val="solid"/>
            <a:tailEnd type="triangle"/>
          </a:ln>
          <a:effectLst/>
        </p:spPr>
      </p:cxnSp>
      <p:cxnSp>
        <p:nvCxnSpPr>
          <p:cNvPr id="31" name="Straight Arrow Connector 30">
            <a:extLst>
              <a:ext uri="{FF2B5EF4-FFF2-40B4-BE49-F238E27FC236}">
                <a16:creationId xmlns:a16="http://schemas.microsoft.com/office/drawing/2014/main" xmlns="" id="{9845FC31-531F-5D47-B86E-760396E67E5D}"/>
              </a:ext>
            </a:extLst>
          </p:cNvPr>
          <p:cNvCxnSpPr>
            <a:stCxn id="8" idx="4"/>
            <a:endCxn id="21" idx="0"/>
          </p:cNvCxnSpPr>
          <p:nvPr/>
        </p:nvCxnSpPr>
        <p:spPr>
          <a:xfrm>
            <a:off x="3421380" y="1607820"/>
            <a:ext cx="2385060" cy="641335"/>
          </a:xfrm>
          <a:prstGeom prst="straightConnector1">
            <a:avLst/>
          </a:prstGeom>
          <a:noFill/>
          <a:ln w="12700" cap="flat" cmpd="sng" algn="ctr">
            <a:solidFill>
              <a:srgbClr val="44546A"/>
            </a:solidFill>
            <a:prstDash val="solid"/>
            <a:tailEnd type="triangle"/>
          </a:ln>
          <a:effectLst/>
        </p:spPr>
      </p:cxnSp>
      <p:cxnSp>
        <p:nvCxnSpPr>
          <p:cNvPr id="32" name="Straight Arrow Connector 31">
            <a:extLst>
              <a:ext uri="{FF2B5EF4-FFF2-40B4-BE49-F238E27FC236}">
                <a16:creationId xmlns:a16="http://schemas.microsoft.com/office/drawing/2014/main" xmlns="" id="{B31AAC55-1CBD-A64A-BECD-41D038AA8AED}"/>
              </a:ext>
            </a:extLst>
          </p:cNvPr>
          <p:cNvCxnSpPr>
            <a:stCxn id="10" idx="4"/>
            <a:endCxn id="22" idx="0"/>
          </p:cNvCxnSpPr>
          <p:nvPr/>
        </p:nvCxnSpPr>
        <p:spPr>
          <a:xfrm>
            <a:off x="4838700" y="1607820"/>
            <a:ext cx="1590357" cy="641335"/>
          </a:xfrm>
          <a:prstGeom prst="straightConnector1">
            <a:avLst/>
          </a:prstGeom>
          <a:noFill/>
          <a:ln w="12700" cap="flat" cmpd="sng" algn="ctr">
            <a:solidFill>
              <a:srgbClr val="44546A"/>
            </a:solidFill>
            <a:prstDash val="solid"/>
            <a:tailEnd type="triangle"/>
          </a:ln>
          <a:effectLst/>
        </p:spPr>
      </p:cxnSp>
      <p:cxnSp>
        <p:nvCxnSpPr>
          <p:cNvPr id="33" name="Straight Arrow Connector 32">
            <a:extLst>
              <a:ext uri="{FF2B5EF4-FFF2-40B4-BE49-F238E27FC236}">
                <a16:creationId xmlns:a16="http://schemas.microsoft.com/office/drawing/2014/main" xmlns="" id="{D367A576-A291-F049-8607-D832823591EE}"/>
              </a:ext>
            </a:extLst>
          </p:cNvPr>
          <p:cNvCxnSpPr>
            <a:stCxn id="12" idx="4"/>
            <a:endCxn id="23" idx="0"/>
          </p:cNvCxnSpPr>
          <p:nvPr/>
        </p:nvCxnSpPr>
        <p:spPr>
          <a:xfrm>
            <a:off x="6256020" y="1607820"/>
            <a:ext cx="795654" cy="637287"/>
          </a:xfrm>
          <a:prstGeom prst="straightConnector1">
            <a:avLst/>
          </a:prstGeom>
          <a:noFill/>
          <a:ln w="12700" cap="flat" cmpd="sng" algn="ctr">
            <a:solidFill>
              <a:srgbClr val="44546A"/>
            </a:solidFill>
            <a:prstDash val="solid"/>
            <a:tailEnd type="triangle"/>
          </a:ln>
          <a:effectLst/>
        </p:spPr>
      </p:cxnSp>
      <p:cxnSp>
        <p:nvCxnSpPr>
          <p:cNvPr id="34" name="Straight Arrow Connector 33">
            <a:extLst>
              <a:ext uri="{FF2B5EF4-FFF2-40B4-BE49-F238E27FC236}">
                <a16:creationId xmlns:a16="http://schemas.microsoft.com/office/drawing/2014/main" xmlns="" id="{4C6530C6-E4E4-1547-BC3D-E50D8E4526AB}"/>
              </a:ext>
            </a:extLst>
          </p:cNvPr>
          <p:cNvCxnSpPr>
            <a:stCxn id="14" idx="4"/>
            <a:endCxn id="24" idx="0"/>
          </p:cNvCxnSpPr>
          <p:nvPr/>
        </p:nvCxnSpPr>
        <p:spPr>
          <a:xfrm>
            <a:off x="7673340" y="1607820"/>
            <a:ext cx="0" cy="637287"/>
          </a:xfrm>
          <a:prstGeom prst="straightConnector1">
            <a:avLst/>
          </a:prstGeom>
          <a:noFill/>
          <a:ln w="12700" cap="flat" cmpd="sng" algn="ctr">
            <a:solidFill>
              <a:srgbClr val="44546A"/>
            </a:solidFill>
            <a:prstDash val="solid"/>
            <a:tailEnd type="triangle"/>
          </a:ln>
          <a:effectLst/>
        </p:spPr>
      </p:cxnSp>
    </p:spTree>
    <p:extLst>
      <p:ext uri="{BB962C8B-B14F-4D97-AF65-F5344CB8AC3E}">
        <p14:creationId xmlns:p14="http://schemas.microsoft.com/office/powerpoint/2010/main" val="3265399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8</a:t>
            </a:fld>
            <a:endParaRPr lang="en-US" dirty="0"/>
          </a:p>
        </p:txBody>
      </p:sp>
      <p:sp>
        <p:nvSpPr>
          <p:cNvPr id="3" name="TextBox 2">
            <a:extLst>
              <a:ext uri="{FF2B5EF4-FFF2-40B4-BE49-F238E27FC236}">
                <a16:creationId xmlns:a16="http://schemas.microsoft.com/office/drawing/2014/main" xmlns="" id="{C4566A6A-D824-8645-AE27-3A3B2B60F07A}"/>
              </a:ext>
            </a:extLst>
          </p:cNvPr>
          <p:cNvSpPr txBox="1"/>
          <p:nvPr/>
        </p:nvSpPr>
        <p:spPr>
          <a:xfrm>
            <a:off x="91440" y="2221698"/>
            <a:ext cx="982980" cy="505726"/>
          </a:xfrm>
          <a:prstGeom prst="rect">
            <a:avLst/>
          </a:prstGeom>
          <a:noFill/>
        </p:spPr>
        <p:txBody>
          <a:bodyPr vert="horz" wrap="square" lIns="0" tIns="0" rIns="0" bIns="0"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3C71"/>
                </a:solidFill>
                <a:effectLst/>
                <a:uLnTx/>
                <a:uFillTx/>
              </a:rPr>
              <a:t>World ID space:</a:t>
            </a:r>
          </a:p>
        </p:txBody>
      </p:sp>
      <p:sp>
        <p:nvSpPr>
          <p:cNvPr id="5" name="Title 2">
            <a:extLst>
              <a:ext uri="{FF2B5EF4-FFF2-40B4-BE49-F238E27FC236}">
                <a16:creationId xmlns:a16="http://schemas.microsoft.com/office/drawing/2014/main" xmlns="" id="{8D2319FF-7049-3D48-A4CB-1486FD3D16BC}"/>
              </a:ext>
            </a:extLst>
          </p:cNvPr>
          <p:cNvSpPr txBox="1">
            <a:spLocks/>
          </p:cNvSpPr>
          <p:nvPr/>
        </p:nvSpPr>
        <p:spPr>
          <a:xfrm>
            <a:off x="455613" y="308848"/>
            <a:ext cx="8229600"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rgbClr val="003C71"/>
                </a:solidFill>
                <a:latin typeface="Arial"/>
                <a:ea typeface="Arial"/>
                <a:cs typeface="Aria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a:ln>
                  <a:noFill/>
                </a:ln>
                <a:solidFill>
                  <a:srgbClr val="003C71"/>
                </a:solidFill>
                <a:effectLst/>
                <a:uLnTx/>
                <a:uFillTx/>
                <a:latin typeface="Arial"/>
                <a:cs typeface="Arial"/>
              </a:rPr>
              <a:t>Teams - Motivation</a:t>
            </a:r>
            <a:endParaRPr kumimoji="0" lang="en-US" sz="2800" b="0" i="0" u="none" strike="noStrike" kern="1200" cap="none" spc="0" normalizeH="0" baseline="0" noProof="0" dirty="0">
              <a:ln>
                <a:noFill/>
              </a:ln>
              <a:solidFill>
                <a:srgbClr val="003C71"/>
              </a:solidFill>
              <a:effectLst/>
              <a:uLnTx/>
              <a:uFillTx/>
              <a:latin typeface="Arial"/>
              <a:cs typeface="Arial"/>
            </a:endParaRPr>
          </a:p>
        </p:txBody>
      </p:sp>
      <p:sp>
        <p:nvSpPr>
          <p:cNvPr id="6" name="Oval 5">
            <a:extLst>
              <a:ext uri="{FF2B5EF4-FFF2-40B4-BE49-F238E27FC236}">
                <a16:creationId xmlns:a16="http://schemas.microsoft.com/office/drawing/2014/main" xmlns="" id="{5734263F-E582-0246-9344-358322ECD376}"/>
              </a:ext>
            </a:extLst>
          </p:cNvPr>
          <p:cNvSpPr/>
          <p:nvPr/>
        </p:nvSpPr>
        <p:spPr>
          <a:xfrm>
            <a:off x="1078230" y="1173480"/>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0</a:t>
            </a:r>
          </a:p>
        </p:txBody>
      </p:sp>
      <p:sp>
        <p:nvSpPr>
          <p:cNvPr id="7" name="Oval 6">
            <a:extLst>
              <a:ext uri="{FF2B5EF4-FFF2-40B4-BE49-F238E27FC236}">
                <a16:creationId xmlns:a16="http://schemas.microsoft.com/office/drawing/2014/main" xmlns="" id="{A0CEFB84-3BA3-1440-841D-7D9642BB8D07}"/>
              </a:ext>
            </a:extLst>
          </p:cNvPr>
          <p:cNvSpPr/>
          <p:nvPr/>
        </p:nvSpPr>
        <p:spPr>
          <a:xfrm>
            <a:off x="1786890" y="1173480"/>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1</a:t>
            </a:r>
          </a:p>
        </p:txBody>
      </p:sp>
      <p:sp>
        <p:nvSpPr>
          <p:cNvPr id="8" name="Oval 7">
            <a:extLst>
              <a:ext uri="{FF2B5EF4-FFF2-40B4-BE49-F238E27FC236}">
                <a16:creationId xmlns:a16="http://schemas.microsoft.com/office/drawing/2014/main" xmlns="" id="{CA655362-CC89-BD4C-B635-C4CCEEF5B82F}"/>
              </a:ext>
            </a:extLst>
          </p:cNvPr>
          <p:cNvSpPr/>
          <p:nvPr/>
        </p:nvSpPr>
        <p:spPr>
          <a:xfrm>
            <a:off x="2495550" y="1173480"/>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2</a:t>
            </a:r>
          </a:p>
        </p:txBody>
      </p:sp>
      <p:sp>
        <p:nvSpPr>
          <p:cNvPr id="9" name="Oval 8">
            <a:extLst>
              <a:ext uri="{FF2B5EF4-FFF2-40B4-BE49-F238E27FC236}">
                <a16:creationId xmlns:a16="http://schemas.microsoft.com/office/drawing/2014/main" xmlns="" id="{E7CFC067-9C57-E945-8C54-6FED0BE44D11}"/>
              </a:ext>
            </a:extLst>
          </p:cNvPr>
          <p:cNvSpPr/>
          <p:nvPr/>
        </p:nvSpPr>
        <p:spPr>
          <a:xfrm>
            <a:off x="3204210" y="1173480"/>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3</a:t>
            </a:r>
          </a:p>
        </p:txBody>
      </p:sp>
      <p:sp>
        <p:nvSpPr>
          <p:cNvPr id="10" name="Oval 9">
            <a:extLst>
              <a:ext uri="{FF2B5EF4-FFF2-40B4-BE49-F238E27FC236}">
                <a16:creationId xmlns:a16="http://schemas.microsoft.com/office/drawing/2014/main" xmlns="" id="{95F5DEF5-4B26-C346-8DB7-2F616D989EB4}"/>
              </a:ext>
            </a:extLst>
          </p:cNvPr>
          <p:cNvSpPr/>
          <p:nvPr/>
        </p:nvSpPr>
        <p:spPr>
          <a:xfrm>
            <a:off x="3912870" y="1173480"/>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4</a:t>
            </a:r>
          </a:p>
        </p:txBody>
      </p:sp>
      <p:sp>
        <p:nvSpPr>
          <p:cNvPr id="11" name="Oval 10">
            <a:extLst>
              <a:ext uri="{FF2B5EF4-FFF2-40B4-BE49-F238E27FC236}">
                <a16:creationId xmlns:a16="http://schemas.microsoft.com/office/drawing/2014/main" xmlns="" id="{B8A73842-96FA-C640-A47F-DE78B6DF731D}"/>
              </a:ext>
            </a:extLst>
          </p:cNvPr>
          <p:cNvSpPr/>
          <p:nvPr/>
        </p:nvSpPr>
        <p:spPr>
          <a:xfrm>
            <a:off x="4621530" y="1173480"/>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5</a:t>
            </a:r>
          </a:p>
        </p:txBody>
      </p:sp>
      <p:sp>
        <p:nvSpPr>
          <p:cNvPr id="12" name="Oval 11">
            <a:extLst>
              <a:ext uri="{FF2B5EF4-FFF2-40B4-BE49-F238E27FC236}">
                <a16:creationId xmlns:a16="http://schemas.microsoft.com/office/drawing/2014/main" xmlns="" id="{491D439A-471A-D347-B911-7E8695175BE2}"/>
              </a:ext>
            </a:extLst>
          </p:cNvPr>
          <p:cNvSpPr/>
          <p:nvPr/>
        </p:nvSpPr>
        <p:spPr>
          <a:xfrm>
            <a:off x="5330190" y="1173480"/>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6</a:t>
            </a:r>
          </a:p>
        </p:txBody>
      </p:sp>
      <p:sp>
        <p:nvSpPr>
          <p:cNvPr id="13" name="Oval 12">
            <a:extLst>
              <a:ext uri="{FF2B5EF4-FFF2-40B4-BE49-F238E27FC236}">
                <a16:creationId xmlns:a16="http://schemas.microsoft.com/office/drawing/2014/main" xmlns="" id="{F41D1726-E7A7-E64F-A816-77DF293AD100}"/>
              </a:ext>
            </a:extLst>
          </p:cNvPr>
          <p:cNvSpPr/>
          <p:nvPr/>
        </p:nvSpPr>
        <p:spPr>
          <a:xfrm>
            <a:off x="6038850" y="1173480"/>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7</a:t>
            </a:r>
          </a:p>
        </p:txBody>
      </p:sp>
      <p:sp>
        <p:nvSpPr>
          <p:cNvPr id="14" name="Oval 13">
            <a:extLst>
              <a:ext uri="{FF2B5EF4-FFF2-40B4-BE49-F238E27FC236}">
                <a16:creationId xmlns:a16="http://schemas.microsoft.com/office/drawing/2014/main" xmlns="" id="{C75D2200-08DC-D848-9B4A-E6B568EB96C5}"/>
              </a:ext>
            </a:extLst>
          </p:cNvPr>
          <p:cNvSpPr/>
          <p:nvPr/>
        </p:nvSpPr>
        <p:spPr>
          <a:xfrm>
            <a:off x="6747510" y="1173480"/>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8</a:t>
            </a:r>
          </a:p>
        </p:txBody>
      </p:sp>
      <p:sp>
        <p:nvSpPr>
          <p:cNvPr id="15" name="Oval 14">
            <a:extLst>
              <a:ext uri="{FF2B5EF4-FFF2-40B4-BE49-F238E27FC236}">
                <a16:creationId xmlns:a16="http://schemas.microsoft.com/office/drawing/2014/main" xmlns="" id="{9ADA9C00-F40E-2B47-AA9A-48DA7825B70C}"/>
              </a:ext>
            </a:extLst>
          </p:cNvPr>
          <p:cNvSpPr/>
          <p:nvPr/>
        </p:nvSpPr>
        <p:spPr>
          <a:xfrm>
            <a:off x="7456170" y="1173480"/>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9</a:t>
            </a:r>
          </a:p>
        </p:txBody>
      </p:sp>
      <p:sp>
        <p:nvSpPr>
          <p:cNvPr id="16" name="Oval 15">
            <a:extLst>
              <a:ext uri="{FF2B5EF4-FFF2-40B4-BE49-F238E27FC236}">
                <a16:creationId xmlns:a16="http://schemas.microsoft.com/office/drawing/2014/main" xmlns="" id="{7D3AEB51-DA1A-064C-A8C8-61524C7C4F23}"/>
              </a:ext>
            </a:extLst>
          </p:cNvPr>
          <p:cNvSpPr/>
          <p:nvPr/>
        </p:nvSpPr>
        <p:spPr>
          <a:xfrm>
            <a:off x="1078230" y="2238962"/>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0</a:t>
            </a:r>
          </a:p>
        </p:txBody>
      </p:sp>
      <p:sp>
        <p:nvSpPr>
          <p:cNvPr id="17" name="Oval 16">
            <a:extLst>
              <a:ext uri="{FF2B5EF4-FFF2-40B4-BE49-F238E27FC236}">
                <a16:creationId xmlns:a16="http://schemas.microsoft.com/office/drawing/2014/main" xmlns="" id="{F1661459-2BB6-054C-A801-739329DAAC53}"/>
              </a:ext>
            </a:extLst>
          </p:cNvPr>
          <p:cNvSpPr/>
          <p:nvPr/>
        </p:nvSpPr>
        <p:spPr>
          <a:xfrm>
            <a:off x="1700847" y="2238962"/>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2</a:t>
            </a:r>
          </a:p>
        </p:txBody>
      </p:sp>
      <p:sp>
        <p:nvSpPr>
          <p:cNvPr id="18" name="Oval 17">
            <a:extLst>
              <a:ext uri="{FF2B5EF4-FFF2-40B4-BE49-F238E27FC236}">
                <a16:creationId xmlns:a16="http://schemas.microsoft.com/office/drawing/2014/main" xmlns="" id="{DC2562A1-12A1-2745-97E4-31F12D700E5A}"/>
              </a:ext>
            </a:extLst>
          </p:cNvPr>
          <p:cNvSpPr/>
          <p:nvPr/>
        </p:nvSpPr>
        <p:spPr>
          <a:xfrm>
            <a:off x="2323464" y="2238962"/>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4</a:t>
            </a:r>
          </a:p>
        </p:txBody>
      </p:sp>
      <p:sp>
        <p:nvSpPr>
          <p:cNvPr id="19" name="Oval 18">
            <a:extLst>
              <a:ext uri="{FF2B5EF4-FFF2-40B4-BE49-F238E27FC236}">
                <a16:creationId xmlns:a16="http://schemas.microsoft.com/office/drawing/2014/main" xmlns="" id="{C9302511-86EB-094F-B310-B2CB50967F27}"/>
              </a:ext>
            </a:extLst>
          </p:cNvPr>
          <p:cNvSpPr/>
          <p:nvPr/>
        </p:nvSpPr>
        <p:spPr>
          <a:xfrm>
            <a:off x="2946081" y="2236938"/>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6</a:t>
            </a:r>
          </a:p>
        </p:txBody>
      </p:sp>
      <p:sp>
        <p:nvSpPr>
          <p:cNvPr id="20" name="Oval 19">
            <a:extLst>
              <a:ext uri="{FF2B5EF4-FFF2-40B4-BE49-F238E27FC236}">
                <a16:creationId xmlns:a16="http://schemas.microsoft.com/office/drawing/2014/main" xmlns="" id="{E1C8E799-2FAC-8F4A-8842-C7C1D5AE50CC}"/>
              </a:ext>
            </a:extLst>
          </p:cNvPr>
          <p:cNvSpPr/>
          <p:nvPr/>
        </p:nvSpPr>
        <p:spPr>
          <a:xfrm>
            <a:off x="3567747" y="2236938"/>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8</a:t>
            </a:r>
          </a:p>
        </p:txBody>
      </p:sp>
      <p:sp>
        <p:nvSpPr>
          <p:cNvPr id="21" name="Oval 20">
            <a:extLst>
              <a:ext uri="{FF2B5EF4-FFF2-40B4-BE49-F238E27FC236}">
                <a16:creationId xmlns:a16="http://schemas.microsoft.com/office/drawing/2014/main" xmlns="" id="{806548D6-C45F-1941-A7EF-18E2CB3460C8}"/>
              </a:ext>
            </a:extLst>
          </p:cNvPr>
          <p:cNvSpPr/>
          <p:nvPr/>
        </p:nvSpPr>
        <p:spPr>
          <a:xfrm>
            <a:off x="4966653" y="2249155"/>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1</a:t>
            </a:r>
          </a:p>
        </p:txBody>
      </p:sp>
      <p:sp>
        <p:nvSpPr>
          <p:cNvPr id="22" name="Oval 21">
            <a:extLst>
              <a:ext uri="{FF2B5EF4-FFF2-40B4-BE49-F238E27FC236}">
                <a16:creationId xmlns:a16="http://schemas.microsoft.com/office/drawing/2014/main" xmlns="" id="{983E0A93-823E-8144-9415-F45AEE631DE0}"/>
              </a:ext>
            </a:extLst>
          </p:cNvPr>
          <p:cNvSpPr/>
          <p:nvPr/>
        </p:nvSpPr>
        <p:spPr>
          <a:xfrm>
            <a:off x="5589270" y="2249155"/>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3</a:t>
            </a:r>
          </a:p>
        </p:txBody>
      </p:sp>
      <p:sp>
        <p:nvSpPr>
          <p:cNvPr id="23" name="Oval 22">
            <a:extLst>
              <a:ext uri="{FF2B5EF4-FFF2-40B4-BE49-F238E27FC236}">
                <a16:creationId xmlns:a16="http://schemas.microsoft.com/office/drawing/2014/main" xmlns="" id="{77BAC616-B8A1-3A49-A9C5-E4F6FA4F5EE2}"/>
              </a:ext>
            </a:extLst>
          </p:cNvPr>
          <p:cNvSpPr/>
          <p:nvPr/>
        </p:nvSpPr>
        <p:spPr>
          <a:xfrm>
            <a:off x="6211887" y="2249155"/>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5</a:t>
            </a:r>
          </a:p>
        </p:txBody>
      </p:sp>
      <p:sp>
        <p:nvSpPr>
          <p:cNvPr id="24" name="Oval 23">
            <a:extLst>
              <a:ext uri="{FF2B5EF4-FFF2-40B4-BE49-F238E27FC236}">
                <a16:creationId xmlns:a16="http://schemas.microsoft.com/office/drawing/2014/main" xmlns="" id="{995070E3-BCD8-CE41-91DB-7618C5A6F69B}"/>
              </a:ext>
            </a:extLst>
          </p:cNvPr>
          <p:cNvSpPr/>
          <p:nvPr/>
        </p:nvSpPr>
        <p:spPr>
          <a:xfrm>
            <a:off x="6834504" y="2245107"/>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7</a:t>
            </a:r>
          </a:p>
        </p:txBody>
      </p:sp>
      <p:sp>
        <p:nvSpPr>
          <p:cNvPr id="25" name="Oval 24">
            <a:extLst>
              <a:ext uri="{FF2B5EF4-FFF2-40B4-BE49-F238E27FC236}">
                <a16:creationId xmlns:a16="http://schemas.microsoft.com/office/drawing/2014/main" xmlns="" id="{DBE174B0-3499-534B-A239-380C6763C713}"/>
              </a:ext>
            </a:extLst>
          </p:cNvPr>
          <p:cNvSpPr/>
          <p:nvPr/>
        </p:nvSpPr>
        <p:spPr>
          <a:xfrm>
            <a:off x="7456170" y="2245107"/>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9</a:t>
            </a:r>
          </a:p>
        </p:txBody>
      </p:sp>
      <p:sp>
        <p:nvSpPr>
          <p:cNvPr id="26" name="Oval 25">
            <a:extLst>
              <a:ext uri="{FF2B5EF4-FFF2-40B4-BE49-F238E27FC236}">
                <a16:creationId xmlns:a16="http://schemas.microsoft.com/office/drawing/2014/main" xmlns="" id="{AF26F97C-77E2-F143-8168-0BE2B2EE3BF2}"/>
              </a:ext>
            </a:extLst>
          </p:cNvPr>
          <p:cNvSpPr/>
          <p:nvPr/>
        </p:nvSpPr>
        <p:spPr>
          <a:xfrm>
            <a:off x="1074420" y="2835224"/>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0</a:t>
            </a:r>
          </a:p>
        </p:txBody>
      </p:sp>
      <p:sp>
        <p:nvSpPr>
          <p:cNvPr id="27" name="Oval 26">
            <a:extLst>
              <a:ext uri="{FF2B5EF4-FFF2-40B4-BE49-F238E27FC236}">
                <a16:creationId xmlns:a16="http://schemas.microsoft.com/office/drawing/2014/main" xmlns="" id="{56E528B2-5D74-B446-9191-8240378FD7D5}"/>
              </a:ext>
            </a:extLst>
          </p:cNvPr>
          <p:cNvSpPr/>
          <p:nvPr/>
        </p:nvSpPr>
        <p:spPr>
          <a:xfrm>
            <a:off x="1697037" y="2835224"/>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1</a:t>
            </a:r>
          </a:p>
        </p:txBody>
      </p:sp>
      <p:sp>
        <p:nvSpPr>
          <p:cNvPr id="28" name="Oval 27">
            <a:extLst>
              <a:ext uri="{FF2B5EF4-FFF2-40B4-BE49-F238E27FC236}">
                <a16:creationId xmlns:a16="http://schemas.microsoft.com/office/drawing/2014/main" xmlns="" id="{7844A01B-E644-3644-B1E0-3A209CB9852B}"/>
              </a:ext>
            </a:extLst>
          </p:cNvPr>
          <p:cNvSpPr/>
          <p:nvPr/>
        </p:nvSpPr>
        <p:spPr>
          <a:xfrm>
            <a:off x="2319654" y="2835224"/>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2</a:t>
            </a:r>
          </a:p>
        </p:txBody>
      </p:sp>
      <p:sp>
        <p:nvSpPr>
          <p:cNvPr id="29" name="Oval 28">
            <a:extLst>
              <a:ext uri="{FF2B5EF4-FFF2-40B4-BE49-F238E27FC236}">
                <a16:creationId xmlns:a16="http://schemas.microsoft.com/office/drawing/2014/main" xmlns="" id="{F0874636-5634-D74B-9307-B92656D32C27}"/>
              </a:ext>
            </a:extLst>
          </p:cNvPr>
          <p:cNvSpPr/>
          <p:nvPr/>
        </p:nvSpPr>
        <p:spPr>
          <a:xfrm>
            <a:off x="2942271" y="2833200"/>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3</a:t>
            </a:r>
          </a:p>
        </p:txBody>
      </p:sp>
      <p:sp>
        <p:nvSpPr>
          <p:cNvPr id="30" name="Oval 29">
            <a:extLst>
              <a:ext uri="{FF2B5EF4-FFF2-40B4-BE49-F238E27FC236}">
                <a16:creationId xmlns:a16="http://schemas.microsoft.com/office/drawing/2014/main" xmlns="" id="{8AB45818-5689-1E4D-9E42-33518F4435F5}"/>
              </a:ext>
            </a:extLst>
          </p:cNvPr>
          <p:cNvSpPr/>
          <p:nvPr/>
        </p:nvSpPr>
        <p:spPr>
          <a:xfrm>
            <a:off x="3563937" y="2833200"/>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4</a:t>
            </a:r>
          </a:p>
        </p:txBody>
      </p:sp>
      <p:sp>
        <p:nvSpPr>
          <p:cNvPr id="31" name="Oval 30">
            <a:extLst>
              <a:ext uri="{FF2B5EF4-FFF2-40B4-BE49-F238E27FC236}">
                <a16:creationId xmlns:a16="http://schemas.microsoft.com/office/drawing/2014/main" xmlns="" id="{40E18FCB-3BEE-854E-B4C4-853C7E2F92A2}"/>
              </a:ext>
            </a:extLst>
          </p:cNvPr>
          <p:cNvSpPr/>
          <p:nvPr/>
        </p:nvSpPr>
        <p:spPr>
          <a:xfrm>
            <a:off x="4962843" y="2845417"/>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0</a:t>
            </a:r>
          </a:p>
        </p:txBody>
      </p:sp>
      <p:sp>
        <p:nvSpPr>
          <p:cNvPr id="32" name="Oval 31">
            <a:extLst>
              <a:ext uri="{FF2B5EF4-FFF2-40B4-BE49-F238E27FC236}">
                <a16:creationId xmlns:a16="http://schemas.microsoft.com/office/drawing/2014/main" xmlns="" id="{6CD247FA-B76A-9B40-98A7-1544F8705187}"/>
              </a:ext>
            </a:extLst>
          </p:cNvPr>
          <p:cNvSpPr/>
          <p:nvPr/>
        </p:nvSpPr>
        <p:spPr>
          <a:xfrm>
            <a:off x="5585460" y="2845417"/>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1</a:t>
            </a:r>
          </a:p>
        </p:txBody>
      </p:sp>
      <p:sp>
        <p:nvSpPr>
          <p:cNvPr id="33" name="Oval 32">
            <a:extLst>
              <a:ext uri="{FF2B5EF4-FFF2-40B4-BE49-F238E27FC236}">
                <a16:creationId xmlns:a16="http://schemas.microsoft.com/office/drawing/2014/main" xmlns="" id="{D31CA193-A57B-9B4C-A526-014F21A577C9}"/>
              </a:ext>
            </a:extLst>
          </p:cNvPr>
          <p:cNvSpPr/>
          <p:nvPr/>
        </p:nvSpPr>
        <p:spPr>
          <a:xfrm>
            <a:off x="6208077" y="2845417"/>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2</a:t>
            </a:r>
          </a:p>
        </p:txBody>
      </p:sp>
      <p:sp>
        <p:nvSpPr>
          <p:cNvPr id="34" name="Oval 33">
            <a:extLst>
              <a:ext uri="{FF2B5EF4-FFF2-40B4-BE49-F238E27FC236}">
                <a16:creationId xmlns:a16="http://schemas.microsoft.com/office/drawing/2014/main" xmlns="" id="{681C2871-CBAB-FA4A-9ED6-821E2689DD40}"/>
              </a:ext>
            </a:extLst>
          </p:cNvPr>
          <p:cNvSpPr/>
          <p:nvPr/>
        </p:nvSpPr>
        <p:spPr>
          <a:xfrm>
            <a:off x="6830694" y="2841369"/>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3</a:t>
            </a:r>
          </a:p>
        </p:txBody>
      </p:sp>
      <p:sp>
        <p:nvSpPr>
          <p:cNvPr id="35" name="Oval 34">
            <a:extLst>
              <a:ext uri="{FF2B5EF4-FFF2-40B4-BE49-F238E27FC236}">
                <a16:creationId xmlns:a16="http://schemas.microsoft.com/office/drawing/2014/main" xmlns="" id="{02644B5C-110A-4145-AB36-BE273F57666E}"/>
              </a:ext>
            </a:extLst>
          </p:cNvPr>
          <p:cNvSpPr/>
          <p:nvPr/>
        </p:nvSpPr>
        <p:spPr>
          <a:xfrm>
            <a:off x="7452360" y="2841369"/>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4</a:t>
            </a:r>
          </a:p>
        </p:txBody>
      </p:sp>
      <p:sp>
        <p:nvSpPr>
          <p:cNvPr id="36" name="TextBox 35">
            <a:extLst>
              <a:ext uri="{FF2B5EF4-FFF2-40B4-BE49-F238E27FC236}">
                <a16:creationId xmlns:a16="http://schemas.microsoft.com/office/drawing/2014/main" xmlns="" id="{B88FD742-57A3-A348-9434-F9523B6BCD42}"/>
              </a:ext>
            </a:extLst>
          </p:cNvPr>
          <p:cNvSpPr txBox="1"/>
          <p:nvPr/>
        </p:nvSpPr>
        <p:spPr>
          <a:xfrm>
            <a:off x="7931532" y="2221698"/>
            <a:ext cx="982980" cy="505726"/>
          </a:xfrm>
          <a:prstGeom prst="rect">
            <a:avLst/>
          </a:prstGeom>
          <a:noFill/>
        </p:spPr>
        <p:txBody>
          <a:bodyPr vert="horz" wrap="square" lIns="0" tIns="0" rIns="0" bIns="0"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3C71"/>
                </a:solidFill>
                <a:effectLst/>
                <a:uLnTx/>
                <a:uFillTx/>
              </a:rPr>
              <a:t>World ID space</a:t>
            </a:r>
          </a:p>
        </p:txBody>
      </p:sp>
      <p:sp>
        <p:nvSpPr>
          <p:cNvPr id="37" name="TextBox 36">
            <a:extLst>
              <a:ext uri="{FF2B5EF4-FFF2-40B4-BE49-F238E27FC236}">
                <a16:creationId xmlns:a16="http://schemas.microsoft.com/office/drawing/2014/main" xmlns="" id="{4AA466C7-DF4A-8540-9FB9-463132009231}"/>
              </a:ext>
            </a:extLst>
          </p:cNvPr>
          <p:cNvSpPr txBox="1"/>
          <p:nvPr/>
        </p:nvSpPr>
        <p:spPr>
          <a:xfrm>
            <a:off x="83820" y="2841369"/>
            <a:ext cx="982980" cy="505726"/>
          </a:xfrm>
          <a:prstGeom prst="rect">
            <a:avLst/>
          </a:prstGeom>
          <a:noFill/>
        </p:spPr>
        <p:txBody>
          <a:bodyPr vert="horz" wrap="square" lIns="0" tIns="0" rIns="0" bIns="0"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3C71"/>
                </a:solidFill>
                <a:effectLst/>
                <a:uLnTx/>
                <a:uFillTx/>
              </a:rPr>
              <a:t>Team ID space:</a:t>
            </a:r>
          </a:p>
        </p:txBody>
      </p:sp>
      <p:sp>
        <p:nvSpPr>
          <p:cNvPr id="38" name="TextBox 37">
            <a:extLst>
              <a:ext uri="{FF2B5EF4-FFF2-40B4-BE49-F238E27FC236}">
                <a16:creationId xmlns:a16="http://schemas.microsoft.com/office/drawing/2014/main" xmlns="" id="{6FC59709-EEFC-5C4E-9E85-7B6374FFF2BF}"/>
              </a:ext>
            </a:extLst>
          </p:cNvPr>
          <p:cNvSpPr txBox="1"/>
          <p:nvPr/>
        </p:nvSpPr>
        <p:spPr>
          <a:xfrm>
            <a:off x="7931532" y="2846169"/>
            <a:ext cx="982980" cy="505726"/>
          </a:xfrm>
          <a:prstGeom prst="rect">
            <a:avLst/>
          </a:prstGeom>
          <a:noFill/>
        </p:spPr>
        <p:txBody>
          <a:bodyPr vert="horz" wrap="square" lIns="0" tIns="0" rIns="0" bIns="0"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3C71"/>
                </a:solidFill>
                <a:effectLst/>
                <a:uLnTx/>
                <a:uFillTx/>
              </a:rPr>
              <a:t>Team ID space:</a:t>
            </a:r>
          </a:p>
        </p:txBody>
      </p:sp>
      <p:cxnSp>
        <p:nvCxnSpPr>
          <p:cNvPr id="39" name="Straight Arrow Connector 38">
            <a:extLst>
              <a:ext uri="{FF2B5EF4-FFF2-40B4-BE49-F238E27FC236}">
                <a16:creationId xmlns:a16="http://schemas.microsoft.com/office/drawing/2014/main" xmlns="" id="{46A6C3EB-B2A3-454C-8FBD-481F7A37B089}"/>
              </a:ext>
            </a:extLst>
          </p:cNvPr>
          <p:cNvCxnSpPr/>
          <p:nvPr/>
        </p:nvCxnSpPr>
        <p:spPr>
          <a:xfrm>
            <a:off x="1295400" y="1607820"/>
            <a:ext cx="0" cy="631142"/>
          </a:xfrm>
          <a:prstGeom prst="straightConnector1">
            <a:avLst/>
          </a:prstGeom>
          <a:noFill/>
          <a:ln w="12700" cap="flat" cmpd="sng" algn="ctr">
            <a:solidFill>
              <a:srgbClr val="44546A"/>
            </a:solidFill>
            <a:prstDash val="solid"/>
            <a:tailEnd type="triangle"/>
          </a:ln>
          <a:effectLst/>
        </p:spPr>
      </p:cxnSp>
      <p:cxnSp>
        <p:nvCxnSpPr>
          <p:cNvPr id="40" name="Straight Arrow Connector 39">
            <a:extLst>
              <a:ext uri="{FF2B5EF4-FFF2-40B4-BE49-F238E27FC236}">
                <a16:creationId xmlns:a16="http://schemas.microsoft.com/office/drawing/2014/main" xmlns="" id="{96472942-A3FB-9F42-9D52-EA6BF7D5E8EF}"/>
              </a:ext>
            </a:extLst>
          </p:cNvPr>
          <p:cNvCxnSpPr/>
          <p:nvPr/>
        </p:nvCxnSpPr>
        <p:spPr>
          <a:xfrm flipH="1">
            <a:off x="1918017" y="1607820"/>
            <a:ext cx="794703" cy="631142"/>
          </a:xfrm>
          <a:prstGeom prst="straightConnector1">
            <a:avLst/>
          </a:prstGeom>
          <a:noFill/>
          <a:ln w="12700" cap="flat" cmpd="sng" algn="ctr">
            <a:solidFill>
              <a:srgbClr val="44546A"/>
            </a:solidFill>
            <a:prstDash val="solid"/>
            <a:tailEnd type="triangle"/>
          </a:ln>
          <a:effectLst/>
        </p:spPr>
      </p:cxnSp>
      <p:cxnSp>
        <p:nvCxnSpPr>
          <p:cNvPr id="41" name="Straight Arrow Connector 40">
            <a:extLst>
              <a:ext uri="{FF2B5EF4-FFF2-40B4-BE49-F238E27FC236}">
                <a16:creationId xmlns:a16="http://schemas.microsoft.com/office/drawing/2014/main" xmlns="" id="{9E8E47B4-24B2-E44C-B8FC-0DDDDA16412D}"/>
              </a:ext>
            </a:extLst>
          </p:cNvPr>
          <p:cNvCxnSpPr/>
          <p:nvPr/>
        </p:nvCxnSpPr>
        <p:spPr>
          <a:xfrm flipH="1">
            <a:off x="2540634" y="1607820"/>
            <a:ext cx="1589406" cy="631142"/>
          </a:xfrm>
          <a:prstGeom prst="straightConnector1">
            <a:avLst/>
          </a:prstGeom>
          <a:noFill/>
          <a:ln w="12700" cap="flat" cmpd="sng" algn="ctr">
            <a:solidFill>
              <a:srgbClr val="44546A"/>
            </a:solidFill>
            <a:prstDash val="solid"/>
            <a:tailEnd type="triangle"/>
          </a:ln>
          <a:effectLst/>
        </p:spPr>
      </p:cxnSp>
      <p:cxnSp>
        <p:nvCxnSpPr>
          <p:cNvPr id="42" name="Straight Arrow Connector 41">
            <a:extLst>
              <a:ext uri="{FF2B5EF4-FFF2-40B4-BE49-F238E27FC236}">
                <a16:creationId xmlns:a16="http://schemas.microsoft.com/office/drawing/2014/main" xmlns="" id="{6A69376C-BD1C-8843-9C34-6F1D839F0EC0}"/>
              </a:ext>
            </a:extLst>
          </p:cNvPr>
          <p:cNvCxnSpPr/>
          <p:nvPr/>
        </p:nvCxnSpPr>
        <p:spPr>
          <a:xfrm flipH="1">
            <a:off x="3163251" y="1607820"/>
            <a:ext cx="2384109" cy="629118"/>
          </a:xfrm>
          <a:prstGeom prst="straightConnector1">
            <a:avLst/>
          </a:prstGeom>
          <a:noFill/>
          <a:ln w="12700" cap="flat" cmpd="sng" algn="ctr">
            <a:solidFill>
              <a:srgbClr val="44546A"/>
            </a:solidFill>
            <a:prstDash val="solid"/>
            <a:tailEnd type="triangle"/>
          </a:ln>
          <a:effectLst/>
        </p:spPr>
      </p:cxnSp>
      <p:cxnSp>
        <p:nvCxnSpPr>
          <p:cNvPr id="43" name="Straight Arrow Connector 42">
            <a:extLst>
              <a:ext uri="{FF2B5EF4-FFF2-40B4-BE49-F238E27FC236}">
                <a16:creationId xmlns:a16="http://schemas.microsoft.com/office/drawing/2014/main" xmlns="" id="{849FCF1F-33F2-3445-8297-2D5B0C2FD066}"/>
              </a:ext>
            </a:extLst>
          </p:cNvPr>
          <p:cNvCxnSpPr/>
          <p:nvPr/>
        </p:nvCxnSpPr>
        <p:spPr>
          <a:xfrm flipH="1">
            <a:off x="3784917" y="1607820"/>
            <a:ext cx="3179763" cy="629118"/>
          </a:xfrm>
          <a:prstGeom prst="straightConnector1">
            <a:avLst/>
          </a:prstGeom>
          <a:noFill/>
          <a:ln w="12700" cap="flat" cmpd="sng" algn="ctr">
            <a:solidFill>
              <a:srgbClr val="44546A"/>
            </a:solidFill>
            <a:prstDash val="solid"/>
            <a:tailEnd type="triangle"/>
          </a:ln>
          <a:effectLst/>
        </p:spPr>
      </p:cxnSp>
      <p:cxnSp>
        <p:nvCxnSpPr>
          <p:cNvPr id="44" name="Straight Arrow Connector 43">
            <a:extLst>
              <a:ext uri="{FF2B5EF4-FFF2-40B4-BE49-F238E27FC236}">
                <a16:creationId xmlns:a16="http://schemas.microsoft.com/office/drawing/2014/main" xmlns="" id="{1FFC2491-25AD-E14B-A440-65ADF5F4C591}"/>
              </a:ext>
            </a:extLst>
          </p:cNvPr>
          <p:cNvCxnSpPr/>
          <p:nvPr/>
        </p:nvCxnSpPr>
        <p:spPr>
          <a:xfrm>
            <a:off x="2004060" y="1607820"/>
            <a:ext cx="3179763" cy="641335"/>
          </a:xfrm>
          <a:prstGeom prst="straightConnector1">
            <a:avLst/>
          </a:prstGeom>
          <a:noFill/>
          <a:ln w="12700" cap="flat" cmpd="sng" algn="ctr">
            <a:solidFill>
              <a:srgbClr val="44546A"/>
            </a:solidFill>
            <a:prstDash val="solid"/>
            <a:tailEnd type="triangle"/>
          </a:ln>
          <a:effectLst/>
        </p:spPr>
      </p:cxnSp>
      <p:cxnSp>
        <p:nvCxnSpPr>
          <p:cNvPr id="45" name="Straight Arrow Connector 44">
            <a:extLst>
              <a:ext uri="{FF2B5EF4-FFF2-40B4-BE49-F238E27FC236}">
                <a16:creationId xmlns:a16="http://schemas.microsoft.com/office/drawing/2014/main" xmlns="" id="{E1786FFD-1FF9-CC4C-9743-2CC6F43F25C4}"/>
              </a:ext>
            </a:extLst>
          </p:cNvPr>
          <p:cNvCxnSpPr/>
          <p:nvPr/>
        </p:nvCxnSpPr>
        <p:spPr>
          <a:xfrm>
            <a:off x="3421380" y="1607820"/>
            <a:ext cx="2385060" cy="641335"/>
          </a:xfrm>
          <a:prstGeom prst="straightConnector1">
            <a:avLst/>
          </a:prstGeom>
          <a:noFill/>
          <a:ln w="12700" cap="flat" cmpd="sng" algn="ctr">
            <a:solidFill>
              <a:srgbClr val="44546A"/>
            </a:solidFill>
            <a:prstDash val="solid"/>
            <a:tailEnd type="triangle"/>
          </a:ln>
          <a:effectLst/>
        </p:spPr>
      </p:cxnSp>
      <p:cxnSp>
        <p:nvCxnSpPr>
          <p:cNvPr id="46" name="Straight Arrow Connector 45">
            <a:extLst>
              <a:ext uri="{FF2B5EF4-FFF2-40B4-BE49-F238E27FC236}">
                <a16:creationId xmlns:a16="http://schemas.microsoft.com/office/drawing/2014/main" xmlns="" id="{11DD7146-7BDF-B543-8484-7C1B0F87B561}"/>
              </a:ext>
            </a:extLst>
          </p:cNvPr>
          <p:cNvCxnSpPr/>
          <p:nvPr/>
        </p:nvCxnSpPr>
        <p:spPr>
          <a:xfrm>
            <a:off x="4838700" y="1607820"/>
            <a:ext cx="1590357" cy="641335"/>
          </a:xfrm>
          <a:prstGeom prst="straightConnector1">
            <a:avLst/>
          </a:prstGeom>
          <a:noFill/>
          <a:ln w="12700" cap="flat" cmpd="sng" algn="ctr">
            <a:solidFill>
              <a:srgbClr val="44546A"/>
            </a:solidFill>
            <a:prstDash val="solid"/>
            <a:tailEnd type="triangle"/>
          </a:ln>
          <a:effectLst/>
        </p:spPr>
      </p:cxnSp>
      <p:cxnSp>
        <p:nvCxnSpPr>
          <p:cNvPr id="47" name="Straight Arrow Connector 46">
            <a:extLst>
              <a:ext uri="{FF2B5EF4-FFF2-40B4-BE49-F238E27FC236}">
                <a16:creationId xmlns:a16="http://schemas.microsoft.com/office/drawing/2014/main" xmlns="" id="{D42796DC-8C2F-EC49-8FC2-9C184CED3D55}"/>
              </a:ext>
            </a:extLst>
          </p:cNvPr>
          <p:cNvCxnSpPr/>
          <p:nvPr/>
        </p:nvCxnSpPr>
        <p:spPr>
          <a:xfrm>
            <a:off x="6256020" y="1607820"/>
            <a:ext cx="795654" cy="637287"/>
          </a:xfrm>
          <a:prstGeom prst="straightConnector1">
            <a:avLst/>
          </a:prstGeom>
          <a:noFill/>
          <a:ln w="12700" cap="flat" cmpd="sng" algn="ctr">
            <a:solidFill>
              <a:srgbClr val="44546A"/>
            </a:solidFill>
            <a:prstDash val="solid"/>
            <a:tailEnd type="triangle"/>
          </a:ln>
          <a:effectLst/>
        </p:spPr>
      </p:cxnSp>
      <p:cxnSp>
        <p:nvCxnSpPr>
          <p:cNvPr id="48" name="Straight Arrow Connector 47">
            <a:extLst>
              <a:ext uri="{FF2B5EF4-FFF2-40B4-BE49-F238E27FC236}">
                <a16:creationId xmlns:a16="http://schemas.microsoft.com/office/drawing/2014/main" xmlns="" id="{C165451B-B738-E94F-A0D8-34B923B483A9}"/>
              </a:ext>
            </a:extLst>
          </p:cNvPr>
          <p:cNvCxnSpPr/>
          <p:nvPr/>
        </p:nvCxnSpPr>
        <p:spPr>
          <a:xfrm>
            <a:off x="7673340" y="1607820"/>
            <a:ext cx="0" cy="637287"/>
          </a:xfrm>
          <a:prstGeom prst="straightConnector1">
            <a:avLst/>
          </a:prstGeom>
          <a:noFill/>
          <a:ln w="12700" cap="flat" cmpd="sng" algn="ctr">
            <a:solidFill>
              <a:srgbClr val="44546A"/>
            </a:solidFill>
            <a:prstDash val="solid"/>
            <a:tailEnd type="triangle"/>
          </a:ln>
          <a:effectLst/>
        </p:spPr>
      </p:cxnSp>
      <p:cxnSp>
        <p:nvCxnSpPr>
          <p:cNvPr id="49" name="Straight Arrow Connector 48">
            <a:extLst>
              <a:ext uri="{FF2B5EF4-FFF2-40B4-BE49-F238E27FC236}">
                <a16:creationId xmlns:a16="http://schemas.microsoft.com/office/drawing/2014/main" xmlns="" id="{059C0217-B904-FD42-9668-8CFE5625FC35}"/>
              </a:ext>
            </a:extLst>
          </p:cNvPr>
          <p:cNvCxnSpPr/>
          <p:nvPr/>
        </p:nvCxnSpPr>
        <p:spPr>
          <a:xfrm flipH="1">
            <a:off x="1291590" y="2673302"/>
            <a:ext cx="3810" cy="161922"/>
          </a:xfrm>
          <a:prstGeom prst="straightConnector1">
            <a:avLst/>
          </a:prstGeom>
          <a:noFill/>
          <a:ln w="12700" cap="flat" cmpd="sng" algn="ctr">
            <a:solidFill>
              <a:srgbClr val="44546A"/>
            </a:solidFill>
            <a:prstDash val="solid"/>
            <a:tailEnd type="triangle"/>
          </a:ln>
          <a:effectLst/>
        </p:spPr>
      </p:cxnSp>
      <p:cxnSp>
        <p:nvCxnSpPr>
          <p:cNvPr id="50" name="Straight Arrow Connector 49">
            <a:extLst>
              <a:ext uri="{FF2B5EF4-FFF2-40B4-BE49-F238E27FC236}">
                <a16:creationId xmlns:a16="http://schemas.microsoft.com/office/drawing/2014/main" xmlns="" id="{A68A2F3F-8F8E-3044-A14E-082D5115C4A1}"/>
              </a:ext>
            </a:extLst>
          </p:cNvPr>
          <p:cNvCxnSpPr/>
          <p:nvPr/>
        </p:nvCxnSpPr>
        <p:spPr>
          <a:xfrm flipH="1">
            <a:off x="1914207" y="2673302"/>
            <a:ext cx="3810" cy="161922"/>
          </a:xfrm>
          <a:prstGeom prst="straightConnector1">
            <a:avLst/>
          </a:prstGeom>
          <a:noFill/>
          <a:ln w="12700" cap="flat" cmpd="sng" algn="ctr">
            <a:solidFill>
              <a:srgbClr val="44546A"/>
            </a:solidFill>
            <a:prstDash val="solid"/>
            <a:tailEnd type="triangle"/>
          </a:ln>
          <a:effectLst/>
        </p:spPr>
      </p:cxnSp>
      <p:cxnSp>
        <p:nvCxnSpPr>
          <p:cNvPr id="51" name="Straight Arrow Connector 50">
            <a:extLst>
              <a:ext uri="{FF2B5EF4-FFF2-40B4-BE49-F238E27FC236}">
                <a16:creationId xmlns:a16="http://schemas.microsoft.com/office/drawing/2014/main" xmlns="" id="{50C004F9-B217-7D4C-A32A-5A46307FAD2B}"/>
              </a:ext>
            </a:extLst>
          </p:cNvPr>
          <p:cNvCxnSpPr/>
          <p:nvPr/>
        </p:nvCxnSpPr>
        <p:spPr>
          <a:xfrm flipH="1">
            <a:off x="2536824" y="2673302"/>
            <a:ext cx="3810" cy="161922"/>
          </a:xfrm>
          <a:prstGeom prst="straightConnector1">
            <a:avLst/>
          </a:prstGeom>
          <a:noFill/>
          <a:ln w="12700" cap="flat" cmpd="sng" algn="ctr">
            <a:solidFill>
              <a:srgbClr val="44546A"/>
            </a:solidFill>
            <a:prstDash val="solid"/>
            <a:tailEnd type="triangle"/>
          </a:ln>
          <a:effectLst/>
        </p:spPr>
      </p:cxnSp>
      <p:cxnSp>
        <p:nvCxnSpPr>
          <p:cNvPr id="52" name="Straight Arrow Connector 51">
            <a:extLst>
              <a:ext uri="{FF2B5EF4-FFF2-40B4-BE49-F238E27FC236}">
                <a16:creationId xmlns:a16="http://schemas.microsoft.com/office/drawing/2014/main" xmlns="" id="{5308F5E0-5EF3-9E49-8BCA-93C7131424F5}"/>
              </a:ext>
            </a:extLst>
          </p:cNvPr>
          <p:cNvCxnSpPr/>
          <p:nvPr/>
        </p:nvCxnSpPr>
        <p:spPr>
          <a:xfrm flipH="1">
            <a:off x="3159441" y="2671278"/>
            <a:ext cx="3810" cy="161922"/>
          </a:xfrm>
          <a:prstGeom prst="straightConnector1">
            <a:avLst/>
          </a:prstGeom>
          <a:noFill/>
          <a:ln w="12700" cap="flat" cmpd="sng" algn="ctr">
            <a:solidFill>
              <a:srgbClr val="44546A"/>
            </a:solidFill>
            <a:prstDash val="solid"/>
            <a:tailEnd type="triangle"/>
          </a:ln>
          <a:effectLst/>
        </p:spPr>
      </p:cxnSp>
      <p:cxnSp>
        <p:nvCxnSpPr>
          <p:cNvPr id="53" name="Straight Arrow Connector 52">
            <a:extLst>
              <a:ext uri="{FF2B5EF4-FFF2-40B4-BE49-F238E27FC236}">
                <a16:creationId xmlns:a16="http://schemas.microsoft.com/office/drawing/2014/main" xmlns="" id="{C2898637-773B-5343-891B-57C87FF1A7EC}"/>
              </a:ext>
            </a:extLst>
          </p:cNvPr>
          <p:cNvCxnSpPr/>
          <p:nvPr/>
        </p:nvCxnSpPr>
        <p:spPr>
          <a:xfrm flipH="1">
            <a:off x="3781107" y="2671278"/>
            <a:ext cx="3810" cy="161922"/>
          </a:xfrm>
          <a:prstGeom prst="straightConnector1">
            <a:avLst/>
          </a:prstGeom>
          <a:noFill/>
          <a:ln w="12700" cap="flat" cmpd="sng" algn="ctr">
            <a:solidFill>
              <a:srgbClr val="44546A"/>
            </a:solidFill>
            <a:prstDash val="solid"/>
            <a:tailEnd type="triangle"/>
          </a:ln>
          <a:effectLst/>
        </p:spPr>
      </p:cxnSp>
      <p:cxnSp>
        <p:nvCxnSpPr>
          <p:cNvPr id="54" name="Straight Arrow Connector 53">
            <a:extLst>
              <a:ext uri="{FF2B5EF4-FFF2-40B4-BE49-F238E27FC236}">
                <a16:creationId xmlns:a16="http://schemas.microsoft.com/office/drawing/2014/main" xmlns="" id="{78E02CF8-5125-B748-A3B5-6508945DBCA5}"/>
              </a:ext>
            </a:extLst>
          </p:cNvPr>
          <p:cNvCxnSpPr/>
          <p:nvPr/>
        </p:nvCxnSpPr>
        <p:spPr>
          <a:xfrm flipH="1">
            <a:off x="5180013" y="2683495"/>
            <a:ext cx="3810" cy="161922"/>
          </a:xfrm>
          <a:prstGeom prst="straightConnector1">
            <a:avLst/>
          </a:prstGeom>
          <a:noFill/>
          <a:ln w="12700" cap="flat" cmpd="sng" algn="ctr">
            <a:solidFill>
              <a:srgbClr val="44546A"/>
            </a:solidFill>
            <a:prstDash val="solid"/>
            <a:tailEnd type="triangle"/>
          </a:ln>
          <a:effectLst/>
        </p:spPr>
      </p:cxnSp>
      <p:cxnSp>
        <p:nvCxnSpPr>
          <p:cNvPr id="55" name="Straight Arrow Connector 54">
            <a:extLst>
              <a:ext uri="{FF2B5EF4-FFF2-40B4-BE49-F238E27FC236}">
                <a16:creationId xmlns:a16="http://schemas.microsoft.com/office/drawing/2014/main" xmlns="" id="{B6FF9152-49FA-A240-915A-98B13B4B18B4}"/>
              </a:ext>
            </a:extLst>
          </p:cNvPr>
          <p:cNvCxnSpPr/>
          <p:nvPr/>
        </p:nvCxnSpPr>
        <p:spPr>
          <a:xfrm flipH="1">
            <a:off x="5802630" y="2683495"/>
            <a:ext cx="3810" cy="161922"/>
          </a:xfrm>
          <a:prstGeom prst="straightConnector1">
            <a:avLst/>
          </a:prstGeom>
          <a:noFill/>
          <a:ln w="12700" cap="flat" cmpd="sng" algn="ctr">
            <a:solidFill>
              <a:srgbClr val="44546A"/>
            </a:solidFill>
            <a:prstDash val="solid"/>
            <a:tailEnd type="triangle"/>
          </a:ln>
          <a:effectLst/>
        </p:spPr>
      </p:cxnSp>
      <p:cxnSp>
        <p:nvCxnSpPr>
          <p:cNvPr id="56" name="Straight Arrow Connector 55">
            <a:extLst>
              <a:ext uri="{FF2B5EF4-FFF2-40B4-BE49-F238E27FC236}">
                <a16:creationId xmlns:a16="http://schemas.microsoft.com/office/drawing/2014/main" xmlns="" id="{5013266C-36E1-DA47-85DF-08F9A8029B39}"/>
              </a:ext>
            </a:extLst>
          </p:cNvPr>
          <p:cNvCxnSpPr/>
          <p:nvPr/>
        </p:nvCxnSpPr>
        <p:spPr>
          <a:xfrm flipH="1">
            <a:off x="6425247" y="2683495"/>
            <a:ext cx="3810" cy="161922"/>
          </a:xfrm>
          <a:prstGeom prst="straightConnector1">
            <a:avLst/>
          </a:prstGeom>
          <a:noFill/>
          <a:ln w="12700" cap="flat" cmpd="sng" algn="ctr">
            <a:solidFill>
              <a:srgbClr val="44546A"/>
            </a:solidFill>
            <a:prstDash val="solid"/>
            <a:tailEnd type="triangle"/>
          </a:ln>
          <a:effectLst/>
        </p:spPr>
      </p:cxnSp>
      <p:cxnSp>
        <p:nvCxnSpPr>
          <p:cNvPr id="57" name="Straight Arrow Connector 56">
            <a:extLst>
              <a:ext uri="{FF2B5EF4-FFF2-40B4-BE49-F238E27FC236}">
                <a16:creationId xmlns:a16="http://schemas.microsoft.com/office/drawing/2014/main" xmlns="" id="{C2968BD9-9487-3842-8A7A-045BC44B6C1B}"/>
              </a:ext>
            </a:extLst>
          </p:cNvPr>
          <p:cNvCxnSpPr/>
          <p:nvPr/>
        </p:nvCxnSpPr>
        <p:spPr>
          <a:xfrm flipH="1">
            <a:off x="7047864" y="2679447"/>
            <a:ext cx="3810" cy="161922"/>
          </a:xfrm>
          <a:prstGeom prst="straightConnector1">
            <a:avLst/>
          </a:prstGeom>
          <a:noFill/>
          <a:ln w="12700" cap="flat" cmpd="sng" algn="ctr">
            <a:solidFill>
              <a:srgbClr val="44546A"/>
            </a:solidFill>
            <a:prstDash val="solid"/>
            <a:tailEnd type="triangle"/>
          </a:ln>
          <a:effectLst/>
        </p:spPr>
      </p:cxnSp>
      <p:cxnSp>
        <p:nvCxnSpPr>
          <p:cNvPr id="58" name="Straight Arrow Connector 57">
            <a:extLst>
              <a:ext uri="{FF2B5EF4-FFF2-40B4-BE49-F238E27FC236}">
                <a16:creationId xmlns:a16="http://schemas.microsoft.com/office/drawing/2014/main" xmlns="" id="{60B4E2EA-F4D9-034C-98FA-4E6D32FD7D80}"/>
              </a:ext>
            </a:extLst>
          </p:cNvPr>
          <p:cNvCxnSpPr/>
          <p:nvPr/>
        </p:nvCxnSpPr>
        <p:spPr>
          <a:xfrm flipH="1">
            <a:off x="7669530" y="2679447"/>
            <a:ext cx="3810" cy="161922"/>
          </a:xfrm>
          <a:prstGeom prst="straightConnector1">
            <a:avLst/>
          </a:prstGeom>
          <a:noFill/>
          <a:ln w="12700" cap="flat" cmpd="sng" algn="ctr">
            <a:solidFill>
              <a:srgbClr val="44546A"/>
            </a:solidFill>
            <a:prstDash val="solid"/>
            <a:tailEnd type="triangle"/>
          </a:ln>
          <a:effectLst/>
        </p:spPr>
      </p:cxnSp>
    </p:spTree>
    <p:extLst>
      <p:ext uri="{BB962C8B-B14F-4D97-AF65-F5344CB8AC3E}">
        <p14:creationId xmlns:p14="http://schemas.microsoft.com/office/powerpoint/2010/main" val="2815043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9</a:t>
            </a:fld>
            <a:endParaRPr lang="en-US" dirty="0"/>
          </a:p>
        </p:txBody>
      </p:sp>
      <p:sp>
        <p:nvSpPr>
          <p:cNvPr id="25" name="TextBox 24">
            <a:extLst>
              <a:ext uri="{FF2B5EF4-FFF2-40B4-BE49-F238E27FC236}">
                <a16:creationId xmlns:a16="http://schemas.microsoft.com/office/drawing/2014/main" xmlns="" id="{40B5A66C-835D-6F45-B546-17248FBE6A25}"/>
              </a:ext>
            </a:extLst>
          </p:cNvPr>
          <p:cNvSpPr txBox="1"/>
          <p:nvPr/>
        </p:nvSpPr>
        <p:spPr>
          <a:xfrm>
            <a:off x="91440" y="2221698"/>
            <a:ext cx="982980" cy="505726"/>
          </a:xfrm>
          <a:prstGeom prst="rect">
            <a:avLst/>
          </a:prstGeom>
          <a:noFill/>
        </p:spPr>
        <p:txBody>
          <a:bodyPr vert="horz" wrap="square" lIns="0" tIns="0" rIns="0" bIns="0"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3C71"/>
                </a:solidFill>
                <a:effectLst/>
                <a:uLnTx/>
                <a:uFillTx/>
              </a:rPr>
              <a:t>World ID space:</a:t>
            </a:r>
          </a:p>
        </p:txBody>
      </p:sp>
      <p:sp>
        <p:nvSpPr>
          <p:cNvPr id="26" name="Title 2">
            <a:extLst>
              <a:ext uri="{FF2B5EF4-FFF2-40B4-BE49-F238E27FC236}">
                <a16:creationId xmlns:a16="http://schemas.microsoft.com/office/drawing/2014/main" xmlns="" id="{D61948EE-9DBE-B54F-816A-E4D410C06842}"/>
              </a:ext>
            </a:extLst>
          </p:cNvPr>
          <p:cNvSpPr txBox="1">
            <a:spLocks/>
          </p:cNvSpPr>
          <p:nvPr/>
        </p:nvSpPr>
        <p:spPr>
          <a:xfrm>
            <a:off x="455613" y="308848"/>
            <a:ext cx="8229600"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rgbClr val="003C71"/>
                </a:solidFill>
                <a:latin typeface="Arial"/>
                <a:ea typeface="Arial"/>
                <a:cs typeface="Aria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a:ln>
                  <a:noFill/>
                </a:ln>
                <a:solidFill>
                  <a:srgbClr val="003C71"/>
                </a:solidFill>
                <a:effectLst/>
                <a:uLnTx/>
                <a:uFillTx/>
                <a:latin typeface="Arial"/>
                <a:cs typeface="Arial"/>
              </a:rPr>
              <a:t>Teams - Motivation</a:t>
            </a:r>
            <a:endParaRPr kumimoji="0" lang="en-US" sz="2800" b="0" i="0" u="none" strike="noStrike" kern="1200" cap="none" spc="0" normalizeH="0" baseline="0" noProof="0" dirty="0">
              <a:ln>
                <a:noFill/>
              </a:ln>
              <a:solidFill>
                <a:srgbClr val="003C71"/>
              </a:solidFill>
              <a:effectLst/>
              <a:uLnTx/>
              <a:uFillTx/>
              <a:latin typeface="Arial"/>
              <a:cs typeface="Arial"/>
            </a:endParaRPr>
          </a:p>
        </p:txBody>
      </p:sp>
      <p:sp>
        <p:nvSpPr>
          <p:cNvPr id="27" name="Oval 26">
            <a:extLst>
              <a:ext uri="{FF2B5EF4-FFF2-40B4-BE49-F238E27FC236}">
                <a16:creationId xmlns:a16="http://schemas.microsoft.com/office/drawing/2014/main" xmlns="" id="{6C6D92DC-7B50-9C4E-9F30-5FCAE26DEBCE}"/>
              </a:ext>
            </a:extLst>
          </p:cNvPr>
          <p:cNvSpPr/>
          <p:nvPr/>
        </p:nvSpPr>
        <p:spPr>
          <a:xfrm>
            <a:off x="1078230" y="1173480"/>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0</a:t>
            </a:r>
          </a:p>
        </p:txBody>
      </p:sp>
      <p:sp>
        <p:nvSpPr>
          <p:cNvPr id="28" name="Oval 27">
            <a:extLst>
              <a:ext uri="{FF2B5EF4-FFF2-40B4-BE49-F238E27FC236}">
                <a16:creationId xmlns:a16="http://schemas.microsoft.com/office/drawing/2014/main" xmlns="" id="{7DF074CD-871C-1F44-B607-D7CCBB91EA6E}"/>
              </a:ext>
            </a:extLst>
          </p:cNvPr>
          <p:cNvSpPr/>
          <p:nvPr/>
        </p:nvSpPr>
        <p:spPr>
          <a:xfrm>
            <a:off x="1786890" y="1173480"/>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1</a:t>
            </a:r>
          </a:p>
        </p:txBody>
      </p:sp>
      <p:sp>
        <p:nvSpPr>
          <p:cNvPr id="29" name="Oval 28">
            <a:extLst>
              <a:ext uri="{FF2B5EF4-FFF2-40B4-BE49-F238E27FC236}">
                <a16:creationId xmlns:a16="http://schemas.microsoft.com/office/drawing/2014/main" xmlns="" id="{95C0BB3F-F623-2447-BEF9-16995DE45ECC}"/>
              </a:ext>
            </a:extLst>
          </p:cNvPr>
          <p:cNvSpPr/>
          <p:nvPr/>
        </p:nvSpPr>
        <p:spPr>
          <a:xfrm>
            <a:off x="2495550" y="1173480"/>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2</a:t>
            </a:r>
          </a:p>
        </p:txBody>
      </p:sp>
      <p:sp>
        <p:nvSpPr>
          <p:cNvPr id="30" name="Oval 29">
            <a:extLst>
              <a:ext uri="{FF2B5EF4-FFF2-40B4-BE49-F238E27FC236}">
                <a16:creationId xmlns:a16="http://schemas.microsoft.com/office/drawing/2014/main" xmlns="" id="{6B11184F-6B89-0F43-B3F7-12490B84988A}"/>
              </a:ext>
            </a:extLst>
          </p:cNvPr>
          <p:cNvSpPr/>
          <p:nvPr/>
        </p:nvSpPr>
        <p:spPr>
          <a:xfrm>
            <a:off x="3204210" y="1173480"/>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3</a:t>
            </a:r>
          </a:p>
        </p:txBody>
      </p:sp>
      <p:sp>
        <p:nvSpPr>
          <p:cNvPr id="53" name="Oval 52">
            <a:extLst>
              <a:ext uri="{FF2B5EF4-FFF2-40B4-BE49-F238E27FC236}">
                <a16:creationId xmlns:a16="http://schemas.microsoft.com/office/drawing/2014/main" xmlns="" id="{530DCA27-674F-554D-8970-1F75F09799A7}"/>
              </a:ext>
            </a:extLst>
          </p:cNvPr>
          <p:cNvSpPr/>
          <p:nvPr/>
        </p:nvSpPr>
        <p:spPr>
          <a:xfrm>
            <a:off x="3912870" y="1173480"/>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4</a:t>
            </a:r>
          </a:p>
        </p:txBody>
      </p:sp>
      <p:sp>
        <p:nvSpPr>
          <p:cNvPr id="54" name="Oval 53">
            <a:extLst>
              <a:ext uri="{FF2B5EF4-FFF2-40B4-BE49-F238E27FC236}">
                <a16:creationId xmlns:a16="http://schemas.microsoft.com/office/drawing/2014/main" xmlns="" id="{3B8DE20E-092A-474C-BF50-C5AE978CC6FD}"/>
              </a:ext>
            </a:extLst>
          </p:cNvPr>
          <p:cNvSpPr/>
          <p:nvPr/>
        </p:nvSpPr>
        <p:spPr>
          <a:xfrm>
            <a:off x="4621530" y="1173480"/>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5</a:t>
            </a:r>
          </a:p>
        </p:txBody>
      </p:sp>
      <p:sp>
        <p:nvSpPr>
          <p:cNvPr id="55" name="Oval 54">
            <a:extLst>
              <a:ext uri="{FF2B5EF4-FFF2-40B4-BE49-F238E27FC236}">
                <a16:creationId xmlns:a16="http://schemas.microsoft.com/office/drawing/2014/main" xmlns="" id="{E5E4DD68-313B-DA44-B185-B70AD6CBE341}"/>
              </a:ext>
            </a:extLst>
          </p:cNvPr>
          <p:cNvSpPr/>
          <p:nvPr/>
        </p:nvSpPr>
        <p:spPr>
          <a:xfrm>
            <a:off x="5330190" y="1173480"/>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6</a:t>
            </a:r>
          </a:p>
        </p:txBody>
      </p:sp>
      <p:sp>
        <p:nvSpPr>
          <p:cNvPr id="56" name="Oval 55">
            <a:extLst>
              <a:ext uri="{FF2B5EF4-FFF2-40B4-BE49-F238E27FC236}">
                <a16:creationId xmlns:a16="http://schemas.microsoft.com/office/drawing/2014/main" xmlns="" id="{DFBE8D8A-D1AA-9642-8069-E16207321DA6}"/>
              </a:ext>
            </a:extLst>
          </p:cNvPr>
          <p:cNvSpPr/>
          <p:nvPr/>
        </p:nvSpPr>
        <p:spPr>
          <a:xfrm>
            <a:off x="6038850" y="1173480"/>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7</a:t>
            </a:r>
          </a:p>
        </p:txBody>
      </p:sp>
      <p:sp>
        <p:nvSpPr>
          <p:cNvPr id="57" name="Oval 56">
            <a:extLst>
              <a:ext uri="{FF2B5EF4-FFF2-40B4-BE49-F238E27FC236}">
                <a16:creationId xmlns:a16="http://schemas.microsoft.com/office/drawing/2014/main" xmlns="" id="{45D74E18-FCE1-4749-AC3C-73092CF0291B}"/>
              </a:ext>
            </a:extLst>
          </p:cNvPr>
          <p:cNvSpPr/>
          <p:nvPr/>
        </p:nvSpPr>
        <p:spPr>
          <a:xfrm>
            <a:off x="6747510" y="1173480"/>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8</a:t>
            </a:r>
          </a:p>
        </p:txBody>
      </p:sp>
      <p:sp>
        <p:nvSpPr>
          <p:cNvPr id="58" name="Oval 57">
            <a:extLst>
              <a:ext uri="{FF2B5EF4-FFF2-40B4-BE49-F238E27FC236}">
                <a16:creationId xmlns:a16="http://schemas.microsoft.com/office/drawing/2014/main" xmlns="" id="{CB3B1F27-979A-8441-84D0-3C98F76ACFFA}"/>
              </a:ext>
            </a:extLst>
          </p:cNvPr>
          <p:cNvSpPr/>
          <p:nvPr/>
        </p:nvSpPr>
        <p:spPr>
          <a:xfrm>
            <a:off x="7456170" y="1173480"/>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9</a:t>
            </a:r>
          </a:p>
        </p:txBody>
      </p:sp>
      <p:sp>
        <p:nvSpPr>
          <p:cNvPr id="59" name="Oval 58">
            <a:extLst>
              <a:ext uri="{FF2B5EF4-FFF2-40B4-BE49-F238E27FC236}">
                <a16:creationId xmlns:a16="http://schemas.microsoft.com/office/drawing/2014/main" xmlns="" id="{7BE210E6-8564-A94E-8992-562C2A1A83AA}"/>
              </a:ext>
            </a:extLst>
          </p:cNvPr>
          <p:cNvSpPr/>
          <p:nvPr/>
        </p:nvSpPr>
        <p:spPr>
          <a:xfrm>
            <a:off x="1078230" y="2238962"/>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0</a:t>
            </a:r>
          </a:p>
        </p:txBody>
      </p:sp>
      <p:sp>
        <p:nvSpPr>
          <p:cNvPr id="60" name="Oval 59">
            <a:extLst>
              <a:ext uri="{FF2B5EF4-FFF2-40B4-BE49-F238E27FC236}">
                <a16:creationId xmlns:a16="http://schemas.microsoft.com/office/drawing/2014/main" xmlns="" id="{2854E14C-E890-0645-BAED-285EF0E765D5}"/>
              </a:ext>
            </a:extLst>
          </p:cNvPr>
          <p:cNvSpPr/>
          <p:nvPr/>
        </p:nvSpPr>
        <p:spPr>
          <a:xfrm>
            <a:off x="1700847" y="2238962"/>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2</a:t>
            </a:r>
          </a:p>
        </p:txBody>
      </p:sp>
      <p:sp>
        <p:nvSpPr>
          <p:cNvPr id="61" name="Oval 60">
            <a:extLst>
              <a:ext uri="{FF2B5EF4-FFF2-40B4-BE49-F238E27FC236}">
                <a16:creationId xmlns:a16="http://schemas.microsoft.com/office/drawing/2014/main" xmlns="" id="{E7E0D63E-5619-9946-8143-DDE489C78ADE}"/>
              </a:ext>
            </a:extLst>
          </p:cNvPr>
          <p:cNvSpPr/>
          <p:nvPr/>
        </p:nvSpPr>
        <p:spPr>
          <a:xfrm>
            <a:off x="2323464" y="2238962"/>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4</a:t>
            </a:r>
          </a:p>
        </p:txBody>
      </p:sp>
      <p:sp>
        <p:nvSpPr>
          <p:cNvPr id="62" name="Oval 61">
            <a:extLst>
              <a:ext uri="{FF2B5EF4-FFF2-40B4-BE49-F238E27FC236}">
                <a16:creationId xmlns:a16="http://schemas.microsoft.com/office/drawing/2014/main" xmlns="" id="{9A85FB58-5128-E042-8BC7-8D7334F35C29}"/>
              </a:ext>
            </a:extLst>
          </p:cNvPr>
          <p:cNvSpPr/>
          <p:nvPr/>
        </p:nvSpPr>
        <p:spPr>
          <a:xfrm>
            <a:off x="2946081" y="2236938"/>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6</a:t>
            </a:r>
          </a:p>
        </p:txBody>
      </p:sp>
      <p:sp>
        <p:nvSpPr>
          <p:cNvPr id="63" name="Oval 62">
            <a:extLst>
              <a:ext uri="{FF2B5EF4-FFF2-40B4-BE49-F238E27FC236}">
                <a16:creationId xmlns:a16="http://schemas.microsoft.com/office/drawing/2014/main" xmlns="" id="{72148D9F-681D-AB4F-8E41-550F14B76B85}"/>
              </a:ext>
            </a:extLst>
          </p:cNvPr>
          <p:cNvSpPr/>
          <p:nvPr/>
        </p:nvSpPr>
        <p:spPr>
          <a:xfrm>
            <a:off x="3567747" y="2236938"/>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8</a:t>
            </a:r>
          </a:p>
        </p:txBody>
      </p:sp>
      <p:sp>
        <p:nvSpPr>
          <p:cNvPr id="64" name="Oval 63">
            <a:extLst>
              <a:ext uri="{FF2B5EF4-FFF2-40B4-BE49-F238E27FC236}">
                <a16:creationId xmlns:a16="http://schemas.microsoft.com/office/drawing/2014/main" xmlns="" id="{ECB864C1-6C38-D74B-99F0-532A457E86B9}"/>
              </a:ext>
            </a:extLst>
          </p:cNvPr>
          <p:cNvSpPr/>
          <p:nvPr/>
        </p:nvSpPr>
        <p:spPr>
          <a:xfrm>
            <a:off x="4966653" y="2249155"/>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1</a:t>
            </a:r>
          </a:p>
        </p:txBody>
      </p:sp>
      <p:sp>
        <p:nvSpPr>
          <p:cNvPr id="65" name="Oval 64">
            <a:extLst>
              <a:ext uri="{FF2B5EF4-FFF2-40B4-BE49-F238E27FC236}">
                <a16:creationId xmlns:a16="http://schemas.microsoft.com/office/drawing/2014/main" xmlns="" id="{3C7AB194-EBFD-0A4A-AF5E-F8E43718E6EA}"/>
              </a:ext>
            </a:extLst>
          </p:cNvPr>
          <p:cNvSpPr/>
          <p:nvPr/>
        </p:nvSpPr>
        <p:spPr>
          <a:xfrm>
            <a:off x="5589270" y="2249155"/>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3</a:t>
            </a:r>
          </a:p>
        </p:txBody>
      </p:sp>
      <p:sp>
        <p:nvSpPr>
          <p:cNvPr id="66" name="Oval 65">
            <a:extLst>
              <a:ext uri="{FF2B5EF4-FFF2-40B4-BE49-F238E27FC236}">
                <a16:creationId xmlns:a16="http://schemas.microsoft.com/office/drawing/2014/main" xmlns="" id="{31586BB4-DA6A-A84F-B2A9-AA1506508BA3}"/>
              </a:ext>
            </a:extLst>
          </p:cNvPr>
          <p:cNvSpPr/>
          <p:nvPr/>
        </p:nvSpPr>
        <p:spPr>
          <a:xfrm>
            <a:off x="6211887" y="2249155"/>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5</a:t>
            </a:r>
          </a:p>
        </p:txBody>
      </p:sp>
      <p:sp>
        <p:nvSpPr>
          <p:cNvPr id="67" name="Oval 66">
            <a:extLst>
              <a:ext uri="{FF2B5EF4-FFF2-40B4-BE49-F238E27FC236}">
                <a16:creationId xmlns:a16="http://schemas.microsoft.com/office/drawing/2014/main" xmlns="" id="{E30B6A7F-1AB0-3243-8566-EFB4CF4629C8}"/>
              </a:ext>
            </a:extLst>
          </p:cNvPr>
          <p:cNvSpPr/>
          <p:nvPr/>
        </p:nvSpPr>
        <p:spPr>
          <a:xfrm>
            <a:off x="6834504" y="2245107"/>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7</a:t>
            </a:r>
          </a:p>
        </p:txBody>
      </p:sp>
      <p:sp>
        <p:nvSpPr>
          <p:cNvPr id="68" name="Oval 67">
            <a:extLst>
              <a:ext uri="{FF2B5EF4-FFF2-40B4-BE49-F238E27FC236}">
                <a16:creationId xmlns:a16="http://schemas.microsoft.com/office/drawing/2014/main" xmlns="" id="{014A198D-1ED7-C846-BAA9-8865E569D5A4}"/>
              </a:ext>
            </a:extLst>
          </p:cNvPr>
          <p:cNvSpPr/>
          <p:nvPr/>
        </p:nvSpPr>
        <p:spPr>
          <a:xfrm>
            <a:off x="7456170" y="2245107"/>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9</a:t>
            </a:r>
          </a:p>
        </p:txBody>
      </p:sp>
      <p:sp>
        <p:nvSpPr>
          <p:cNvPr id="69" name="Oval 68">
            <a:extLst>
              <a:ext uri="{FF2B5EF4-FFF2-40B4-BE49-F238E27FC236}">
                <a16:creationId xmlns:a16="http://schemas.microsoft.com/office/drawing/2014/main" xmlns="" id="{10235834-35A0-9344-9052-9D9F21A88569}"/>
              </a:ext>
            </a:extLst>
          </p:cNvPr>
          <p:cNvSpPr/>
          <p:nvPr/>
        </p:nvSpPr>
        <p:spPr>
          <a:xfrm>
            <a:off x="1074420" y="2835224"/>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0</a:t>
            </a:r>
          </a:p>
        </p:txBody>
      </p:sp>
      <p:sp>
        <p:nvSpPr>
          <p:cNvPr id="70" name="Oval 69">
            <a:extLst>
              <a:ext uri="{FF2B5EF4-FFF2-40B4-BE49-F238E27FC236}">
                <a16:creationId xmlns:a16="http://schemas.microsoft.com/office/drawing/2014/main" xmlns="" id="{962D2B0D-C8EC-8F45-9C4C-5012FBE8626B}"/>
              </a:ext>
            </a:extLst>
          </p:cNvPr>
          <p:cNvSpPr/>
          <p:nvPr/>
        </p:nvSpPr>
        <p:spPr>
          <a:xfrm>
            <a:off x="1697037" y="2835224"/>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1</a:t>
            </a:r>
          </a:p>
        </p:txBody>
      </p:sp>
      <p:sp>
        <p:nvSpPr>
          <p:cNvPr id="71" name="Oval 70">
            <a:extLst>
              <a:ext uri="{FF2B5EF4-FFF2-40B4-BE49-F238E27FC236}">
                <a16:creationId xmlns:a16="http://schemas.microsoft.com/office/drawing/2014/main" xmlns="" id="{9A68014D-251F-3E48-B02E-DE6F53F3224D}"/>
              </a:ext>
            </a:extLst>
          </p:cNvPr>
          <p:cNvSpPr/>
          <p:nvPr/>
        </p:nvSpPr>
        <p:spPr>
          <a:xfrm>
            <a:off x="2319654" y="2835224"/>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2</a:t>
            </a:r>
          </a:p>
        </p:txBody>
      </p:sp>
      <p:sp>
        <p:nvSpPr>
          <p:cNvPr id="72" name="Oval 71">
            <a:extLst>
              <a:ext uri="{FF2B5EF4-FFF2-40B4-BE49-F238E27FC236}">
                <a16:creationId xmlns:a16="http://schemas.microsoft.com/office/drawing/2014/main" xmlns="" id="{E878ED50-20B6-1A4D-8768-A5F69976B5F4}"/>
              </a:ext>
            </a:extLst>
          </p:cNvPr>
          <p:cNvSpPr/>
          <p:nvPr/>
        </p:nvSpPr>
        <p:spPr>
          <a:xfrm>
            <a:off x="2942271" y="2833200"/>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3</a:t>
            </a:r>
          </a:p>
        </p:txBody>
      </p:sp>
      <p:sp>
        <p:nvSpPr>
          <p:cNvPr id="73" name="Oval 72">
            <a:extLst>
              <a:ext uri="{FF2B5EF4-FFF2-40B4-BE49-F238E27FC236}">
                <a16:creationId xmlns:a16="http://schemas.microsoft.com/office/drawing/2014/main" xmlns="" id="{EDD3A763-7EAE-A64C-8B48-A9A7E0BB9AEB}"/>
              </a:ext>
            </a:extLst>
          </p:cNvPr>
          <p:cNvSpPr/>
          <p:nvPr/>
        </p:nvSpPr>
        <p:spPr>
          <a:xfrm>
            <a:off x="3563937" y="2833200"/>
            <a:ext cx="434340" cy="434340"/>
          </a:xfrm>
          <a:prstGeom prst="ellipse">
            <a:avLst/>
          </a:prstGeom>
          <a:solidFill>
            <a:srgbClr val="ED7D31">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4</a:t>
            </a:r>
          </a:p>
        </p:txBody>
      </p:sp>
      <p:sp>
        <p:nvSpPr>
          <p:cNvPr id="74" name="Oval 73">
            <a:extLst>
              <a:ext uri="{FF2B5EF4-FFF2-40B4-BE49-F238E27FC236}">
                <a16:creationId xmlns:a16="http://schemas.microsoft.com/office/drawing/2014/main" xmlns="" id="{21C5DE40-686A-A940-BE6A-56B92D6A1642}"/>
              </a:ext>
            </a:extLst>
          </p:cNvPr>
          <p:cNvSpPr/>
          <p:nvPr/>
        </p:nvSpPr>
        <p:spPr>
          <a:xfrm>
            <a:off x="4962843" y="2845417"/>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0</a:t>
            </a:r>
          </a:p>
        </p:txBody>
      </p:sp>
      <p:sp>
        <p:nvSpPr>
          <p:cNvPr id="75" name="Oval 74">
            <a:extLst>
              <a:ext uri="{FF2B5EF4-FFF2-40B4-BE49-F238E27FC236}">
                <a16:creationId xmlns:a16="http://schemas.microsoft.com/office/drawing/2014/main" xmlns="" id="{AB572B96-9941-3E40-B040-B43E07FFD777}"/>
              </a:ext>
            </a:extLst>
          </p:cNvPr>
          <p:cNvSpPr/>
          <p:nvPr/>
        </p:nvSpPr>
        <p:spPr>
          <a:xfrm>
            <a:off x="5585460" y="2845417"/>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1</a:t>
            </a:r>
          </a:p>
        </p:txBody>
      </p:sp>
      <p:sp>
        <p:nvSpPr>
          <p:cNvPr id="76" name="Oval 75">
            <a:extLst>
              <a:ext uri="{FF2B5EF4-FFF2-40B4-BE49-F238E27FC236}">
                <a16:creationId xmlns:a16="http://schemas.microsoft.com/office/drawing/2014/main" xmlns="" id="{CFB4098E-E465-9740-84BF-110D52EC0691}"/>
              </a:ext>
            </a:extLst>
          </p:cNvPr>
          <p:cNvSpPr/>
          <p:nvPr/>
        </p:nvSpPr>
        <p:spPr>
          <a:xfrm>
            <a:off x="6208077" y="2845417"/>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2</a:t>
            </a:r>
          </a:p>
        </p:txBody>
      </p:sp>
      <p:sp>
        <p:nvSpPr>
          <p:cNvPr id="77" name="Oval 76">
            <a:extLst>
              <a:ext uri="{FF2B5EF4-FFF2-40B4-BE49-F238E27FC236}">
                <a16:creationId xmlns:a16="http://schemas.microsoft.com/office/drawing/2014/main" xmlns="" id="{0E40CA6B-CAD3-9243-A145-F94A44540EE8}"/>
              </a:ext>
            </a:extLst>
          </p:cNvPr>
          <p:cNvSpPr/>
          <p:nvPr/>
        </p:nvSpPr>
        <p:spPr>
          <a:xfrm>
            <a:off x="6830694" y="2841369"/>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3</a:t>
            </a:r>
          </a:p>
        </p:txBody>
      </p:sp>
      <p:sp>
        <p:nvSpPr>
          <p:cNvPr id="78" name="Oval 77">
            <a:extLst>
              <a:ext uri="{FF2B5EF4-FFF2-40B4-BE49-F238E27FC236}">
                <a16:creationId xmlns:a16="http://schemas.microsoft.com/office/drawing/2014/main" xmlns="" id="{9DADCA71-FBE9-0241-B8EA-DF7D2B33652E}"/>
              </a:ext>
            </a:extLst>
          </p:cNvPr>
          <p:cNvSpPr/>
          <p:nvPr/>
        </p:nvSpPr>
        <p:spPr>
          <a:xfrm>
            <a:off x="7452360" y="2841369"/>
            <a:ext cx="434340" cy="434340"/>
          </a:xfrm>
          <a:prstGeom prst="ellipse">
            <a:avLst/>
          </a:prstGeom>
          <a:solidFill>
            <a:srgbClr val="5B9BD5">
              <a:lumMod val="40000"/>
              <a:lumOff val="60000"/>
            </a:srgbClr>
          </a:solidFill>
          <a:ln w="12700" cap="flat" cmpd="sng" algn="ctr">
            <a:solidFill>
              <a:srgbClr val="4472C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Intel Clear"/>
                <a:ea typeface="+mn-ea"/>
                <a:cs typeface="+mn-cs"/>
              </a:rPr>
              <a:t>4</a:t>
            </a:r>
          </a:p>
        </p:txBody>
      </p:sp>
      <p:sp>
        <p:nvSpPr>
          <p:cNvPr id="79" name="TextBox 78">
            <a:extLst>
              <a:ext uri="{FF2B5EF4-FFF2-40B4-BE49-F238E27FC236}">
                <a16:creationId xmlns:a16="http://schemas.microsoft.com/office/drawing/2014/main" xmlns="" id="{A36E89A8-663A-1F4A-836D-3D6B9FC7F9E0}"/>
              </a:ext>
            </a:extLst>
          </p:cNvPr>
          <p:cNvSpPr txBox="1"/>
          <p:nvPr/>
        </p:nvSpPr>
        <p:spPr>
          <a:xfrm>
            <a:off x="7931532" y="2221698"/>
            <a:ext cx="982980" cy="505726"/>
          </a:xfrm>
          <a:prstGeom prst="rect">
            <a:avLst/>
          </a:prstGeom>
          <a:noFill/>
        </p:spPr>
        <p:txBody>
          <a:bodyPr vert="horz" wrap="square" lIns="0" tIns="0" rIns="0" bIns="0"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3C71"/>
                </a:solidFill>
                <a:effectLst/>
                <a:uLnTx/>
                <a:uFillTx/>
              </a:rPr>
              <a:t>World ID space</a:t>
            </a:r>
          </a:p>
        </p:txBody>
      </p:sp>
      <p:sp>
        <p:nvSpPr>
          <p:cNvPr id="80" name="TextBox 79">
            <a:extLst>
              <a:ext uri="{FF2B5EF4-FFF2-40B4-BE49-F238E27FC236}">
                <a16:creationId xmlns:a16="http://schemas.microsoft.com/office/drawing/2014/main" xmlns="" id="{3AF1ECB8-ACBF-5E4A-96DB-16BB07A413F5}"/>
              </a:ext>
            </a:extLst>
          </p:cNvPr>
          <p:cNvSpPr txBox="1"/>
          <p:nvPr/>
        </p:nvSpPr>
        <p:spPr>
          <a:xfrm>
            <a:off x="83820" y="2841369"/>
            <a:ext cx="982980" cy="505726"/>
          </a:xfrm>
          <a:prstGeom prst="rect">
            <a:avLst/>
          </a:prstGeom>
          <a:noFill/>
        </p:spPr>
        <p:txBody>
          <a:bodyPr vert="horz" wrap="square" lIns="0" tIns="0" rIns="0" bIns="0"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3C71"/>
                </a:solidFill>
                <a:effectLst/>
                <a:uLnTx/>
                <a:uFillTx/>
              </a:rPr>
              <a:t>Team ID space:</a:t>
            </a:r>
          </a:p>
        </p:txBody>
      </p:sp>
      <p:sp>
        <p:nvSpPr>
          <p:cNvPr id="81" name="TextBox 80">
            <a:extLst>
              <a:ext uri="{FF2B5EF4-FFF2-40B4-BE49-F238E27FC236}">
                <a16:creationId xmlns:a16="http://schemas.microsoft.com/office/drawing/2014/main" xmlns="" id="{9DBC4A2B-91B4-E44B-9D77-DB20FB1DF2DF}"/>
              </a:ext>
            </a:extLst>
          </p:cNvPr>
          <p:cNvSpPr txBox="1"/>
          <p:nvPr/>
        </p:nvSpPr>
        <p:spPr>
          <a:xfrm>
            <a:off x="7931532" y="2846169"/>
            <a:ext cx="982980" cy="505726"/>
          </a:xfrm>
          <a:prstGeom prst="rect">
            <a:avLst/>
          </a:prstGeom>
          <a:noFill/>
        </p:spPr>
        <p:txBody>
          <a:bodyPr vert="horz" wrap="square" lIns="0" tIns="0" rIns="0" bIns="0"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3C71"/>
                </a:solidFill>
                <a:effectLst/>
                <a:uLnTx/>
                <a:uFillTx/>
              </a:rPr>
              <a:t>Team ID space:</a:t>
            </a:r>
          </a:p>
        </p:txBody>
      </p:sp>
      <p:cxnSp>
        <p:nvCxnSpPr>
          <p:cNvPr id="82" name="Straight Arrow Connector 81">
            <a:extLst>
              <a:ext uri="{FF2B5EF4-FFF2-40B4-BE49-F238E27FC236}">
                <a16:creationId xmlns:a16="http://schemas.microsoft.com/office/drawing/2014/main" xmlns="" id="{C147D56F-F3B0-E34F-ABDA-BC2471C7BA6D}"/>
              </a:ext>
            </a:extLst>
          </p:cNvPr>
          <p:cNvCxnSpPr/>
          <p:nvPr/>
        </p:nvCxnSpPr>
        <p:spPr>
          <a:xfrm>
            <a:off x="1295400" y="1607820"/>
            <a:ext cx="0" cy="631142"/>
          </a:xfrm>
          <a:prstGeom prst="straightConnector1">
            <a:avLst/>
          </a:prstGeom>
          <a:noFill/>
          <a:ln w="12700" cap="flat" cmpd="sng" algn="ctr">
            <a:solidFill>
              <a:srgbClr val="44546A"/>
            </a:solidFill>
            <a:prstDash val="solid"/>
            <a:tailEnd type="triangle"/>
          </a:ln>
          <a:effectLst/>
        </p:spPr>
      </p:cxnSp>
      <p:cxnSp>
        <p:nvCxnSpPr>
          <p:cNvPr id="83" name="Straight Arrow Connector 82">
            <a:extLst>
              <a:ext uri="{FF2B5EF4-FFF2-40B4-BE49-F238E27FC236}">
                <a16:creationId xmlns:a16="http://schemas.microsoft.com/office/drawing/2014/main" xmlns="" id="{DC40C506-F310-9A4A-A35D-AC9488B4F31E}"/>
              </a:ext>
            </a:extLst>
          </p:cNvPr>
          <p:cNvCxnSpPr/>
          <p:nvPr/>
        </p:nvCxnSpPr>
        <p:spPr>
          <a:xfrm flipH="1">
            <a:off x="1918017" y="1607820"/>
            <a:ext cx="794703" cy="631142"/>
          </a:xfrm>
          <a:prstGeom prst="straightConnector1">
            <a:avLst/>
          </a:prstGeom>
          <a:noFill/>
          <a:ln w="12700" cap="flat" cmpd="sng" algn="ctr">
            <a:solidFill>
              <a:srgbClr val="44546A"/>
            </a:solidFill>
            <a:prstDash val="solid"/>
            <a:tailEnd type="triangle"/>
          </a:ln>
          <a:effectLst/>
        </p:spPr>
      </p:cxnSp>
      <p:cxnSp>
        <p:nvCxnSpPr>
          <p:cNvPr id="84" name="Straight Arrow Connector 83">
            <a:extLst>
              <a:ext uri="{FF2B5EF4-FFF2-40B4-BE49-F238E27FC236}">
                <a16:creationId xmlns:a16="http://schemas.microsoft.com/office/drawing/2014/main" xmlns="" id="{B37467BA-C519-DA40-B451-E72E95C5AC81}"/>
              </a:ext>
            </a:extLst>
          </p:cNvPr>
          <p:cNvCxnSpPr/>
          <p:nvPr/>
        </p:nvCxnSpPr>
        <p:spPr>
          <a:xfrm flipH="1">
            <a:off x="2540634" y="1607820"/>
            <a:ext cx="1589406" cy="631142"/>
          </a:xfrm>
          <a:prstGeom prst="straightConnector1">
            <a:avLst/>
          </a:prstGeom>
          <a:noFill/>
          <a:ln w="12700" cap="flat" cmpd="sng" algn="ctr">
            <a:solidFill>
              <a:srgbClr val="44546A"/>
            </a:solidFill>
            <a:prstDash val="solid"/>
            <a:tailEnd type="triangle"/>
          </a:ln>
          <a:effectLst/>
        </p:spPr>
      </p:cxnSp>
      <p:cxnSp>
        <p:nvCxnSpPr>
          <p:cNvPr id="85" name="Straight Arrow Connector 84">
            <a:extLst>
              <a:ext uri="{FF2B5EF4-FFF2-40B4-BE49-F238E27FC236}">
                <a16:creationId xmlns:a16="http://schemas.microsoft.com/office/drawing/2014/main" xmlns="" id="{FF53CE46-958F-A34B-BB2C-952DF3C10803}"/>
              </a:ext>
            </a:extLst>
          </p:cNvPr>
          <p:cNvCxnSpPr/>
          <p:nvPr/>
        </p:nvCxnSpPr>
        <p:spPr>
          <a:xfrm flipH="1">
            <a:off x="3163251" y="1607820"/>
            <a:ext cx="2384109" cy="629118"/>
          </a:xfrm>
          <a:prstGeom prst="straightConnector1">
            <a:avLst/>
          </a:prstGeom>
          <a:noFill/>
          <a:ln w="12700" cap="flat" cmpd="sng" algn="ctr">
            <a:solidFill>
              <a:srgbClr val="44546A"/>
            </a:solidFill>
            <a:prstDash val="solid"/>
            <a:tailEnd type="triangle"/>
          </a:ln>
          <a:effectLst/>
        </p:spPr>
      </p:cxnSp>
      <p:cxnSp>
        <p:nvCxnSpPr>
          <p:cNvPr id="86" name="Straight Arrow Connector 85">
            <a:extLst>
              <a:ext uri="{FF2B5EF4-FFF2-40B4-BE49-F238E27FC236}">
                <a16:creationId xmlns:a16="http://schemas.microsoft.com/office/drawing/2014/main" xmlns="" id="{CA59B150-C437-8842-9B41-BDE5DA797072}"/>
              </a:ext>
            </a:extLst>
          </p:cNvPr>
          <p:cNvCxnSpPr/>
          <p:nvPr/>
        </p:nvCxnSpPr>
        <p:spPr>
          <a:xfrm flipH="1">
            <a:off x="3784917" y="1607820"/>
            <a:ext cx="3179763" cy="629118"/>
          </a:xfrm>
          <a:prstGeom prst="straightConnector1">
            <a:avLst/>
          </a:prstGeom>
          <a:noFill/>
          <a:ln w="12700" cap="flat" cmpd="sng" algn="ctr">
            <a:solidFill>
              <a:srgbClr val="44546A"/>
            </a:solidFill>
            <a:prstDash val="solid"/>
            <a:tailEnd type="triangle"/>
          </a:ln>
          <a:effectLst/>
        </p:spPr>
      </p:cxnSp>
      <p:cxnSp>
        <p:nvCxnSpPr>
          <p:cNvPr id="87" name="Straight Arrow Connector 86">
            <a:extLst>
              <a:ext uri="{FF2B5EF4-FFF2-40B4-BE49-F238E27FC236}">
                <a16:creationId xmlns:a16="http://schemas.microsoft.com/office/drawing/2014/main" xmlns="" id="{21BB9836-5428-8542-9154-352FD64D8F8B}"/>
              </a:ext>
            </a:extLst>
          </p:cNvPr>
          <p:cNvCxnSpPr/>
          <p:nvPr/>
        </p:nvCxnSpPr>
        <p:spPr>
          <a:xfrm>
            <a:off x="2004060" y="1607820"/>
            <a:ext cx="3179763" cy="641335"/>
          </a:xfrm>
          <a:prstGeom prst="straightConnector1">
            <a:avLst/>
          </a:prstGeom>
          <a:noFill/>
          <a:ln w="12700" cap="flat" cmpd="sng" algn="ctr">
            <a:solidFill>
              <a:srgbClr val="44546A"/>
            </a:solidFill>
            <a:prstDash val="solid"/>
            <a:tailEnd type="triangle"/>
          </a:ln>
          <a:effectLst/>
        </p:spPr>
      </p:cxnSp>
      <p:cxnSp>
        <p:nvCxnSpPr>
          <p:cNvPr id="88" name="Straight Arrow Connector 87">
            <a:extLst>
              <a:ext uri="{FF2B5EF4-FFF2-40B4-BE49-F238E27FC236}">
                <a16:creationId xmlns:a16="http://schemas.microsoft.com/office/drawing/2014/main" xmlns="" id="{33F1F927-F24C-F64D-AF90-2D1163D7E4E6}"/>
              </a:ext>
            </a:extLst>
          </p:cNvPr>
          <p:cNvCxnSpPr/>
          <p:nvPr/>
        </p:nvCxnSpPr>
        <p:spPr>
          <a:xfrm>
            <a:off x="3421380" y="1607820"/>
            <a:ext cx="2385060" cy="641335"/>
          </a:xfrm>
          <a:prstGeom prst="straightConnector1">
            <a:avLst/>
          </a:prstGeom>
          <a:noFill/>
          <a:ln w="12700" cap="flat" cmpd="sng" algn="ctr">
            <a:solidFill>
              <a:srgbClr val="44546A"/>
            </a:solidFill>
            <a:prstDash val="solid"/>
            <a:tailEnd type="triangle"/>
          </a:ln>
          <a:effectLst/>
        </p:spPr>
      </p:cxnSp>
      <p:cxnSp>
        <p:nvCxnSpPr>
          <p:cNvPr id="89" name="Straight Arrow Connector 88">
            <a:extLst>
              <a:ext uri="{FF2B5EF4-FFF2-40B4-BE49-F238E27FC236}">
                <a16:creationId xmlns:a16="http://schemas.microsoft.com/office/drawing/2014/main" xmlns="" id="{C3194521-06CC-2341-8485-82C4BDD7D151}"/>
              </a:ext>
            </a:extLst>
          </p:cNvPr>
          <p:cNvCxnSpPr/>
          <p:nvPr/>
        </p:nvCxnSpPr>
        <p:spPr>
          <a:xfrm>
            <a:off x="4838700" y="1607820"/>
            <a:ext cx="1590357" cy="641335"/>
          </a:xfrm>
          <a:prstGeom prst="straightConnector1">
            <a:avLst/>
          </a:prstGeom>
          <a:noFill/>
          <a:ln w="12700" cap="flat" cmpd="sng" algn="ctr">
            <a:solidFill>
              <a:srgbClr val="44546A"/>
            </a:solidFill>
            <a:prstDash val="solid"/>
            <a:tailEnd type="triangle"/>
          </a:ln>
          <a:effectLst/>
        </p:spPr>
      </p:cxnSp>
      <p:cxnSp>
        <p:nvCxnSpPr>
          <p:cNvPr id="90" name="Straight Arrow Connector 89">
            <a:extLst>
              <a:ext uri="{FF2B5EF4-FFF2-40B4-BE49-F238E27FC236}">
                <a16:creationId xmlns:a16="http://schemas.microsoft.com/office/drawing/2014/main" xmlns="" id="{065F2DAE-D779-8A4C-A298-068106A254D3}"/>
              </a:ext>
            </a:extLst>
          </p:cNvPr>
          <p:cNvCxnSpPr/>
          <p:nvPr/>
        </p:nvCxnSpPr>
        <p:spPr>
          <a:xfrm>
            <a:off x="6256020" y="1607820"/>
            <a:ext cx="795654" cy="637287"/>
          </a:xfrm>
          <a:prstGeom prst="straightConnector1">
            <a:avLst/>
          </a:prstGeom>
          <a:noFill/>
          <a:ln w="12700" cap="flat" cmpd="sng" algn="ctr">
            <a:solidFill>
              <a:srgbClr val="44546A"/>
            </a:solidFill>
            <a:prstDash val="solid"/>
            <a:tailEnd type="triangle"/>
          </a:ln>
          <a:effectLst/>
        </p:spPr>
      </p:cxnSp>
      <p:cxnSp>
        <p:nvCxnSpPr>
          <p:cNvPr id="91" name="Straight Arrow Connector 90">
            <a:extLst>
              <a:ext uri="{FF2B5EF4-FFF2-40B4-BE49-F238E27FC236}">
                <a16:creationId xmlns:a16="http://schemas.microsoft.com/office/drawing/2014/main" xmlns="" id="{E7EE7FA5-0CBD-9C40-8B28-B4B80AAC4789}"/>
              </a:ext>
            </a:extLst>
          </p:cNvPr>
          <p:cNvCxnSpPr/>
          <p:nvPr/>
        </p:nvCxnSpPr>
        <p:spPr>
          <a:xfrm>
            <a:off x="7673340" y="1607820"/>
            <a:ext cx="0" cy="637287"/>
          </a:xfrm>
          <a:prstGeom prst="straightConnector1">
            <a:avLst/>
          </a:prstGeom>
          <a:noFill/>
          <a:ln w="12700" cap="flat" cmpd="sng" algn="ctr">
            <a:solidFill>
              <a:srgbClr val="44546A"/>
            </a:solidFill>
            <a:prstDash val="solid"/>
            <a:tailEnd type="triangle"/>
          </a:ln>
          <a:effectLst/>
        </p:spPr>
      </p:cxnSp>
      <p:sp>
        <p:nvSpPr>
          <p:cNvPr id="92" name="Rounded Rectangle 91">
            <a:extLst>
              <a:ext uri="{FF2B5EF4-FFF2-40B4-BE49-F238E27FC236}">
                <a16:creationId xmlns:a16="http://schemas.microsoft.com/office/drawing/2014/main" xmlns="" id="{291BC07D-40DA-144D-8C92-62C747D4CA21}"/>
              </a:ext>
            </a:extLst>
          </p:cNvPr>
          <p:cNvSpPr/>
          <p:nvPr/>
        </p:nvSpPr>
        <p:spPr>
          <a:xfrm>
            <a:off x="68580" y="2103120"/>
            <a:ext cx="4450080" cy="2537460"/>
          </a:xfrm>
          <a:prstGeom prst="roundRect">
            <a:avLst/>
          </a:prstGeom>
          <a:noFill/>
          <a:ln w="12700" cap="flat" cmpd="sng" algn="ctr">
            <a:solidFill>
              <a:srgbClr val="44546A"/>
            </a:solidFill>
            <a:prstDash val="lg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sp>
        <p:nvSpPr>
          <p:cNvPr id="93" name="Rounded Rectangle 92">
            <a:extLst>
              <a:ext uri="{FF2B5EF4-FFF2-40B4-BE49-F238E27FC236}">
                <a16:creationId xmlns:a16="http://schemas.microsoft.com/office/drawing/2014/main" xmlns="" id="{63C14FAA-5159-454A-98C2-016F81F35151}"/>
              </a:ext>
            </a:extLst>
          </p:cNvPr>
          <p:cNvSpPr/>
          <p:nvPr/>
        </p:nvSpPr>
        <p:spPr>
          <a:xfrm>
            <a:off x="4609464" y="2103120"/>
            <a:ext cx="4450080" cy="2537460"/>
          </a:xfrm>
          <a:prstGeom prst="roundRect">
            <a:avLst/>
          </a:prstGeom>
          <a:noFill/>
          <a:ln w="12700" cap="flat" cmpd="sng" algn="ctr">
            <a:solidFill>
              <a:srgbClr val="44546A"/>
            </a:solidFill>
            <a:prstDash val="lg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Intel Clear"/>
              <a:ea typeface="+mn-ea"/>
              <a:cs typeface="+mn-cs"/>
            </a:endParaRPr>
          </a:p>
        </p:txBody>
      </p:sp>
      <p:cxnSp>
        <p:nvCxnSpPr>
          <p:cNvPr id="94" name="Straight Arrow Connector 93">
            <a:extLst>
              <a:ext uri="{FF2B5EF4-FFF2-40B4-BE49-F238E27FC236}">
                <a16:creationId xmlns:a16="http://schemas.microsoft.com/office/drawing/2014/main" xmlns="" id="{87693866-F147-F54C-B30C-FD2E04023118}"/>
              </a:ext>
            </a:extLst>
          </p:cNvPr>
          <p:cNvCxnSpPr>
            <a:stCxn id="59" idx="4"/>
            <a:endCxn id="69" idx="0"/>
          </p:cNvCxnSpPr>
          <p:nvPr/>
        </p:nvCxnSpPr>
        <p:spPr>
          <a:xfrm flipH="1">
            <a:off x="1291590" y="2673302"/>
            <a:ext cx="3810" cy="161922"/>
          </a:xfrm>
          <a:prstGeom prst="straightConnector1">
            <a:avLst/>
          </a:prstGeom>
          <a:noFill/>
          <a:ln w="12700" cap="flat" cmpd="sng" algn="ctr">
            <a:solidFill>
              <a:srgbClr val="44546A"/>
            </a:solidFill>
            <a:prstDash val="solid"/>
            <a:tailEnd type="triangle"/>
          </a:ln>
          <a:effectLst/>
        </p:spPr>
      </p:cxnSp>
      <p:cxnSp>
        <p:nvCxnSpPr>
          <p:cNvPr id="95" name="Straight Arrow Connector 94">
            <a:extLst>
              <a:ext uri="{FF2B5EF4-FFF2-40B4-BE49-F238E27FC236}">
                <a16:creationId xmlns:a16="http://schemas.microsoft.com/office/drawing/2014/main" xmlns="" id="{D806784D-4806-D645-AFF6-1953B3737A11}"/>
              </a:ext>
            </a:extLst>
          </p:cNvPr>
          <p:cNvCxnSpPr>
            <a:stCxn id="60" idx="4"/>
            <a:endCxn id="70" idx="0"/>
          </p:cNvCxnSpPr>
          <p:nvPr/>
        </p:nvCxnSpPr>
        <p:spPr>
          <a:xfrm flipH="1">
            <a:off x="1914207" y="2673302"/>
            <a:ext cx="3810" cy="161922"/>
          </a:xfrm>
          <a:prstGeom prst="straightConnector1">
            <a:avLst/>
          </a:prstGeom>
          <a:noFill/>
          <a:ln w="12700" cap="flat" cmpd="sng" algn="ctr">
            <a:solidFill>
              <a:srgbClr val="44546A"/>
            </a:solidFill>
            <a:prstDash val="solid"/>
            <a:tailEnd type="triangle"/>
          </a:ln>
          <a:effectLst/>
        </p:spPr>
      </p:cxnSp>
      <p:cxnSp>
        <p:nvCxnSpPr>
          <p:cNvPr id="96" name="Straight Arrow Connector 95">
            <a:extLst>
              <a:ext uri="{FF2B5EF4-FFF2-40B4-BE49-F238E27FC236}">
                <a16:creationId xmlns:a16="http://schemas.microsoft.com/office/drawing/2014/main" xmlns="" id="{8405DAC9-983B-CC4C-93C3-37041125419D}"/>
              </a:ext>
            </a:extLst>
          </p:cNvPr>
          <p:cNvCxnSpPr>
            <a:stCxn id="61" idx="4"/>
            <a:endCxn id="71" idx="0"/>
          </p:cNvCxnSpPr>
          <p:nvPr/>
        </p:nvCxnSpPr>
        <p:spPr>
          <a:xfrm flipH="1">
            <a:off x="2536824" y="2673302"/>
            <a:ext cx="3810" cy="161922"/>
          </a:xfrm>
          <a:prstGeom prst="straightConnector1">
            <a:avLst/>
          </a:prstGeom>
          <a:noFill/>
          <a:ln w="12700" cap="flat" cmpd="sng" algn="ctr">
            <a:solidFill>
              <a:srgbClr val="44546A"/>
            </a:solidFill>
            <a:prstDash val="solid"/>
            <a:tailEnd type="triangle"/>
          </a:ln>
          <a:effectLst/>
        </p:spPr>
      </p:cxnSp>
      <p:cxnSp>
        <p:nvCxnSpPr>
          <p:cNvPr id="97" name="Straight Arrow Connector 96">
            <a:extLst>
              <a:ext uri="{FF2B5EF4-FFF2-40B4-BE49-F238E27FC236}">
                <a16:creationId xmlns:a16="http://schemas.microsoft.com/office/drawing/2014/main" xmlns="" id="{C03BD2DC-06D1-8D45-A672-66F3C4104AAC}"/>
              </a:ext>
            </a:extLst>
          </p:cNvPr>
          <p:cNvCxnSpPr>
            <a:stCxn id="62" idx="4"/>
            <a:endCxn id="72" idx="0"/>
          </p:cNvCxnSpPr>
          <p:nvPr/>
        </p:nvCxnSpPr>
        <p:spPr>
          <a:xfrm flipH="1">
            <a:off x="3159441" y="2671278"/>
            <a:ext cx="3810" cy="161922"/>
          </a:xfrm>
          <a:prstGeom prst="straightConnector1">
            <a:avLst/>
          </a:prstGeom>
          <a:noFill/>
          <a:ln w="12700" cap="flat" cmpd="sng" algn="ctr">
            <a:solidFill>
              <a:srgbClr val="44546A"/>
            </a:solidFill>
            <a:prstDash val="solid"/>
            <a:tailEnd type="triangle"/>
          </a:ln>
          <a:effectLst/>
        </p:spPr>
      </p:cxnSp>
      <p:cxnSp>
        <p:nvCxnSpPr>
          <p:cNvPr id="98" name="Straight Arrow Connector 97">
            <a:extLst>
              <a:ext uri="{FF2B5EF4-FFF2-40B4-BE49-F238E27FC236}">
                <a16:creationId xmlns:a16="http://schemas.microsoft.com/office/drawing/2014/main" xmlns="" id="{3243AB2C-BA55-FA45-B6C5-2398A3DAC426}"/>
              </a:ext>
            </a:extLst>
          </p:cNvPr>
          <p:cNvCxnSpPr>
            <a:stCxn id="63" idx="4"/>
            <a:endCxn id="73" idx="0"/>
          </p:cNvCxnSpPr>
          <p:nvPr/>
        </p:nvCxnSpPr>
        <p:spPr>
          <a:xfrm flipH="1">
            <a:off x="3781107" y="2671278"/>
            <a:ext cx="3810" cy="161922"/>
          </a:xfrm>
          <a:prstGeom prst="straightConnector1">
            <a:avLst/>
          </a:prstGeom>
          <a:noFill/>
          <a:ln w="12700" cap="flat" cmpd="sng" algn="ctr">
            <a:solidFill>
              <a:srgbClr val="44546A"/>
            </a:solidFill>
            <a:prstDash val="solid"/>
            <a:tailEnd type="triangle"/>
          </a:ln>
          <a:effectLst/>
        </p:spPr>
      </p:cxnSp>
      <p:cxnSp>
        <p:nvCxnSpPr>
          <p:cNvPr id="99" name="Straight Arrow Connector 98">
            <a:extLst>
              <a:ext uri="{FF2B5EF4-FFF2-40B4-BE49-F238E27FC236}">
                <a16:creationId xmlns:a16="http://schemas.microsoft.com/office/drawing/2014/main" xmlns="" id="{FCE5DF85-0DB1-344F-B1CD-69662B333452}"/>
              </a:ext>
            </a:extLst>
          </p:cNvPr>
          <p:cNvCxnSpPr>
            <a:stCxn id="64" idx="4"/>
            <a:endCxn id="74" idx="0"/>
          </p:cNvCxnSpPr>
          <p:nvPr/>
        </p:nvCxnSpPr>
        <p:spPr>
          <a:xfrm flipH="1">
            <a:off x="5180013" y="2683495"/>
            <a:ext cx="3810" cy="161922"/>
          </a:xfrm>
          <a:prstGeom prst="straightConnector1">
            <a:avLst/>
          </a:prstGeom>
          <a:noFill/>
          <a:ln w="12700" cap="flat" cmpd="sng" algn="ctr">
            <a:solidFill>
              <a:srgbClr val="44546A"/>
            </a:solidFill>
            <a:prstDash val="solid"/>
            <a:tailEnd type="triangle"/>
          </a:ln>
          <a:effectLst/>
        </p:spPr>
      </p:cxnSp>
      <p:cxnSp>
        <p:nvCxnSpPr>
          <p:cNvPr id="100" name="Straight Arrow Connector 99">
            <a:extLst>
              <a:ext uri="{FF2B5EF4-FFF2-40B4-BE49-F238E27FC236}">
                <a16:creationId xmlns:a16="http://schemas.microsoft.com/office/drawing/2014/main" xmlns="" id="{24EBE0DB-317E-1140-A174-0D62DB58DE67}"/>
              </a:ext>
            </a:extLst>
          </p:cNvPr>
          <p:cNvCxnSpPr>
            <a:stCxn id="65" idx="4"/>
            <a:endCxn id="75" idx="0"/>
          </p:cNvCxnSpPr>
          <p:nvPr/>
        </p:nvCxnSpPr>
        <p:spPr>
          <a:xfrm flipH="1">
            <a:off x="5802630" y="2683495"/>
            <a:ext cx="3810" cy="161922"/>
          </a:xfrm>
          <a:prstGeom prst="straightConnector1">
            <a:avLst/>
          </a:prstGeom>
          <a:noFill/>
          <a:ln w="12700" cap="flat" cmpd="sng" algn="ctr">
            <a:solidFill>
              <a:srgbClr val="44546A"/>
            </a:solidFill>
            <a:prstDash val="solid"/>
            <a:tailEnd type="triangle"/>
          </a:ln>
          <a:effectLst/>
        </p:spPr>
      </p:cxnSp>
      <p:cxnSp>
        <p:nvCxnSpPr>
          <p:cNvPr id="101" name="Straight Arrow Connector 100">
            <a:extLst>
              <a:ext uri="{FF2B5EF4-FFF2-40B4-BE49-F238E27FC236}">
                <a16:creationId xmlns:a16="http://schemas.microsoft.com/office/drawing/2014/main" xmlns="" id="{010ED754-9013-6C43-9E1A-8E7754F35692}"/>
              </a:ext>
            </a:extLst>
          </p:cNvPr>
          <p:cNvCxnSpPr>
            <a:stCxn id="66" idx="4"/>
            <a:endCxn id="76" idx="0"/>
          </p:cNvCxnSpPr>
          <p:nvPr/>
        </p:nvCxnSpPr>
        <p:spPr>
          <a:xfrm flipH="1">
            <a:off x="6425247" y="2683495"/>
            <a:ext cx="3810" cy="161922"/>
          </a:xfrm>
          <a:prstGeom prst="straightConnector1">
            <a:avLst/>
          </a:prstGeom>
          <a:noFill/>
          <a:ln w="12700" cap="flat" cmpd="sng" algn="ctr">
            <a:solidFill>
              <a:srgbClr val="44546A"/>
            </a:solidFill>
            <a:prstDash val="solid"/>
            <a:tailEnd type="triangle"/>
          </a:ln>
          <a:effectLst/>
        </p:spPr>
      </p:cxnSp>
      <p:cxnSp>
        <p:nvCxnSpPr>
          <p:cNvPr id="102" name="Straight Arrow Connector 101">
            <a:extLst>
              <a:ext uri="{FF2B5EF4-FFF2-40B4-BE49-F238E27FC236}">
                <a16:creationId xmlns:a16="http://schemas.microsoft.com/office/drawing/2014/main" xmlns="" id="{686D0035-A55A-0C43-A22D-0F2456444801}"/>
              </a:ext>
            </a:extLst>
          </p:cNvPr>
          <p:cNvCxnSpPr>
            <a:stCxn id="67" idx="4"/>
            <a:endCxn id="77" idx="0"/>
          </p:cNvCxnSpPr>
          <p:nvPr/>
        </p:nvCxnSpPr>
        <p:spPr>
          <a:xfrm flipH="1">
            <a:off x="7047864" y="2679447"/>
            <a:ext cx="3810" cy="161922"/>
          </a:xfrm>
          <a:prstGeom prst="straightConnector1">
            <a:avLst/>
          </a:prstGeom>
          <a:noFill/>
          <a:ln w="12700" cap="flat" cmpd="sng" algn="ctr">
            <a:solidFill>
              <a:srgbClr val="44546A"/>
            </a:solidFill>
            <a:prstDash val="solid"/>
            <a:tailEnd type="triangle"/>
          </a:ln>
          <a:effectLst/>
        </p:spPr>
      </p:cxnSp>
      <p:cxnSp>
        <p:nvCxnSpPr>
          <p:cNvPr id="103" name="Straight Arrow Connector 102">
            <a:extLst>
              <a:ext uri="{FF2B5EF4-FFF2-40B4-BE49-F238E27FC236}">
                <a16:creationId xmlns:a16="http://schemas.microsoft.com/office/drawing/2014/main" xmlns="" id="{885BF294-03F9-0240-87E4-019C3CED58F3}"/>
              </a:ext>
            </a:extLst>
          </p:cNvPr>
          <p:cNvCxnSpPr>
            <a:stCxn id="68" idx="4"/>
            <a:endCxn id="78" idx="0"/>
          </p:cNvCxnSpPr>
          <p:nvPr/>
        </p:nvCxnSpPr>
        <p:spPr>
          <a:xfrm flipH="1">
            <a:off x="7669530" y="2679447"/>
            <a:ext cx="3810" cy="161922"/>
          </a:xfrm>
          <a:prstGeom prst="straightConnector1">
            <a:avLst/>
          </a:prstGeom>
          <a:noFill/>
          <a:ln w="12700" cap="flat" cmpd="sng" algn="ctr">
            <a:solidFill>
              <a:srgbClr val="44546A"/>
            </a:solidFill>
            <a:prstDash val="solid"/>
            <a:tailEnd type="triangle"/>
          </a:ln>
          <a:effectLst/>
        </p:spPr>
      </p:cxnSp>
      <p:sp>
        <p:nvSpPr>
          <p:cNvPr id="104" name="TextBox 103">
            <a:extLst>
              <a:ext uri="{FF2B5EF4-FFF2-40B4-BE49-F238E27FC236}">
                <a16:creationId xmlns:a16="http://schemas.microsoft.com/office/drawing/2014/main" xmlns="" id="{FEFB0A4E-9651-5146-A84E-080A1C6D4C55}"/>
              </a:ext>
            </a:extLst>
          </p:cNvPr>
          <p:cNvSpPr txBox="1"/>
          <p:nvPr/>
        </p:nvSpPr>
        <p:spPr>
          <a:xfrm>
            <a:off x="1076007" y="3375938"/>
            <a:ext cx="2640330" cy="1165582"/>
          </a:xfrm>
          <a:prstGeom prst="rect">
            <a:avLst/>
          </a:prstGeom>
          <a:noFill/>
        </p:spPr>
        <p:txBody>
          <a:bodyPr vert="horz" wrap="squar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3C71"/>
                </a:solidFill>
                <a:effectLst/>
                <a:uLnTx/>
                <a:uFillTx/>
              </a:rPr>
              <a:t>Independent Operations: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003C71"/>
                </a:solidFill>
                <a:effectLst/>
                <a:uLnTx/>
                <a:uFillTx/>
              </a:rPr>
              <a:t>Synchronizations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003C71"/>
                </a:solidFill>
                <a:effectLst/>
                <a:uLnTx/>
                <a:uFillTx/>
              </a:rPr>
              <a:t>Reductions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003C71"/>
                </a:solidFill>
                <a:effectLst/>
                <a:uLnTx/>
                <a:uFillTx/>
              </a:rPr>
              <a:t>All-to-All’s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003C71"/>
                </a:solidFill>
                <a:effectLst/>
                <a:uLnTx/>
                <a:uFillTx/>
              </a:rPr>
              <a:t>Context creations</a:t>
            </a:r>
          </a:p>
        </p:txBody>
      </p:sp>
      <p:sp>
        <p:nvSpPr>
          <p:cNvPr id="105" name="TextBox 104">
            <a:extLst>
              <a:ext uri="{FF2B5EF4-FFF2-40B4-BE49-F238E27FC236}">
                <a16:creationId xmlns:a16="http://schemas.microsoft.com/office/drawing/2014/main" xmlns="" id="{58D8DF5B-5ECD-8F4A-AFD9-64AC258D203A}"/>
              </a:ext>
            </a:extLst>
          </p:cNvPr>
          <p:cNvSpPr txBox="1"/>
          <p:nvPr/>
        </p:nvSpPr>
        <p:spPr>
          <a:xfrm>
            <a:off x="5003229" y="3336669"/>
            <a:ext cx="2640330" cy="1165582"/>
          </a:xfrm>
          <a:prstGeom prst="rect">
            <a:avLst/>
          </a:prstGeom>
          <a:noFill/>
        </p:spPr>
        <p:txBody>
          <a:bodyPr vert="horz" wrap="squar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3C71"/>
                </a:solidFill>
                <a:effectLst/>
                <a:uLnTx/>
                <a:uFillTx/>
              </a:rPr>
              <a:t>Independent Operations: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003C71"/>
                </a:solidFill>
                <a:effectLst/>
                <a:uLnTx/>
                <a:uFillTx/>
              </a:rPr>
              <a:t>Synchronizations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003C71"/>
                </a:solidFill>
                <a:effectLst/>
                <a:uLnTx/>
                <a:uFillTx/>
              </a:rPr>
              <a:t>Reductions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003C71"/>
                </a:solidFill>
                <a:effectLst/>
                <a:uLnTx/>
                <a:uFillTx/>
              </a:rPr>
              <a:t>All-to-All’s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003C71"/>
                </a:solidFill>
                <a:effectLst/>
                <a:uLnTx/>
                <a:uFillTx/>
              </a:rPr>
              <a:t>Context creations</a:t>
            </a:r>
          </a:p>
        </p:txBody>
      </p:sp>
    </p:spTree>
    <p:extLst>
      <p:ext uri="{BB962C8B-B14F-4D97-AF65-F5344CB8AC3E}">
        <p14:creationId xmlns:p14="http://schemas.microsoft.com/office/powerpoint/2010/main" val="129816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Int_PPT Template_ClearPro_16x9">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spAutoFit/>
      </a:bodyPr>
      <a:lstStyle>
        <a:defPPr>
          <a:defRPr sz="1100" dirty="0" err="1" smtClean="0">
            <a:solidFill>
              <a:srgbClr val="003C7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1704</Words>
  <Application>Microsoft Macintosh PowerPoint</Application>
  <PresentationFormat>On-screen Show (16:9)</PresentationFormat>
  <Paragraphs>397</Paragraphs>
  <Slides>28</Slides>
  <Notes>1</Notes>
  <HiddenSlides>5</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Int_PPT Template_ClearPro_16x9</vt:lpstr>
      <vt:lpstr>Designing, Implementing, and Evaluating the Upcoming OpenSHMEM Teams API</vt:lpstr>
      <vt:lpstr>Legal Disclaimers </vt:lpstr>
      <vt:lpstr>Optimization Notice</vt:lpstr>
      <vt:lpstr>Introduction to OpenSHMEM</vt:lpstr>
      <vt:lpstr>PowerPoint Presentation</vt:lpstr>
      <vt:lpstr>PowerPoint Presentation</vt:lpstr>
      <vt:lpstr>PowerPoint Presentation</vt:lpstr>
      <vt:lpstr>PowerPoint Presentation</vt:lpstr>
      <vt:lpstr>PowerPoint Presentation</vt:lpstr>
      <vt:lpstr>PowerPoint Presentation</vt:lpstr>
      <vt:lpstr>OpenSHMEM Collectives APIs</vt:lpstr>
      <vt:lpstr>pSync Allocation and Management</vt:lpstr>
      <vt:lpstr>Team creation via team_split_strided</vt:lpstr>
      <vt:lpstr>Teams Sharing Memory</vt:lpstr>
      <vt:lpstr>Performance Experiments</vt:lpstr>
      <vt:lpstr>Team Creation Latency Experiment</vt:lpstr>
      <vt:lpstr>Diamond Sum-Reduction Measurements</vt:lpstr>
      <vt:lpstr>Diamond Sum-Reduction Measurements</vt:lpstr>
      <vt:lpstr>Cori Sum-Reduction Measurements</vt:lpstr>
      <vt:lpstr>Cori Sum-Reduction Measurements</vt:lpstr>
      <vt:lpstr>Conclusion</vt:lpstr>
      <vt:lpstr>Future Work</vt:lpstr>
      <vt:lpstr>PowerPoint Presentation</vt:lpstr>
      <vt:lpstr>Outline</vt:lpstr>
      <vt:lpstr>Design – internal team type</vt:lpstr>
      <vt:lpstr>Design – 2D split</vt:lpstr>
      <vt:lpstr>Design - Contexts</vt:lpstr>
      <vt:lpstr>Pre-Defined Teams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2015-05-06T16:36:39Z</dcterms:created>
  <dcterms:modified xsi:type="dcterms:W3CDTF">2019-11-17T03:57:37Z</dcterms:modified>
</cp:coreProperties>
</file>