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4"/>
    <p:sldMasterId id="2147483745" r:id="rId5"/>
    <p:sldMasterId id="2147483752" r:id="rId6"/>
  </p:sldMasterIdLst>
  <p:notesMasterIdLst>
    <p:notesMasterId r:id="rId15"/>
  </p:notesMasterIdLst>
  <p:handoutMasterIdLst>
    <p:handoutMasterId r:id="rId16"/>
  </p:handoutMasterIdLst>
  <p:sldIdLst>
    <p:sldId id="256" r:id="rId7"/>
    <p:sldId id="257" r:id="rId8"/>
    <p:sldId id="258" r:id="rId9"/>
    <p:sldId id="260" r:id="rId10"/>
    <p:sldId id="261" r:id="rId11"/>
    <p:sldId id="265" r:id="rId12"/>
    <p:sldId id="262" r:id="rId13"/>
    <p:sldId id="264" r:id="rId14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17" userDrawn="1">
          <p15:clr>
            <a:srgbClr val="A4A3A4"/>
          </p15:clr>
        </p15:guide>
        <p15:guide id="2" pos="7529" userDrawn="1">
          <p15:clr>
            <a:srgbClr val="A4A3A4"/>
          </p15:clr>
        </p15:guide>
        <p15:guide id="3" orient="horz" pos="391" userDrawn="1">
          <p15:clr>
            <a:srgbClr val="A4A3A4"/>
          </p15:clr>
        </p15:guide>
        <p15:guide id="4" orient="horz" pos="73" userDrawn="1">
          <p15:clr>
            <a:srgbClr val="A4A3A4"/>
          </p15:clr>
        </p15:guide>
        <p15:guide id="5" pos="57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406D"/>
    <a:srgbClr val="DD7A0F"/>
    <a:srgbClr val="2F444E"/>
    <a:srgbClr val="354248"/>
    <a:srgbClr val="091932"/>
    <a:srgbClr val="344248"/>
    <a:srgbClr val="384A50"/>
    <a:srgbClr val="0099C4"/>
    <a:srgbClr val="633E88"/>
    <a:srgbClr val="273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86432"/>
  </p:normalViewPr>
  <p:slideViewPr>
    <p:cSldViewPr>
      <p:cViewPr varScale="1">
        <p:scale>
          <a:sx n="98" d="100"/>
          <a:sy n="98" d="100"/>
        </p:scale>
        <p:origin x="-128" y="-296"/>
      </p:cViewPr>
      <p:guideLst>
        <p:guide orient="horz" pos="1117"/>
        <p:guide orient="horz" pos="391"/>
        <p:guide orient="horz" pos="73"/>
        <p:guide pos="7529"/>
        <p:guide pos="57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9" d="100"/>
          <a:sy n="129" d="100"/>
        </p:scale>
        <p:origin x="3976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8EA1D-728A-4E5F-9A4B-D1A7FD31BCED}" type="datetimeFigureOut">
              <a:rPr lang="en-GB" smtClean="0">
                <a:latin typeface="Arial" charset="0"/>
                <a:ea typeface="Arial" charset="0"/>
                <a:cs typeface="Arial" charset="0"/>
              </a:rPr>
              <a:t>11/15/18</a:t>
            </a:fld>
            <a:endParaRPr lang="en-GB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8912-DC56-4920-85F1-EA9817C1761F}" type="slidenum">
              <a:rPr lang="en-GB" smtClean="0">
                <a:latin typeface="Arial" charset="0"/>
                <a:ea typeface="Arial" charset="0"/>
                <a:cs typeface="Arial" charset="0"/>
              </a:rPr>
              <a:t>‹#›</a:t>
            </a:fld>
            <a:endParaRPr lang="en-GB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024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CE1C2-7DC9-FC47-9848-69281FD2BD18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1FC8D-FEAC-3A4D-B17B-284E661AD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81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or 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871864" y="1700460"/>
            <a:ext cx="6264696" cy="21605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 i="0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Presentation or Chapter Title, Arial Bold 32pt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871864" y="4149080"/>
            <a:ext cx="6264696" cy="7920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200" b="1" i="0">
                <a:solidFill>
                  <a:srgbClr val="0099C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Presenter’s Name and Title, Arial Bold 22pt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3469" y="5229200"/>
            <a:ext cx="6264696" cy="50405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Date, Arial 20pt</a:t>
            </a:r>
            <a:endParaRPr lang="en-US" dirty="0"/>
          </a:p>
        </p:txBody>
      </p:sp>
      <p:sp>
        <p:nvSpPr>
          <p:cNvPr id="5" name="Text Placeholder 17"/>
          <p:cNvSpPr txBox="1">
            <a:spLocks/>
          </p:cNvSpPr>
          <p:nvPr userDrawn="1"/>
        </p:nvSpPr>
        <p:spPr>
          <a:xfrm>
            <a:off x="4871864" y="6021288"/>
            <a:ext cx="6264696" cy="50405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None/>
              <a:defRPr sz="2200" b="1" kern="1200" baseline="0">
                <a:solidFill>
                  <a:srgbClr val="09193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charset="0"/>
              <a:buChar char="•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Courier New" charset="0"/>
              <a:buChar char="o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charset="2"/>
              <a:buChar char="§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.HelveticaNeueDeskInterface-Regular" charset="0"/>
              <a:buChar char="-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0" dirty="0" err="1"/>
              <a:t>www.cranfield.ac.uk</a:t>
            </a:r>
            <a:endParaRPr lang="en-GB" sz="2400" b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63352" y="188640"/>
            <a:ext cx="1296144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" y="1028112"/>
            <a:ext cx="3409000" cy="340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3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imp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5231904" cy="6857999"/>
          </a:xfrm>
          <a:prstGeom prst="rect">
            <a:avLst/>
          </a:prstGeom>
          <a:solidFill>
            <a:srgbClr val="5B7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rgbClr val="5B7813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5231904" y="1"/>
            <a:ext cx="6960096" cy="685799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Image/media area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07368" y="404665"/>
            <a:ext cx="4440493" cy="597666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57175" indent="-257175">
              <a:lnSpc>
                <a:spcPct val="100000"/>
              </a:lnSpc>
              <a:buFont typeface="Arial" panose="020B0604020202020204" pitchFamily="34" charset="0"/>
              <a:buChar char="•"/>
              <a:defRPr sz="20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lnSpc>
                <a:spcPct val="100000"/>
              </a:lnSpc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lnSpc>
                <a:spcPct val="100000"/>
              </a:lnSpc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lnSpc>
                <a:spcPct val="100000"/>
              </a:lnSpc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Body copy, Arial 20pt minimum</a:t>
            </a:r>
          </a:p>
          <a:p>
            <a:pPr lvl="0"/>
            <a:r>
              <a:rPr lang="en-US" dirty="0"/>
              <a:t>Bullet points should always be round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07368" y="6414384"/>
            <a:ext cx="504056" cy="32698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B87E66-6AAE-F643-B8FD-9355C1B5527C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39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imp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5231904" cy="6857999"/>
          </a:xfrm>
          <a:prstGeom prst="rect">
            <a:avLst/>
          </a:prstGeom>
          <a:solidFill>
            <a:srgbClr val="812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5231904" y="1"/>
            <a:ext cx="6960096" cy="685799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Image/media area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07368" y="404665"/>
            <a:ext cx="4440493" cy="597666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57175" indent="-257175">
              <a:lnSpc>
                <a:spcPct val="100000"/>
              </a:lnSpc>
              <a:buFont typeface="Arial" panose="020B0604020202020204" pitchFamily="34" charset="0"/>
              <a:buChar char="•"/>
              <a:defRPr sz="20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lnSpc>
                <a:spcPct val="100000"/>
              </a:lnSpc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lnSpc>
                <a:spcPct val="100000"/>
              </a:lnSpc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lnSpc>
                <a:spcPct val="100000"/>
              </a:lnSpc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Body copy, Arial 20pt minimum</a:t>
            </a:r>
          </a:p>
          <a:p>
            <a:pPr lvl="0"/>
            <a:r>
              <a:rPr lang="en-US" dirty="0"/>
              <a:t>Bullet points should always be round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07368" y="6414384"/>
            <a:ext cx="504056" cy="32698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B87E66-6AAE-F643-B8FD-9355C1B5527C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03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imp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5231904" cy="6857999"/>
          </a:xfrm>
          <a:prstGeom prst="rect">
            <a:avLst/>
          </a:prstGeom>
          <a:solidFill>
            <a:srgbClr val="442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5231904" y="1"/>
            <a:ext cx="6960096" cy="685799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Image/media area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07368" y="404665"/>
            <a:ext cx="4440493" cy="597666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57175" indent="-257175">
              <a:lnSpc>
                <a:spcPct val="100000"/>
              </a:lnSpc>
              <a:buFont typeface="Arial" panose="020B0604020202020204" pitchFamily="34" charset="0"/>
              <a:buChar char="•"/>
              <a:defRPr sz="20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lnSpc>
                <a:spcPct val="100000"/>
              </a:lnSpc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lnSpc>
                <a:spcPct val="100000"/>
              </a:lnSpc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lnSpc>
                <a:spcPct val="100000"/>
              </a:lnSpc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Body copy, Arial 20pt minimum</a:t>
            </a:r>
          </a:p>
          <a:p>
            <a:pPr lvl="0"/>
            <a:r>
              <a:rPr lang="en-US" dirty="0"/>
              <a:t>Bullet points should always be round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07368" y="6414384"/>
            <a:ext cx="504056" cy="32698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B87E66-6AAE-F643-B8FD-9355C1B5527C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478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imp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5231904" cy="6857999"/>
          </a:xfrm>
          <a:prstGeom prst="rect">
            <a:avLst/>
          </a:prstGeom>
          <a:solidFill>
            <a:srgbClr val="820E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5231904" y="1"/>
            <a:ext cx="6960096" cy="685799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Image/media area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07368" y="404665"/>
            <a:ext cx="4440493" cy="597666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57175" indent="-257175">
              <a:lnSpc>
                <a:spcPct val="100000"/>
              </a:lnSpc>
              <a:buFont typeface="Arial" panose="020B0604020202020204" pitchFamily="34" charset="0"/>
              <a:buChar char="•"/>
              <a:defRPr sz="20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lnSpc>
                <a:spcPct val="100000"/>
              </a:lnSpc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lnSpc>
                <a:spcPct val="100000"/>
              </a:lnSpc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lnSpc>
                <a:spcPct val="100000"/>
              </a:lnSpc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Body copy, Arial 20pt minimum</a:t>
            </a:r>
          </a:p>
          <a:p>
            <a:pPr lvl="0"/>
            <a:r>
              <a:rPr lang="en-US" dirty="0"/>
              <a:t>Bullet points should always be round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07368" y="6414384"/>
            <a:ext cx="504056" cy="32698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B87E66-6AAE-F643-B8FD-9355C1B5527C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051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imp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5231904" cy="6857999"/>
          </a:xfrm>
          <a:prstGeom prst="rect">
            <a:avLst/>
          </a:prstGeom>
          <a:solidFill>
            <a:srgbClr val="DD7A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5231904" y="1"/>
            <a:ext cx="6960096" cy="685799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Image/media area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07368" y="404665"/>
            <a:ext cx="4440493" cy="597666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57175" indent="-257175">
              <a:lnSpc>
                <a:spcPct val="100000"/>
              </a:lnSpc>
              <a:buFont typeface="Arial" panose="020B0604020202020204" pitchFamily="34" charset="0"/>
              <a:buChar char="•"/>
              <a:defRPr sz="20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lnSpc>
                <a:spcPct val="100000"/>
              </a:lnSpc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lnSpc>
                <a:spcPct val="100000"/>
              </a:lnSpc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lnSpc>
                <a:spcPct val="100000"/>
              </a:lnSpc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Body copy, Arial 20pt minimum</a:t>
            </a:r>
          </a:p>
          <a:p>
            <a:pPr lvl="0"/>
            <a:r>
              <a:rPr lang="en-US" dirty="0"/>
              <a:t>Bullet points should always be round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07368" y="6414384"/>
            <a:ext cx="504056" cy="32698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B87E66-6AAE-F643-B8FD-9355C1B5527C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488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63352" y="188640"/>
            <a:ext cx="1296144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" y="1028112"/>
            <a:ext cx="3409000" cy="340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48" y="4487818"/>
            <a:ext cx="3309496" cy="183644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871864" y="2367553"/>
            <a:ext cx="65808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400" b="1" dirty="0" err="1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rPr>
              <a:t>www.cranfield.ac.uk</a:t>
            </a:r>
            <a:endParaRPr lang="en-GB" sz="4400" b="1" dirty="0">
              <a:solidFill>
                <a:srgbClr val="0C406D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4871864" y="3585210"/>
            <a:ext cx="6336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000" b="1" dirty="0">
                <a:solidFill>
                  <a:srgbClr val="0099C4"/>
                </a:solidFill>
                <a:latin typeface="Arial" charset="0"/>
                <a:ea typeface="Arial" charset="0"/>
                <a:cs typeface="Arial" charset="0"/>
              </a:rPr>
              <a:t>T: +44 (0)1234 750111</a:t>
            </a:r>
            <a:endParaRPr lang="en-US" sz="4000" b="1" dirty="0">
              <a:solidFill>
                <a:srgbClr val="0099C4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64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or 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871864" y="1700460"/>
            <a:ext cx="6264696" cy="21605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 i="0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Presentation or Chapter Title, Arial Bold 32pt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871864" y="4005064"/>
            <a:ext cx="6264696" cy="7920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200" b="1" i="0">
                <a:solidFill>
                  <a:srgbClr val="0099C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Presenter’s Name and Title, Arial Bold 22pt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3469" y="4941168"/>
            <a:ext cx="6264696" cy="50405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Date, Arial 20pt</a:t>
            </a:r>
            <a:endParaRPr lang="en-US" dirty="0"/>
          </a:p>
        </p:txBody>
      </p:sp>
      <p:sp>
        <p:nvSpPr>
          <p:cNvPr id="5" name="Text Placeholder 17"/>
          <p:cNvSpPr txBox="1">
            <a:spLocks/>
          </p:cNvSpPr>
          <p:nvPr userDrawn="1"/>
        </p:nvSpPr>
        <p:spPr>
          <a:xfrm>
            <a:off x="4871864" y="5661248"/>
            <a:ext cx="6264696" cy="50405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None/>
              <a:defRPr sz="2200" b="1" kern="1200" baseline="0">
                <a:solidFill>
                  <a:srgbClr val="09193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charset="0"/>
              <a:buChar char="•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Courier New" charset="0"/>
              <a:buChar char="o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charset="2"/>
              <a:buChar char="§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.HelveticaNeueDeskInterface-Regular" charset="0"/>
              <a:buChar char="-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0" dirty="0" err="1"/>
              <a:t>www.cranfield.ac.uk</a:t>
            </a:r>
            <a:endParaRPr lang="en-GB" sz="2400" b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63352" y="188640"/>
            <a:ext cx="1296144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" y="1028112"/>
            <a:ext cx="3409000" cy="340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 userDrawn="1"/>
        </p:nvSpPr>
        <p:spPr>
          <a:xfrm>
            <a:off x="8904312" y="6414383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© </a:t>
            </a:r>
            <a:r>
              <a:rPr lang="en-US" sz="16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Cranfield</a:t>
            </a:r>
            <a:r>
              <a: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University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07368" y="1412776"/>
            <a:ext cx="11377264" cy="79208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200" b="1">
                <a:solidFill>
                  <a:srgbClr val="0099C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Sub-header, Arial Bold 22pt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07368" y="2348881"/>
            <a:ext cx="11377264" cy="3816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 b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3pPr>
            <a:lvl4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4pPr>
            <a:lvl5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Body copy, Arial 20pt minimum</a:t>
            </a:r>
          </a:p>
          <a:p>
            <a:pPr lvl="0"/>
            <a:r>
              <a:rPr lang="en-US" dirty="0"/>
              <a:t>Bullet points should always be round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07368" y="404664"/>
            <a:ext cx="11377264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Slide Title, Arial Bold 28pt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909435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Body copy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07368" y="1412776"/>
            <a:ext cx="6696744" cy="79208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200" b="1">
                <a:solidFill>
                  <a:srgbClr val="0099C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Sub-header, Arial Bold 22pt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07368" y="2348881"/>
            <a:ext cx="6696744" cy="3816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 b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3pPr>
            <a:lvl4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4pPr>
            <a:lvl5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Body copy, Arial 20pt minimum</a:t>
            </a:r>
          </a:p>
          <a:p>
            <a:pPr lvl="0"/>
            <a:r>
              <a:rPr lang="en-US" dirty="0"/>
              <a:t>Bullet points should always be round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07368" y="404664"/>
            <a:ext cx="11377264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Slide Title, Arial Bold 28pt</a:t>
            </a:r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C4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904312" y="6414383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© </a:t>
            </a:r>
            <a:r>
              <a:rPr lang="en-US" sz="16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Cranfield</a:t>
            </a:r>
            <a:r>
              <a: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University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7248525" y="1412776"/>
            <a:ext cx="4535488" cy="475210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Image/media area</a:t>
            </a:r>
          </a:p>
        </p:txBody>
      </p:sp>
      <p:sp>
        <p:nvSpPr>
          <p:cNvPr id="12" name="Footer Placeholder 16"/>
          <p:cNvSpPr txBox="1">
            <a:spLocks/>
          </p:cNvSpPr>
          <p:nvPr userDrawn="1"/>
        </p:nvSpPr>
        <p:spPr>
          <a:xfrm>
            <a:off x="407368" y="6414383"/>
            <a:ext cx="4114800" cy="307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B87E66-6AAE-F643-B8FD-9355C1B5527C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667026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ody copy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07368" y="1412776"/>
            <a:ext cx="6696744" cy="475210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 b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3pPr>
            <a:lvl4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4pPr>
            <a:lvl5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Body copy, Arial 20pt minimum</a:t>
            </a:r>
          </a:p>
          <a:p>
            <a:pPr lvl="0"/>
            <a:r>
              <a:rPr lang="en-US" dirty="0"/>
              <a:t>Bullet points should always be round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07368" y="404664"/>
            <a:ext cx="11377264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Slide Title, Arial Bold 28pt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C4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904312" y="6414383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© </a:t>
            </a:r>
            <a:r>
              <a:rPr lang="en-US" sz="16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Cranfield</a:t>
            </a:r>
            <a:r>
              <a: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University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7248525" y="1412776"/>
            <a:ext cx="4535488" cy="475210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Image/media area</a:t>
            </a:r>
          </a:p>
        </p:txBody>
      </p:sp>
      <p:sp>
        <p:nvSpPr>
          <p:cNvPr id="9" name="Footer Placeholder 16"/>
          <p:cNvSpPr txBox="1">
            <a:spLocks/>
          </p:cNvSpPr>
          <p:nvPr userDrawn="1"/>
        </p:nvSpPr>
        <p:spPr>
          <a:xfrm>
            <a:off x="407368" y="6414383"/>
            <a:ext cx="4114800" cy="307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B87E66-6AAE-F643-B8FD-9355C1B5527C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2986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07368" y="1412776"/>
            <a:ext cx="11377264" cy="79208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200" b="1">
                <a:solidFill>
                  <a:srgbClr val="0099C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Sub-header, Arial Bold 22pt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59496" y="404664"/>
            <a:ext cx="10225136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Slide Title, Arial Bold 28pt</a:t>
            </a:r>
            <a:endParaRPr lang="en-GB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07368" y="2348881"/>
            <a:ext cx="11377264" cy="396043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 b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3pPr>
            <a:lvl4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4pPr>
            <a:lvl5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Body copy, Arial 20pt minimum</a:t>
            </a:r>
          </a:p>
          <a:p>
            <a:pPr lvl="0"/>
            <a:r>
              <a:rPr lang="en-US" dirty="0"/>
              <a:t>Bullet points should always be round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952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wo column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07366" y="1412776"/>
            <a:ext cx="11377265" cy="4752105"/>
          </a:xfrm>
          <a:prstGeom prst="rect">
            <a:avLst/>
          </a:prstGeom>
        </p:spPr>
        <p:txBody>
          <a:bodyPr numCol="2" spcCol="144000" anchor="t" anchorCtr="0"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 b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3pPr>
            <a:lvl4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4pPr>
            <a:lvl5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GB" dirty="0"/>
              <a:t>Body copy, Arial 20pt minimum</a:t>
            </a:r>
          </a:p>
          <a:p>
            <a:pPr lvl="0"/>
            <a:r>
              <a:rPr lang="en-GB" dirty="0"/>
              <a:t>Column 1</a:t>
            </a:r>
          </a:p>
          <a:p>
            <a:pPr lvl="0"/>
            <a:r>
              <a:rPr lang="en-US" dirty="0"/>
              <a:t>Bullet points should always be circular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Body copy, Arial 20pt minimum</a:t>
            </a:r>
          </a:p>
          <a:p>
            <a:pPr lvl="0"/>
            <a:r>
              <a:rPr lang="en-GB" dirty="0"/>
              <a:t>Column 2</a:t>
            </a:r>
          </a:p>
          <a:p>
            <a:pPr lvl="0"/>
            <a:r>
              <a:rPr lang="en-US" dirty="0"/>
              <a:t>Bullet points should always be circular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  <a:p>
            <a:pPr lvl="4"/>
            <a:endParaRPr lang="en-GB" dirty="0"/>
          </a:p>
          <a:p>
            <a:pPr lvl="4"/>
            <a:endParaRPr lang="en-GB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07368" y="404664"/>
            <a:ext cx="11377264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Slide Title, Arial Bold 28pt</a:t>
            </a:r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C4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904312" y="6414383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© </a:t>
            </a:r>
            <a:r>
              <a:rPr lang="en-US" sz="16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Cranfield</a:t>
            </a:r>
            <a:r>
              <a: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University</a:t>
            </a:r>
          </a:p>
        </p:txBody>
      </p:sp>
      <p:sp>
        <p:nvSpPr>
          <p:cNvPr id="7" name="Footer Placeholder 16"/>
          <p:cNvSpPr txBox="1">
            <a:spLocks/>
          </p:cNvSpPr>
          <p:nvPr userDrawn="1"/>
        </p:nvSpPr>
        <p:spPr>
          <a:xfrm>
            <a:off x="407368" y="6414383"/>
            <a:ext cx="4114800" cy="307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B87E66-6AAE-F643-B8FD-9355C1B5527C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30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Large image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07368" y="404664"/>
            <a:ext cx="11377264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Slide Title, Arial Bold 28pt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C4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8904312" y="6414383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© </a:t>
            </a:r>
            <a:r>
              <a:rPr lang="en-US" sz="16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Cranfield</a:t>
            </a:r>
            <a:r>
              <a: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University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407368" y="1412776"/>
            <a:ext cx="11376645" cy="475210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Image/media area</a:t>
            </a:r>
          </a:p>
        </p:txBody>
      </p:sp>
      <p:sp>
        <p:nvSpPr>
          <p:cNvPr id="13" name="Footer Placeholder 16"/>
          <p:cNvSpPr txBox="1">
            <a:spLocks/>
          </p:cNvSpPr>
          <p:nvPr userDrawn="1"/>
        </p:nvSpPr>
        <p:spPr>
          <a:xfrm>
            <a:off x="407368" y="6414383"/>
            <a:ext cx="4114800" cy="307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B87E66-6AAE-F643-B8FD-9355C1B5527C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5800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dy copy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07368" y="404664"/>
            <a:ext cx="6552728" cy="576021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lnSpc>
                <a:spcPct val="100000"/>
              </a:lnSpc>
              <a:defRPr sz="2000" b="0" i="0"/>
            </a:lvl2pPr>
            <a:lvl3pPr>
              <a:lnSpc>
                <a:spcPct val="100000"/>
              </a:lnSpc>
              <a:defRPr sz="2000" b="0" i="0"/>
            </a:lvl3pPr>
            <a:lvl4pPr>
              <a:lnSpc>
                <a:spcPct val="100000"/>
              </a:lnSpc>
              <a:defRPr sz="2000" b="0" i="0"/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 b="0" i="0"/>
            </a:lvl5pPr>
          </a:lstStyle>
          <a:p>
            <a:pPr lvl="0"/>
            <a:r>
              <a:rPr lang="en-GB" dirty="0"/>
              <a:t>Body copy, Arial 20pt minimum</a:t>
            </a:r>
          </a:p>
          <a:p>
            <a:pPr lvl="0"/>
            <a:r>
              <a:rPr lang="en-US" dirty="0"/>
              <a:t>Bullet points should always be circular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C4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8904312" y="6414383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© </a:t>
            </a:r>
            <a:r>
              <a:rPr lang="en-US" sz="16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Cranfield</a:t>
            </a:r>
            <a:r>
              <a: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University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7248525" y="404664"/>
            <a:ext cx="4535488" cy="5760217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Image/media area</a:t>
            </a:r>
          </a:p>
        </p:txBody>
      </p:sp>
      <p:sp>
        <p:nvSpPr>
          <p:cNvPr id="7" name="Footer Placeholder 16"/>
          <p:cNvSpPr txBox="1">
            <a:spLocks/>
          </p:cNvSpPr>
          <p:nvPr userDrawn="1"/>
        </p:nvSpPr>
        <p:spPr>
          <a:xfrm>
            <a:off x="407368" y="6414383"/>
            <a:ext cx="4114800" cy="307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B87E66-6AAE-F643-B8FD-9355C1B5527C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22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07366" y="404664"/>
            <a:ext cx="11377265" cy="5760217"/>
          </a:xfrm>
          <a:prstGeom prst="rect">
            <a:avLst/>
          </a:prstGeom>
        </p:spPr>
        <p:txBody>
          <a:bodyPr numCol="2" spcCol="1440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3pPr>
            <a:lvl4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4pPr>
            <a:lvl5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GB" dirty="0"/>
              <a:t>Body copy, Arial 20pt minimum</a:t>
            </a:r>
          </a:p>
          <a:p>
            <a:pPr lvl="0"/>
            <a:r>
              <a:rPr lang="en-GB" dirty="0"/>
              <a:t>Column 1</a:t>
            </a:r>
          </a:p>
          <a:p>
            <a:pPr lvl="0"/>
            <a:r>
              <a:rPr lang="en-US" dirty="0"/>
              <a:t>Bullet points should always be circular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Body copy, Arial 20pt minimum</a:t>
            </a:r>
          </a:p>
          <a:p>
            <a:pPr lvl="0"/>
            <a:r>
              <a:rPr lang="en-GB" dirty="0"/>
              <a:t>Column 2</a:t>
            </a:r>
          </a:p>
          <a:p>
            <a:pPr lvl="0"/>
            <a:r>
              <a:rPr lang="en-US" dirty="0"/>
              <a:t>Bullet points should always be circular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  <a:p>
            <a:pPr lvl="4"/>
            <a:endParaRPr lang="en-GB" dirty="0"/>
          </a:p>
          <a:p>
            <a:pPr lvl="4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C4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904312" y="6414383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© </a:t>
            </a:r>
            <a:r>
              <a:rPr lang="en-US" sz="16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Cranfield</a:t>
            </a:r>
            <a:r>
              <a: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University</a:t>
            </a:r>
          </a:p>
        </p:txBody>
      </p:sp>
      <p:sp>
        <p:nvSpPr>
          <p:cNvPr id="6" name="Footer Placeholder 16"/>
          <p:cNvSpPr txBox="1">
            <a:spLocks/>
          </p:cNvSpPr>
          <p:nvPr userDrawn="1"/>
        </p:nvSpPr>
        <p:spPr>
          <a:xfrm>
            <a:off x="407368" y="6414383"/>
            <a:ext cx="4114800" cy="307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B87E66-6AAE-F643-B8FD-9355C1B5527C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744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C4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904312" y="6414383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© </a:t>
            </a:r>
            <a:r>
              <a:rPr lang="en-US" sz="16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Cranfield</a:t>
            </a:r>
            <a:r>
              <a: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University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407368" y="404664"/>
            <a:ext cx="11376645" cy="5760217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Image/media area</a:t>
            </a:r>
          </a:p>
        </p:txBody>
      </p:sp>
      <p:sp>
        <p:nvSpPr>
          <p:cNvPr id="6" name="Footer Placeholder 16"/>
          <p:cNvSpPr txBox="1">
            <a:spLocks/>
          </p:cNvSpPr>
          <p:nvPr userDrawn="1"/>
        </p:nvSpPr>
        <p:spPr>
          <a:xfrm>
            <a:off x="407368" y="6414383"/>
            <a:ext cx="4114800" cy="307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B87E66-6AAE-F643-B8FD-9355C1B5527C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991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C4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904312" y="6414383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© </a:t>
            </a:r>
            <a:r>
              <a:rPr lang="en-US" sz="16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Cranfield</a:t>
            </a:r>
            <a:r>
              <a: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University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9" hasCustomPrompt="1"/>
          </p:nvPr>
        </p:nvSpPr>
        <p:spPr>
          <a:xfrm>
            <a:off x="6168632" y="404662"/>
            <a:ext cx="5615381" cy="576021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Image/media area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20" hasCustomPrompt="1"/>
          </p:nvPr>
        </p:nvSpPr>
        <p:spPr>
          <a:xfrm>
            <a:off x="407368" y="404661"/>
            <a:ext cx="5615381" cy="576021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Image/media area</a:t>
            </a:r>
          </a:p>
        </p:txBody>
      </p:sp>
      <p:sp>
        <p:nvSpPr>
          <p:cNvPr id="7" name="Footer Placeholder 16"/>
          <p:cNvSpPr txBox="1">
            <a:spLocks/>
          </p:cNvSpPr>
          <p:nvPr userDrawn="1"/>
        </p:nvSpPr>
        <p:spPr>
          <a:xfrm>
            <a:off x="407368" y="6414383"/>
            <a:ext cx="4114800" cy="307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B87E66-6AAE-F643-B8FD-9355C1B5527C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0342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C4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904312" y="6414383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© </a:t>
            </a:r>
            <a:r>
              <a:rPr lang="en-US" sz="16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Cranfield</a:t>
            </a:r>
            <a:r>
              <a: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University</a:t>
            </a:r>
          </a:p>
        </p:txBody>
      </p:sp>
      <p:sp>
        <p:nvSpPr>
          <p:cNvPr id="5" name="Footer Placeholder 16"/>
          <p:cNvSpPr txBox="1">
            <a:spLocks/>
          </p:cNvSpPr>
          <p:nvPr userDrawn="1"/>
        </p:nvSpPr>
        <p:spPr>
          <a:xfrm>
            <a:off x="407368" y="6414383"/>
            <a:ext cx="4114800" cy="307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B87E66-6AAE-F643-B8FD-9355C1B5527C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0587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C4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904312" y="6414383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© </a:t>
            </a:r>
            <a:r>
              <a:rPr lang="en-US" sz="16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Cranfield</a:t>
            </a:r>
            <a:r>
              <a: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University</a:t>
            </a:r>
          </a:p>
        </p:txBody>
      </p:sp>
      <p:sp>
        <p:nvSpPr>
          <p:cNvPr id="9" name="Footer Placeholder 16"/>
          <p:cNvSpPr txBox="1">
            <a:spLocks/>
          </p:cNvSpPr>
          <p:nvPr userDrawn="1"/>
        </p:nvSpPr>
        <p:spPr>
          <a:xfrm>
            <a:off x="407368" y="6414383"/>
            <a:ext cx="4114800" cy="307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B87E66-6AAE-F643-B8FD-9355C1B5527C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" y="1028112"/>
            <a:ext cx="3409000" cy="3409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48" y="4487818"/>
            <a:ext cx="3309496" cy="1836446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4871864" y="2367553"/>
            <a:ext cx="65808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400" b="1" dirty="0" err="1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rPr>
              <a:t>www.cranfield.ac.uk</a:t>
            </a:r>
            <a:endParaRPr lang="en-GB" sz="4400" b="1" dirty="0">
              <a:solidFill>
                <a:srgbClr val="0C406D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871864" y="3585210"/>
            <a:ext cx="6336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000" b="1" dirty="0">
                <a:solidFill>
                  <a:srgbClr val="0099C4"/>
                </a:solidFill>
                <a:latin typeface="Arial" charset="0"/>
                <a:ea typeface="Arial" charset="0"/>
                <a:cs typeface="Arial" charset="0"/>
              </a:rPr>
              <a:t>T: +44 (0)1234 750111</a:t>
            </a:r>
            <a:endParaRPr lang="en-US" sz="4000" b="1" dirty="0">
              <a:solidFill>
                <a:srgbClr val="0099C4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0317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">
    <p:bg>
      <p:bgPr>
        <a:solidFill>
          <a:srgbClr val="2737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95" y="-27384"/>
            <a:ext cx="12223573" cy="6875887"/>
          </a:xfrm>
          <a:prstGeom prst="rect">
            <a:avLst/>
          </a:prstGeom>
        </p:spPr>
      </p:pic>
      <p:sp>
        <p:nvSpPr>
          <p:cNvPr id="7" name="Text Placeholder 17"/>
          <p:cNvSpPr txBox="1">
            <a:spLocks/>
          </p:cNvSpPr>
          <p:nvPr userDrawn="1"/>
        </p:nvSpPr>
        <p:spPr>
          <a:xfrm>
            <a:off x="800101" y="6057886"/>
            <a:ext cx="3557588" cy="50405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None/>
              <a:defRPr sz="2200" b="1" kern="1200" baseline="0">
                <a:solidFill>
                  <a:srgbClr val="09193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charset="0"/>
              <a:buChar char="•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Courier New" charset="0"/>
              <a:buChar char="o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charset="2"/>
              <a:buChar char="§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.HelveticaNeueDeskInterface-Regular" charset="0"/>
              <a:buChar char="-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0" dirty="0" err="1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www.cranfield.ac.uk</a:t>
            </a:r>
            <a:endParaRPr lang="en-GB" sz="1800" b="0" dirty="0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743571" y="2492897"/>
            <a:ext cx="5757864" cy="17899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Presentation or Chapter Title, Arial Bold 36pt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743573" y="4437112"/>
            <a:ext cx="5757865" cy="6480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Presenter’s Name and Title,</a:t>
            </a:r>
            <a:br>
              <a:rPr lang="en-GB" dirty="0"/>
            </a:br>
            <a:r>
              <a:rPr lang="en-GB" dirty="0"/>
              <a:t>Arial Bold 22pt</a:t>
            </a:r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743572" y="5239462"/>
            <a:ext cx="5757864" cy="49379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Date, Arial 20pt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7216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">
    <p:bg>
      <p:bgPr>
        <a:solidFill>
          <a:srgbClr val="5B78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95" y="-27384"/>
            <a:ext cx="12223573" cy="6875887"/>
          </a:xfrm>
          <a:prstGeom prst="rect">
            <a:avLst/>
          </a:prstGeom>
        </p:spPr>
      </p:pic>
      <p:sp>
        <p:nvSpPr>
          <p:cNvPr id="4" name="Text Placeholder 17"/>
          <p:cNvSpPr txBox="1">
            <a:spLocks/>
          </p:cNvSpPr>
          <p:nvPr userDrawn="1"/>
        </p:nvSpPr>
        <p:spPr>
          <a:xfrm>
            <a:off x="800101" y="6057886"/>
            <a:ext cx="3557588" cy="50405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None/>
              <a:defRPr sz="2200" b="1" kern="1200" baseline="0">
                <a:solidFill>
                  <a:srgbClr val="09193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charset="0"/>
              <a:buChar char="•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Courier New" charset="0"/>
              <a:buChar char="o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charset="2"/>
              <a:buChar char="§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.HelveticaNeueDeskInterface-Regular" charset="0"/>
              <a:buChar char="-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0" dirty="0" err="1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www.cranfield.ac.uk</a:t>
            </a:r>
            <a:endParaRPr lang="en-GB" sz="1800" b="0" dirty="0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743571" y="2492897"/>
            <a:ext cx="5757864" cy="17899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Presentation or Chapter Title, Arial Bold 36pt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743573" y="4437112"/>
            <a:ext cx="5757865" cy="6480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Presenter’s Name and Title,</a:t>
            </a:r>
            <a:br>
              <a:rPr lang="en-GB" dirty="0"/>
            </a:br>
            <a:r>
              <a:rPr lang="en-GB" dirty="0"/>
              <a:t>Arial Bold 22pt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743572" y="5239462"/>
            <a:ext cx="5757864" cy="49379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Date, Arial 20pt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1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Body copy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559496" y="404664"/>
            <a:ext cx="10225136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Slide Title, Arial Bold 28pt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07368" y="1412776"/>
            <a:ext cx="6696744" cy="79208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200" b="1">
                <a:solidFill>
                  <a:srgbClr val="0099C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Sub-header, Arial Bold 22pt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07368" y="2348881"/>
            <a:ext cx="6696744" cy="396044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 b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3pPr>
            <a:lvl4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4pPr>
            <a:lvl5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Body copy, Arial 20pt minimum</a:t>
            </a:r>
          </a:p>
          <a:p>
            <a:pPr lvl="0"/>
            <a:r>
              <a:rPr lang="en-US" dirty="0"/>
              <a:t>Bullet points should always be round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7248525" y="1412776"/>
            <a:ext cx="4535488" cy="489594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Image/media area</a:t>
            </a:r>
          </a:p>
        </p:txBody>
      </p:sp>
    </p:spTree>
    <p:extLst>
      <p:ext uri="{BB962C8B-B14F-4D97-AF65-F5344CB8AC3E}">
        <p14:creationId xmlns:p14="http://schemas.microsoft.com/office/powerpoint/2010/main" val="38912262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">
    <p:bg>
      <p:bgPr>
        <a:solidFill>
          <a:srgbClr val="8121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95" y="-27384"/>
            <a:ext cx="12223573" cy="6875887"/>
          </a:xfrm>
          <a:prstGeom prst="rect">
            <a:avLst/>
          </a:prstGeom>
        </p:spPr>
      </p:pic>
      <p:sp>
        <p:nvSpPr>
          <p:cNvPr id="4" name="Text Placeholder 17"/>
          <p:cNvSpPr txBox="1">
            <a:spLocks/>
          </p:cNvSpPr>
          <p:nvPr userDrawn="1"/>
        </p:nvSpPr>
        <p:spPr>
          <a:xfrm>
            <a:off x="800101" y="6057886"/>
            <a:ext cx="3557588" cy="50405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None/>
              <a:defRPr sz="2200" b="1" kern="1200" baseline="0">
                <a:solidFill>
                  <a:srgbClr val="09193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charset="0"/>
              <a:buChar char="•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Courier New" charset="0"/>
              <a:buChar char="o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charset="2"/>
              <a:buChar char="§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.HelveticaNeueDeskInterface-Regular" charset="0"/>
              <a:buChar char="-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0" dirty="0" err="1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www.cranfield.ac.uk</a:t>
            </a:r>
            <a:endParaRPr lang="en-GB" sz="1800" b="0" dirty="0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743571" y="2492897"/>
            <a:ext cx="5757864" cy="17899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Presentation or Chapter Title, Arial Bold 36pt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743573" y="4437112"/>
            <a:ext cx="5757865" cy="6480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Presenter’s Name and Title,</a:t>
            </a:r>
            <a:br>
              <a:rPr lang="en-GB" dirty="0"/>
            </a:br>
            <a:r>
              <a:rPr lang="en-GB" dirty="0"/>
              <a:t>Arial Bold 22pt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743572" y="5239462"/>
            <a:ext cx="5757864" cy="49379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Date, Arial 20pt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073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">
    <p:bg>
      <p:bgPr>
        <a:solidFill>
          <a:srgbClr val="442B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95" y="-27384"/>
            <a:ext cx="12223573" cy="6875887"/>
          </a:xfrm>
          <a:prstGeom prst="rect">
            <a:avLst/>
          </a:prstGeom>
        </p:spPr>
      </p:pic>
      <p:sp>
        <p:nvSpPr>
          <p:cNvPr id="3" name="Text Placeholder 17"/>
          <p:cNvSpPr txBox="1">
            <a:spLocks/>
          </p:cNvSpPr>
          <p:nvPr userDrawn="1"/>
        </p:nvSpPr>
        <p:spPr>
          <a:xfrm>
            <a:off x="800101" y="6057886"/>
            <a:ext cx="3557588" cy="50405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None/>
              <a:defRPr sz="2200" b="1" kern="1200" baseline="0">
                <a:solidFill>
                  <a:srgbClr val="09193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charset="0"/>
              <a:buChar char="•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Courier New" charset="0"/>
              <a:buChar char="o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charset="2"/>
              <a:buChar char="§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.HelveticaNeueDeskInterface-Regular" charset="0"/>
              <a:buChar char="-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0" dirty="0" err="1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www.cranfield.ac.uk</a:t>
            </a:r>
            <a:endParaRPr lang="en-GB" sz="1800" b="0" dirty="0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743571" y="2492897"/>
            <a:ext cx="5757864" cy="17899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Presentation or Chapter Title, Arial Bold 36pt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743573" y="4437112"/>
            <a:ext cx="5757865" cy="6480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Presenter’s Name and Title,</a:t>
            </a:r>
            <a:br>
              <a:rPr lang="en-GB" dirty="0"/>
            </a:br>
            <a:r>
              <a:rPr lang="en-GB" dirty="0"/>
              <a:t>Arial Bold 22pt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743572" y="5239462"/>
            <a:ext cx="5757864" cy="49379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Date, Arial 20pt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0502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">
    <p:bg>
      <p:bgPr>
        <a:solidFill>
          <a:srgbClr val="820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95" y="-27384"/>
            <a:ext cx="12223573" cy="6875887"/>
          </a:xfrm>
          <a:prstGeom prst="rect">
            <a:avLst/>
          </a:prstGeom>
        </p:spPr>
      </p:pic>
      <p:sp>
        <p:nvSpPr>
          <p:cNvPr id="3" name="Text Placeholder 17"/>
          <p:cNvSpPr txBox="1">
            <a:spLocks/>
          </p:cNvSpPr>
          <p:nvPr userDrawn="1"/>
        </p:nvSpPr>
        <p:spPr>
          <a:xfrm>
            <a:off x="800101" y="6057886"/>
            <a:ext cx="3557588" cy="50405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None/>
              <a:defRPr sz="2200" b="1" kern="1200" baseline="0">
                <a:solidFill>
                  <a:srgbClr val="09193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charset="0"/>
              <a:buChar char="•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Courier New" charset="0"/>
              <a:buChar char="o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charset="2"/>
              <a:buChar char="§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.HelveticaNeueDeskInterface-Regular" charset="0"/>
              <a:buChar char="-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0" dirty="0" err="1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www.cranfield.ac.uk</a:t>
            </a:r>
            <a:endParaRPr lang="en-GB" sz="1800" b="0" dirty="0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743571" y="2492897"/>
            <a:ext cx="5757864" cy="17899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Presentation or Chapter Title, Arial Bold 36pt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743573" y="4437112"/>
            <a:ext cx="5757865" cy="6480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Presenter’s Name and Title,</a:t>
            </a:r>
            <a:br>
              <a:rPr lang="en-GB" dirty="0"/>
            </a:br>
            <a:r>
              <a:rPr lang="en-GB" dirty="0"/>
              <a:t>Arial Bold 22pt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743572" y="5239462"/>
            <a:ext cx="5757864" cy="49379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Date, Arial 20pt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887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">
    <p:bg>
      <p:bgPr>
        <a:solidFill>
          <a:srgbClr val="DD7A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95" y="-27384"/>
            <a:ext cx="12223573" cy="6875887"/>
          </a:xfrm>
          <a:prstGeom prst="rect">
            <a:avLst/>
          </a:prstGeom>
        </p:spPr>
      </p:pic>
      <p:sp>
        <p:nvSpPr>
          <p:cNvPr id="3" name="Text Placeholder 17"/>
          <p:cNvSpPr txBox="1">
            <a:spLocks/>
          </p:cNvSpPr>
          <p:nvPr userDrawn="1"/>
        </p:nvSpPr>
        <p:spPr>
          <a:xfrm>
            <a:off x="800101" y="6057886"/>
            <a:ext cx="3557588" cy="50405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None/>
              <a:defRPr sz="2200" b="1" kern="1200" baseline="0">
                <a:solidFill>
                  <a:srgbClr val="09193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charset="0"/>
              <a:buChar char="•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Courier New" charset="0"/>
              <a:buChar char="o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charset="2"/>
              <a:buChar char="§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.HelveticaNeueDeskInterface-Regular" charset="0"/>
              <a:buChar char="-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0" dirty="0" err="1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rPr>
              <a:t>www.cranfield.ac.uk</a:t>
            </a:r>
            <a:endParaRPr lang="en-GB" sz="1800" b="0" dirty="0">
              <a:solidFill>
                <a:srgbClr val="0C406D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743571" y="2492897"/>
            <a:ext cx="5757864" cy="17899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Presentation or Chapter Title, Arial Bold 36pt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743573" y="4437112"/>
            <a:ext cx="5757865" cy="6480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Presenter’s Name and Title,</a:t>
            </a:r>
            <a:br>
              <a:rPr lang="en-GB" dirty="0"/>
            </a:br>
            <a:r>
              <a:rPr lang="en-GB" dirty="0"/>
              <a:t>Arial Bold 22pt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743572" y="5239462"/>
            <a:ext cx="5757864" cy="49379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Date, Arial 20pt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ody copy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559496" y="404664"/>
            <a:ext cx="10225136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Slide Title, Arial Bold 28pt</a:t>
            </a:r>
            <a:endParaRPr lang="en-GB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07368" y="1412776"/>
            <a:ext cx="6696744" cy="489654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 b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3pPr>
            <a:lvl4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4pPr>
            <a:lvl5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Body copy, Arial 20pt minimum</a:t>
            </a:r>
          </a:p>
          <a:p>
            <a:pPr lvl="0"/>
            <a:r>
              <a:rPr lang="en-US" dirty="0"/>
              <a:t>Bullet points should always be round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7248525" y="1412776"/>
            <a:ext cx="4535488" cy="489594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Image/media area</a:t>
            </a:r>
          </a:p>
        </p:txBody>
      </p:sp>
    </p:spTree>
    <p:extLst>
      <p:ext uri="{BB962C8B-B14F-4D97-AF65-F5344CB8AC3E}">
        <p14:creationId xmlns:p14="http://schemas.microsoft.com/office/powerpoint/2010/main" val="397693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wo column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1559496" y="404664"/>
            <a:ext cx="10225136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Slide Title, Arial Bold 28pt</a:t>
            </a:r>
            <a:endParaRPr lang="en-GB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07366" y="1412776"/>
            <a:ext cx="11377265" cy="4896544"/>
          </a:xfrm>
          <a:prstGeom prst="rect">
            <a:avLst/>
          </a:prstGeom>
        </p:spPr>
        <p:txBody>
          <a:bodyPr numCol="2" spcCol="144000" anchor="t" anchorCtr="0"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 b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3pPr>
            <a:lvl4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4pPr>
            <a:lvl5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GB" dirty="0"/>
              <a:t>Body copy, Arial 20pt minimum</a:t>
            </a:r>
          </a:p>
          <a:p>
            <a:pPr lvl="0"/>
            <a:r>
              <a:rPr lang="en-GB" dirty="0"/>
              <a:t>Column 1</a:t>
            </a:r>
          </a:p>
          <a:p>
            <a:pPr lvl="0"/>
            <a:r>
              <a:rPr lang="en-US" dirty="0"/>
              <a:t>Bullet points should always be circular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Body copy, Arial 20pt minimum</a:t>
            </a:r>
          </a:p>
          <a:p>
            <a:pPr lvl="0"/>
            <a:r>
              <a:rPr lang="en-GB" dirty="0"/>
              <a:t>Column 2</a:t>
            </a:r>
          </a:p>
          <a:p>
            <a:pPr lvl="0"/>
            <a:r>
              <a:rPr lang="en-US" dirty="0"/>
              <a:t>Bullet points should always be circular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  <a:p>
            <a:pPr lvl="4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33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Large image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1559496" y="404664"/>
            <a:ext cx="10225136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Slide Title, Arial Bold 28pt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9" hasCustomPrompt="1"/>
          </p:nvPr>
        </p:nvSpPr>
        <p:spPr>
          <a:xfrm>
            <a:off x="407368" y="1412776"/>
            <a:ext cx="11376645" cy="489594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Image/media area</a:t>
            </a:r>
          </a:p>
        </p:txBody>
      </p:sp>
    </p:spTree>
    <p:extLst>
      <p:ext uri="{BB962C8B-B14F-4D97-AF65-F5344CB8AC3E}">
        <p14:creationId xmlns:p14="http://schemas.microsoft.com/office/powerpoint/2010/main" val="129790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1559496" y="404664"/>
            <a:ext cx="10225136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Slide Title, Arial Bold 28pt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21" hasCustomPrompt="1"/>
          </p:nvPr>
        </p:nvSpPr>
        <p:spPr>
          <a:xfrm>
            <a:off x="6168632" y="1412776"/>
            <a:ext cx="5615381" cy="489594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Image/media area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22" hasCustomPrompt="1"/>
          </p:nvPr>
        </p:nvSpPr>
        <p:spPr>
          <a:xfrm>
            <a:off x="407987" y="1412776"/>
            <a:ext cx="5615381" cy="489594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Image/media area</a:t>
            </a:r>
          </a:p>
        </p:txBody>
      </p:sp>
    </p:spTree>
    <p:extLst>
      <p:ext uri="{BB962C8B-B14F-4D97-AF65-F5344CB8AC3E}">
        <p14:creationId xmlns:p14="http://schemas.microsoft.com/office/powerpoint/2010/main" val="168590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90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imp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5231904" cy="6857999"/>
          </a:xfrm>
          <a:prstGeom prst="rect">
            <a:avLst/>
          </a:prstGeom>
          <a:solidFill>
            <a:srgbClr val="273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5231904" y="1"/>
            <a:ext cx="6960096" cy="685799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Image/media area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07368" y="404665"/>
            <a:ext cx="4440493" cy="597666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57175" indent="-257175">
              <a:lnSpc>
                <a:spcPct val="100000"/>
              </a:lnSpc>
              <a:buFont typeface="Arial" panose="020B0604020202020204" pitchFamily="34" charset="0"/>
              <a:buChar char="•"/>
              <a:defRPr sz="20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lnSpc>
                <a:spcPct val="100000"/>
              </a:lnSpc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lnSpc>
                <a:spcPct val="100000"/>
              </a:lnSpc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lnSpc>
                <a:spcPct val="100000"/>
              </a:lnSpc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Body copy, Arial 20pt minimum</a:t>
            </a:r>
          </a:p>
          <a:p>
            <a:pPr lvl="0"/>
            <a:r>
              <a:rPr lang="en-US" dirty="0"/>
              <a:t>Bullet points should always be round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07368" y="6414384"/>
            <a:ext cx="504056" cy="32698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B87E66-6AAE-F643-B8FD-9355C1B5527C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24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7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theme" Target="../theme/theme3.xml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8800" y="403200"/>
            <a:ext cx="102240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Title, Arial Bold 28pt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800" y="1411200"/>
            <a:ext cx="11376000" cy="4769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Body copy, Arial 20pt minimum</a:t>
            </a:r>
          </a:p>
          <a:p>
            <a:pPr lvl="0"/>
            <a:r>
              <a:rPr lang="en-US" dirty="0"/>
              <a:t>Bullet points should always be round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24000"/>
            <a:ext cx="972000" cy="97200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07368" y="6414382"/>
            <a:ext cx="504056" cy="326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B87E66-6AAE-F643-B8FD-9355C1B552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20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4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baseline="0">
          <a:solidFill>
            <a:srgbClr val="0C406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800" y="403200"/>
            <a:ext cx="113760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Title, Arial Bold 28pt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800" y="1411200"/>
            <a:ext cx="11376000" cy="4769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Body copy, Arial 20pt minimum</a:t>
            </a:r>
          </a:p>
          <a:p>
            <a:pPr lvl="0"/>
            <a:r>
              <a:rPr lang="en-US" dirty="0"/>
              <a:t>Bullet points should always be round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C406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904312" y="6414383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© </a:t>
            </a:r>
            <a:r>
              <a:rPr lang="en-US" sz="1600" dirty="0" err="1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Cranfield</a:t>
            </a:r>
            <a:r>
              <a:rPr lang="en-US" sz="1600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 University</a:t>
            </a:r>
          </a:p>
        </p:txBody>
      </p:sp>
      <p:sp>
        <p:nvSpPr>
          <p:cNvPr id="15" name="Footer Placeholder 16"/>
          <p:cNvSpPr txBox="1">
            <a:spLocks/>
          </p:cNvSpPr>
          <p:nvPr userDrawn="1"/>
        </p:nvSpPr>
        <p:spPr>
          <a:xfrm>
            <a:off x="407368" y="6414383"/>
            <a:ext cx="4114800" cy="307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B87E66-6AAE-F643-B8FD-9355C1B5527C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67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08" r:id="rId2"/>
    <p:sldLayoutId id="2147483729" r:id="rId3"/>
    <p:sldLayoutId id="2147483709" r:id="rId4"/>
    <p:sldLayoutId id="2147483710" r:id="rId5"/>
    <p:sldLayoutId id="2147483712" r:id="rId6"/>
    <p:sldLayoutId id="2147483717" r:id="rId7"/>
    <p:sldLayoutId id="2147483718" r:id="rId8"/>
    <p:sldLayoutId id="2147483714" r:id="rId9"/>
    <p:sldLayoutId id="2147483727" r:id="rId10"/>
    <p:sldLayoutId id="2147483711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baseline="0">
          <a:solidFill>
            <a:srgbClr val="0C406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093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Development and Performance Comparison of MPI and Fortran </a:t>
            </a:r>
            <a:r>
              <a:rPr lang="en-GB" dirty="0" err="1"/>
              <a:t>Coarrays</a:t>
            </a:r>
            <a:r>
              <a:rPr lang="en-GB" dirty="0"/>
              <a:t> within an Atmospheric Research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Soren Rasmussen with Ethan D Gutmann, Brian Friesen, Damian </a:t>
            </a:r>
            <a:r>
              <a:rPr lang="en-GB" dirty="0" err="1"/>
              <a:t>Rouson</a:t>
            </a:r>
            <a:r>
              <a:rPr lang="en-GB" dirty="0"/>
              <a:t>, Salvatore </a:t>
            </a:r>
            <a:r>
              <a:rPr lang="en-GB" dirty="0" err="1"/>
              <a:t>Filippone</a:t>
            </a:r>
            <a:r>
              <a:rPr lang="en-GB" dirty="0"/>
              <a:t>, Irene </a:t>
            </a:r>
            <a:r>
              <a:rPr lang="en-GB" dirty="0" err="1"/>
              <a:t>Moulitsas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11.16.2018</a:t>
            </a:r>
          </a:p>
        </p:txBody>
      </p:sp>
    </p:spTree>
    <p:extLst>
      <p:ext uri="{BB962C8B-B14F-4D97-AF65-F5344CB8AC3E}">
        <p14:creationId xmlns:p14="http://schemas.microsoft.com/office/powerpoint/2010/main" val="3892451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D31E874-7D9A-4F7A-80F3-B87E6C16CF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Fortran </a:t>
            </a:r>
            <a:r>
              <a:rPr lang="en-US" dirty="0" err="1"/>
              <a:t>Coarrays</a:t>
            </a:r>
            <a:r>
              <a:rPr lang="en-US" dirty="0"/>
              <a:t>: an alternative to MPI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116D593-8769-422C-97D7-6742E114C5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59495" y="404664"/>
            <a:ext cx="9337105" cy="864096"/>
          </a:xfrm>
        </p:spPr>
        <p:txBody>
          <a:bodyPr/>
          <a:lstStyle/>
          <a:p>
            <a:r>
              <a:rPr lang="en-US" dirty="0"/>
              <a:t>Motivation and Background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E1ED67D-560D-41C1-94C9-8A86F75F39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7368" y="2209800"/>
            <a:ext cx="5688632" cy="1537319"/>
          </a:xfrm>
        </p:spPr>
        <p:txBody>
          <a:bodyPr>
            <a:normAutofit/>
          </a:bodyPr>
          <a:lstStyle/>
          <a:p>
            <a:r>
              <a:rPr lang="en-US" dirty="0"/>
              <a:t>Parallel syntax in the Fortran standard</a:t>
            </a:r>
          </a:p>
          <a:p>
            <a:r>
              <a:rPr lang="en-US" dirty="0"/>
              <a:t>Partitioned global address space (PGAS) </a:t>
            </a:r>
          </a:p>
          <a:p>
            <a:r>
              <a:rPr lang="en-US" dirty="0"/>
              <a:t>Like MPI, </a:t>
            </a:r>
            <a:r>
              <a:rPr lang="en-US" dirty="0" err="1"/>
              <a:t>Coarrays</a:t>
            </a:r>
            <a:r>
              <a:rPr lang="en-US" dirty="0"/>
              <a:t> is SPMD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4297585-9DB5-4F3D-BF73-12E7CE786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371600"/>
            <a:ext cx="6477000" cy="4982307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xmlns="" id="{458B4829-97A8-494A-AE52-FE7C3BAB1E45}"/>
              </a:ext>
            </a:extLst>
          </p:cNvPr>
          <p:cNvSpPr txBox="1">
            <a:spLocks/>
          </p:cNvSpPr>
          <p:nvPr/>
        </p:nvSpPr>
        <p:spPr>
          <a:xfrm>
            <a:off x="407368" y="3779912"/>
            <a:ext cx="11377264" cy="79208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rgbClr val="0099C4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Application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3CF6509E-FFBA-43C8-AD1D-3B891872A58B}"/>
              </a:ext>
            </a:extLst>
          </p:cNvPr>
          <p:cNvSpPr txBox="1">
            <a:spLocks/>
          </p:cNvSpPr>
          <p:nvPr/>
        </p:nvSpPr>
        <p:spPr>
          <a:xfrm>
            <a:off x="407368" y="4467268"/>
            <a:ext cx="5917232" cy="153731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Mini-app of the Intermediate Complexity Atmospheric Research (ICAR) model</a:t>
            </a:r>
          </a:p>
          <a:p>
            <a:r>
              <a:rPr lang="en-US" dirty="0"/>
              <a:t>Simplified atmospheric model that does high-resolution meteorological simulations</a:t>
            </a:r>
          </a:p>
        </p:txBody>
      </p:sp>
    </p:spTree>
    <p:extLst>
      <p:ext uri="{BB962C8B-B14F-4D97-AF65-F5344CB8AC3E}">
        <p14:creationId xmlns:p14="http://schemas.microsoft.com/office/powerpoint/2010/main" val="344044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83568E4-7063-477C-8E4E-2982DA5141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Programmability: communicating boundary regions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71D9507-9873-411E-B115-494C60AC86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7367" y="3124200"/>
            <a:ext cx="11360699" cy="1828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C406D"/>
                </a:solidFill>
              </a:rPr>
              <a:t>call </a:t>
            </a:r>
            <a:r>
              <a:rPr lang="en-US" dirty="0" err="1">
                <a:solidFill>
                  <a:srgbClr val="0C406D"/>
                </a:solidFill>
              </a:rPr>
              <a:t>MPI_Type_create_subarray</a:t>
            </a:r>
            <a:r>
              <a:rPr lang="en-US" dirty="0">
                <a:solidFill>
                  <a:srgbClr val="0C406D"/>
                </a:solidFill>
              </a:rPr>
              <a:t>(</a:t>
            </a:r>
            <a:r>
              <a:rPr lang="en-US" dirty="0" err="1">
                <a:solidFill>
                  <a:srgbClr val="0C406D"/>
                </a:solidFill>
              </a:rPr>
              <a:t>ndims</a:t>
            </a:r>
            <a:r>
              <a:rPr lang="en-US" dirty="0">
                <a:solidFill>
                  <a:srgbClr val="0C406D"/>
                </a:solidFill>
              </a:rPr>
              <a:t>, sizes, </a:t>
            </a:r>
            <a:r>
              <a:rPr lang="en-US" dirty="0" err="1">
                <a:solidFill>
                  <a:srgbClr val="0C406D"/>
                </a:solidFill>
              </a:rPr>
              <a:t>subsizes</a:t>
            </a:r>
            <a:r>
              <a:rPr lang="en-US" dirty="0">
                <a:solidFill>
                  <a:srgbClr val="0C406D"/>
                </a:solidFill>
              </a:rPr>
              <a:t>, starts, order, </a:t>
            </a:r>
            <a:r>
              <a:rPr lang="en-US" dirty="0" err="1">
                <a:solidFill>
                  <a:srgbClr val="0C406D"/>
                </a:solidFill>
              </a:rPr>
              <a:t>oldtype</a:t>
            </a:r>
            <a:r>
              <a:rPr lang="en-US" dirty="0">
                <a:solidFill>
                  <a:srgbClr val="0C406D"/>
                </a:solidFill>
              </a:rPr>
              <a:t>, </a:t>
            </a:r>
            <a:r>
              <a:rPr lang="en-US" dirty="0" err="1">
                <a:solidFill>
                  <a:srgbClr val="0C406D"/>
                </a:solidFill>
              </a:rPr>
              <a:t>newType,ierr</a:t>
            </a:r>
            <a:r>
              <a:rPr lang="en-US" dirty="0">
                <a:solidFill>
                  <a:srgbClr val="0C406D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C406D"/>
                </a:solidFill>
              </a:rPr>
              <a:t>call </a:t>
            </a:r>
            <a:r>
              <a:rPr lang="en-US" dirty="0" err="1">
                <a:solidFill>
                  <a:srgbClr val="0C406D"/>
                </a:solidFill>
              </a:rPr>
              <a:t>MPI_Isend</a:t>
            </a:r>
            <a:r>
              <a:rPr lang="en-US" dirty="0">
                <a:solidFill>
                  <a:srgbClr val="0C406D"/>
                </a:solidFill>
              </a:rPr>
              <a:t>(A(</a:t>
            </a:r>
            <a:r>
              <a:rPr lang="en-US" dirty="0" err="1">
                <a:solidFill>
                  <a:srgbClr val="0C406D"/>
                </a:solidFill>
              </a:rPr>
              <a:t>start:start+halo_size</a:t>
            </a:r>
            <a:r>
              <a:rPr lang="en-US" dirty="0">
                <a:solidFill>
                  <a:srgbClr val="0C406D"/>
                </a:solidFill>
              </a:rPr>
              <a:t>, :, :), length, </a:t>
            </a:r>
            <a:r>
              <a:rPr lang="en-US" dirty="0" err="1">
                <a:solidFill>
                  <a:srgbClr val="0C406D"/>
                </a:solidFill>
              </a:rPr>
              <a:t>newType</a:t>
            </a:r>
            <a:r>
              <a:rPr lang="en-US" dirty="0">
                <a:solidFill>
                  <a:srgbClr val="0C406D"/>
                </a:solidFill>
              </a:rPr>
              <a:t>, </a:t>
            </a:r>
            <a:r>
              <a:rPr lang="en-US" dirty="0" err="1">
                <a:solidFill>
                  <a:srgbClr val="0C406D"/>
                </a:solidFill>
              </a:rPr>
              <a:t>west_neighbor</a:t>
            </a:r>
            <a:r>
              <a:rPr lang="en-US" dirty="0">
                <a:solidFill>
                  <a:srgbClr val="0C406D"/>
                </a:solidFill>
              </a:rPr>
              <a:t>, tag, MPI_COMM_WORLD, </a:t>
            </a:r>
            <a:r>
              <a:rPr lang="en-US" dirty="0" err="1">
                <a:solidFill>
                  <a:srgbClr val="0C406D"/>
                </a:solidFill>
              </a:rPr>
              <a:t>send_request</a:t>
            </a:r>
            <a:r>
              <a:rPr lang="en-US" dirty="0">
                <a:solidFill>
                  <a:srgbClr val="0C406D"/>
                </a:solidFill>
              </a:rPr>
              <a:t>, </a:t>
            </a:r>
            <a:r>
              <a:rPr lang="en-US" dirty="0" err="1">
                <a:solidFill>
                  <a:srgbClr val="0C406D"/>
                </a:solidFill>
              </a:rPr>
              <a:t>ierr</a:t>
            </a:r>
            <a:r>
              <a:rPr lang="en-US" dirty="0">
                <a:solidFill>
                  <a:srgbClr val="0C406D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C406D"/>
                </a:solidFill>
              </a:rPr>
              <a:t>call </a:t>
            </a:r>
            <a:r>
              <a:rPr lang="en-US" dirty="0" err="1">
                <a:solidFill>
                  <a:srgbClr val="0C406D"/>
                </a:solidFill>
              </a:rPr>
              <a:t>MPI_Irecv</a:t>
            </a:r>
            <a:r>
              <a:rPr lang="en-US" dirty="0">
                <a:solidFill>
                  <a:srgbClr val="0C406D"/>
                </a:solidFill>
              </a:rPr>
              <a:t>(</a:t>
            </a:r>
            <a:r>
              <a:rPr lang="en-US" dirty="0" err="1">
                <a:solidFill>
                  <a:srgbClr val="0C406D"/>
                </a:solidFill>
              </a:rPr>
              <a:t>east_halo</a:t>
            </a:r>
            <a:r>
              <a:rPr lang="en-US" dirty="0">
                <a:solidFill>
                  <a:srgbClr val="0C406D"/>
                </a:solidFill>
              </a:rPr>
              <a:t>(1:halo_size,:,:), length, </a:t>
            </a:r>
            <a:r>
              <a:rPr lang="en-US" dirty="0" err="1">
                <a:solidFill>
                  <a:srgbClr val="0C406D"/>
                </a:solidFill>
              </a:rPr>
              <a:t>newType</a:t>
            </a:r>
            <a:r>
              <a:rPr lang="en-US" dirty="0">
                <a:solidFill>
                  <a:srgbClr val="0C406D"/>
                </a:solidFill>
              </a:rPr>
              <a:t>, </a:t>
            </a:r>
            <a:r>
              <a:rPr lang="en-US" dirty="0" err="1">
                <a:solidFill>
                  <a:srgbClr val="0C406D"/>
                </a:solidFill>
              </a:rPr>
              <a:t>east_neighbor</a:t>
            </a:r>
            <a:r>
              <a:rPr lang="en-US" dirty="0">
                <a:solidFill>
                  <a:srgbClr val="0C406D"/>
                </a:solidFill>
              </a:rPr>
              <a:t>, tag, MPI_COMM_WORLD, &amp;            </a:t>
            </a:r>
            <a:r>
              <a:rPr lang="en-US" dirty="0" err="1">
                <a:solidFill>
                  <a:srgbClr val="0C406D"/>
                </a:solidFill>
              </a:rPr>
              <a:t>recv_request</a:t>
            </a:r>
            <a:r>
              <a:rPr lang="en-US" dirty="0">
                <a:solidFill>
                  <a:srgbClr val="0C406D"/>
                </a:solidFill>
              </a:rPr>
              <a:t>, status, </a:t>
            </a:r>
            <a:r>
              <a:rPr lang="en-US" dirty="0" err="1">
                <a:solidFill>
                  <a:srgbClr val="0C406D"/>
                </a:solidFill>
              </a:rPr>
              <a:t>ierr</a:t>
            </a:r>
            <a:r>
              <a:rPr lang="en-US" dirty="0">
                <a:solidFill>
                  <a:srgbClr val="0C406D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C406D"/>
                </a:solidFill>
              </a:rPr>
              <a:t>call </a:t>
            </a:r>
            <a:r>
              <a:rPr lang="en-US" dirty="0" err="1">
                <a:solidFill>
                  <a:srgbClr val="0C406D"/>
                </a:solidFill>
              </a:rPr>
              <a:t>MPI_Wait</a:t>
            </a:r>
            <a:r>
              <a:rPr lang="en-US" dirty="0">
                <a:solidFill>
                  <a:srgbClr val="0C406D"/>
                </a:solidFill>
              </a:rPr>
              <a:t>(request, status, </a:t>
            </a:r>
            <a:r>
              <a:rPr lang="en-US" dirty="0" err="1">
                <a:solidFill>
                  <a:srgbClr val="0C406D"/>
                </a:solidFill>
              </a:rPr>
              <a:t>ierr</a:t>
            </a:r>
            <a:r>
              <a:rPr lang="en-US" dirty="0">
                <a:solidFill>
                  <a:srgbClr val="0C406D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xmlns="" id="{F00937D8-2C6D-4857-888F-8A4FEE7B67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7368" y="1265312"/>
            <a:ext cx="11377264" cy="792088"/>
          </a:xfrm>
        </p:spPr>
        <p:txBody>
          <a:bodyPr/>
          <a:lstStyle/>
          <a:p>
            <a:r>
              <a:rPr lang="en-US" dirty="0" err="1"/>
              <a:t>Coarray</a:t>
            </a:r>
            <a:endParaRPr lang="en-US" dirty="0"/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xmlns="" id="{E836CE9D-AE89-4EDA-8700-0FCFB6786E60}"/>
              </a:ext>
            </a:extLst>
          </p:cNvPr>
          <p:cNvSpPr txBox="1">
            <a:spLocks/>
          </p:cNvSpPr>
          <p:nvPr/>
        </p:nvSpPr>
        <p:spPr>
          <a:xfrm>
            <a:off x="423933" y="2362200"/>
            <a:ext cx="11377264" cy="79208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rgbClr val="0099C4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MPI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xmlns="" id="{F843D190-9946-43D1-98F6-8794F7446E5B}"/>
              </a:ext>
            </a:extLst>
          </p:cNvPr>
          <p:cNvSpPr txBox="1">
            <a:spLocks/>
          </p:cNvSpPr>
          <p:nvPr/>
        </p:nvSpPr>
        <p:spPr>
          <a:xfrm>
            <a:off x="460376" y="1925216"/>
            <a:ext cx="11377264" cy="6655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east_halo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(1:halo_size,:,:) [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west_neighbor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]  = A(start : start +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halo_size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:, :)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xmlns="" id="{12EBAE0F-1C1E-41F5-8A2A-83A1F6C57D1E}"/>
              </a:ext>
            </a:extLst>
          </p:cNvPr>
          <p:cNvSpPr txBox="1">
            <a:spLocks/>
          </p:cNvSpPr>
          <p:nvPr/>
        </p:nvSpPr>
        <p:spPr>
          <a:xfrm>
            <a:off x="407368" y="4846712"/>
            <a:ext cx="11377264" cy="79208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rgbClr val="0099C4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Additional MPI Lines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42555C5-DB03-4258-B87F-E4FA1366A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5029201"/>
            <a:ext cx="6189781" cy="167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48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DC109B8-40DE-4927-95AA-B912184ADD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Hardware and Software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6312C16-9551-4776-9CC6-2BAB0ED88F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25A8A58-C9D6-4AC1-B5FE-707BD54B9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800" y="2060648"/>
            <a:ext cx="11377264" cy="4392688"/>
          </a:xfrm>
        </p:spPr>
        <p:txBody>
          <a:bodyPr>
            <a:normAutofit/>
          </a:bodyPr>
          <a:lstStyle/>
          <a:p>
            <a:r>
              <a:rPr lang="en-US" dirty="0"/>
              <a:t>National Center for Atmospheric Research’s (NCAR) </a:t>
            </a:r>
            <a:r>
              <a:rPr lang="en-US" b="1" dirty="0"/>
              <a:t>Cheyenne</a:t>
            </a:r>
            <a:r>
              <a:rPr lang="en-US" dirty="0"/>
              <a:t>, a SGI ICE XA Cluster.</a:t>
            </a:r>
          </a:p>
          <a:p>
            <a:pPr lvl="1"/>
            <a:r>
              <a:rPr lang="en-US" dirty="0"/>
              <a:t>4032 computation nodes, each node is dual socket with 2.3-Ghz Intel Xeon E5-2697V4 processors. Mellanox EDR </a:t>
            </a:r>
            <a:r>
              <a:rPr lang="en-US" dirty="0" err="1"/>
              <a:t>Infiniband</a:t>
            </a:r>
            <a:r>
              <a:rPr lang="en-US" dirty="0"/>
              <a:t> interconnect with a partial 9D Enhanced Hypercube single-plane topology.</a:t>
            </a:r>
          </a:p>
          <a:p>
            <a:pPr lvl="1"/>
            <a:r>
              <a:rPr lang="en-US" dirty="0"/>
              <a:t>GNU </a:t>
            </a:r>
            <a:r>
              <a:rPr lang="en-US" dirty="0" err="1"/>
              <a:t>gfortran</a:t>
            </a:r>
            <a:r>
              <a:rPr lang="en-US" dirty="0"/>
              <a:t> 6.3 with </a:t>
            </a:r>
            <a:r>
              <a:rPr lang="en-US" dirty="0" err="1"/>
              <a:t>OpenCoarrays</a:t>
            </a:r>
            <a:r>
              <a:rPr lang="en-US" dirty="0"/>
              <a:t> 1.9.4 using MPI and </a:t>
            </a:r>
            <a:r>
              <a:rPr lang="en-US" dirty="0" err="1"/>
              <a:t>OpenSHMEM</a:t>
            </a:r>
            <a:r>
              <a:rPr lang="en-US" dirty="0"/>
              <a:t> communication layers.</a:t>
            </a:r>
          </a:p>
          <a:p>
            <a:pPr lvl="1"/>
            <a:endParaRPr lang="en-US" dirty="0"/>
          </a:p>
          <a:p>
            <a:r>
              <a:rPr lang="en-US" dirty="0"/>
              <a:t>Lawrence Berkeley National Laboratory’s (LBNL) </a:t>
            </a:r>
            <a:r>
              <a:rPr lang="en-US" b="1" dirty="0"/>
              <a:t>Cori</a:t>
            </a:r>
            <a:r>
              <a:rPr lang="en-US" dirty="0"/>
              <a:t>, a Cray XC40</a:t>
            </a:r>
          </a:p>
          <a:p>
            <a:pPr lvl="1"/>
            <a:r>
              <a:rPr lang="en-US" dirty="0"/>
              <a:t>12,076 total compute nodes, 9688 of them are single-socket, 68-core Intel Xeon Phi Processor 7250 ("Knight’s Landing") at 1.4 GHz.</a:t>
            </a:r>
          </a:p>
          <a:p>
            <a:pPr lvl="1"/>
            <a:r>
              <a:rPr lang="en-US" dirty="0"/>
              <a:t>Cray Compiling Environment (CCE) 8.7.1.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83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F096471-1335-4F22-BF29-E8469B9346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7368" y="1412776"/>
            <a:ext cx="11377264" cy="792088"/>
          </a:xfrm>
        </p:spPr>
        <p:txBody>
          <a:bodyPr>
            <a:normAutofit/>
          </a:bodyPr>
          <a:lstStyle/>
          <a:p>
            <a:r>
              <a:rPr lang="en-US" dirty="0"/>
              <a:t>Weak Scaling for Cheyenne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44253F6-26AB-4361-AAB5-B0B24889AE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59496" y="404664"/>
            <a:ext cx="10225136" cy="864096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5CACC00-2922-4CA3-A794-4784F4B10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8600"/>
            <a:ext cx="4682741" cy="281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C66FC26-E35F-4F27-81C6-EF7DACEA0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11560"/>
            <a:ext cx="4582164" cy="27531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0A1D720-F0C0-4F04-81B2-EF11E38A7A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051" y="3411561"/>
            <a:ext cx="4572638" cy="27531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C0B1643-347A-4BD2-A02F-9785235FB6ED}"/>
              </a:ext>
            </a:extLst>
          </p:cNvPr>
          <p:cNvSpPr txBox="1"/>
          <p:nvPr/>
        </p:nvSpPr>
        <p:spPr>
          <a:xfrm>
            <a:off x="6095999" y="3054787"/>
            <a:ext cx="4682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25 points per process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A44B910-3EC9-48FD-97E7-949DE9178AEF}"/>
              </a:ext>
            </a:extLst>
          </p:cNvPr>
          <p:cNvSpPr txBox="1"/>
          <p:nvPr/>
        </p:nvSpPr>
        <p:spPr>
          <a:xfrm>
            <a:off x="838200" y="6204586"/>
            <a:ext cx="4682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100 points per process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E2478E6-1DCD-400D-BECB-DABE553A0CB9}"/>
              </a:ext>
            </a:extLst>
          </p:cNvPr>
          <p:cNvSpPr txBox="1"/>
          <p:nvPr/>
        </p:nvSpPr>
        <p:spPr>
          <a:xfrm>
            <a:off x="6095999" y="6204586"/>
            <a:ext cx="4682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400 points per process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xmlns="" id="{159FA976-C2D9-41FF-9916-D7E7761040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7368" y="2348881"/>
            <a:ext cx="5688632" cy="546719"/>
          </a:xfrm>
        </p:spPr>
        <p:txBody>
          <a:bodyPr>
            <a:normAutofit/>
          </a:bodyPr>
          <a:lstStyle/>
          <a:p>
            <a:r>
              <a:rPr lang="en-US" dirty="0"/>
              <a:t>Up to 25,600 processes</a:t>
            </a:r>
          </a:p>
        </p:txBody>
      </p:sp>
    </p:spTree>
    <p:extLst>
      <p:ext uri="{BB962C8B-B14F-4D97-AF65-F5344CB8AC3E}">
        <p14:creationId xmlns:p14="http://schemas.microsoft.com/office/powerpoint/2010/main" val="796622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F096471-1335-4F22-BF29-E8469B9346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Weak Scaling for Cray on Cori                                       Cheyenne Strong Scaling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44253F6-26AB-4361-AAB5-B0B24889AE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85F043D-7C5D-4DF6-A8DF-49EF195BD3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4D68F30-6F35-4D96-AE5A-019EF1B49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69" y="2348880"/>
            <a:ext cx="5153431" cy="30963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D58A0C5-D18C-4584-804F-62978FBCD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283" y="2348880"/>
            <a:ext cx="5142717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67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1D69E51F-34AD-43AB-8358-50646E74B0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3357" y="3962400"/>
            <a:ext cx="11377264" cy="792088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1F954C9-59F9-4C00-909F-7EEF69A8CC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Conclusions and Future 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E6EC748-BADC-4987-9836-C35CAA72BE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3357" y="1514237"/>
            <a:ext cx="6436186" cy="2448163"/>
          </a:xfrm>
        </p:spPr>
        <p:txBody>
          <a:bodyPr/>
          <a:lstStyle/>
          <a:p>
            <a:r>
              <a:rPr lang="en-US" dirty="0"/>
              <a:t>CAF </a:t>
            </a:r>
            <a:r>
              <a:rPr lang="en-US" dirty="0" err="1"/>
              <a:t>OpenSHMEM</a:t>
            </a:r>
            <a:r>
              <a:rPr lang="en-US" dirty="0"/>
              <a:t> outperformed MPI version</a:t>
            </a:r>
          </a:p>
          <a:p>
            <a:r>
              <a:rPr lang="en-US" dirty="0"/>
              <a:t>No extra coding to switch </a:t>
            </a:r>
            <a:r>
              <a:rPr lang="en-US" dirty="0" err="1"/>
              <a:t>OpenCoarray</a:t>
            </a:r>
            <a:r>
              <a:rPr lang="en-US" dirty="0"/>
              <a:t> backend</a:t>
            </a:r>
          </a:p>
          <a:p>
            <a:r>
              <a:rPr lang="en-US" dirty="0"/>
              <a:t>MPI </a:t>
            </a:r>
            <a:r>
              <a:rPr lang="en-US" dirty="0" err="1"/>
              <a:t>Coarray</a:t>
            </a:r>
            <a:r>
              <a:rPr lang="en-US" dirty="0"/>
              <a:t> backend initialization time at 2,000 processes is 	an hour, 3,000 exceeds 12 hour limit</a:t>
            </a:r>
          </a:p>
          <a:p>
            <a:r>
              <a:rPr lang="en-US" dirty="0"/>
              <a:t>91% more code needed by MPI in communication file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3FFE6B16-FF66-454D-9CE9-C14248CEB9BF}"/>
              </a:ext>
            </a:extLst>
          </p:cNvPr>
          <p:cNvSpPr txBox="1">
            <a:spLocks/>
          </p:cNvSpPr>
          <p:nvPr/>
        </p:nvSpPr>
        <p:spPr>
          <a:xfrm>
            <a:off x="357536" y="4572000"/>
            <a:ext cx="11377264" cy="1828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Strong scaling with CAF-MPI and on Cori</a:t>
            </a:r>
          </a:p>
          <a:p>
            <a:r>
              <a:rPr lang="en-US" dirty="0"/>
              <a:t>Implement </a:t>
            </a:r>
            <a:r>
              <a:rPr lang="en-US" dirty="0" err="1"/>
              <a:t>OpenCoarrays</a:t>
            </a:r>
            <a:r>
              <a:rPr lang="en-US" dirty="0"/>
              <a:t> on Cray for direct comparisons</a:t>
            </a:r>
          </a:p>
          <a:p>
            <a:r>
              <a:rPr lang="en-US" dirty="0"/>
              <a:t>Investigate CAF-MPI at higher process counts</a:t>
            </a:r>
          </a:p>
          <a:p>
            <a:r>
              <a:rPr lang="en-US" dirty="0"/>
              <a:t>Add MPI Cartesian topology model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C8BEB3A-A5D6-4B8F-85E1-1F46DBA09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857" y="1923553"/>
            <a:ext cx="4248743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F096471-1335-4F22-BF29-E8469B9346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44253F6-26AB-4361-AAB5-B0B24889AE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85F043D-7C5D-4DF6-A8DF-49EF195BD3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Based on work supported by NSF’s National Center for Atmospheric Research (NCAR)</a:t>
            </a:r>
          </a:p>
          <a:p>
            <a:r>
              <a:rPr lang="en-US" dirty="0"/>
              <a:t>The National Energy Research Scientific Computing Center (NERSC)</a:t>
            </a:r>
          </a:p>
          <a:p>
            <a:r>
              <a:rPr lang="en-US" dirty="0"/>
              <a:t>Fellowship sponsored by </a:t>
            </a:r>
            <a:r>
              <a:rPr lang="en-US" dirty="0" err="1"/>
              <a:t>Sourcery</a:t>
            </a:r>
            <a:r>
              <a:rPr lang="en-US" dirty="0"/>
              <a:t> Institute</a:t>
            </a:r>
          </a:p>
        </p:txBody>
      </p:sp>
    </p:spTree>
    <p:extLst>
      <p:ext uri="{BB962C8B-B14F-4D97-AF65-F5344CB8AC3E}">
        <p14:creationId xmlns:p14="http://schemas.microsoft.com/office/powerpoint/2010/main" val="1258095990"/>
      </p:ext>
    </p:extLst>
  </p:cSld>
  <p:clrMapOvr>
    <a:masterClrMapping/>
  </p:clrMapOvr>
</p:sld>
</file>

<file path=ppt/theme/theme1.xml><?xml version="1.0" encoding="utf-8"?>
<a:theme xmlns:a="http://schemas.openxmlformats.org/drawingml/2006/main" name="Cranfield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8" id="{4EC0D7FE-06B8-4F5B-837D-515890F940B8}" vid="{1962E988-1E27-4B1B-A392-6000164B8AB2}"/>
    </a:ext>
  </a:extLst>
</a:theme>
</file>

<file path=ppt/theme/theme2.xml><?xml version="1.0" encoding="utf-8"?>
<a:theme xmlns:a="http://schemas.openxmlformats.org/drawingml/2006/main" name="No Logo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8" id="{4EC0D7FE-06B8-4F5B-837D-515890F940B8}" vid="{D8971F1C-1031-48F9-B70C-DDFF98459FAF}"/>
    </a:ext>
  </a:extLst>
</a:theme>
</file>

<file path=ppt/theme/theme3.xml><?xml version="1.0" encoding="utf-8"?>
<a:theme xmlns:a="http://schemas.openxmlformats.org/drawingml/2006/main" name="Coloured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8" id="{4EC0D7FE-06B8-4F5B-837D-515890F940B8}" vid="{9D134DCA-2C6B-4243-AC44-C646CE090EF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2428EAC03A342B9BB2F331FEB908A" ma:contentTypeVersion="3" ma:contentTypeDescription="Create a new document." ma:contentTypeScope="" ma:versionID="823a14c264c580be9fd5c5c98da67aa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022916f55ab85163ee9a5069dec31d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2FDF69-5A1A-4E32-A5EE-49837B6134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29D86A-3AF6-48A4-855F-0A95E6AF055E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F5E7DB0-E024-4A25-84BD-040522EEB7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Marketing-Template-16x9-01</Template>
  <TotalTime>2344</TotalTime>
  <Words>448</Words>
  <Application>Microsoft Macintosh PowerPoint</Application>
  <PresentationFormat>Custom</PresentationFormat>
  <Paragraphs>54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Cranfield Master</vt:lpstr>
      <vt:lpstr>No Logo Master</vt:lpstr>
      <vt:lpstr>Coloured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Artless</dc:creator>
  <cp:lastModifiedBy>Bill Long</cp:lastModifiedBy>
  <cp:revision>63</cp:revision>
  <cp:lastPrinted>2014-09-02T09:13:37Z</cp:lastPrinted>
  <dcterms:created xsi:type="dcterms:W3CDTF">2018-11-12T11:40:37Z</dcterms:created>
  <dcterms:modified xsi:type="dcterms:W3CDTF">2018-11-15T23:37:57Z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0x01010005F2428EAC03A342B9BB2F331FEB908A</vt:lpwstr>
  </property>
</Properties>
</file>