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4" r:id="rId10"/>
    <p:sldId id="281" r:id="rId11"/>
    <p:sldId id="280" r:id="rId12"/>
    <p:sldId id="283" r:id="rId13"/>
    <p:sldId id="275" r:id="rId14"/>
    <p:sldId id="276" r:id="rId15"/>
    <p:sldId id="282" r:id="rId16"/>
    <p:sldId id="277" r:id="rId17"/>
    <p:sldId id="278" r:id="rId18"/>
    <p:sldId id="279" r:id="rId19"/>
  </p:sldIdLst>
  <p:sldSz cx="12192000" cy="6858000"/>
  <p:notesSz cx="6858000" cy="9144000"/>
  <p:embeddedFontLst>
    <p:embeddedFont>
      <p:font typeface="a고딕10" panose="02020600000000000000" pitchFamily="18" charset="-127"/>
      <p:regular r:id="rId21"/>
    </p:embeddedFont>
    <p:embeddedFont>
      <p:font typeface="a고딕11" panose="02020600000000000000" pitchFamily="18" charset="-127"/>
      <p:regular r:id="rId22"/>
    </p:embeddedFont>
    <p:embeddedFont>
      <p:font typeface="a고딕12" panose="02020600000000000000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3C3F41"/>
    <a:srgbClr val="F7F7F7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D9FA-661A-4AE6-9230-AF05F228AE9A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5661E-7EFB-4898-A754-57EE1BC8A1F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17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7C154-86B1-4514-B2C7-DFD150E6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FAF2E-1B00-49C4-AF97-CA9C4A82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48385-A035-41ED-8210-C9C18C13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A5C66-5E08-4679-96DA-349E9A60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9315D-590E-41B1-8873-F9FEABF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84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7F85-BE25-47AD-88C3-239E6CEE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85860-C607-4087-97C4-09F11A73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664DA-92B0-4A86-95F8-C36E3282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E7C73-903F-4020-A503-F1DB6897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E8A23-AB6B-4F22-8F5F-22B13A24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7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02819-86EA-4587-B4FF-D465C7B6E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4708B-7E8C-4831-8CCB-7A3697CF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04010-217C-4DA3-8DA1-09F90A8C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F676C-090D-49C2-AE20-6992F0C5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029C9-1BB2-415B-B00B-7DB89AC9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9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E17-FB3D-448D-A21F-EC847C3C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B6C7C-37B6-4C33-A231-FF1FCAC0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1CDB0-4CCE-49EC-B841-FC4279E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56EFD-0B8D-42D4-8D5D-EC43AF8E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FF1A8-0F4C-4E67-93F4-B4299D6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3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F58DF-B0F1-412E-A5FF-5D63E79C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79A10-F6CD-481C-A8D8-D7DD1B9F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0A4E-6F44-408D-841D-91C5464E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5107-BE59-494D-B9E2-9AE66BD4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A5BDA-7062-4E66-B71E-5D96EE55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62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5A8A2-1D37-49FE-A662-F308A94D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65A35-57B0-4377-99EC-6D38D2433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EEA64-7218-4137-A574-EADF40EC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37DA3-B126-439A-9B4B-4033C8D4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C43C5-2881-44B0-8C06-E61C60BB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0B9F0-999C-4302-A3E4-FAFB4AB6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0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D1F53-BF7D-4114-AFE1-5F8E25F3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CEB30-69E8-430F-B038-CBF22F03D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62120-7449-462F-B26A-EADC5D505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FCC0C-73DF-4527-BFA4-4AD12BBE8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5164F0-2303-4FB6-B216-972D16DC3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D3A5C-C24C-497D-851F-F456F3B6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95553-A7D5-4C6A-85E7-A1F2A9FC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AC1D69-3429-4BA4-95ED-8691859B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7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F644B-9A7F-40FF-8BBC-FF52CE86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0F0893-FA31-4C3B-996A-A9B5755D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8D97F1-8EB1-4D83-8826-FD9C7AE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7790BD-E2D5-4ECA-B859-6B6FE04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50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916BF0-DA9A-42CE-BC0B-C435DC1E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1B1D83-939B-4AA3-AACA-DA9AD12A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78DDD-3B5C-41AE-B178-F609D63D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95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9F58B-627F-4B7F-A42E-52882127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64A47-B5BA-4721-893A-843C83EA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A8D98-1F04-47D7-A975-1D38036F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E8E07-A6E8-433B-B717-0B86DC56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97764-8D17-4D00-A918-DE293953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FE8C1-2819-474B-86A0-259E78DA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6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5342-BE80-4BF0-BFA0-5A2F4FE1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922466-F6B2-4225-BCF2-C7509F966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EC59C-661C-47C3-9D55-1991DEF20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8BECA-4DA0-46C8-830A-0EF6FFC1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88A77-B946-4691-B6B0-7F1D2D5A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9F1D0-07BA-4817-B1C0-53A390A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5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60B80-FF23-4A99-B4F8-0A39ECAA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E5B07-DDBD-433C-AA47-118DD0DCF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793E0-C5E9-428E-B7ED-53D85288A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282C-8C18-41BF-81E3-F4013AA9F617}" type="datetimeFigureOut">
              <a:rPr lang="ko-KR" altLang="en-US" smtClean="0"/>
              <a:t>2020-01-10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99C07-9182-4DF4-9282-60FDFD264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4C06A-DB57-4049-98F1-D18A07961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5243-F859-40C6-9189-E0D4A27A13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8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윈도우 배경화면에 대한 이미지 검색결과">
            <a:extLst>
              <a:ext uri="{FF2B5EF4-FFF2-40B4-BE49-F238E27FC236}">
                <a16:creationId xmlns:a16="http://schemas.microsoft.com/office/drawing/2014/main" id="{E6BBD7AE-1310-4B53-B2DA-1F875D2F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관련 이미지">
            <a:extLst>
              <a:ext uri="{FF2B5EF4-FFF2-40B4-BE49-F238E27FC236}">
                <a16:creationId xmlns:a16="http://schemas.microsoft.com/office/drawing/2014/main" id="{9701752E-4B4D-4440-9D2B-1225D298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85" y="382136"/>
            <a:ext cx="9020629" cy="56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045" y="1353126"/>
            <a:ext cx="3749615" cy="1163578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PyRain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88" y="2488214"/>
            <a:ext cx="994912" cy="41787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위드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B20D1-3524-4A06-83DB-2D6C4447D7EC}"/>
              </a:ext>
            </a:extLst>
          </p:cNvPr>
          <p:cNvSpPr/>
          <p:nvPr/>
        </p:nvSpPr>
        <p:spPr>
          <a:xfrm>
            <a:off x="1983116" y="1568109"/>
            <a:ext cx="745570" cy="733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BCEC3D3F-1D36-4DA1-BE58-392385BDE258}"/>
              </a:ext>
            </a:extLst>
          </p:cNvPr>
          <p:cNvSpPr txBox="1">
            <a:spLocks/>
          </p:cNvSpPr>
          <p:nvPr/>
        </p:nvSpPr>
        <p:spPr>
          <a:xfrm>
            <a:off x="3001805" y="5012703"/>
            <a:ext cx="3429725" cy="50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구본아   문동규</a:t>
            </a:r>
            <a:r>
              <a:rPr lang="en-US" altLang="ko-KR" sz="1600" b="1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 </a:t>
            </a:r>
            <a:r>
              <a:rPr lang="ko-KR" altLang="en-US" sz="1600" b="1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이혜진  홍순기</a:t>
            </a:r>
          </a:p>
        </p:txBody>
      </p:sp>
      <p:pic>
        <p:nvPicPr>
          <p:cNvPr id="2056" name="Picture 8" descr="파이참에 대한 이미지 검색결과">
            <a:extLst>
              <a:ext uri="{FF2B5EF4-FFF2-40B4-BE49-F238E27FC236}">
                <a16:creationId xmlns:a16="http://schemas.microsoft.com/office/drawing/2014/main" id="{D3B5D67D-2FB9-46DC-B71D-AEE5B6A9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643" l="3681" r="100000">
                        <a14:foregroundMark x1="43865" y1="36786" x2="43865" y2="36786"/>
                        <a14:foregroundMark x1="54908" y1="35357" x2="54908" y2="35357"/>
                        <a14:foregroundMark x1="37117" y1="70714" x2="37117" y2="70714"/>
                        <a14:foregroundMark x1="42945" y1="69643" x2="42945" y2="69643"/>
                        <a14:foregroundMark x1="47239" y1="68929" x2="47239" y2="68929"/>
                        <a14:foregroundMark x1="50613" y1="45000" x2="50613" y2="45000"/>
                        <a14:foregroundMark x1="57975" y1="51071" x2="57975" y2="51071"/>
                        <a14:foregroundMark x1="61350" y1="33571" x2="61350" y2="33571"/>
                        <a14:foregroundMark x1="37423" y1="34643" x2="37423" y2="34643"/>
                        <a14:foregroundMark x1="33742" y1="45000" x2="33742" y2="45000"/>
                        <a14:foregroundMark x1="45092" y1="43929" x2="45092" y2="43929"/>
                        <a14:foregroundMark x1="38037" y1="42857" x2="38037" y2="42857"/>
                        <a14:foregroundMark x1="35583" y1="50714" x2="35583" y2="5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86" y="1504815"/>
            <a:ext cx="1001519" cy="8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2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8389" y="-8389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043C8D1-D1EA-474C-BC59-7449AFB594EF}"/>
              </a:ext>
            </a:extLst>
          </p:cNvPr>
          <p:cNvGrpSpPr/>
          <p:nvPr/>
        </p:nvGrpSpPr>
        <p:grpSpPr>
          <a:xfrm rot="16200000">
            <a:off x="5749038" y="987126"/>
            <a:ext cx="744220" cy="1021692"/>
            <a:chOff x="4128020" y="2878857"/>
            <a:chExt cx="744220" cy="744220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CCEC0AB7-ADC7-4348-B0C1-1726E4642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28020" y="2878857"/>
              <a:ext cx="744220" cy="744220"/>
            </a:xfrm>
            <a:prstGeom prst="rect">
              <a:avLst/>
            </a:prstGeom>
            <a:solidFill>
              <a:srgbClr val="282828"/>
            </a:solidFill>
          </p:spPr>
        </p:pic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6ABABF8-1F36-4C02-8125-924E2F7088D9}"/>
                </a:ext>
              </a:extLst>
            </p:cNvPr>
            <p:cNvSpPr/>
            <p:nvPr/>
          </p:nvSpPr>
          <p:spPr>
            <a:xfrm>
              <a:off x="4413459" y="3174431"/>
              <a:ext cx="263087" cy="6711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4F4D411-B42D-4EDF-A957-2ED4E5080B2F}"/>
                </a:ext>
              </a:extLst>
            </p:cNvPr>
            <p:cNvSpPr/>
            <p:nvPr/>
          </p:nvSpPr>
          <p:spPr>
            <a:xfrm>
              <a:off x="4368586" y="3301739"/>
              <a:ext cx="263087" cy="6711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217A6AC-6133-4C59-AF71-44E293487BA0}"/>
                </a:ext>
              </a:extLst>
            </p:cNvPr>
            <p:cNvSpPr/>
            <p:nvPr/>
          </p:nvSpPr>
          <p:spPr>
            <a:xfrm>
              <a:off x="4368585" y="3459604"/>
              <a:ext cx="263087" cy="6711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24E2F1-7DB1-47EE-B3C9-5BC110F16E61}"/>
              </a:ext>
            </a:extLst>
          </p:cNvPr>
          <p:cNvSpPr/>
          <p:nvPr/>
        </p:nvSpPr>
        <p:spPr>
          <a:xfrm>
            <a:off x="3498209" y="738231"/>
            <a:ext cx="2103705" cy="2119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8367A5-26FC-4662-848D-B3D35C21BD34}"/>
              </a:ext>
            </a:extLst>
          </p:cNvPr>
          <p:cNvSpPr/>
          <p:nvPr/>
        </p:nvSpPr>
        <p:spPr>
          <a:xfrm>
            <a:off x="6623605" y="726287"/>
            <a:ext cx="2103705" cy="238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518A5DA-C0BE-41C9-9E42-B96A09703E53}"/>
              </a:ext>
            </a:extLst>
          </p:cNvPr>
          <p:cNvSpPr/>
          <p:nvPr/>
        </p:nvSpPr>
        <p:spPr>
          <a:xfrm>
            <a:off x="3489821" y="723969"/>
            <a:ext cx="2112093" cy="395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3C78686-FAE8-4942-8A15-D1A5E4D29E33}"/>
              </a:ext>
            </a:extLst>
          </p:cNvPr>
          <p:cNvSpPr/>
          <p:nvPr/>
        </p:nvSpPr>
        <p:spPr>
          <a:xfrm>
            <a:off x="6621446" y="723969"/>
            <a:ext cx="2112093" cy="395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2BAA0-45FB-468D-B84B-B192A965837C}"/>
              </a:ext>
            </a:extLst>
          </p:cNvPr>
          <p:cNvSpPr txBox="1"/>
          <p:nvPr/>
        </p:nvSpPr>
        <p:spPr>
          <a:xfrm>
            <a:off x="3849784" y="729814"/>
            <a:ext cx="17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Select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EA0921-8CC5-4218-B2B8-F9D2A7F9D732}"/>
              </a:ext>
            </a:extLst>
          </p:cNvPr>
          <p:cNvSpPr txBox="1"/>
          <p:nvPr/>
        </p:nvSpPr>
        <p:spPr>
          <a:xfrm>
            <a:off x="7343826" y="736330"/>
            <a:ext cx="8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Quiz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EF490D-1073-43A7-8038-E4871E273A37}"/>
              </a:ext>
            </a:extLst>
          </p:cNvPr>
          <p:cNvSpPr/>
          <p:nvPr/>
        </p:nvSpPr>
        <p:spPr>
          <a:xfrm>
            <a:off x="3489821" y="1972658"/>
            <a:ext cx="2112093" cy="1141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2655C1D-9B08-4804-B270-96D9A3F243BF}"/>
              </a:ext>
            </a:extLst>
          </p:cNvPr>
          <p:cNvSpPr/>
          <p:nvPr/>
        </p:nvSpPr>
        <p:spPr>
          <a:xfrm>
            <a:off x="6623605" y="1972658"/>
            <a:ext cx="2112093" cy="11417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아이디어 상세 설명</a:t>
            </a:r>
            <a:endParaRPr lang="en-US" altLang="ko-KR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클래스 </a:t>
            </a:r>
            <a:r>
              <a:rPr lang="en-US" altLang="ko-KR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UML</a:t>
            </a:r>
            <a:r>
              <a:rPr lang="ko-KR" altLang="en-US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E381F4-AA51-4D9A-A257-BF927DE90F8A}"/>
              </a:ext>
            </a:extLst>
          </p:cNvPr>
          <p:cNvSpPr txBox="1"/>
          <p:nvPr/>
        </p:nvSpPr>
        <p:spPr>
          <a:xfrm>
            <a:off x="3610213" y="1360771"/>
            <a:ext cx="175136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Score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gameStart</a:t>
            </a:r>
            <a:r>
              <a:rPr lang="en-US" altLang="ko-KR" sz="14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gameEnd</a:t>
            </a:r>
            <a:r>
              <a:rPr lang="en-US" altLang="ko-KR" sz="14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Collision()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671549-EE01-4D1C-9C6D-573D55382159}"/>
              </a:ext>
            </a:extLst>
          </p:cNvPr>
          <p:cNvSpPr txBox="1"/>
          <p:nvPr/>
        </p:nvSpPr>
        <p:spPr>
          <a:xfrm>
            <a:off x="6761225" y="1360771"/>
            <a:ext cx="175136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strList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openFile</a:t>
            </a:r>
            <a:r>
              <a:rPr lang="en-US" altLang="ko-KR" sz="1400" dirty="0"/>
              <a:t>()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96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아이디어 상세 설명</a:t>
            </a:r>
            <a:endParaRPr lang="en-US" altLang="ko-KR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순서도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F68B17DE-E8C4-4909-A5DA-DE0498BB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37" y="1311131"/>
            <a:ext cx="1214437" cy="477838"/>
          </a:xfrm>
          <a:prstGeom prst="flowChartConnector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시작</a:t>
            </a:r>
          </a:p>
          <a:p>
            <a:pPr marL="342900" indent="-338138" algn="ctr" hangingPunct="1">
              <a:lnSpc>
                <a:spcPct val="100000"/>
              </a:lnSpc>
              <a:buClrTx/>
              <a:buFontTx/>
              <a:buNone/>
            </a:pPr>
            <a:endParaRPr lang="ko-KR" altLang="ko-KR" sz="1600" b="1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E394803E-1870-4BC0-88E9-AE255E96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72" y="2051050"/>
            <a:ext cx="1952645" cy="1177925"/>
          </a:xfrm>
          <a:prstGeom prst="flowChartDecision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Select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Game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4AAF9692-129F-4701-83EB-A918B07C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123" y="3519488"/>
            <a:ext cx="1320800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PyRain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호출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AEE58F5D-904F-4762-8A33-4238F891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124" y="4459288"/>
            <a:ext cx="1320800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Quiz Class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생성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2D92283D-8B85-4B2F-BE26-3B2FDB48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180" y="4451350"/>
            <a:ext cx="1273175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File </a:t>
            </a:r>
            <a:r>
              <a:rPr lang="ko-KR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호출 후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List</a:t>
            </a:r>
            <a:r>
              <a:rPr lang="ko-KR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로 반환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F572E7FB-1532-45DC-89A6-A2F2E416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180" y="3349625"/>
            <a:ext cx="1273175" cy="771525"/>
          </a:xfrm>
          <a:prstGeom prst="rect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List </a:t>
            </a: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만큼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객체 생성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088269B5-08DC-47B5-9059-14F5DF047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180" y="2640013"/>
            <a:ext cx="1273175" cy="342900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객체이동</a:t>
            </a:r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C8FA2B5F-4B2E-497A-83E7-868D26FA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17" y="2298700"/>
            <a:ext cx="1209675" cy="1050925"/>
          </a:xfrm>
          <a:prstGeom prst="flowChartDecision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오버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라인</a:t>
            </a:r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C1FF4F65-63E4-4296-AA13-F7C0DFB5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180" y="1371600"/>
            <a:ext cx="1209674" cy="457200"/>
          </a:xfrm>
          <a:prstGeom prst="flowChartConnector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종료</a:t>
            </a:r>
          </a:p>
        </p:txBody>
      </p:sp>
      <p:sp>
        <p:nvSpPr>
          <p:cNvPr id="22" name="AutoShape 12">
            <a:extLst>
              <a:ext uri="{FF2B5EF4-FFF2-40B4-BE49-F238E27FC236}">
                <a16:creationId xmlns:a16="http://schemas.microsoft.com/office/drawing/2014/main" id="{9504A528-3FD6-41B9-A791-3612EBB3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56" y="3552989"/>
            <a:ext cx="617538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타자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입력</a:t>
            </a:r>
          </a:p>
        </p:txBody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6B172424-D249-4E9D-B60A-E2CFFE03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480" y="4672013"/>
            <a:ext cx="1667689" cy="790575"/>
          </a:xfrm>
          <a:prstGeom prst="flowChartDecision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객체</a:t>
            </a:r>
            <a:r>
              <a:rPr lang="ko-KR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와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비교</a:t>
            </a:r>
            <a:r>
              <a:rPr lang="en-US" altLang="ko-KR" sz="16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 </a:t>
            </a:r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id="{C6631919-0E54-42BB-8A5B-ADE885B8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611" y="4662488"/>
            <a:ext cx="914400" cy="800100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객체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위치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초기화</a:t>
            </a:r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id="{5DFFE502-0388-4134-B71F-EF34AFFDE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417" y="4757738"/>
            <a:ext cx="914400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스코어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상승</a:t>
            </a:r>
          </a:p>
        </p:txBody>
      </p:sp>
      <p:sp>
        <p:nvSpPr>
          <p:cNvPr id="26" name="AutoShape 16">
            <a:extLst>
              <a:ext uri="{FF2B5EF4-FFF2-40B4-BE49-F238E27FC236}">
                <a16:creationId xmlns:a16="http://schemas.microsoft.com/office/drawing/2014/main" id="{2EA938B1-1A34-47E3-9A76-DB03DA37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555" y="3216275"/>
            <a:ext cx="1254125" cy="1320800"/>
          </a:xfrm>
          <a:prstGeom prst="flowChartDecision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목표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점수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도달</a:t>
            </a:r>
          </a:p>
        </p:txBody>
      </p:sp>
      <p:cxnSp>
        <p:nvCxnSpPr>
          <p:cNvPr id="27" name="AutoShape 17">
            <a:extLst>
              <a:ext uri="{FF2B5EF4-FFF2-40B4-BE49-F238E27FC236}">
                <a16:creationId xmlns:a16="http://schemas.microsoft.com/office/drawing/2014/main" id="{81CF30F9-3F1C-41E8-A5F8-0545ED5607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126327" y="1958181"/>
            <a:ext cx="177800" cy="7938"/>
          </a:xfrm>
          <a:prstGeom prst="bentConnector2">
            <a:avLst/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18">
            <a:extLst>
              <a:ext uri="{FF2B5EF4-FFF2-40B4-BE49-F238E27FC236}">
                <a16:creationId xmlns:a16="http://schemas.microsoft.com/office/drawing/2014/main" id="{026EFDB7-56F8-4D1A-9C74-FD9032452B8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075562" y="3370489"/>
            <a:ext cx="274637" cy="4763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19">
            <a:extLst>
              <a:ext uri="{FF2B5EF4-FFF2-40B4-BE49-F238E27FC236}">
                <a16:creationId xmlns:a16="http://schemas.microsoft.com/office/drawing/2014/main" id="{3A67D228-0AFA-4E16-89B5-AF302F01642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021369" y="4275511"/>
            <a:ext cx="363554" cy="4763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0">
            <a:extLst>
              <a:ext uri="{FF2B5EF4-FFF2-40B4-BE49-F238E27FC236}">
                <a16:creationId xmlns:a16="http://schemas.microsoft.com/office/drawing/2014/main" id="{FE3657CB-3209-4C19-9126-B7D8CBB69928}"/>
              </a:ext>
            </a:extLst>
          </p:cNvPr>
          <p:cNvCxnSpPr>
            <a:cxnSpLocks noChangeShapeType="1"/>
            <a:stCxn id="16" idx="3"/>
            <a:endCxn id="17" idx="1"/>
          </p:cNvCxnSpPr>
          <p:nvPr/>
        </p:nvCxnSpPr>
        <p:spPr bwMode="auto">
          <a:xfrm flipV="1">
            <a:off x="4791924" y="4757738"/>
            <a:ext cx="745256" cy="7938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21">
            <a:extLst>
              <a:ext uri="{FF2B5EF4-FFF2-40B4-BE49-F238E27FC236}">
                <a16:creationId xmlns:a16="http://schemas.microsoft.com/office/drawing/2014/main" id="{5BC1CA6A-4848-4119-8A1D-C1B73A21B3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004698" y="4282282"/>
            <a:ext cx="339725" cy="7938"/>
          </a:xfrm>
          <a:prstGeom prst="bentConnector3">
            <a:avLst>
              <a:gd name="adj1" fmla="val 49782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>
            <a:extLst>
              <a:ext uri="{FF2B5EF4-FFF2-40B4-BE49-F238E27FC236}">
                <a16:creationId xmlns:a16="http://schemas.microsoft.com/office/drawing/2014/main" id="{9B6ECDAD-6279-4073-86F5-65FB5967106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986442" y="3162300"/>
            <a:ext cx="376238" cy="7938"/>
          </a:xfrm>
          <a:prstGeom prst="bentConnector3">
            <a:avLst>
              <a:gd name="adj1" fmla="val 49852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3">
            <a:extLst>
              <a:ext uri="{FF2B5EF4-FFF2-40B4-BE49-F238E27FC236}">
                <a16:creationId xmlns:a16="http://schemas.microsoft.com/office/drawing/2014/main" id="{1325ADD6-57D5-4DC8-9B93-2B00F4A990FD}"/>
              </a:ext>
            </a:extLst>
          </p:cNvPr>
          <p:cNvCxnSpPr>
            <a:cxnSpLocks noChangeShapeType="1"/>
            <a:stCxn id="19" idx="3"/>
          </p:cNvCxnSpPr>
          <p:nvPr/>
        </p:nvCxnSpPr>
        <p:spPr bwMode="auto">
          <a:xfrm>
            <a:off x="6810355" y="2811463"/>
            <a:ext cx="349250" cy="12700"/>
          </a:xfrm>
          <a:prstGeom prst="bentConnector3">
            <a:avLst>
              <a:gd name="adj1" fmla="val 82625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24">
            <a:extLst>
              <a:ext uri="{FF2B5EF4-FFF2-40B4-BE49-F238E27FC236}">
                <a16:creationId xmlns:a16="http://schemas.microsoft.com/office/drawing/2014/main" id="{5D3B5869-F8B0-4C03-AFA1-3C78402723C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653317" y="3455988"/>
            <a:ext cx="220663" cy="7937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25">
            <a:extLst>
              <a:ext uri="{FF2B5EF4-FFF2-40B4-BE49-F238E27FC236}">
                <a16:creationId xmlns:a16="http://schemas.microsoft.com/office/drawing/2014/main" id="{D0E380F0-C9B4-4543-8F7E-24D29FAAFAD8}"/>
              </a:ext>
            </a:extLst>
          </p:cNvPr>
          <p:cNvCxnSpPr>
            <a:cxnSpLocks noChangeShapeType="1"/>
            <a:stCxn id="24" idx="3"/>
          </p:cNvCxnSpPr>
          <p:nvPr/>
        </p:nvCxnSpPr>
        <p:spPr bwMode="auto">
          <a:xfrm>
            <a:off x="10029011" y="5062538"/>
            <a:ext cx="584994" cy="1587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26">
            <a:extLst>
              <a:ext uri="{FF2B5EF4-FFF2-40B4-BE49-F238E27FC236}">
                <a16:creationId xmlns:a16="http://schemas.microsoft.com/office/drawing/2014/main" id="{2E7EF6E9-D4EA-4C90-B39C-D18811D43C3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0955317" y="4643438"/>
            <a:ext cx="230187" cy="7938"/>
          </a:xfrm>
          <a:prstGeom prst="bentConnector2">
            <a:avLst/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27">
            <a:extLst>
              <a:ext uri="{FF2B5EF4-FFF2-40B4-BE49-F238E27FC236}">
                <a16:creationId xmlns:a16="http://schemas.microsoft.com/office/drawing/2014/main" id="{D1D4B6AC-7C40-4F8F-AEC9-A2DB5F4CAB78}"/>
              </a:ext>
            </a:extLst>
          </p:cNvPr>
          <p:cNvCxnSpPr>
            <a:cxnSpLocks noChangeShapeType="1"/>
            <a:stCxn id="26" idx="0"/>
            <a:endCxn id="21" idx="6"/>
          </p:cNvCxnSpPr>
          <p:nvPr/>
        </p:nvCxnSpPr>
        <p:spPr bwMode="auto">
          <a:xfrm rot="16200000" flipV="1">
            <a:off x="8989199" y="1135856"/>
            <a:ext cx="1616075" cy="2544764"/>
          </a:xfrm>
          <a:prstGeom prst="bentConnector2">
            <a:avLst/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28">
            <a:extLst>
              <a:ext uri="{FF2B5EF4-FFF2-40B4-BE49-F238E27FC236}">
                <a16:creationId xmlns:a16="http://schemas.microsoft.com/office/drawing/2014/main" id="{7323C7D4-BA91-43FC-B1B0-FF68331EE31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523936" y="2058194"/>
            <a:ext cx="479425" cy="7937"/>
          </a:xfrm>
          <a:prstGeom prst="bentConnector3">
            <a:avLst>
              <a:gd name="adj1" fmla="val 49847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29">
            <a:extLst>
              <a:ext uri="{FF2B5EF4-FFF2-40B4-BE49-F238E27FC236}">
                <a16:creationId xmlns:a16="http://schemas.microsoft.com/office/drawing/2014/main" id="{2B60C2BC-9773-4B4E-B45A-183233EECA89}"/>
              </a:ext>
            </a:extLst>
          </p:cNvPr>
          <p:cNvCxnSpPr>
            <a:cxnSpLocks noChangeShapeType="1"/>
            <a:endCxn id="21" idx="2"/>
          </p:cNvCxnSpPr>
          <p:nvPr/>
        </p:nvCxnSpPr>
        <p:spPr bwMode="auto">
          <a:xfrm flipV="1">
            <a:off x="4791923" y="1600200"/>
            <a:ext cx="2523257" cy="762000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30">
            <a:extLst>
              <a:ext uri="{FF2B5EF4-FFF2-40B4-BE49-F238E27FC236}">
                <a16:creationId xmlns:a16="http://schemas.microsoft.com/office/drawing/2014/main" id="{647C6098-29AA-42C3-8221-B65E1D0DA7C5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 rot="16200000" flipH="1">
            <a:off x="7577801" y="4367488"/>
            <a:ext cx="506249" cy="102800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31">
            <a:extLst>
              <a:ext uri="{FF2B5EF4-FFF2-40B4-BE49-F238E27FC236}">
                <a16:creationId xmlns:a16="http://schemas.microsoft.com/office/drawing/2014/main" id="{BD168511-DDDC-4689-BB70-3FE0905A4329}"/>
              </a:ext>
            </a:extLst>
          </p:cNvPr>
          <p:cNvCxnSpPr>
            <a:cxnSpLocks noChangeShapeType="1"/>
            <a:endCxn id="24" idx="1"/>
          </p:cNvCxnSpPr>
          <p:nvPr/>
        </p:nvCxnSpPr>
        <p:spPr bwMode="auto">
          <a:xfrm flipV="1">
            <a:off x="8483580" y="5062538"/>
            <a:ext cx="631031" cy="9525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32">
            <a:extLst>
              <a:ext uri="{FF2B5EF4-FFF2-40B4-BE49-F238E27FC236}">
                <a16:creationId xmlns:a16="http://schemas.microsoft.com/office/drawing/2014/main" id="{C4754ED2-82C7-4A2F-ADD0-9E48417230B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6659543" y="4279900"/>
            <a:ext cx="1200150" cy="384175"/>
          </a:xfrm>
          <a:prstGeom prst="bentConnector3">
            <a:avLst>
              <a:gd name="adj1" fmla="val 99515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AutoShape 33">
            <a:extLst>
              <a:ext uri="{FF2B5EF4-FFF2-40B4-BE49-F238E27FC236}">
                <a16:creationId xmlns:a16="http://schemas.microsoft.com/office/drawing/2014/main" id="{5F591B6A-017A-4189-8B9C-1FBD55E1451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66067" y="3876675"/>
            <a:ext cx="2379663" cy="1588"/>
          </a:xfrm>
          <a:prstGeom prst="bentConnector2">
            <a:avLst/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34">
            <a:extLst>
              <a:ext uri="{FF2B5EF4-FFF2-40B4-BE49-F238E27FC236}">
                <a16:creationId xmlns:a16="http://schemas.microsoft.com/office/drawing/2014/main" id="{21D4BC06-630C-4911-9C74-BA625089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830" y="3500438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No</a:t>
            </a: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F60FB092-9CAB-4BBA-819B-770959C52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480" y="4470400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No</a:t>
            </a: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087ACDB-8B3D-4643-A716-24D3544E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580" y="1943100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No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70F49361-0D70-4613-B02B-62E2EB56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55" y="1887538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No</a:t>
            </a:r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59DE81A4-2CE3-479F-A9C3-7B21F0454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561" y="4637088"/>
            <a:ext cx="6683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Yes</a:t>
            </a: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47537FE9-7FF6-418E-8D50-04654418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55" y="3190875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Yes</a:t>
            </a: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1B7E5C8-9B10-4774-815C-0FF9F3E2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617" y="2784475"/>
            <a:ext cx="6683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Yes</a:t>
            </a: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88827233-E824-4119-B222-7A191F5C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21" y="3100388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0458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아이디어 상세 설명</a:t>
            </a:r>
            <a:endParaRPr lang="en-US" altLang="ko-KR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순서도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F68B17DE-E8C4-4909-A5DA-DE0498BB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701" y="923842"/>
            <a:ext cx="1214437" cy="477838"/>
          </a:xfrm>
          <a:prstGeom prst="flowChartConnector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시작</a:t>
            </a:r>
          </a:p>
          <a:p>
            <a:pPr marL="342900" indent="-338138" algn="ctr" hangingPunct="1">
              <a:lnSpc>
                <a:spcPct val="100000"/>
              </a:lnSpc>
              <a:buClrTx/>
              <a:buFontTx/>
              <a:buNone/>
            </a:pPr>
            <a:endParaRPr lang="ko-KR" altLang="ko-KR" sz="1600" b="1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E394803E-1870-4BC0-88E9-AE255E96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641" y="572799"/>
            <a:ext cx="1952645" cy="1177925"/>
          </a:xfrm>
          <a:prstGeom prst="flowChartDecision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Select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Game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4AAF9692-129F-4701-83EB-A918B07C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635" y="2288001"/>
            <a:ext cx="1320800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PyRain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호출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AEE58F5D-904F-4762-8A33-4238F891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889" y="3126126"/>
            <a:ext cx="1320800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Quiz Class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생성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2D92283D-8B85-4B2F-BE26-3B2FDB48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834" y="3967106"/>
            <a:ext cx="1373960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File </a:t>
            </a: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호출 후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List</a:t>
            </a: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로 반환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F572E7FB-1532-45DC-89A6-A2F2E416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463" y="4796044"/>
            <a:ext cx="1273175" cy="771525"/>
          </a:xfrm>
          <a:prstGeom prst="rect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List </a:t>
            </a: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만큼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객체 생성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088269B5-08DC-47B5-9059-14F5DF047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462" y="5809858"/>
            <a:ext cx="1273175" cy="342900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객체이동</a:t>
            </a:r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C8FA2B5F-4B2E-497A-83E7-868D26FA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351" y="1872830"/>
            <a:ext cx="1209675" cy="1050925"/>
          </a:xfrm>
          <a:prstGeom prst="flowChartDecision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오버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라인</a:t>
            </a:r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C1FF4F65-63E4-4296-AA13-F7C0DFB5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074" y="933161"/>
            <a:ext cx="1209674" cy="457200"/>
          </a:xfrm>
          <a:prstGeom prst="flowChartConnector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종료</a:t>
            </a:r>
          </a:p>
        </p:txBody>
      </p:sp>
      <p:sp>
        <p:nvSpPr>
          <p:cNvPr id="22" name="AutoShape 12">
            <a:extLst>
              <a:ext uri="{FF2B5EF4-FFF2-40B4-BE49-F238E27FC236}">
                <a16:creationId xmlns:a16="http://schemas.microsoft.com/office/drawing/2014/main" id="{9504A528-3FD6-41B9-A791-3612EBB3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18" y="3568010"/>
            <a:ext cx="617538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타자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입력</a:t>
            </a:r>
          </a:p>
        </p:txBody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6B172424-D249-4E9D-B60A-E2CFFE03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392" y="5177333"/>
            <a:ext cx="1667689" cy="790575"/>
          </a:xfrm>
          <a:prstGeom prst="flowChartDecision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객체</a:t>
            </a: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와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비교</a:t>
            </a:r>
            <a:r>
              <a:rPr lang="en-US" altLang="ko-KR" sz="16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 </a:t>
            </a:r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id="{C6631919-0E54-42BB-8A5B-ADE885B8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50" y="5172570"/>
            <a:ext cx="914400" cy="800100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객체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위치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초기화</a:t>
            </a:r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id="{5DFFE502-0388-4134-B71F-EF34AFFDE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7269" y="5268867"/>
            <a:ext cx="914400" cy="612775"/>
          </a:xfrm>
          <a:prstGeom prst="flowChartProcess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스코어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상승</a:t>
            </a:r>
          </a:p>
        </p:txBody>
      </p:sp>
      <p:sp>
        <p:nvSpPr>
          <p:cNvPr id="26" name="AutoShape 16">
            <a:extLst>
              <a:ext uri="{FF2B5EF4-FFF2-40B4-BE49-F238E27FC236}">
                <a16:creationId xmlns:a16="http://schemas.microsoft.com/office/drawing/2014/main" id="{2EA938B1-1A34-47E3-9A76-DB03DA37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747" y="3207739"/>
            <a:ext cx="1509540" cy="1320800"/>
          </a:xfrm>
          <a:prstGeom prst="flowChartDecision">
            <a:avLst/>
          </a:prstGeom>
          <a:solidFill>
            <a:srgbClr val="3C5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목표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점수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도달</a:t>
            </a:r>
          </a:p>
        </p:txBody>
      </p:sp>
      <p:cxnSp>
        <p:nvCxnSpPr>
          <p:cNvPr id="27" name="AutoShape 17">
            <a:extLst>
              <a:ext uri="{FF2B5EF4-FFF2-40B4-BE49-F238E27FC236}">
                <a16:creationId xmlns:a16="http://schemas.microsoft.com/office/drawing/2014/main" id="{81CF30F9-3F1C-41E8-A5F8-0545ED560748}"/>
              </a:ext>
            </a:extLst>
          </p:cNvPr>
          <p:cNvCxnSpPr>
            <a:cxnSpLocks noChangeShapeType="1"/>
            <a:stCxn id="12" idx="6"/>
            <a:endCxn id="14" idx="1"/>
          </p:cNvCxnSpPr>
          <p:nvPr/>
        </p:nvCxnSpPr>
        <p:spPr bwMode="auto">
          <a:xfrm flipV="1">
            <a:off x="4055138" y="1161762"/>
            <a:ext cx="327503" cy="999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18">
            <a:extLst>
              <a:ext uri="{FF2B5EF4-FFF2-40B4-BE49-F238E27FC236}">
                <a16:creationId xmlns:a16="http://schemas.microsoft.com/office/drawing/2014/main" id="{026EFDB7-56F8-4D1A-9C74-FD9032452B82}"/>
              </a:ext>
            </a:extLst>
          </p:cNvPr>
          <p:cNvCxnSpPr>
            <a:cxnSpLocks noChangeShapeType="1"/>
            <a:stCxn id="14" idx="2"/>
            <a:endCxn id="15" idx="0"/>
          </p:cNvCxnSpPr>
          <p:nvPr/>
        </p:nvCxnSpPr>
        <p:spPr bwMode="auto">
          <a:xfrm rot="5400000">
            <a:off x="5089862" y="2018898"/>
            <a:ext cx="537277" cy="929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19">
            <a:extLst>
              <a:ext uri="{FF2B5EF4-FFF2-40B4-BE49-F238E27FC236}">
                <a16:creationId xmlns:a16="http://schemas.microsoft.com/office/drawing/2014/main" id="{3A67D228-0AFA-4E16-89B5-AF302F016429}"/>
              </a:ext>
            </a:extLst>
          </p:cNvPr>
          <p:cNvCxnSpPr>
            <a:cxnSpLocks noChangeShapeType="1"/>
            <a:stCxn id="15" idx="2"/>
            <a:endCxn id="16" idx="0"/>
          </p:cNvCxnSpPr>
          <p:nvPr/>
        </p:nvCxnSpPr>
        <p:spPr bwMode="auto">
          <a:xfrm rot="16200000" flipH="1">
            <a:off x="5247487" y="3011324"/>
            <a:ext cx="225350" cy="4254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0">
            <a:extLst>
              <a:ext uri="{FF2B5EF4-FFF2-40B4-BE49-F238E27FC236}">
                <a16:creationId xmlns:a16="http://schemas.microsoft.com/office/drawing/2014/main" id="{FE3657CB-3209-4C19-9126-B7D8CBB69928}"/>
              </a:ext>
            </a:extLst>
          </p:cNvPr>
          <p:cNvCxnSpPr>
            <a:cxnSpLocks noChangeShapeType="1"/>
            <a:stCxn id="16" idx="2"/>
            <a:endCxn id="17" idx="0"/>
          </p:cNvCxnSpPr>
          <p:nvPr/>
        </p:nvCxnSpPr>
        <p:spPr bwMode="auto">
          <a:xfrm rot="16200000" flipH="1">
            <a:off x="5252949" y="3848240"/>
            <a:ext cx="228205" cy="9525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21">
            <a:extLst>
              <a:ext uri="{FF2B5EF4-FFF2-40B4-BE49-F238E27FC236}">
                <a16:creationId xmlns:a16="http://schemas.microsoft.com/office/drawing/2014/main" id="{5BC1CA6A-4848-4119-8A1D-C1B73A21B39A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 rot="5400000">
            <a:off x="5261352" y="4685581"/>
            <a:ext cx="216163" cy="4763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>
            <a:extLst>
              <a:ext uri="{FF2B5EF4-FFF2-40B4-BE49-F238E27FC236}">
                <a16:creationId xmlns:a16="http://schemas.microsoft.com/office/drawing/2014/main" id="{9B6ECDAD-6279-4073-86F5-65FB59671061}"/>
              </a:ext>
            </a:extLst>
          </p:cNvPr>
          <p:cNvCxnSpPr>
            <a:cxnSpLocks noChangeShapeType="1"/>
            <a:stCxn id="18" idx="2"/>
            <a:endCxn id="19" idx="0"/>
          </p:cNvCxnSpPr>
          <p:nvPr/>
        </p:nvCxnSpPr>
        <p:spPr bwMode="auto">
          <a:xfrm rot="5400000">
            <a:off x="5245907" y="5688713"/>
            <a:ext cx="242289" cy="1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3">
            <a:extLst>
              <a:ext uri="{FF2B5EF4-FFF2-40B4-BE49-F238E27FC236}">
                <a16:creationId xmlns:a16="http://schemas.microsoft.com/office/drawing/2014/main" id="{1325ADD6-57D5-4DC8-9B93-2B00F4A990FD}"/>
              </a:ext>
            </a:extLst>
          </p:cNvPr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6003637" y="2398293"/>
            <a:ext cx="715714" cy="3583015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24">
            <a:extLst>
              <a:ext uri="{FF2B5EF4-FFF2-40B4-BE49-F238E27FC236}">
                <a16:creationId xmlns:a16="http://schemas.microsoft.com/office/drawing/2014/main" id="{5D3B5869-F8B0-4C03-AFA1-3C78402723C3}"/>
              </a:ext>
            </a:extLst>
          </p:cNvPr>
          <p:cNvCxnSpPr>
            <a:cxnSpLocks noChangeShapeType="1"/>
            <a:stCxn id="20" idx="2"/>
            <a:endCxn id="22" idx="0"/>
          </p:cNvCxnSpPr>
          <p:nvPr/>
        </p:nvCxnSpPr>
        <p:spPr bwMode="auto">
          <a:xfrm rot="5400000">
            <a:off x="7002061" y="3245881"/>
            <a:ext cx="644255" cy="2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25">
            <a:extLst>
              <a:ext uri="{FF2B5EF4-FFF2-40B4-BE49-F238E27FC236}">
                <a16:creationId xmlns:a16="http://schemas.microsoft.com/office/drawing/2014/main" id="{D0E380F0-C9B4-4543-8F7E-24D29FAAFAD8}"/>
              </a:ext>
            </a:extLst>
          </p:cNvPr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10121950" y="5572620"/>
            <a:ext cx="505319" cy="2635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26">
            <a:extLst>
              <a:ext uri="{FF2B5EF4-FFF2-40B4-BE49-F238E27FC236}">
                <a16:creationId xmlns:a16="http://schemas.microsoft.com/office/drawing/2014/main" id="{2E7EF6E9-D4EA-4C90-B39C-D18811D43C37}"/>
              </a:ext>
            </a:extLst>
          </p:cNvPr>
          <p:cNvCxnSpPr>
            <a:cxnSpLocks noChangeShapeType="1"/>
            <a:stCxn id="25" idx="0"/>
            <a:endCxn id="26" idx="2"/>
          </p:cNvCxnSpPr>
          <p:nvPr/>
        </p:nvCxnSpPr>
        <p:spPr bwMode="auto">
          <a:xfrm rot="5400000" flipH="1" flipV="1">
            <a:off x="10716829" y="4896179"/>
            <a:ext cx="740328" cy="5048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27">
            <a:extLst>
              <a:ext uri="{FF2B5EF4-FFF2-40B4-BE49-F238E27FC236}">
                <a16:creationId xmlns:a16="http://schemas.microsoft.com/office/drawing/2014/main" id="{D1D4B6AC-7C40-4F8F-AEC9-A2DB5F4CAB78}"/>
              </a:ext>
            </a:extLst>
          </p:cNvPr>
          <p:cNvCxnSpPr>
            <a:cxnSpLocks noChangeShapeType="1"/>
            <a:stCxn id="26" idx="0"/>
            <a:endCxn id="21" idx="4"/>
          </p:cNvCxnSpPr>
          <p:nvPr/>
        </p:nvCxnSpPr>
        <p:spPr bwMode="auto">
          <a:xfrm rot="5400000" flipH="1" flipV="1">
            <a:off x="10181525" y="2298353"/>
            <a:ext cx="1817378" cy="1394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28">
            <a:extLst>
              <a:ext uri="{FF2B5EF4-FFF2-40B4-BE49-F238E27FC236}">
                <a16:creationId xmlns:a16="http://schemas.microsoft.com/office/drawing/2014/main" id="{7323C7D4-BA91-43FC-B1B0-FF68331EE31D}"/>
              </a:ext>
            </a:extLst>
          </p:cNvPr>
          <p:cNvCxnSpPr>
            <a:cxnSpLocks noChangeShapeType="1"/>
            <a:stCxn id="20" idx="0"/>
            <a:endCxn id="21" idx="4"/>
          </p:cNvCxnSpPr>
          <p:nvPr/>
        </p:nvCxnSpPr>
        <p:spPr bwMode="auto">
          <a:xfrm rot="5400000" flipH="1" flipV="1">
            <a:off x="8966316" y="-251765"/>
            <a:ext cx="482469" cy="3766722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29">
            <a:extLst>
              <a:ext uri="{FF2B5EF4-FFF2-40B4-BE49-F238E27FC236}">
                <a16:creationId xmlns:a16="http://schemas.microsoft.com/office/drawing/2014/main" id="{2B60C2BC-9773-4B4E-B45A-183233EECA89}"/>
              </a:ext>
            </a:extLst>
          </p:cNvPr>
          <p:cNvCxnSpPr>
            <a:cxnSpLocks noChangeShapeType="1"/>
            <a:stCxn id="14" idx="3"/>
            <a:endCxn id="21" idx="2"/>
          </p:cNvCxnSpPr>
          <p:nvPr/>
        </p:nvCxnSpPr>
        <p:spPr bwMode="auto">
          <a:xfrm flipV="1">
            <a:off x="6335286" y="1161761"/>
            <a:ext cx="4150788" cy="1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30">
            <a:extLst>
              <a:ext uri="{FF2B5EF4-FFF2-40B4-BE49-F238E27FC236}">
                <a16:creationId xmlns:a16="http://schemas.microsoft.com/office/drawing/2014/main" id="{647C6098-29AA-42C3-8221-B65E1D0DA7C5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 rot="16200000" flipH="1">
            <a:off x="7142438" y="4362534"/>
            <a:ext cx="996548" cy="633050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31">
            <a:extLst>
              <a:ext uri="{FF2B5EF4-FFF2-40B4-BE49-F238E27FC236}">
                <a16:creationId xmlns:a16="http://schemas.microsoft.com/office/drawing/2014/main" id="{BD168511-DDDC-4689-BB70-3FE0905A4329}"/>
              </a:ext>
            </a:extLst>
          </p:cNvPr>
          <p:cNvCxnSpPr>
            <a:cxnSpLocks noChangeShapeType="1"/>
            <a:stCxn id="23" idx="3"/>
            <a:endCxn id="24" idx="1"/>
          </p:cNvCxnSpPr>
          <p:nvPr/>
        </p:nvCxnSpPr>
        <p:spPr bwMode="auto">
          <a:xfrm flipV="1">
            <a:off x="8791081" y="5572620"/>
            <a:ext cx="416469" cy="1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32">
            <a:extLst>
              <a:ext uri="{FF2B5EF4-FFF2-40B4-BE49-F238E27FC236}">
                <a16:creationId xmlns:a16="http://schemas.microsoft.com/office/drawing/2014/main" id="{C4754ED2-82C7-4A2F-ADD0-9E48417230B5}"/>
              </a:ext>
            </a:extLst>
          </p:cNvPr>
          <p:cNvCxnSpPr>
            <a:cxnSpLocks noChangeShapeType="1"/>
            <a:stCxn id="23" idx="1"/>
            <a:endCxn id="22" idx="1"/>
          </p:cNvCxnSpPr>
          <p:nvPr/>
        </p:nvCxnSpPr>
        <p:spPr bwMode="auto">
          <a:xfrm rot="10800000">
            <a:off x="7015418" y="3874399"/>
            <a:ext cx="107974" cy="1698223"/>
          </a:xfrm>
          <a:prstGeom prst="bentConnector3">
            <a:avLst>
              <a:gd name="adj1" fmla="val 311718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AutoShape 33">
            <a:extLst>
              <a:ext uri="{FF2B5EF4-FFF2-40B4-BE49-F238E27FC236}">
                <a16:creationId xmlns:a16="http://schemas.microsoft.com/office/drawing/2014/main" id="{5F591B6A-017A-4189-8B9C-1FBD55E1451D}"/>
              </a:ext>
            </a:extLst>
          </p:cNvPr>
          <p:cNvCxnSpPr>
            <a:cxnSpLocks noChangeShapeType="1"/>
            <a:stCxn id="26" idx="1"/>
            <a:endCxn id="22" idx="3"/>
          </p:cNvCxnSpPr>
          <p:nvPr/>
        </p:nvCxnSpPr>
        <p:spPr bwMode="auto">
          <a:xfrm rot="10800000" flipV="1">
            <a:off x="7632957" y="3868138"/>
            <a:ext cx="2701791" cy="6259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34">
            <a:extLst>
              <a:ext uri="{FF2B5EF4-FFF2-40B4-BE49-F238E27FC236}">
                <a16:creationId xmlns:a16="http://schemas.microsoft.com/office/drawing/2014/main" id="{21D4BC06-630C-4911-9C74-BA625089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557" y="3572407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No</a:t>
            </a: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F60FB092-9CAB-4BBA-819B-770959C52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250" y="5548328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No</a:t>
            </a: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087ACDB-8B3D-4643-A716-24D3544E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301" y="2855718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No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70F49361-0D70-4613-B02B-62E2EB56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665" y="678739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No</a:t>
            </a:r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59DE81A4-2CE3-479F-A9C3-7B21F0454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183" y="5542649"/>
            <a:ext cx="6683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Yes</a:t>
            </a: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47537FE9-7FF6-418E-8D50-04654418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1530651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Yes</a:t>
            </a: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1B7E5C8-9B10-4774-815C-0FF9F3E2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1921" y="2573987"/>
            <a:ext cx="6683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Yes</a:t>
            </a: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88827233-E824-4119-B222-7A191F5C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678" y="1649826"/>
            <a:ext cx="668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4430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DBCB5A-B4E4-472F-9907-828139B59DEB}"/>
              </a:ext>
            </a:extLst>
          </p:cNvPr>
          <p:cNvSpPr/>
          <p:nvPr/>
        </p:nvSpPr>
        <p:spPr>
          <a:xfrm>
            <a:off x="170379" y="407023"/>
            <a:ext cx="12021621" cy="6193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494CF1F-6810-4B27-A50C-C2B099C15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8" y="407347"/>
            <a:ext cx="5269038" cy="619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CEE37734-B4E8-4FDE-89AA-8B163E89F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646" y="424125"/>
            <a:ext cx="6450269" cy="417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6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D438C1-0091-467C-84E8-C0B04E750921}"/>
              </a:ext>
            </a:extLst>
          </p:cNvPr>
          <p:cNvSpPr/>
          <p:nvPr/>
        </p:nvSpPr>
        <p:spPr>
          <a:xfrm>
            <a:off x="170379" y="407023"/>
            <a:ext cx="12021621" cy="6193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4BDCAD7-8728-4B67-8858-F80ECC48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7" y="914595"/>
            <a:ext cx="4478324" cy="401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A5DC32F-2C82-46C6-86E7-CD33EF64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63" y="911961"/>
            <a:ext cx="4904204" cy="165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5A9272-FA21-409C-84F8-A24202490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63" y="3209802"/>
            <a:ext cx="4833653" cy="275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1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D438C1-0091-467C-84E8-C0B04E750921}"/>
              </a:ext>
            </a:extLst>
          </p:cNvPr>
          <p:cNvSpPr/>
          <p:nvPr/>
        </p:nvSpPr>
        <p:spPr>
          <a:xfrm>
            <a:off x="170379" y="407023"/>
            <a:ext cx="12021621" cy="6193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DFDC095-E913-4CF7-90A3-613FE62D5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02" y="826162"/>
            <a:ext cx="4165484" cy="23514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12798E-6E99-49BF-A6D4-B3AA69AF1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10" y="826162"/>
            <a:ext cx="3651489" cy="20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5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B5FF6768-98E5-4833-A74E-88B4CF89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88" y="238719"/>
            <a:ext cx="7795041" cy="60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78DC82-D890-4600-8C0D-1F2091EB9A10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실행 결과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58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B5FF6768-98E5-4833-A74E-88B4CF89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88" y="238719"/>
            <a:ext cx="7795041" cy="60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78DC82-D890-4600-8C0D-1F2091EB9A10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실행 결과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D6F12CC0-D31D-4AA7-9882-99915928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88" y="233911"/>
            <a:ext cx="7795041" cy="60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52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질의 응답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3DC55-2209-4F8D-8F01-7181AF165DE3}"/>
              </a:ext>
            </a:extLst>
          </p:cNvPr>
          <p:cNvSpPr txBox="1"/>
          <p:nvPr/>
        </p:nvSpPr>
        <p:spPr>
          <a:xfrm>
            <a:off x="3106257" y="943201"/>
            <a:ext cx="72322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GB" altLang="ko-KR" sz="2000" b="1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While ( 1 ) :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GB" altLang="ko-KR" sz="2000" b="1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	If Q :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GB" altLang="ko-KR" sz="2000" b="1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		return A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GB" altLang="ko-KR" sz="2000" b="1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	else :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GB" altLang="ko-KR" sz="2000" b="1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		break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endParaRPr lang="en-GB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17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윈도우 배경화면에 대한 이미지 검색결과">
            <a:extLst>
              <a:ext uri="{FF2B5EF4-FFF2-40B4-BE49-F238E27FC236}">
                <a16:creationId xmlns:a16="http://schemas.microsoft.com/office/drawing/2014/main" id="{7808154F-6ED2-4264-8913-69508003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850BCE-69E7-442B-BEBB-838548E65B10}"/>
              </a:ext>
            </a:extLst>
          </p:cNvPr>
          <p:cNvGrpSpPr/>
          <p:nvPr/>
        </p:nvGrpSpPr>
        <p:grpSpPr>
          <a:xfrm>
            <a:off x="2320953" y="521298"/>
            <a:ext cx="7242495" cy="5317688"/>
            <a:chOff x="2320953" y="521298"/>
            <a:chExt cx="7242495" cy="5317688"/>
          </a:xfrm>
        </p:grpSpPr>
        <p:pic>
          <p:nvPicPr>
            <p:cNvPr id="3074" name="Picture 2" descr="pycharm에 대한 이미지 검색결과">
              <a:extLst>
                <a:ext uri="{FF2B5EF4-FFF2-40B4-BE49-F238E27FC236}">
                  <a16:creationId xmlns:a16="http://schemas.microsoft.com/office/drawing/2014/main" id="{04008D56-858B-4880-AF5E-9F36E631A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953" y="521298"/>
              <a:ext cx="7242495" cy="5317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ADFFBB0-C2B2-4BF1-B583-7E999E4DCE68}"/>
                </a:ext>
              </a:extLst>
            </p:cNvPr>
            <p:cNvSpPr/>
            <p:nvPr/>
          </p:nvSpPr>
          <p:spPr>
            <a:xfrm>
              <a:off x="4489508" y="2179726"/>
              <a:ext cx="3212984" cy="239086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9924" y="2132195"/>
            <a:ext cx="1104552" cy="69965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고딕10" panose="02020600000000000000" pitchFamily="18" charset="-127"/>
                <a:ea typeface="a고딕10" panose="02020600000000000000" pitchFamily="18" charset="-127"/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4790" y="3138604"/>
            <a:ext cx="3141680" cy="177510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488"/>
              </a:spcBef>
              <a:buClr>
                <a:srgbClr val="004C86"/>
              </a:buClr>
              <a:buSzPct val="45000"/>
            </a:pPr>
            <a:r>
              <a:rPr lang="en-GB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프로젝트 제안 필요성 및 목적</a:t>
            </a:r>
          </a:p>
          <a:p>
            <a:pPr algn="l">
              <a:lnSpc>
                <a:spcPct val="100000"/>
              </a:lnSpc>
              <a:spcBef>
                <a:spcPts val="488"/>
              </a:spcBef>
              <a:buClr>
                <a:srgbClr val="004C86"/>
              </a:buClr>
              <a:buSzPct val="45000"/>
            </a:pPr>
            <a:r>
              <a:rPr lang="en-GB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프로젝트 구현 범위</a:t>
            </a:r>
          </a:p>
          <a:p>
            <a:pPr algn="l">
              <a:lnSpc>
                <a:spcPct val="100000"/>
              </a:lnSpc>
              <a:spcBef>
                <a:spcPts val="488"/>
              </a:spcBef>
              <a:buClr>
                <a:srgbClr val="004C86"/>
              </a:buClr>
              <a:buSzPct val="45000"/>
            </a:pPr>
            <a:r>
              <a:rPr lang="en-GB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프로젝트의 장점과 개선점(기존, 향후)</a:t>
            </a:r>
          </a:p>
          <a:p>
            <a:pPr algn="l">
              <a:lnSpc>
                <a:spcPct val="100000"/>
              </a:lnSpc>
              <a:spcBef>
                <a:spcPts val="488"/>
              </a:spcBef>
              <a:buClr>
                <a:srgbClr val="004C86"/>
              </a:buClr>
              <a:buSzPct val="45000"/>
            </a:pPr>
            <a:r>
              <a:rPr lang="en-GB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과제 세부 내용 </a:t>
            </a:r>
          </a:p>
          <a:p>
            <a:pPr algn="l">
              <a:lnSpc>
                <a:spcPct val="100000"/>
              </a:lnSpc>
              <a:spcBef>
                <a:spcPts val="488"/>
              </a:spcBef>
              <a:buClr>
                <a:srgbClr val="004C86"/>
              </a:buClr>
              <a:buSzPct val="45000"/>
            </a:pPr>
            <a:r>
              <a:rPr lang="en-GB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업무 분담 및 추진 일정</a:t>
            </a:r>
          </a:p>
          <a:p>
            <a:pPr algn="l">
              <a:lnSpc>
                <a:spcPct val="100000"/>
              </a:lnSpc>
              <a:spcBef>
                <a:spcPts val="488"/>
              </a:spcBef>
              <a:buClr>
                <a:srgbClr val="004C86"/>
              </a:buClr>
              <a:buSzPct val="45000"/>
            </a:pPr>
            <a:r>
              <a:rPr lang="en-GB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프로젝트 코드 분석 및 결과</a:t>
            </a:r>
          </a:p>
          <a:p>
            <a:pPr>
              <a:lnSpc>
                <a:spcPct val="100000"/>
              </a:lnSpc>
            </a:pP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986F0F-DF4D-425C-9195-0F93D9B49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87" y="3761109"/>
            <a:ext cx="172362" cy="1723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747920-6D9A-4C6F-BCD7-5A10CC775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65" y="3509566"/>
            <a:ext cx="136070" cy="1360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C49808-41BC-4FD6-B9EC-619755710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81128" y="3217649"/>
            <a:ext cx="162051" cy="1620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9C3453-9CBF-4D46-870F-01E672244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87" y="4584511"/>
            <a:ext cx="172362" cy="1723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254AE5-A47F-415B-919B-BDCA4A12C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65" y="4332968"/>
            <a:ext cx="136070" cy="136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DA763C-6EE4-44DD-9773-F5DF3BAF0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81128" y="4041051"/>
            <a:ext cx="162051" cy="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ko-KR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프로젝트의 필요성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3DC55-2209-4F8D-8F01-7181AF165DE3}"/>
              </a:ext>
            </a:extLst>
          </p:cNvPr>
          <p:cNvSpPr txBox="1"/>
          <p:nvPr/>
        </p:nvSpPr>
        <p:spPr>
          <a:xfrm>
            <a:off x="3106257" y="943201"/>
            <a:ext cx="7232241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GB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파이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썬</a:t>
            </a:r>
            <a:r>
              <a:rPr lang="en-GB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입문자용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GB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파이썬 </a:t>
            </a:r>
            <a:r>
              <a:rPr lang="en-GB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문법</a:t>
            </a:r>
            <a:r>
              <a:rPr lang="en-GB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과 </a:t>
            </a:r>
            <a:r>
              <a:rPr lang="en-GB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빠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른 </a:t>
            </a:r>
            <a:r>
              <a:rPr lang="en-GB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코드 작성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위한 연습을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게임을 통해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쉽고 재밌게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연습할 수 있게 도와준다 </a:t>
            </a:r>
            <a:endParaRPr lang="en-GB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4FD3C-B407-4FD7-A3AB-21F6E6C700BB}"/>
              </a:ext>
            </a:extLst>
          </p:cNvPr>
          <p:cNvSpPr txBox="1"/>
          <p:nvPr/>
        </p:nvSpPr>
        <p:spPr>
          <a:xfrm>
            <a:off x="290284" y="3613211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ko-KR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프로젝트의 </a:t>
            </a: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목적</a:t>
            </a:r>
            <a:endParaRPr lang="en-GB" altLang="ko-KR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B3DA2-4454-4E38-9585-473AA5CBAA90}"/>
              </a:ext>
            </a:extLst>
          </p:cNvPr>
          <p:cNvSpPr txBox="1"/>
          <p:nvPr/>
        </p:nvSpPr>
        <p:spPr>
          <a:xfrm>
            <a:off x="3095271" y="3501585"/>
            <a:ext cx="7232241" cy="1071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GB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파이썬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문법 복습</a:t>
            </a:r>
            <a:endParaRPr lang="en-US" altLang="ko-KR" sz="2000" b="1" dirty="0">
              <a:solidFill>
                <a:srgbClr val="92D05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코드를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정확하고 빠르게 작성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가능</a:t>
            </a:r>
            <a:endParaRPr lang="en-GB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5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수행 범위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3DC55-2209-4F8D-8F01-7181AF165DE3}"/>
              </a:ext>
            </a:extLst>
          </p:cNvPr>
          <p:cNvSpPr txBox="1"/>
          <p:nvPr/>
        </p:nvSpPr>
        <p:spPr>
          <a:xfrm>
            <a:off x="3106257" y="943201"/>
            <a:ext cx="7232241" cy="396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파이썬 기초 문법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자료형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문자열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리스트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딕셔너리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bool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등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제어문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 if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while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for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함수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함수 정의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파일 입출력 등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클래스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클래스 생성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상속 등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파이 게임</a:t>
            </a:r>
            <a:endParaRPr lang="en-GB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3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주요 기능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3DC55-2209-4F8D-8F01-7181AF165DE3}"/>
              </a:ext>
            </a:extLst>
          </p:cNvPr>
          <p:cNvSpPr txBox="1"/>
          <p:nvPr/>
        </p:nvSpPr>
        <p:spPr>
          <a:xfrm>
            <a:off x="3106257" y="943201"/>
            <a:ext cx="723224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파일 입출력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이용하여 문제 읽어 오기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Random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함수를 이용한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문제 출제 구역 및 속도 변경</a:t>
            </a:r>
            <a:endParaRPr lang="en-US" altLang="ko-KR" sz="2000" b="1" dirty="0">
              <a:solidFill>
                <a:srgbClr val="92D05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일정 구간 내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타자 입력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통한 문제 풀기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문제를 풀었을 경우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획득 카운트 표시</a:t>
            </a:r>
            <a:endParaRPr lang="en-GB" altLang="ko-KR" sz="2000" b="1" dirty="0">
              <a:solidFill>
                <a:srgbClr val="92D05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38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특징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3DC55-2209-4F8D-8F01-7181AF165DE3}"/>
              </a:ext>
            </a:extLst>
          </p:cNvPr>
          <p:cNvSpPr txBox="1"/>
          <p:nvPr/>
        </p:nvSpPr>
        <p:spPr>
          <a:xfrm>
            <a:off x="3106257" y="943201"/>
            <a:ext cx="7232241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한컴  타자 연습 게임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‘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소나기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’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게임 플레이 방식을 도입한 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파이썬의 문법을 맞추는 게임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구현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endParaRPr lang="en-GB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E8BD1-346C-4D73-A4A9-CC722ADEFE82}"/>
              </a:ext>
            </a:extLst>
          </p:cNvPr>
          <p:cNvSpPr txBox="1"/>
          <p:nvPr/>
        </p:nvSpPr>
        <p:spPr>
          <a:xfrm>
            <a:off x="290283" y="2932085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차별성 </a:t>
            </a:r>
            <a:r>
              <a:rPr lang="en-US" altLang="ko-KR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장점 </a:t>
            </a:r>
            <a:r>
              <a:rPr lang="en-US" altLang="ko-KR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284AF0-7AFE-4F0D-A85D-70CA241C2B82}"/>
              </a:ext>
            </a:extLst>
          </p:cNvPr>
          <p:cNvSpPr txBox="1"/>
          <p:nvPr/>
        </p:nvSpPr>
        <p:spPr>
          <a:xfrm>
            <a:off x="3106257" y="2863747"/>
            <a:ext cx="723224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일반 단어가 아닌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파이썬의 문법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문제로 채택하여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반복 학습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통한 파이썬 문법 학습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정확하고 빠른 코딩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가능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endParaRPr lang="en-GB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62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추후 과제 </a:t>
            </a:r>
            <a:r>
              <a:rPr lang="en-US" altLang="ko-KR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개선점 </a:t>
            </a:r>
            <a:r>
              <a:rPr lang="en-US" altLang="ko-KR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3DC55-2209-4F8D-8F01-7181AF165DE3}"/>
              </a:ext>
            </a:extLst>
          </p:cNvPr>
          <p:cNvSpPr txBox="1"/>
          <p:nvPr/>
        </p:nvSpPr>
        <p:spPr>
          <a:xfrm>
            <a:off x="3106257" y="943201"/>
            <a:ext cx="723224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PyRain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문제 객체를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랜덤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추출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하는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알고리즘</a:t>
            </a:r>
            <a:endParaRPr lang="en-US" altLang="ko-KR" sz="2000" b="1" dirty="0">
              <a:solidFill>
                <a:srgbClr val="92D05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다양한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난이도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스테이지</a:t>
            </a:r>
            <a:endParaRPr lang="en-US" altLang="ko-KR" sz="2000" b="1" dirty="0">
              <a:solidFill>
                <a:srgbClr val="92D05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Enter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입력 시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정답 인식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변경 및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특수 문자 인식</a:t>
            </a:r>
            <a:endParaRPr lang="en-US" altLang="ko-KR" sz="2000" b="1" dirty="0">
              <a:solidFill>
                <a:srgbClr val="92D05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문제 겹침 현상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수정 및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시간 지연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추가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업무 분담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3DC55-2209-4F8D-8F01-7181AF165DE3}"/>
              </a:ext>
            </a:extLst>
          </p:cNvPr>
          <p:cNvSpPr txBox="1"/>
          <p:nvPr/>
        </p:nvSpPr>
        <p:spPr>
          <a:xfrm>
            <a:off x="3106257" y="943201"/>
            <a:ext cx="723224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구본아 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:  PyGame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이용한 </a:t>
            </a:r>
            <a:r>
              <a:rPr lang="en-US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UI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구현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및 </a:t>
            </a:r>
            <a:r>
              <a:rPr lang="en-US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Quiz Class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제작</a:t>
            </a:r>
            <a:endParaRPr lang="en-US" altLang="ko-KR" sz="2000" b="1" dirty="0">
              <a:solidFill>
                <a:srgbClr val="92D05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문동규 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:  PyGame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이용한 </a:t>
            </a:r>
            <a:r>
              <a:rPr lang="en-US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Select Game Menu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제작</a:t>
            </a:r>
            <a:endParaRPr lang="en-US" altLang="ko-KR" sz="2000" b="1" dirty="0">
              <a:solidFill>
                <a:srgbClr val="92D05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이혜진 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:  </a:t>
            </a:r>
            <a:r>
              <a:rPr lang="en-US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PyRain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알고리즘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구현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홍순기 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:  </a:t>
            </a:r>
            <a:r>
              <a:rPr lang="en-US" altLang="ko-KR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PyRain </a:t>
            </a:r>
            <a:r>
              <a:rPr lang="ko-KR" altLang="en-US" sz="2000" b="1" dirty="0">
                <a:solidFill>
                  <a:srgbClr val="92D05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알고리즘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구현</a:t>
            </a:r>
            <a:endParaRPr lang="en-GB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03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741D-12EA-4804-AA0A-3EF80123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18058-7F4E-4F42-8353-21507B2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A28E02-69AB-4918-AECE-E5FFF3DC739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16DCBE-9909-406C-90BC-20627F3F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26A65-24EF-4ADE-AF2C-2EFDBA11054D}"/>
                </a:ext>
              </a:extLst>
            </p:cNvPr>
            <p:cNvSpPr/>
            <p:nvPr/>
          </p:nvSpPr>
          <p:spPr>
            <a:xfrm>
              <a:off x="4212671" y="1751421"/>
              <a:ext cx="3212984" cy="239086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5AFFE4-F15C-42FC-972B-1C2C5A7A6050}"/>
                </a:ext>
              </a:extLst>
            </p:cNvPr>
            <p:cNvSpPr/>
            <p:nvPr/>
          </p:nvSpPr>
          <p:spPr>
            <a:xfrm>
              <a:off x="153797" y="555990"/>
              <a:ext cx="2622959" cy="2390862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1AF5B4-E4DF-4AE4-B429-741FD829E63F}"/>
              </a:ext>
            </a:extLst>
          </p:cNvPr>
          <p:cNvSpPr txBox="1"/>
          <p:nvPr/>
        </p:nvSpPr>
        <p:spPr>
          <a:xfrm>
            <a:off x="290284" y="1022062"/>
            <a:ext cx="26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일정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3DC55-2209-4F8D-8F01-7181AF165DE3}"/>
              </a:ext>
            </a:extLst>
          </p:cNvPr>
          <p:cNvSpPr txBox="1"/>
          <p:nvPr/>
        </p:nvSpPr>
        <p:spPr>
          <a:xfrm>
            <a:off x="3106257" y="943201"/>
            <a:ext cx="7232241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 / 7    (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) 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프로젝트 아이디어 및 구성 회의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 / 8    (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) 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프로젝트 제작 및 회의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 / 9    (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) 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프로젝트 초안 구성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 / 10  (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r>
              <a:rPr lang="en-US" altLang="ko-KR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)  </a:t>
            </a:r>
            <a:r>
              <a:rPr lang="ko-KR" altLang="en-US" sz="2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프로젝트 최종 완성 및 발표</a:t>
            </a:r>
            <a:endParaRPr lang="en-US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buClr>
                <a:srgbClr val="004C86"/>
              </a:buClr>
              <a:buSzPct val="75000"/>
            </a:pPr>
            <a:endParaRPr lang="en-GB" altLang="ko-KR" sz="2000" b="1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433</Words>
  <Application>Microsoft Office PowerPoint</Application>
  <PresentationFormat>와이드스크린</PresentationFormat>
  <Paragraphs>146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a드림고딕5</vt:lpstr>
      <vt:lpstr>KT&amp;G 상상제목 B</vt:lpstr>
      <vt:lpstr>a고딕12</vt:lpstr>
      <vt:lpstr>Wingdings</vt:lpstr>
      <vt:lpstr>Arial</vt:lpstr>
      <vt:lpstr>a드림고딕2</vt:lpstr>
      <vt:lpstr>맑은 고딕</vt:lpstr>
      <vt:lpstr>a고딕10</vt:lpstr>
      <vt:lpstr>a고딕11</vt:lpstr>
      <vt:lpstr>Office 테마</vt:lpstr>
      <vt:lpstr>PyRain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PyRain</dc:title>
  <dc:creator>Choo Hanyoung</dc:creator>
  <cp:lastModifiedBy>Choo Hanyoung</cp:lastModifiedBy>
  <cp:revision>18</cp:revision>
  <dcterms:created xsi:type="dcterms:W3CDTF">2020-01-10T01:48:46Z</dcterms:created>
  <dcterms:modified xsi:type="dcterms:W3CDTF">2020-01-10T06:06:06Z</dcterms:modified>
</cp:coreProperties>
</file>