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56" r:id="rId6"/>
    <p:sldId id="260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98C-3162-4C71-A38E-5B1684107F41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BA1-DC76-41B5-959A-32FFD07EE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338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98C-3162-4C71-A38E-5B1684107F41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BA1-DC76-41B5-959A-32FFD07EE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165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98C-3162-4C71-A38E-5B1684107F41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BA1-DC76-41B5-959A-32FFD07EE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341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98C-3162-4C71-A38E-5B1684107F41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BA1-DC76-41B5-959A-32FFD07EE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650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98C-3162-4C71-A38E-5B1684107F41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BA1-DC76-41B5-959A-32FFD07EE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684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98C-3162-4C71-A38E-5B1684107F41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BA1-DC76-41B5-959A-32FFD07EE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730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98C-3162-4C71-A38E-5B1684107F41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BA1-DC76-41B5-959A-32FFD07EE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320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98C-3162-4C71-A38E-5B1684107F41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BA1-DC76-41B5-959A-32FFD07EE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641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98C-3162-4C71-A38E-5B1684107F41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BA1-DC76-41B5-959A-32FFD07EE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77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98C-3162-4C71-A38E-5B1684107F41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BA1-DC76-41B5-959A-32FFD07EE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838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98C-3162-4C71-A38E-5B1684107F41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BA1-DC76-41B5-959A-32FFD07EE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696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E698C-3162-4C71-A38E-5B1684107F41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F0BA1-DC76-41B5-959A-32FFD07EE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974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8.png"/><Relationship Id="rId18" Type="http://schemas.openxmlformats.org/officeDocument/2006/relationships/image" Target="../media/image13.jpe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tags" Target="../tags/tag6.xml"/><Relationship Id="rId16" Type="http://schemas.openxmlformats.org/officeDocument/2006/relationships/image" Target="../media/image11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6.png"/><Relationship Id="rId5" Type="http://schemas.openxmlformats.org/officeDocument/2006/relationships/tags" Target="../tags/tag9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19" Type="http://schemas.openxmlformats.org/officeDocument/2006/relationships/image" Target="../media/image14.jpeg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11.png"/><Relationship Id="rId26" Type="http://schemas.openxmlformats.org/officeDocument/2006/relationships/image" Target="../media/image24.png"/><Relationship Id="rId3" Type="http://schemas.openxmlformats.org/officeDocument/2006/relationships/tags" Target="../tags/tag15.xml"/><Relationship Id="rId21" Type="http://schemas.openxmlformats.org/officeDocument/2006/relationships/image" Target="../media/image14.jpeg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image" Target="../media/image5.png"/><Relationship Id="rId25" Type="http://schemas.openxmlformats.org/officeDocument/2006/relationships/image" Target="../media/image23.png"/><Relationship Id="rId2" Type="http://schemas.openxmlformats.org/officeDocument/2006/relationships/tags" Target="../tags/tag14.xml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image" Target="../media/image22.png"/><Relationship Id="rId5" Type="http://schemas.openxmlformats.org/officeDocument/2006/relationships/tags" Target="../tags/tag17.xml"/><Relationship Id="rId15" Type="http://schemas.openxmlformats.org/officeDocument/2006/relationships/image" Target="../media/image16.png"/><Relationship Id="rId23" Type="http://schemas.openxmlformats.org/officeDocument/2006/relationships/image" Target="../media/image21.png"/><Relationship Id="rId10" Type="http://schemas.openxmlformats.org/officeDocument/2006/relationships/tags" Target="../tags/tag22.xml"/><Relationship Id="rId19" Type="http://schemas.openxmlformats.org/officeDocument/2006/relationships/image" Target="../media/image18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15.png"/><Relationship Id="rId2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tags" Target="../tags/tag26.xml"/><Relationship Id="rId16" Type="http://schemas.openxmlformats.org/officeDocument/2006/relationships/image" Target="../media/image30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25.png"/><Relationship Id="rId5" Type="http://schemas.openxmlformats.org/officeDocument/2006/relationships/tags" Target="../tags/tag29.xml"/><Relationship Id="rId15" Type="http://schemas.openxmlformats.org/officeDocument/2006/relationships/image" Target="../media/image29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33.png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38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37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36.png"/><Relationship Id="rId5" Type="http://schemas.openxmlformats.org/officeDocument/2006/relationships/tags" Target="../tags/tag38.xml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tags" Target="../tags/tag37.xml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106554" y="3073479"/>
            <a:ext cx="1240510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Errores de truncamiento en las series de Taylor</a:t>
            </a:r>
          </a:p>
          <a:p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7491411" y="5323109"/>
            <a:ext cx="44868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Jorge Leonardo López</a:t>
            </a:r>
          </a:p>
          <a:p>
            <a:pPr algn="r"/>
            <a:r>
              <a:rPr lang="es-CO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Eliana </a:t>
            </a:r>
            <a:r>
              <a:rPr lang="es-CO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Bonalde</a:t>
            </a:r>
            <a:endParaRPr lang="es-CO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s-CO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Prof.: Juan Carlos Bastos Pineda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ffectLst>
            <a:glow rad="228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4379450" y="1112702"/>
            <a:ext cx="44897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Maestría en Matemática Aplicada</a:t>
            </a:r>
          </a:p>
          <a:p>
            <a:pPr algn="r"/>
            <a:r>
              <a:rPr lang="es-CO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Modelado Matemático II</a:t>
            </a:r>
            <a:endParaRPr lang="es-CO" sz="2400" b="1" dirty="0"/>
          </a:p>
        </p:txBody>
      </p:sp>
      <p:sp>
        <p:nvSpPr>
          <p:cNvPr id="6" name="AutoShape 2" descr="cultura es el aprovechamiento social de la inteligencia humana”"/>
          <p:cNvSpPr>
            <a:spLocks noChangeAspect="1" noChangeArrowheads="1"/>
          </p:cNvSpPr>
          <p:nvPr/>
        </p:nvSpPr>
        <p:spPr bwMode="auto">
          <a:xfrm>
            <a:off x="1433046" y="1163477"/>
            <a:ext cx="2574178" cy="25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205" y="444339"/>
            <a:ext cx="29432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3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2717" y="1180412"/>
            <a:ext cx="11219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Dado un entero positivo 𝑛, y una función que es derivable al menos 𝑛 veces con todas sus derivadas continuas alrededor de 𝑥</a:t>
            </a:r>
            <a:r>
              <a:rPr lang="es-CO" baseline="-25000" dirty="0"/>
              <a:t>0</a:t>
            </a:r>
            <a:r>
              <a:rPr lang="es-CO" dirty="0"/>
              <a:t>, el valor de la función en un punto 𝑥 en la vecindad de 𝑥</a:t>
            </a:r>
            <a:r>
              <a:rPr lang="es-CO" baseline="-25000" dirty="0"/>
              <a:t>0  </a:t>
            </a:r>
            <a:r>
              <a:rPr lang="es-CO" dirty="0"/>
              <a:t>se puede expresar como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52716" y="384340"/>
            <a:ext cx="37992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b="1" dirty="0"/>
              <a:t>Teorema de Taylor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52716" y="2896132"/>
            <a:ext cx="110521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para algún valor 𝑐 entre 𝑥</a:t>
            </a:r>
            <a:r>
              <a:rPr lang="es-CO" baseline="-25000" dirty="0"/>
              <a:t>0  </a:t>
            </a:r>
            <a:r>
              <a:rPr lang="es-CO" dirty="0"/>
              <a:t>y 𝑥. Este resultado puede escribirse de la forma compacta                                                      .</a:t>
            </a:r>
          </a:p>
          <a:p>
            <a:r>
              <a:rPr lang="es-CO" dirty="0"/>
              <a:t>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52716" y="3539532"/>
            <a:ext cx="1107141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El polinomio obtenido al truncar la serie en 𝑛 términos es llamado </a:t>
            </a:r>
            <a:r>
              <a:rPr lang="es-CO" b="1" dirty="0"/>
              <a:t>polinomio de Taylor </a:t>
            </a:r>
            <a:r>
              <a:rPr lang="es-CO" dirty="0"/>
              <a:t>de orden </a:t>
            </a:r>
            <a:r>
              <a:rPr lang="es-CO" i="1" dirty="0"/>
              <a:t>n</a:t>
            </a:r>
            <a:r>
              <a:rPr lang="es-CO" dirty="0"/>
              <a:t> (</a:t>
            </a:r>
            <a:r>
              <a:rPr lang="es-CO" i="1" dirty="0"/>
              <a:t>P</a:t>
            </a:r>
            <a:r>
              <a:rPr lang="es-CO" i="1" baseline="-25000" dirty="0"/>
              <a:t>n</a:t>
            </a:r>
            <a:r>
              <a:rPr lang="es-CO" dirty="0"/>
              <a:t> ) </a:t>
            </a:r>
          </a:p>
          <a:p>
            <a:r>
              <a:rPr lang="es-CO" dirty="0"/>
              <a:t>Y  (𝑅</a:t>
            </a:r>
            <a:r>
              <a:rPr lang="es-CO" baseline="-25000" dirty="0"/>
              <a:t>𝑛</a:t>
            </a:r>
            <a:r>
              <a:rPr lang="es-CO" dirty="0"/>
              <a:t>) representa el residuo</a:t>
            </a:r>
            <a:r>
              <a:rPr lang="es-CO" b="1" dirty="0"/>
              <a:t> </a:t>
            </a:r>
            <a:r>
              <a:rPr lang="es-CO" dirty="0"/>
              <a:t>o</a:t>
            </a:r>
            <a:r>
              <a:rPr lang="es-CO" b="1" dirty="0"/>
              <a:t> error de truncamiento</a:t>
            </a:r>
            <a:r>
              <a:rPr lang="es-CO" dirty="0"/>
              <a:t>.</a:t>
            </a:r>
          </a:p>
          <a:p>
            <a:endParaRPr lang="es-ES" dirty="0"/>
          </a:p>
          <a:p>
            <a:pPr lvl="0"/>
            <a:r>
              <a:rPr lang="es-CO" altLang="es-CO" dirty="0"/>
              <a:t>A partir de </a:t>
            </a:r>
            <a:r>
              <a:rPr lang="es-CO" altLang="es-CO" sz="1600" b="1" dirty="0"/>
              <a:t>(1)</a:t>
            </a:r>
            <a:r>
              <a:rPr lang="es-CO" altLang="es-CO" sz="1600" dirty="0"/>
              <a:t> </a:t>
            </a:r>
            <a:r>
              <a:rPr lang="es-CO" altLang="es-CO" dirty="0"/>
              <a:t>se puede expresar la función alrededor del punto x</a:t>
            </a:r>
            <a:r>
              <a:rPr lang="es-CO" altLang="es-CO" baseline="-25000" dirty="0"/>
              <a:t>0</a:t>
            </a:r>
            <a:r>
              <a:rPr kumimoji="0" lang="es-CO" altLang="es-CO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lang="es-CO" altLang="es-CO" dirty="0"/>
              <a:t>como</a:t>
            </a:r>
          </a:p>
          <a:p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466" y="2021055"/>
            <a:ext cx="6815723" cy="74898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439" y="2970859"/>
            <a:ext cx="2632184" cy="278165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9630876" y="2207622"/>
            <a:ext cx="481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/>
              <a:t>(1 ) 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479608" y="5946480"/>
            <a:ext cx="10715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</a:rPr>
              <a:t>La serie dada en </a:t>
            </a:r>
            <a:r>
              <a:rPr lang="es-ES" sz="1600" b="1" i="0" dirty="0">
                <a:solidFill>
                  <a:srgbClr val="000000"/>
                </a:solidFill>
                <a:effectLst/>
              </a:rPr>
              <a:t>(2)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b="0" i="0" dirty="0">
                <a:solidFill>
                  <a:srgbClr val="000000"/>
                </a:solidFill>
                <a:effectLst/>
              </a:rPr>
              <a:t>puede ser truncada en cualquier punto, el error que resulta al truncar la serie es </a:t>
            </a:r>
            <a:r>
              <a:rPr lang="es-CO" dirty="0"/>
              <a:t>𝑅</a:t>
            </a:r>
            <a:r>
              <a:rPr lang="es-CO" baseline="-25000" dirty="0"/>
              <a:t>𝑛.</a:t>
            </a:r>
            <a:endParaRPr lang="es-ES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582990" y="5321149"/>
            <a:ext cx="4683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b="1" dirty="0"/>
              <a:t>(2 ) 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0" y="110532"/>
            <a:ext cx="12192000" cy="68580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ffectLst>
            <a:glow rad="228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2" name="Grupo 11"/>
          <p:cNvGrpSpPr/>
          <p:nvPr/>
        </p:nvGrpSpPr>
        <p:grpSpPr>
          <a:xfrm>
            <a:off x="543424" y="5209313"/>
            <a:ext cx="10961420" cy="540373"/>
            <a:chOff x="346802" y="5117284"/>
            <a:chExt cx="11307661" cy="544710"/>
          </a:xfrm>
        </p:grpSpPr>
        <p:pic>
          <p:nvPicPr>
            <p:cNvPr id="10" name="Imagen 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590"/>
            <a:stretch/>
          </p:blipFill>
          <p:spPr>
            <a:xfrm>
              <a:off x="346802" y="5117284"/>
              <a:ext cx="10529283" cy="544710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225" r="93568" b="-5410"/>
            <a:stretch/>
          </p:blipFill>
          <p:spPr>
            <a:xfrm>
              <a:off x="10931794" y="5214219"/>
              <a:ext cx="722669" cy="360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898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ffectLst>
            <a:glow rad="228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9" y="813706"/>
            <a:ext cx="1973642" cy="2859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809" y="934126"/>
            <a:ext cx="2097333" cy="1786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809" y="1287842"/>
            <a:ext cx="4960000" cy="17866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362" y="1619944"/>
            <a:ext cx="2522667" cy="17866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362" y="1987625"/>
            <a:ext cx="5342667" cy="193333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410" y="2739626"/>
            <a:ext cx="1910511" cy="261847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988" y="4998690"/>
            <a:ext cx="3310243" cy="54674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207" y="2607668"/>
            <a:ext cx="2410440" cy="487058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655519" y="476596"/>
            <a:ext cx="4341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Considere el polinomio de Taylor </a:t>
            </a:r>
            <a:r>
              <a:rPr lang="es-ES" i="1" dirty="0"/>
              <a:t>P</a:t>
            </a:r>
            <a:r>
              <a:rPr lang="es-ES" i="1" baseline="-25000" dirty="0"/>
              <a:t>3</a:t>
            </a:r>
            <a:r>
              <a:rPr lang="es-ES" i="1" dirty="0"/>
              <a:t>(x)</a:t>
            </a:r>
          </a:p>
          <a:p>
            <a:r>
              <a:rPr lang="es-ES" dirty="0"/>
              <a:t> de                                         alrededor de </a:t>
            </a:r>
            <a:r>
              <a:rPr lang="es-ES" i="1" dirty="0"/>
              <a:t>x = 0</a:t>
            </a:r>
            <a:endParaRPr lang="es-CO" dirty="0"/>
          </a:p>
        </p:txBody>
      </p:sp>
      <p:sp>
        <p:nvSpPr>
          <p:cNvPr id="2" name="Rectángulo 1"/>
          <p:cNvSpPr/>
          <p:nvPr/>
        </p:nvSpPr>
        <p:spPr>
          <a:xfrm>
            <a:off x="8647331" y="2695180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donde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2118040" y="4929736"/>
            <a:ext cx="3452138" cy="76990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4034B804-B67C-431F-BF76-4263C944617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19" y="1545267"/>
            <a:ext cx="4103266" cy="2699231"/>
          </a:xfrm>
          <a:prstGeom prst="rect">
            <a:avLst/>
          </a:prstGeom>
        </p:spPr>
      </p:pic>
      <p:pic>
        <p:nvPicPr>
          <p:cNvPr id="10" name="Imagen 9" descr="Gráfico&#10;&#10;Descripción generada automáticamente">
            <a:extLst>
              <a:ext uri="{FF2B5EF4-FFF2-40B4-BE49-F238E27FC236}">
                <a16:creationId xmlns:a16="http://schemas.microsoft.com/office/drawing/2014/main" id="{CF89A68D-5833-4B4F-8666-0C53C01FC6C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845" y="3500541"/>
            <a:ext cx="4287586" cy="285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3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28" y="3846725"/>
            <a:ext cx="2750213" cy="2280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28" y="4294306"/>
            <a:ext cx="1650021" cy="26688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0" t="-19145"/>
          <a:stretch/>
        </p:blipFill>
        <p:spPr>
          <a:xfrm>
            <a:off x="314431" y="4711403"/>
            <a:ext cx="3479427" cy="25412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024" y="672864"/>
            <a:ext cx="1973642" cy="28591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024" y="914272"/>
            <a:ext cx="3694196" cy="61016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1" t="-9593"/>
          <a:stretch/>
        </p:blipFill>
        <p:spPr>
          <a:xfrm>
            <a:off x="253934" y="5302268"/>
            <a:ext cx="4842768" cy="52821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31" y="6071348"/>
            <a:ext cx="3179048" cy="255238"/>
          </a:xfrm>
          <a:prstGeom prst="rect">
            <a:avLst/>
          </a:prstGeom>
        </p:spPr>
      </p:pic>
      <p:pic>
        <p:nvPicPr>
          <p:cNvPr id="12" name="Imagen 11" descr="Gráfico&#10;&#10;Descripción generada automáticamente">
            <a:extLst>
              <a:ext uri="{FF2B5EF4-FFF2-40B4-BE49-F238E27FC236}">
                <a16:creationId xmlns:a16="http://schemas.microsoft.com/office/drawing/2014/main" id="{C08EFE11-92F2-4340-BC34-FE174C654AA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40" y="133775"/>
            <a:ext cx="3802824" cy="253521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8E4867E-3613-469A-8667-A6A92CA3C97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014" y="3801726"/>
            <a:ext cx="4225777" cy="58148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3F71294-1AF4-447B-9822-46BBAF18A744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014" y="2907139"/>
            <a:ext cx="2613333" cy="63428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FD7BAB4-D915-468C-897E-ED280BAC8E3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014" y="5180680"/>
            <a:ext cx="4161905" cy="63428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F93385B-10B0-4351-B0E3-774A588FAEE1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014" y="5958502"/>
            <a:ext cx="4649524" cy="51809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D115D6F-4CCF-4320-BBEC-972D77193BAD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014" y="4623729"/>
            <a:ext cx="2862857" cy="255238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F2D16295-5192-4756-A9B6-C81F3E53B379}"/>
              </a:ext>
            </a:extLst>
          </p:cNvPr>
          <p:cNvSpPr txBox="1"/>
          <p:nvPr/>
        </p:nvSpPr>
        <p:spPr>
          <a:xfrm>
            <a:off x="352160" y="3056686"/>
            <a:ext cx="297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1" dirty="0"/>
              <a:t>P</a:t>
            </a:r>
            <a:r>
              <a:rPr lang="es-ES" b="1" i="1" baseline="-25000" dirty="0"/>
              <a:t>3</a:t>
            </a:r>
            <a:r>
              <a:rPr lang="es-ES" b="1" i="1" dirty="0"/>
              <a:t>(0.5)</a:t>
            </a:r>
            <a:r>
              <a:rPr lang="es-ES" b="1" dirty="0"/>
              <a:t> para aproximar </a:t>
            </a:r>
            <a:r>
              <a:rPr lang="es-ES" b="1" i="1" dirty="0"/>
              <a:t>f(0.5)</a:t>
            </a:r>
            <a:endParaRPr lang="es-CO" b="1" i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889F900-3593-487D-8786-99C3790EB13B}"/>
              </a:ext>
            </a:extLst>
          </p:cNvPr>
          <p:cNvSpPr txBox="1"/>
          <p:nvPr/>
        </p:nvSpPr>
        <p:spPr>
          <a:xfrm>
            <a:off x="6466627" y="2321910"/>
            <a:ext cx="52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1" dirty="0"/>
              <a:t>P</a:t>
            </a:r>
            <a:r>
              <a:rPr lang="es-ES" b="1" i="1" baseline="-25000" dirty="0"/>
              <a:t>3</a:t>
            </a:r>
            <a:r>
              <a:rPr lang="es-ES" b="1" i="1" dirty="0"/>
              <a:t>(x)</a:t>
            </a:r>
            <a:r>
              <a:rPr lang="es-ES" b="1" dirty="0"/>
              <a:t> para aproximar la función en el intervalo </a:t>
            </a:r>
            <a:r>
              <a:rPr lang="es-ES" b="1" i="1" dirty="0"/>
              <a:t>[0,1]</a:t>
            </a:r>
            <a:endParaRPr lang="es-CO" b="1" i="1" dirty="0"/>
          </a:p>
        </p:txBody>
      </p:sp>
    </p:spTree>
    <p:extLst>
      <p:ext uri="{BB962C8B-B14F-4D97-AF65-F5344CB8AC3E}">
        <p14:creationId xmlns:p14="http://schemas.microsoft.com/office/powerpoint/2010/main" val="161389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07" y="2131917"/>
            <a:ext cx="1353405" cy="55630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253" y="2891423"/>
            <a:ext cx="5218088" cy="578827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49" y="4510471"/>
            <a:ext cx="2028991" cy="622447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623" y="4711727"/>
            <a:ext cx="2181158" cy="259706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305" y="5757268"/>
            <a:ext cx="2653140" cy="219187"/>
          </a:xfrm>
          <a:prstGeom prst="rect">
            <a:avLst/>
          </a:prstGeom>
        </p:spPr>
      </p:pic>
      <p:sp>
        <p:nvSpPr>
          <p:cNvPr id="31" name="Rectángulo 30"/>
          <p:cNvSpPr/>
          <p:nvPr/>
        </p:nvSpPr>
        <p:spPr>
          <a:xfrm>
            <a:off x="405563" y="451454"/>
            <a:ext cx="68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Dado</a:t>
            </a:r>
          </a:p>
        </p:txBody>
      </p:sp>
      <p:sp>
        <p:nvSpPr>
          <p:cNvPr id="34" name="Cerrar llave 33"/>
          <p:cNvSpPr/>
          <p:nvPr/>
        </p:nvSpPr>
        <p:spPr>
          <a:xfrm rot="16200000" flipH="1">
            <a:off x="4444666" y="786481"/>
            <a:ext cx="316928" cy="1760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6" name="Imagen 3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96" y="1935244"/>
            <a:ext cx="426667" cy="178667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415" y="1937802"/>
            <a:ext cx="446667" cy="178667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480548" y="2193699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y sea</a:t>
            </a:r>
            <a:endParaRPr lang="es-CO" dirty="0"/>
          </a:p>
        </p:txBody>
      </p:sp>
      <p:sp>
        <p:nvSpPr>
          <p:cNvPr id="40" name="Rectángulo 39"/>
          <p:cNvSpPr/>
          <p:nvPr/>
        </p:nvSpPr>
        <p:spPr>
          <a:xfrm>
            <a:off x="2845719" y="2246939"/>
            <a:ext cx="1151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 entonces,</a:t>
            </a:r>
            <a:endParaRPr lang="es-CO" dirty="0"/>
          </a:p>
        </p:txBody>
      </p:sp>
      <p:sp>
        <p:nvSpPr>
          <p:cNvPr id="41" name="Rectángulo 40"/>
          <p:cNvSpPr/>
          <p:nvPr/>
        </p:nvSpPr>
        <p:spPr>
          <a:xfrm>
            <a:off x="417533" y="5655302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donde</a:t>
            </a:r>
          </a:p>
        </p:txBody>
      </p:sp>
      <p:cxnSp>
        <p:nvCxnSpPr>
          <p:cNvPr id="43" name="Conector recto de flecha 42"/>
          <p:cNvCxnSpPr/>
          <p:nvPr/>
        </p:nvCxnSpPr>
        <p:spPr>
          <a:xfrm>
            <a:off x="6844395" y="5037371"/>
            <a:ext cx="249020" cy="50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7093415" y="5519794"/>
            <a:ext cx="1781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/>
              <a:t>Cota máxima del error cometido</a:t>
            </a:r>
          </a:p>
        </p:txBody>
      </p:sp>
      <p:pic>
        <p:nvPicPr>
          <p:cNvPr id="62" name="Imagen 6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79" y="684599"/>
            <a:ext cx="6456618" cy="827771"/>
          </a:xfrm>
          <a:prstGeom prst="rect">
            <a:avLst/>
          </a:prstGeom>
        </p:spPr>
      </p:pic>
      <p:sp>
        <p:nvSpPr>
          <p:cNvPr id="63" name="Cerrar llave 62"/>
          <p:cNvSpPr/>
          <p:nvPr/>
        </p:nvSpPr>
        <p:spPr>
          <a:xfrm rot="16200000" flipH="1">
            <a:off x="7164734" y="783357"/>
            <a:ext cx="316928" cy="1760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Rectángulo 65"/>
          <p:cNvSpPr/>
          <p:nvPr/>
        </p:nvSpPr>
        <p:spPr>
          <a:xfrm>
            <a:off x="7107590" y="5563882"/>
            <a:ext cx="1563965" cy="527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Rectángulo 6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ffectLst>
            <a:glow rad="228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4" name="Conector recto 73"/>
          <p:cNvCxnSpPr/>
          <p:nvPr/>
        </p:nvCxnSpPr>
        <p:spPr>
          <a:xfrm flipH="1">
            <a:off x="5288749" y="2910374"/>
            <a:ext cx="9770" cy="641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 flipH="1">
            <a:off x="5828705" y="3025033"/>
            <a:ext cx="1" cy="340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/>
          <p:cNvCxnSpPr/>
          <p:nvPr/>
        </p:nvCxnSpPr>
        <p:spPr>
          <a:xfrm flipH="1">
            <a:off x="3048301" y="2906121"/>
            <a:ext cx="9770" cy="641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Imagen 8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550" y="3721567"/>
            <a:ext cx="6145861" cy="628661"/>
          </a:xfrm>
          <a:prstGeom prst="rect">
            <a:avLst/>
          </a:prstGeom>
        </p:spPr>
      </p:pic>
      <p:cxnSp>
        <p:nvCxnSpPr>
          <p:cNvPr id="89" name="Conector recto 88"/>
          <p:cNvCxnSpPr/>
          <p:nvPr/>
        </p:nvCxnSpPr>
        <p:spPr>
          <a:xfrm flipH="1">
            <a:off x="7465948" y="3019083"/>
            <a:ext cx="1" cy="340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36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2774" y="1681208"/>
            <a:ext cx="1224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/>
              <a:t>M</a:t>
            </a:r>
            <a:r>
              <a:rPr lang="es-ES" dirty="0"/>
              <a:t> existe si 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76" y="456240"/>
            <a:ext cx="2872035" cy="29733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253" y="1733531"/>
            <a:ext cx="1535867" cy="28066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063" y="3957676"/>
            <a:ext cx="3329323" cy="2590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41" y="2415796"/>
            <a:ext cx="1200163" cy="2706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41" y="2486072"/>
            <a:ext cx="692000" cy="17866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7" y="4031518"/>
            <a:ext cx="779586" cy="11137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184" y="3944654"/>
            <a:ext cx="1269885" cy="28639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534168" y="234402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Así,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2504186" y="2366463"/>
            <a:ext cx="427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cometiendo un error acotado por                 .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021892" y="3864683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y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566602" y="3909669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Si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5890907" y="3879110"/>
            <a:ext cx="1495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teniendo que 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566602" y="1110572"/>
            <a:ext cx="1541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Observación 1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528464" y="3402386"/>
            <a:ext cx="1541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Observación 2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068256" y="2309725"/>
            <a:ext cx="1431494" cy="46970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7385932" y="3839029"/>
            <a:ext cx="1431494" cy="469702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ffectLst>
            <a:glow rad="228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86582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f(x)= f(x_0) + \displaystyle\sum_{j=0}^{n}\dfrac{f^j(x_o)}{j!}(x-x_0)^j + \dfrac{f^{n+1}(c)}{(n+1)!}(x-x_0)^{n+1}$&#10;&#10;&#10;\end{document}"/>
  <p:tag name="IGUANATEXSIZE" val="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R_n(x)= -\frac{1}{6}\cos(c)e^c$&#10;\end{document}"/>
  <p:tag name="IGUANATEXSIZE" val="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f(x)= 1 + x - \dfrac{x^3}{3}-\frac{1}{6}\cos(c)e^c$&#10;\end{document}"/>
  <p:tag name="IGUANATEXSIZE" val="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f(x)= 1 + x - \dfrac{2x^3}{3!} + R_n$&#10;\end{document}"/>
  <p:tag name="IGUANATEXSIZE" val="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f(0.5)=1.446889036584169$&#10;\end{document}"/>
  <p:tag name="IGUANATEXSIZE" val="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P(0.5)=1.458\wideparen{3}$&#10;\end{document}"/>
  <p:tag name="IGUANATEXSIZE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I_{real}=|f(0.5)- P(0.5)|=0.01144429749169$&#10;\end{document}"/>
  <p:tag name="IGUANATEXSIZE" val="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f(x)= e^x\cos(x) $&#10;&#10;\end{document}"/>
  <p:tag name="IGUANATEXSIZE" val="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f(x)= 1 + x - \dfrac{x^3}{3}-\frac{1}{6}\cos(c)e^c$&#10;\end{document}"/>
  <p:tag name="IGUANATEXSIZE" val="1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R_n=|R_3(x)|\leq -e^c\cos(c)\dfrac{x^4}{6}=-e^c \dfrac{(0.5)^4}{6} \leq -e^{0.5}\dfrac{(0.5)^4}{6}$&#10;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|R_3(x)|=0.017174179903126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f(x) = P_n(x)+R_n(x)$&#10;&#10;\end{document}"/>
  <p:tag name="IGUANATEXSIZE" val="1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\displaystyle \int_{0}^{1}f(x)dx \approx \displaystyle \int_{0}^{1} \Big( 1+x+\dfrac{x^3}{3}\Big)dx=1.4167$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\displaystyle \int_{0}^{1} e^x\cos(x)dx=1.3787$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\displaystyle \int_{0}^{1} \Big(-cos(c)e^c \dfrac{x^4}{6}\Big)dx=-\dfrac{1}{30}\cos(c)e^c$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|-\dfrac{1}{30}\cos(c)e^c| \leq |-\dfrac{1}{30}e|=0.0906093943$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|1.4167-1.3780|=0.0387$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$&#10;I = \displaystyle\int_{a}^{b}f(x)dx&#10;$&#10;\end{document}"/>
  <p:tag name="IGUANATEXSIZE" val="1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\displaystyle \mid I \mid  = \displaystyle \int_{a}^{b}(P_n(x)+R_n(x))dx\leq \displaystyle \int_{a}^{b}(P_n(x)+R_n(x)) dx $&#10;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$\leq I_{aprox} + \displaystyle\int_{a}^{b} M dx  $&#10;\end{document}"/>
  <p:tag name="IGUANATEXSIZE" val="1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 $ = I_{aprox} + M(a-b)$&#10;\end{document}"/>
  <p:tag name="IGUANATEXSIZE" val="1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 $ M = \parallel R_n(x)\parallel = Sup |R_n(x)|$&#10;\end{document}"/>
  <p:tag name="IGUANATEXSIZE" val="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f(x)= f(x_0)+f'(x_0)(x-x_0)+\dfrac{f''(x_0)}{2!}(x-x_0)^2+ \dfrac{f'''(x_0)}{3!}(x-x_0)^3+ \cdots + \dfrac{f^n(x_0)}{n!}(x-x_0)^n + \dfrac{f^{n+1}(x_0)}{(n+1)!}(x-x_0)^{n+1}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P_n(x)$&#10;&#10;\end{document}"/>
  <p:tag name="IGUANATEXSIZE" val="1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R_n(x)$&#10;&#10;\end{document}"/>
  <p:tag name="IGUANATEXSIZE" val="1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f(x)= \displaystyle\sum_{j=0}^{n}\dfrac{f^j(x_o)}{j!}(x-x_0)^j + \dfrac{f^{n+1}(c)}{(n+1)!}(x-x_0)^{n+1}$&#10;&#10;\end{document}"/>
  <p:tag name="IGUANATEXSIZE" val="1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\leq \displaystyle\int_{a}^{b} \Big(|P_n(x)| + |R_n(x)|\Big) = \displaystyle\int_{a}^{b} |P_n(x)|dx + \displaystyle\int_{a}^{b} |R_n(x)|dx  $&#10;\end{document}"/>
  <p:tag name="IGUANATEXSIZE" val="1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|I| = I_{aprox} + M(a-b)$&#10;&#10;\end{document}"/>
  <p:tag name="IGUANATEXSIZE" val="1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 $ f \in C^{n+1}[0,b]$&#10;\end{document}"/>
  <p:tag name="IGUANATEXSIZE" val="1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 $ f \in C^{\infty}[0,b] \Rightarrow \parallel R_n(x) \parallel \longrightarrow  0$&#10;&#10;\end{document}"/>
  <p:tag name="IGUANATEXSIZE" val="1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 $ I \approx I_{aprox}$&#10;\end{document}"/>
  <p:tag name="IGUANATEXSIZE" val="1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 $ M(a-b)$&#10;\end{document}"/>
  <p:tag name="IGUANATEXSIZE" val="1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 $ n \longrightarrow \infty$&#10;\end{document}"/>
  <p:tag name="IGUANATEXSIZE" val="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f(x)= f(x_0)+f'(x_0)(x-x_0)+\dfrac{f''(x_0)}{2!}(x-x_0)^2+ \dfrac{f'''(x_0)}{3!}(x-x_0)^3+ \cdots + \dfrac{f^n(x_0)}{n!}(x-x_0)^n + \dfrac{f^{n+1}(x_0)}{(n+1)!}(x-x_0)^{n+1}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$ I = I_{aprox}$&#10;&#10;&#10;\end{document}"/>
  <p:tag name="IGUANATEXSIZE" val="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f(x)= e^x\cos(x) $&#10;&#10;\end{document}"/>
  <p:tag name="IGUANATEXSIZE" val="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f'(x)= \cos(x)e^x - \sin(x)e^x$&#10;&#10;\end{document}"/>
  <p:tag name="IGUANATEXSIZE" val="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f''(x)= \cos(x)e^x - \sin(x)e^x - \cos(x)e^x - \sin(x)e^x = -2 \sin(x)e^x$&#10;&#10;\end{document}"/>
  <p:tag name="IGUANATEXSIZE" val="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f'''(x) = -2(\cos(x)e^x + \sin(x)e^x)$&#10;\end{document}"/>
  <p:tag name="IGUANATEXSIZE" val="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f^4(x) = -2(\cos(x)e^x - \sin(x)e^x + \cos(x)e^x + \sin(x)e^x)= -4\cos(x)e^x$&#10;\end{document}"/>
  <p:tag name="IGUANATEXSIZE" val="14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244</Words>
  <Application>Microsoft Office PowerPoint</Application>
  <PresentationFormat>Panorámica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Eliana Martha Bonalde Marcano - Cátedra</cp:lastModifiedBy>
  <cp:revision>34</cp:revision>
  <dcterms:created xsi:type="dcterms:W3CDTF">2021-09-09T03:38:38Z</dcterms:created>
  <dcterms:modified xsi:type="dcterms:W3CDTF">2021-09-09T23:57:44Z</dcterms:modified>
</cp:coreProperties>
</file>