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5" r:id="rId10"/>
    <p:sldId id="266" r:id="rId11"/>
    <p:sldId id="268" r:id="rId12"/>
    <p:sldId id="269" r:id="rId13"/>
    <p:sldId id="270" r:id="rId14"/>
    <p:sldId id="271" r:id="rId15"/>
    <p:sldId id="272" r:id="rId16"/>
    <p:sldId id="273" r:id="rId17"/>
    <p:sldId id="274" r:id="rId18"/>
    <p:sldId id="275" r:id="rId19"/>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4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87" name="Shape 18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09" name="Shape 20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20" name="Shape 22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31" name="Shape 231"/>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42" name="Shape 24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53" name="Shape 253"/>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64" name="Shape 26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75" name="Shape 275"/>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86" name="Shape 286"/>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88" name="Shape 8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99" name="Shape 9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10" name="Shape 11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21" name="Shape 121"/>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32" name="Shape 13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3" name="Shape 143"/>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54" name="Shape 15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76" name="Shape 176"/>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95300" y="274638"/>
            <a:ext cx="89154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body" idx="1"/>
          </p:nvPr>
        </p:nvSpPr>
        <p:spPr>
          <a:xfrm>
            <a:off x="495300" y="1600201"/>
            <a:ext cx="89154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495300" y="6356351"/>
            <a:ext cx="23114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384550" y="6356351"/>
            <a:ext cx="31369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7099300" y="6356351"/>
            <a:ext cx="2311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a:solidFill>
                  <a:srgbClr val="888888"/>
                </a:solidFill>
                <a:latin typeface="Calibri"/>
                <a:ea typeface="Calibri"/>
                <a:cs typeface="Calibri"/>
                <a:sym typeface="Calibri"/>
              </a:rPr>
              <a:t>‹#›</a:t>
            </a:fld>
            <a:endParaRPr lang="en-AU"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95300" y="274638"/>
            <a:ext cx="89154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2690018" y="-594518"/>
            <a:ext cx="4525963" cy="89154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95300" y="6356351"/>
            <a:ext cx="23114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384550" y="6356351"/>
            <a:ext cx="31369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7099300" y="6356351"/>
            <a:ext cx="2311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5370512" y="2085976"/>
            <a:ext cx="5851525" cy="222885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830262" y="-60323"/>
            <a:ext cx="5851525" cy="652145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495300" y="6356351"/>
            <a:ext cx="23114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384550" y="6356351"/>
            <a:ext cx="31369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7099300" y="6356351"/>
            <a:ext cx="2311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742950" y="2130426"/>
            <a:ext cx="8420100" cy="1470025"/>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subTitle" idx="1"/>
          </p:nvPr>
        </p:nvSpPr>
        <p:spPr>
          <a:xfrm>
            <a:off x="1485900" y="3886200"/>
            <a:ext cx="6934200" cy="1752600"/>
          </a:xfrm>
          <a:prstGeom prst="rect">
            <a:avLst/>
          </a:prstGeom>
          <a:noFill/>
          <a:ln>
            <a:noFill/>
          </a:ln>
        </p:spPr>
        <p:txBody>
          <a:bodyPr wrap="square"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495300" y="6356351"/>
            <a:ext cx="23114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3384550" y="6356351"/>
            <a:ext cx="31369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7099300" y="6356351"/>
            <a:ext cx="2311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a:solidFill>
                  <a:srgbClr val="888888"/>
                </a:solidFill>
                <a:latin typeface="Calibri"/>
                <a:ea typeface="Calibri"/>
                <a:cs typeface="Calibri"/>
                <a:sym typeface="Calibri"/>
              </a:rPr>
              <a:t>‹#›</a:t>
            </a:fld>
            <a:endParaRPr lang="en-AU"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82506" y="4406901"/>
            <a:ext cx="8420100" cy="1362075"/>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782506" y="2906713"/>
            <a:ext cx="8420100" cy="1500187"/>
          </a:xfrm>
          <a:prstGeom prst="rect">
            <a:avLst/>
          </a:prstGeom>
          <a:noFill/>
          <a:ln>
            <a:noFill/>
          </a:ln>
        </p:spPr>
        <p:txBody>
          <a:bodyPr wrap="square"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495300" y="6356351"/>
            <a:ext cx="23114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384550" y="6356351"/>
            <a:ext cx="31369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7099300" y="6356351"/>
            <a:ext cx="2311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95300" y="274638"/>
            <a:ext cx="89154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495300" y="1600201"/>
            <a:ext cx="4375150"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5035550" y="1600201"/>
            <a:ext cx="4375150"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495300" y="6356351"/>
            <a:ext cx="23114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3384550" y="6356351"/>
            <a:ext cx="31369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7099300" y="6356351"/>
            <a:ext cx="2311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5300" y="274638"/>
            <a:ext cx="89154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495300" y="1535113"/>
            <a:ext cx="4376870"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495300" y="2174875"/>
            <a:ext cx="4376870" cy="3951288"/>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5032111" y="1535113"/>
            <a:ext cx="4378590"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5032111" y="2174875"/>
            <a:ext cx="4378590" cy="3951288"/>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95300" y="6356351"/>
            <a:ext cx="23114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384550" y="6356351"/>
            <a:ext cx="31369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7099300" y="6356351"/>
            <a:ext cx="2311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95300" y="274638"/>
            <a:ext cx="89154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495300" y="6356351"/>
            <a:ext cx="23114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384550" y="6356351"/>
            <a:ext cx="31369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7099300" y="6356351"/>
            <a:ext cx="2311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495300" y="6356351"/>
            <a:ext cx="23114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384550" y="6356351"/>
            <a:ext cx="31369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7099300" y="6356351"/>
            <a:ext cx="2311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95300" y="273050"/>
            <a:ext cx="3259006" cy="1162050"/>
          </a:xfrm>
          <a:prstGeom prst="rect">
            <a:avLst/>
          </a:prstGeom>
          <a:noFill/>
          <a:ln>
            <a:noFill/>
          </a:ln>
        </p:spPr>
        <p:txBody>
          <a:bodyPr wrap="square"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3872971" y="273051"/>
            <a:ext cx="5537729" cy="585311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495300" y="1435101"/>
            <a:ext cx="3259006" cy="4691063"/>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495300" y="6356351"/>
            <a:ext cx="23114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384550" y="6356351"/>
            <a:ext cx="31369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7099300" y="6356351"/>
            <a:ext cx="2311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941645" y="4800600"/>
            <a:ext cx="5943600" cy="566738"/>
          </a:xfrm>
          <a:prstGeom prst="rect">
            <a:avLst/>
          </a:prstGeom>
          <a:noFill/>
          <a:ln>
            <a:noFill/>
          </a:ln>
        </p:spPr>
        <p:txBody>
          <a:bodyPr wrap="square"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1941645" y="612775"/>
            <a:ext cx="5943600" cy="4114800"/>
          </a:xfrm>
          <a:prstGeom prst="rect">
            <a:avLst/>
          </a:prstGeom>
          <a:noFill/>
          <a:ln>
            <a:noFill/>
          </a:ln>
        </p:spPr>
        <p:txBody>
          <a:bodyPr wrap="square"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1941645" y="5367338"/>
            <a:ext cx="5943600" cy="804862"/>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95300" y="6356351"/>
            <a:ext cx="23114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384550" y="6356351"/>
            <a:ext cx="31369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7099300" y="6356351"/>
            <a:ext cx="2311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95300" y="274638"/>
            <a:ext cx="89154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95300" y="1600201"/>
            <a:ext cx="89154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95300" y="6356351"/>
            <a:ext cx="23114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384550" y="6356351"/>
            <a:ext cx="31369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7099300" y="6356351"/>
            <a:ext cx="2311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a:solidFill>
                  <a:srgbClr val="888888"/>
                </a:solidFill>
                <a:latin typeface="Calibri"/>
                <a:ea typeface="Calibri"/>
                <a:cs typeface="Calibri"/>
                <a:sym typeface="Calibri"/>
              </a:rPr>
              <a:t>‹#›</a:t>
            </a:fld>
            <a:endParaRPr lang="en-AU"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160215" y="867509"/>
            <a:ext cx="9585570" cy="5258656"/>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AU" sz="2000" b="1" i="0" u="sng" strike="noStrike" cap="none">
                <a:solidFill>
                  <a:schemeClr val="dk1"/>
                </a:solidFill>
                <a:latin typeface="Calibri"/>
                <a:ea typeface="Calibri"/>
                <a:cs typeface="Calibri"/>
                <a:sym typeface="Calibri"/>
              </a:rPr>
              <a:t>Administrator:</a:t>
            </a:r>
          </a:p>
          <a:p>
            <a:pPr marL="0" marR="0" lvl="0" indent="0" algn="l" rtl="0">
              <a:spcBef>
                <a:spcPts val="900"/>
              </a:spcBef>
              <a:spcAft>
                <a:spcPts val="0"/>
              </a:spcAft>
              <a:buClr>
                <a:schemeClr val="dk1"/>
              </a:buClr>
              <a:buSzPct val="25000"/>
              <a:buFont typeface="Arial"/>
              <a:buNone/>
            </a:pPr>
            <a:r>
              <a:rPr lang="en-AU" sz="2000" b="0" i="0" u="none" strike="noStrike" cap="none">
                <a:solidFill>
                  <a:schemeClr val="dk1"/>
                </a:solidFill>
                <a:latin typeface="Calibri"/>
                <a:ea typeface="Calibri"/>
                <a:cs typeface="Calibri"/>
                <a:sym typeface="Calibri"/>
              </a:rPr>
              <a:t>Creates and modifies all the data in the city for the systems</a:t>
            </a:r>
          </a:p>
          <a:p>
            <a:pPr marL="0" marR="0" lvl="0" indent="0" algn="l" rtl="0">
              <a:spcBef>
                <a:spcPts val="900"/>
              </a:spcBef>
              <a:spcAft>
                <a:spcPts val="0"/>
              </a:spcAft>
              <a:buClr>
                <a:schemeClr val="dk1"/>
              </a:buClr>
              <a:buSzPct val="25000"/>
              <a:buFont typeface="Arial"/>
              <a:buNone/>
            </a:pPr>
            <a:r>
              <a:rPr lang="en-AU" sz="2000" b="1" i="0" u="sng" strike="noStrike" cap="none">
                <a:solidFill>
                  <a:schemeClr val="dk1"/>
                </a:solidFill>
                <a:latin typeface="Calibri"/>
                <a:ea typeface="Calibri"/>
                <a:cs typeface="Calibri"/>
                <a:sym typeface="Calibri"/>
              </a:rPr>
              <a:t>Tourist:</a:t>
            </a:r>
          </a:p>
          <a:p>
            <a:pPr marL="0" marR="0" lvl="0" indent="0" algn="l" rtl="0">
              <a:spcBef>
                <a:spcPts val="900"/>
              </a:spcBef>
              <a:spcAft>
                <a:spcPts val="0"/>
              </a:spcAft>
              <a:buClr>
                <a:schemeClr val="dk1"/>
              </a:buClr>
              <a:buSzPct val="25000"/>
              <a:buFont typeface="Arial"/>
              <a:buNone/>
            </a:pPr>
            <a:r>
              <a:rPr lang="en-AU" sz="2000" b="0" i="0" u="none" strike="noStrike" cap="none">
                <a:solidFill>
                  <a:schemeClr val="dk1"/>
                </a:solidFill>
                <a:latin typeface="Calibri"/>
                <a:ea typeface="Calibri"/>
                <a:cs typeface="Calibri"/>
                <a:sym typeface="Calibri"/>
              </a:rPr>
              <a:t>Views information on hotels and the city</a:t>
            </a:r>
          </a:p>
          <a:p>
            <a:pPr marL="0" marR="0" lvl="0" indent="0" algn="l" rtl="0">
              <a:spcBef>
                <a:spcPts val="900"/>
              </a:spcBef>
              <a:spcAft>
                <a:spcPts val="0"/>
              </a:spcAft>
              <a:buClr>
                <a:schemeClr val="dk1"/>
              </a:buClr>
              <a:buSzPct val="25000"/>
              <a:buFont typeface="Arial"/>
              <a:buNone/>
            </a:pPr>
            <a:r>
              <a:rPr lang="en-AU" sz="2000" b="1" i="0" u="sng" strike="noStrike" cap="none">
                <a:solidFill>
                  <a:schemeClr val="dk1"/>
                </a:solidFill>
                <a:latin typeface="Calibri"/>
                <a:ea typeface="Calibri"/>
                <a:cs typeface="Calibri"/>
                <a:sym typeface="Calibri"/>
              </a:rPr>
              <a:t>Student:</a:t>
            </a:r>
          </a:p>
          <a:p>
            <a:pPr marL="0" marR="0" lvl="0" indent="0" algn="l" rtl="0">
              <a:spcBef>
                <a:spcPts val="900"/>
              </a:spcBef>
              <a:spcAft>
                <a:spcPts val="0"/>
              </a:spcAft>
              <a:buClr>
                <a:schemeClr val="dk1"/>
              </a:buClr>
              <a:buSzPct val="25000"/>
              <a:buFont typeface="Arial"/>
              <a:buNone/>
            </a:pPr>
            <a:r>
              <a:rPr lang="en-AU" sz="2000" b="0" i="0" u="none" strike="noStrike" cap="none">
                <a:solidFill>
                  <a:schemeClr val="dk1"/>
                </a:solidFill>
                <a:latin typeface="Calibri"/>
                <a:ea typeface="Calibri"/>
                <a:cs typeface="Calibri"/>
                <a:sym typeface="Calibri"/>
              </a:rPr>
              <a:t>Views information on colleges, libraries and the city</a:t>
            </a:r>
          </a:p>
          <a:p>
            <a:pPr marL="0" marR="0" lvl="0" indent="0" algn="l" rtl="0">
              <a:spcBef>
                <a:spcPts val="900"/>
              </a:spcBef>
              <a:spcAft>
                <a:spcPts val="0"/>
              </a:spcAft>
              <a:buClr>
                <a:schemeClr val="dk1"/>
              </a:buClr>
              <a:buSzPct val="25000"/>
              <a:buFont typeface="Arial"/>
              <a:buNone/>
            </a:pPr>
            <a:r>
              <a:rPr lang="en-AU" sz="2000" b="1" i="0" u="sng" strike="noStrike" cap="none">
                <a:solidFill>
                  <a:schemeClr val="dk1"/>
                </a:solidFill>
                <a:latin typeface="Calibri"/>
                <a:ea typeface="Calibri"/>
                <a:cs typeface="Calibri"/>
                <a:sym typeface="Calibri"/>
              </a:rPr>
              <a:t>Businessman:</a:t>
            </a:r>
          </a:p>
          <a:p>
            <a:pPr marL="0" marR="0" lvl="0" indent="0" algn="l" rtl="0">
              <a:spcBef>
                <a:spcPts val="900"/>
              </a:spcBef>
              <a:spcAft>
                <a:spcPts val="0"/>
              </a:spcAft>
              <a:buClr>
                <a:schemeClr val="dk1"/>
              </a:buClr>
              <a:buSzPct val="25000"/>
              <a:buFont typeface="Arial"/>
              <a:buNone/>
            </a:pPr>
            <a:r>
              <a:rPr lang="en-AU" sz="2000" b="0" i="0" u="none" strike="noStrike" cap="none">
                <a:solidFill>
                  <a:schemeClr val="dk1"/>
                </a:solidFill>
                <a:latin typeface="Calibri"/>
                <a:ea typeface="Calibri"/>
                <a:cs typeface="Calibri"/>
                <a:sym typeface="Calibri"/>
              </a:rPr>
              <a:t>Views information on hotels, industries and the city </a:t>
            </a:r>
          </a:p>
          <a:p>
            <a:pPr marL="0" marR="0" lvl="0" indent="0" algn="l" rtl="0">
              <a:spcBef>
                <a:spcPts val="900"/>
              </a:spcBef>
              <a:buClr>
                <a:schemeClr val="dk1"/>
              </a:buClr>
              <a:buSzPct val="25000"/>
              <a:buFont typeface="Arial"/>
              <a:buNone/>
            </a:pPr>
            <a:endParaRPr/>
          </a:p>
        </p:txBody>
      </p:sp>
      <p:sp>
        <p:nvSpPr>
          <p:cNvPr id="85" name="Shape 85"/>
          <p:cNvSpPr/>
          <p:nvPr/>
        </p:nvSpPr>
        <p:spPr>
          <a:xfrm>
            <a:off x="101505" y="109410"/>
            <a:ext cx="9691171" cy="540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AU" sz="2800" b="0" i="0" u="none" strike="noStrike" cap="none">
                <a:solidFill>
                  <a:schemeClr val="lt1"/>
                </a:solidFill>
                <a:latin typeface="Calibri"/>
                <a:ea typeface="Calibri"/>
                <a:cs typeface="Calibri"/>
                <a:sym typeface="Calibri"/>
              </a:rPr>
              <a:t>System Roles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p:nvPr/>
        </p:nvSpPr>
        <p:spPr>
          <a:xfrm>
            <a:off x="39153" y="109410"/>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11</a:t>
            </a:r>
          </a:p>
        </p:txBody>
      </p:sp>
      <p:sp>
        <p:nvSpPr>
          <p:cNvPr id="190" name="Shape 190"/>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91425" tIns="45700" rIns="91425" bIns="45700" anchor="ctr" anchorCtr="0">
            <a:noAutofit/>
          </a:bodyPr>
          <a:lstStyle/>
          <a:p>
            <a:pPr lvl="0" algn="ctr" rtl="0">
              <a:spcBef>
                <a:spcPts val="0"/>
              </a:spcBef>
              <a:buSzPct val="25000"/>
              <a:buNone/>
            </a:pPr>
            <a:r>
              <a:rPr lang="en-AU" sz="2800">
                <a:solidFill>
                  <a:schemeClr val="lt1"/>
                </a:solidFill>
                <a:latin typeface="Calibri"/>
                <a:ea typeface="Calibri"/>
                <a:cs typeface="Calibri"/>
                <a:sym typeface="Calibri"/>
              </a:rPr>
              <a:t>Map</a:t>
            </a:r>
          </a:p>
        </p:txBody>
      </p:sp>
      <p:sp>
        <p:nvSpPr>
          <p:cNvPr id="191" name="Shape 191"/>
          <p:cNvSpPr/>
          <p:nvPr/>
        </p:nvSpPr>
        <p:spPr>
          <a:xfrm>
            <a:off x="39150" y="822472"/>
            <a:ext cx="9828000" cy="1017300"/>
          </a:xfrm>
          <a:prstGeom prst="rect">
            <a:avLst/>
          </a:prstGeom>
          <a:solidFill>
            <a:srgbClr val="C5D8F1"/>
          </a:solidFill>
          <a:ln w="25400" cap="flat" cmpd="sng">
            <a:solidFill>
              <a:srgbClr val="24406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I want to be able to view a map of Brisbane City so that I can find/see what locations are in my area</a:t>
            </a:r>
          </a:p>
        </p:txBody>
      </p:sp>
      <p:sp>
        <p:nvSpPr>
          <p:cNvPr id="192" name="Shape 192"/>
          <p:cNvSpPr/>
          <p:nvPr/>
        </p:nvSpPr>
        <p:spPr>
          <a:xfrm>
            <a:off x="39150" y="1985483"/>
            <a:ext cx="9828000" cy="29700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R="0" lvl="0" algn="l" rtl="0">
              <a:spcBef>
                <a:spcPts val="0"/>
              </a:spcBef>
              <a:buNone/>
            </a:pPr>
            <a:r>
              <a:rPr lang="en-AU"/>
              <a:t>Acceptance Criteria:</a:t>
            </a:r>
          </a:p>
          <a:p>
            <a:pPr marL="457200" marR="0" lvl="0" indent="-228600" algn="l" rtl="0">
              <a:spcBef>
                <a:spcPts val="0"/>
              </a:spcBef>
              <a:buChar char="-"/>
            </a:pPr>
            <a:r>
              <a:rPr lang="en-AU"/>
              <a:t>A map is displayed under the navigation bar on the home page</a:t>
            </a:r>
          </a:p>
          <a:p>
            <a:pPr marL="457200" marR="0" lvl="0" indent="-228600" algn="l" rtl="0">
              <a:spcBef>
                <a:spcPts val="0"/>
              </a:spcBef>
              <a:buChar char="-"/>
            </a:pPr>
            <a:r>
              <a:rPr lang="en-AU"/>
              <a:t>A scroll, zoom and location toggle buttons is displayed next to the map</a:t>
            </a:r>
          </a:p>
          <a:p>
            <a:pPr marL="457200" marR="0" lvl="0" indent="-228600" algn="l" rtl="0">
              <a:spcBef>
                <a:spcPts val="0"/>
              </a:spcBef>
              <a:buChar char="-"/>
            </a:pPr>
            <a:r>
              <a:rPr lang="en-AU"/>
              <a:t>Users can click on the scroll and zoom buttons to move around the map</a:t>
            </a:r>
          </a:p>
          <a:p>
            <a:pPr marL="457200" marR="0" lvl="0" indent="-228600" algn="l" rtl="0">
              <a:spcBef>
                <a:spcPts val="0"/>
              </a:spcBef>
              <a:buChar char="-"/>
            </a:pPr>
            <a:r>
              <a:rPr lang="en-AU"/>
              <a:t>Users can click the location toggle button to filter out locations based on type, etc.</a:t>
            </a:r>
          </a:p>
          <a:p>
            <a:pPr marL="457200" marR="0" lvl="0" indent="-228600" algn="l" rtl="0">
              <a:spcBef>
                <a:spcPts val="0"/>
              </a:spcBef>
              <a:buChar char="-"/>
            </a:pPr>
            <a:r>
              <a:rPr lang="en-AU"/>
              <a:t>Users can click on a “switch to map view” button in results search to view the location on map as well</a:t>
            </a:r>
          </a:p>
          <a:p>
            <a:pPr marR="0" lvl="0" algn="l" rtl="0">
              <a:spcBef>
                <a:spcPts val="0"/>
              </a:spcBef>
              <a:buNone/>
            </a:pPr>
            <a:endParaRPr/>
          </a:p>
        </p:txBody>
      </p:sp>
      <p:sp>
        <p:nvSpPr>
          <p:cNvPr id="193" name="Shape 193"/>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Story Points:8</a:t>
            </a:r>
          </a:p>
        </p:txBody>
      </p:sp>
      <p:sp>
        <p:nvSpPr>
          <p:cNvPr id="194" name="Shape 194"/>
          <p:cNvSpPr/>
          <p:nvPr/>
        </p:nvSpPr>
        <p:spPr>
          <a:xfrm>
            <a:off x="39153" y="5128590"/>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L="179387" marR="0" lvl="0" indent="-179387" algn="l" rtl="0">
              <a:spcBef>
                <a:spcPts val="0"/>
              </a:spcBef>
              <a:buClr>
                <a:schemeClr val="dk1"/>
              </a:buClr>
              <a:buFont typeface="Arial"/>
              <a:buChar char="•"/>
            </a:pPr>
            <a:endParaRPr/>
          </a:p>
          <a:p>
            <a:pPr marL="179387" marR="0" lvl="0" indent="-179387" algn="l" rtl="0">
              <a:spcBef>
                <a:spcPts val="0"/>
              </a:spcBef>
              <a:buClr>
                <a:schemeClr val="dk1"/>
              </a:buClr>
              <a:buFont typeface="Arial"/>
              <a:buNone/>
            </a:pPr>
            <a:endParaRPr sz="2000">
              <a:solidFill>
                <a:schemeClr val="dk1"/>
              </a:solidFill>
              <a:latin typeface="Calibri"/>
              <a:ea typeface="Calibri"/>
              <a:cs typeface="Calibri"/>
              <a:sym typeface="Calibri"/>
            </a:endParaRPr>
          </a:p>
        </p:txBody>
      </p:sp>
      <p:sp>
        <p:nvSpPr>
          <p:cNvPr id="195" name="Shape 195"/>
          <p:cNvSpPr/>
          <p:nvPr/>
        </p:nvSpPr>
        <p:spPr>
          <a:xfrm>
            <a:off x="8283153" y="109410"/>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marL="0" marR="0" lvl="0" indent="0" algn="ctr" rtl="0">
              <a:spcBef>
                <a:spcPts val="0"/>
              </a:spcBef>
              <a:buNone/>
            </a:pPr>
            <a:r>
              <a:rPr lang="en-AU"/>
              <a:t>Priority:M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p:nvPr/>
        </p:nvSpPr>
        <p:spPr>
          <a:xfrm>
            <a:off x="39153" y="109410"/>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3</a:t>
            </a:r>
          </a:p>
        </p:txBody>
      </p:sp>
      <p:sp>
        <p:nvSpPr>
          <p:cNvPr id="212" name="Shape 212"/>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91425" tIns="45700" rIns="91425" bIns="45700" anchor="ctr" anchorCtr="0">
            <a:noAutofit/>
          </a:bodyPr>
          <a:lstStyle/>
          <a:p>
            <a:pPr lvl="0" algn="ctr" rtl="0">
              <a:spcBef>
                <a:spcPts val="0"/>
              </a:spcBef>
              <a:buSzPct val="25000"/>
              <a:buNone/>
            </a:pPr>
            <a:r>
              <a:rPr lang="en-AU" sz="2800">
                <a:solidFill>
                  <a:schemeClr val="lt1"/>
                </a:solidFill>
                <a:latin typeface="Calibri"/>
                <a:ea typeface="Calibri"/>
                <a:cs typeface="Calibri"/>
                <a:sym typeface="Calibri"/>
              </a:rPr>
              <a:t>Navigation Bar</a:t>
            </a:r>
          </a:p>
        </p:txBody>
      </p:sp>
      <p:sp>
        <p:nvSpPr>
          <p:cNvPr id="213" name="Shape 213"/>
          <p:cNvSpPr/>
          <p:nvPr/>
        </p:nvSpPr>
        <p:spPr>
          <a:xfrm>
            <a:off x="39150" y="822473"/>
            <a:ext cx="9828000" cy="1370100"/>
          </a:xfrm>
          <a:prstGeom prst="rect">
            <a:avLst/>
          </a:prstGeom>
          <a:solidFill>
            <a:srgbClr val="C5D8F1"/>
          </a:solidFill>
          <a:ln w="25400" cap="flat" cmpd="sng">
            <a:solidFill>
              <a:srgbClr val="24406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I want to be able to find links to everything from the one place like a bookmark tab</a:t>
            </a:r>
          </a:p>
        </p:txBody>
      </p:sp>
      <p:sp>
        <p:nvSpPr>
          <p:cNvPr id="214" name="Shape 214"/>
          <p:cNvSpPr/>
          <p:nvPr/>
        </p:nvSpPr>
        <p:spPr>
          <a:xfrm>
            <a:off x="39150" y="2472947"/>
            <a:ext cx="9828000" cy="24825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R="0" lvl="0" algn="l" rtl="0">
              <a:spcBef>
                <a:spcPts val="0"/>
              </a:spcBef>
              <a:buNone/>
            </a:pPr>
            <a:r>
              <a:rPr lang="en-AU"/>
              <a:t>Acceptance criteria:</a:t>
            </a:r>
          </a:p>
          <a:p>
            <a:pPr marL="457200" marR="0" lvl="0" indent="-228600" algn="l" rtl="0">
              <a:spcBef>
                <a:spcPts val="0"/>
              </a:spcBef>
              <a:buChar char="-"/>
            </a:pPr>
            <a:r>
              <a:rPr lang="en-AU"/>
              <a:t>a main navigation bar positioned at the top will be seen on every page.</a:t>
            </a:r>
          </a:p>
          <a:p>
            <a:pPr marL="457200" marR="0" lvl="0" indent="-228600" algn="l" rtl="0">
              <a:spcBef>
                <a:spcPts val="0"/>
              </a:spcBef>
              <a:buChar char="-"/>
            </a:pPr>
            <a:r>
              <a:rPr lang="en-AU"/>
              <a:t>links added will include: Home, Favourites, Search, Account Settings, logout and language change.</a:t>
            </a:r>
          </a:p>
          <a:p>
            <a:pPr marL="457200" marR="0" lvl="0" indent="-228600" algn="l" rtl="0">
              <a:spcBef>
                <a:spcPts val="0"/>
              </a:spcBef>
              <a:buChar char="-"/>
            </a:pPr>
            <a:r>
              <a:rPr lang="en-AU"/>
              <a:t>Will automatically follow the User as he/she scrolls down the page</a:t>
            </a:r>
          </a:p>
          <a:p>
            <a:pPr marL="914400" marR="0" lvl="1" indent="-228600" algn="l" rtl="0">
              <a:spcBef>
                <a:spcPts val="0"/>
              </a:spcBef>
              <a:buChar char="-"/>
            </a:pPr>
            <a:r>
              <a:rPr lang="en-AU"/>
              <a:t>during the scroll, the top navigation bar will automatically change size and become smaller, allowing the main content to show more</a:t>
            </a:r>
          </a:p>
          <a:p>
            <a:pPr marL="457200" marR="0" lvl="0" indent="-228600" algn="l" rtl="0">
              <a:spcBef>
                <a:spcPts val="0"/>
              </a:spcBef>
              <a:buChar char="-"/>
            </a:pPr>
            <a:r>
              <a:rPr lang="en-AU"/>
              <a:t>All Users will have a navigation bar</a:t>
            </a:r>
          </a:p>
          <a:p>
            <a:pPr marL="457200" lvl="0" indent="-228600" rtl="0">
              <a:spcBef>
                <a:spcPts val="0"/>
              </a:spcBef>
              <a:buChar char="-"/>
            </a:pPr>
            <a:r>
              <a:rPr lang="en-AU">
                <a:solidFill>
                  <a:schemeClr val="dk1"/>
                </a:solidFill>
              </a:rPr>
              <a:t>One of the Navigation feature is selecting what type of User you are (student, tourist or businessman). This allows Users to be the one User but still be able to able to search</a:t>
            </a:r>
          </a:p>
        </p:txBody>
      </p:sp>
      <p:sp>
        <p:nvSpPr>
          <p:cNvPr id="215" name="Shape 215"/>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Story Points:4</a:t>
            </a:r>
          </a:p>
        </p:txBody>
      </p:sp>
      <p:sp>
        <p:nvSpPr>
          <p:cNvPr id="216" name="Shape 216"/>
          <p:cNvSpPr/>
          <p:nvPr/>
        </p:nvSpPr>
        <p:spPr>
          <a:xfrm>
            <a:off x="39153" y="5128590"/>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L="179387" marR="0" lvl="0" indent="-179387" algn="l" rtl="0">
              <a:spcBef>
                <a:spcPts val="0"/>
              </a:spcBef>
              <a:buClr>
                <a:schemeClr val="dk1"/>
              </a:buClr>
              <a:buFont typeface="Arial"/>
              <a:buChar char="•"/>
            </a:pPr>
            <a:r>
              <a:rPr lang="en-AU"/>
              <a:t>Only Main links will be added</a:t>
            </a:r>
          </a:p>
          <a:p>
            <a:pPr marL="179387" marR="0" lvl="0" indent="-179387" algn="l" rtl="0">
              <a:spcBef>
                <a:spcPts val="0"/>
              </a:spcBef>
              <a:buClr>
                <a:schemeClr val="dk1"/>
              </a:buClr>
              <a:buFont typeface="Arial"/>
              <a:buChar char="•"/>
            </a:pPr>
            <a:r>
              <a:rPr lang="en-AU"/>
              <a:t>some will be icons, such as “Account Settings” will be represented as a gear symbol</a:t>
            </a:r>
          </a:p>
          <a:p>
            <a:pPr marL="179387" marR="0" lvl="0" indent="-179387" algn="l" rtl="0">
              <a:spcBef>
                <a:spcPts val="0"/>
              </a:spcBef>
              <a:buClr>
                <a:schemeClr val="dk1"/>
              </a:buClr>
              <a:buFont typeface="Arial"/>
              <a:buChar char="•"/>
            </a:pPr>
            <a:r>
              <a:rPr lang="en-AU"/>
              <a:t>navigation bar will follow Users movement however becomes smaller/thinner. and adjust size back to normal when scrolled to the top again</a:t>
            </a:r>
          </a:p>
          <a:p>
            <a:pPr marL="179387" marR="0" lvl="0" indent="-179387" algn="l" rtl="0">
              <a:spcBef>
                <a:spcPts val="0"/>
              </a:spcBef>
              <a:buClr>
                <a:schemeClr val="dk1"/>
              </a:buClr>
              <a:buFont typeface="Arial"/>
              <a:buNone/>
            </a:pPr>
            <a:endParaRPr sz="2000">
              <a:solidFill>
                <a:schemeClr val="dk1"/>
              </a:solidFill>
              <a:latin typeface="Calibri"/>
              <a:ea typeface="Calibri"/>
              <a:cs typeface="Calibri"/>
              <a:sym typeface="Calibri"/>
            </a:endParaRPr>
          </a:p>
        </p:txBody>
      </p:sp>
      <p:sp>
        <p:nvSpPr>
          <p:cNvPr id="217" name="Shape 217"/>
          <p:cNvSpPr/>
          <p:nvPr/>
        </p:nvSpPr>
        <p:spPr>
          <a:xfrm>
            <a:off x="8283153" y="109410"/>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Priority:M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p:nvPr/>
        </p:nvSpPr>
        <p:spPr>
          <a:xfrm>
            <a:off x="39153" y="109410"/>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4</a:t>
            </a:r>
          </a:p>
        </p:txBody>
      </p:sp>
      <p:sp>
        <p:nvSpPr>
          <p:cNvPr id="223" name="Shape 223"/>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91425" tIns="45700" rIns="91425" bIns="45700" anchor="ctr" anchorCtr="0">
            <a:noAutofit/>
          </a:bodyPr>
          <a:lstStyle/>
          <a:p>
            <a:pPr lvl="0" algn="ctr" rtl="0">
              <a:spcBef>
                <a:spcPts val="0"/>
              </a:spcBef>
              <a:buSzPct val="25000"/>
              <a:buNone/>
            </a:pPr>
            <a:r>
              <a:rPr lang="en-AU" sz="2800">
                <a:solidFill>
                  <a:schemeClr val="lt1"/>
                </a:solidFill>
                <a:latin typeface="Calibri"/>
                <a:ea typeface="Calibri"/>
                <a:cs typeface="Calibri"/>
                <a:sym typeface="Calibri"/>
              </a:rPr>
              <a:t>Filtering</a:t>
            </a:r>
          </a:p>
        </p:txBody>
      </p:sp>
      <p:sp>
        <p:nvSpPr>
          <p:cNvPr id="224" name="Shape 224"/>
          <p:cNvSpPr/>
          <p:nvPr/>
        </p:nvSpPr>
        <p:spPr>
          <a:xfrm>
            <a:off x="39150" y="822473"/>
            <a:ext cx="9828000" cy="1395600"/>
          </a:xfrm>
          <a:prstGeom prst="rect">
            <a:avLst/>
          </a:prstGeom>
          <a:solidFill>
            <a:srgbClr val="C5D8F1"/>
          </a:solidFill>
          <a:ln w="25400" cap="flat" cmpd="sng">
            <a:solidFill>
              <a:srgbClr val="24406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I want to be able to filter my searches so that I can easily find more accurate results for faster searching</a:t>
            </a:r>
          </a:p>
        </p:txBody>
      </p:sp>
      <p:sp>
        <p:nvSpPr>
          <p:cNvPr id="225" name="Shape 225"/>
          <p:cNvSpPr/>
          <p:nvPr/>
        </p:nvSpPr>
        <p:spPr>
          <a:xfrm>
            <a:off x="39150" y="2342713"/>
            <a:ext cx="9828000" cy="26130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R="0" lvl="0" algn="l" rtl="0">
              <a:spcBef>
                <a:spcPts val="0"/>
              </a:spcBef>
              <a:buNone/>
            </a:pPr>
            <a:r>
              <a:rPr lang="en-AU"/>
              <a:t>Acceptance Criteria:</a:t>
            </a:r>
          </a:p>
          <a:p>
            <a:pPr marL="457200" marR="0" lvl="0" indent="-228600" algn="l" rtl="0">
              <a:spcBef>
                <a:spcPts val="0"/>
              </a:spcBef>
              <a:buChar char="-"/>
            </a:pPr>
            <a:r>
              <a:rPr lang="en-AU"/>
              <a:t>the “Home page” is first page the User will see after “Login” and “Registration” one of the main items in the “Home page” is the Search bar.</a:t>
            </a:r>
          </a:p>
          <a:p>
            <a:pPr marL="457200" marR="0" lvl="0" indent="-228600" algn="l" rtl="0">
              <a:spcBef>
                <a:spcPts val="0"/>
              </a:spcBef>
              <a:buChar char="-"/>
            </a:pPr>
            <a:r>
              <a:rPr lang="en-AU"/>
              <a:t>after typing something in the search bar and clicking search or enter, the User will be redirected to a page called the ‘search page’ this page shows all the results containing/anything related to the Users is searching for.</a:t>
            </a:r>
          </a:p>
          <a:p>
            <a:pPr marL="457200" marR="0" lvl="0" indent="-228600" algn="l" rtl="0">
              <a:spcBef>
                <a:spcPts val="0"/>
              </a:spcBef>
              <a:buChar char="-"/>
            </a:pPr>
            <a:r>
              <a:rPr lang="en-AU"/>
              <a:t>on the left hand side is the filtering</a:t>
            </a:r>
          </a:p>
          <a:p>
            <a:pPr marL="914400" marR="0" lvl="1" indent="-228600" algn="l" rtl="0">
              <a:spcBef>
                <a:spcPts val="0"/>
              </a:spcBef>
              <a:buChar char="-"/>
            </a:pPr>
            <a:r>
              <a:rPr lang="en-AU"/>
              <a:t>this contains things such as, price range, distance, and main tags i.e. Games &amp; Entertainment, Hotels...etc, </a:t>
            </a:r>
            <a:r>
              <a:rPr lang="en-AU">
                <a:solidFill>
                  <a:schemeClr val="dk1"/>
                </a:solidFill>
              </a:rPr>
              <a:t>Popular/recommended, Most viewed.</a:t>
            </a:r>
          </a:p>
          <a:p>
            <a:pPr marL="457200" marR="0" lvl="0" indent="-228600" algn="l" rtl="0">
              <a:spcBef>
                <a:spcPts val="0"/>
              </a:spcBef>
              <a:buClr>
                <a:schemeClr val="dk1"/>
              </a:buClr>
              <a:buChar char="-"/>
            </a:pPr>
            <a:r>
              <a:rPr lang="en-AU">
                <a:solidFill>
                  <a:schemeClr val="dk1"/>
                </a:solidFill>
              </a:rPr>
              <a:t>All Users will be able to filter when searching</a:t>
            </a:r>
          </a:p>
        </p:txBody>
      </p:sp>
      <p:sp>
        <p:nvSpPr>
          <p:cNvPr id="226" name="Shape 226"/>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Story Points:4</a:t>
            </a:r>
          </a:p>
        </p:txBody>
      </p:sp>
      <p:sp>
        <p:nvSpPr>
          <p:cNvPr id="227" name="Shape 227"/>
          <p:cNvSpPr/>
          <p:nvPr/>
        </p:nvSpPr>
        <p:spPr>
          <a:xfrm>
            <a:off x="39153" y="5128590"/>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L="179387" marR="0" lvl="0" indent="-179387" algn="l" rtl="0">
              <a:spcBef>
                <a:spcPts val="0"/>
              </a:spcBef>
              <a:buClr>
                <a:schemeClr val="dk1"/>
              </a:buClr>
              <a:buFont typeface="Arial"/>
              <a:buChar char="•"/>
            </a:pPr>
            <a:endParaRPr/>
          </a:p>
          <a:p>
            <a:pPr marL="179387" marR="0" lvl="0" indent="-179387" algn="l" rtl="0">
              <a:spcBef>
                <a:spcPts val="0"/>
              </a:spcBef>
              <a:buClr>
                <a:schemeClr val="dk1"/>
              </a:buClr>
              <a:buFont typeface="Arial"/>
              <a:buNone/>
            </a:pPr>
            <a:endParaRPr sz="2000">
              <a:solidFill>
                <a:schemeClr val="dk1"/>
              </a:solidFill>
              <a:latin typeface="Calibri"/>
              <a:ea typeface="Calibri"/>
              <a:cs typeface="Calibri"/>
              <a:sym typeface="Calibri"/>
            </a:endParaRPr>
          </a:p>
        </p:txBody>
      </p:sp>
      <p:sp>
        <p:nvSpPr>
          <p:cNvPr id="228" name="Shape 228"/>
          <p:cNvSpPr/>
          <p:nvPr/>
        </p:nvSpPr>
        <p:spPr>
          <a:xfrm>
            <a:off x="8283153" y="109410"/>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Priority:S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p:nvPr/>
        </p:nvSpPr>
        <p:spPr>
          <a:xfrm>
            <a:off x="39153" y="109410"/>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5</a:t>
            </a:r>
          </a:p>
        </p:txBody>
      </p:sp>
      <p:sp>
        <p:nvSpPr>
          <p:cNvPr id="234" name="Shape 234"/>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91425" tIns="45700" rIns="91425" bIns="45700" anchor="ctr" anchorCtr="0">
            <a:noAutofit/>
          </a:bodyPr>
          <a:lstStyle/>
          <a:p>
            <a:pPr lvl="0" algn="ctr" rtl="0">
              <a:spcBef>
                <a:spcPts val="0"/>
              </a:spcBef>
              <a:buSzPct val="25000"/>
              <a:buNone/>
            </a:pPr>
            <a:r>
              <a:rPr lang="en-AU" sz="2800">
                <a:solidFill>
                  <a:schemeClr val="lt1"/>
                </a:solidFill>
                <a:latin typeface="Calibri"/>
                <a:ea typeface="Calibri"/>
                <a:cs typeface="Calibri"/>
                <a:sym typeface="Calibri"/>
              </a:rPr>
              <a:t>Favourites</a:t>
            </a:r>
          </a:p>
        </p:txBody>
      </p:sp>
      <p:sp>
        <p:nvSpPr>
          <p:cNvPr id="235" name="Shape 235"/>
          <p:cNvSpPr/>
          <p:nvPr/>
        </p:nvSpPr>
        <p:spPr>
          <a:xfrm>
            <a:off x="39153"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I want to be able to save places, so that I can visit places later or in future.</a:t>
            </a:r>
          </a:p>
        </p:txBody>
      </p:sp>
      <p:sp>
        <p:nvSpPr>
          <p:cNvPr id="236" name="Shape 236"/>
          <p:cNvSpPr/>
          <p:nvPr/>
        </p:nvSpPr>
        <p:spPr>
          <a:xfrm>
            <a:off x="39153"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R="0" lvl="0" algn="l" rtl="0">
              <a:spcBef>
                <a:spcPts val="0"/>
              </a:spcBef>
              <a:buNone/>
            </a:pPr>
            <a:r>
              <a:rPr lang="en-AU"/>
              <a:t>Acceptance Criteria:</a:t>
            </a:r>
          </a:p>
          <a:p>
            <a:pPr marL="457200" marR="0" lvl="0" indent="-228600" algn="l" rtl="0">
              <a:spcBef>
                <a:spcPts val="0"/>
              </a:spcBef>
              <a:buChar char="-"/>
            </a:pPr>
            <a:r>
              <a:rPr lang="en-AU"/>
              <a:t>Users firstly search for the places and then can simply click on the “add to favourites” button the place and redirects to information page where Users can just simply click and automatically added to their favourites page</a:t>
            </a:r>
          </a:p>
          <a:p>
            <a:pPr marL="457200" marR="0" lvl="0" indent="-228600" algn="l" rtl="0">
              <a:spcBef>
                <a:spcPts val="0"/>
              </a:spcBef>
              <a:buChar char="-"/>
            </a:pPr>
            <a:r>
              <a:rPr lang="en-AU"/>
              <a:t>The “favourites Page” link will be available to all the saved places, hotels, buildings...etc</a:t>
            </a:r>
          </a:p>
          <a:p>
            <a:pPr marL="457200" marR="0" lvl="0" indent="-228600" algn="l" rtl="0">
              <a:spcBef>
                <a:spcPts val="0"/>
              </a:spcBef>
              <a:buChar char="-"/>
            </a:pPr>
            <a:r>
              <a:rPr lang="en-AU"/>
              <a:t>Also able to remove from favourites</a:t>
            </a:r>
          </a:p>
          <a:p>
            <a:pPr marL="457200" marR="0" lvl="0" indent="-228600" algn="l" rtl="0">
              <a:spcBef>
                <a:spcPts val="0"/>
              </a:spcBef>
              <a:buChar char="-"/>
            </a:pPr>
            <a:r>
              <a:rPr lang="en-AU"/>
              <a:t>All Users will have </a:t>
            </a:r>
          </a:p>
        </p:txBody>
      </p:sp>
      <p:sp>
        <p:nvSpPr>
          <p:cNvPr id="237" name="Shape 237"/>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Story Points:2</a:t>
            </a:r>
          </a:p>
        </p:txBody>
      </p:sp>
      <p:sp>
        <p:nvSpPr>
          <p:cNvPr id="238" name="Shape 238"/>
          <p:cNvSpPr/>
          <p:nvPr/>
        </p:nvSpPr>
        <p:spPr>
          <a:xfrm>
            <a:off x="39153" y="5128590"/>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L="179387" marR="0" lvl="0" indent="-179387" algn="l" rtl="0">
              <a:spcBef>
                <a:spcPts val="0"/>
              </a:spcBef>
              <a:buClr>
                <a:schemeClr val="dk1"/>
              </a:buClr>
              <a:buFont typeface="Arial"/>
              <a:buChar char="•"/>
            </a:pPr>
            <a:r>
              <a:rPr lang="en-AU"/>
              <a:t>will be found on the homepage and navigation bar. Refer to slide “Navigation Bar”</a:t>
            </a:r>
          </a:p>
          <a:p>
            <a:pPr marL="179387" marR="0" lvl="0" indent="-179387" algn="l" rtl="0">
              <a:spcBef>
                <a:spcPts val="0"/>
              </a:spcBef>
              <a:buClr>
                <a:schemeClr val="dk1"/>
              </a:buClr>
              <a:buFont typeface="Arial"/>
              <a:buNone/>
            </a:pPr>
            <a:endParaRPr sz="2000">
              <a:solidFill>
                <a:schemeClr val="dk1"/>
              </a:solidFill>
              <a:latin typeface="Calibri"/>
              <a:ea typeface="Calibri"/>
              <a:cs typeface="Calibri"/>
              <a:sym typeface="Calibri"/>
            </a:endParaRPr>
          </a:p>
        </p:txBody>
      </p:sp>
      <p:sp>
        <p:nvSpPr>
          <p:cNvPr id="239" name="Shape 239"/>
          <p:cNvSpPr/>
          <p:nvPr/>
        </p:nvSpPr>
        <p:spPr>
          <a:xfrm>
            <a:off x="8283153" y="109410"/>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Priority:C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p:nvPr/>
        </p:nvSpPr>
        <p:spPr>
          <a:xfrm>
            <a:off x="39153" y="109410"/>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6</a:t>
            </a:r>
          </a:p>
        </p:txBody>
      </p:sp>
      <p:sp>
        <p:nvSpPr>
          <p:cNvPr id="245" name="Shape 245"/>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91425" tIns="45700" rIns="91425" bIns="45700" anchor="ctr" anchorCtr="0">
            <a:noAutofit/>
          </a:bodyPr>
          <a:lstStyle/>
          <a:p>
            <a:pPr lvl="0" algn="ctr" rtl="0">
              <a:spcBef>
                <a:spcPts val="0"/>
              </a:spcBef>
              <a:buSzPct val="25000"/>
              <a:buNone/>
            </a:pPr>
            <a:r>
              <a:rPr lang="en-AU" sz="2800">
                <a:solidFill>
                  <a:schemeClr val="lt1"/>
                </a:solidFill>
                <a:latin typeface="Calibri"/>
                <a:ea typeface="Calibri"/>
                <a:cs typeface="Calibri"/>
                <a:sym typeface="Calibri"/>
              </a:rPr>
              <a:t>Logout</a:t>
            </a:r>
          </a:p>
        </p:txBody>
      </p:sp>
      <p:sp>
        <p:nvSpPr>
          <p:cNvPr id="246" name="Shape 246"/>
          <p:cNvSpPr/>
          <p:nvPr/>
        </p:nvSpPr>
        <p:spPr>
          <a:xfrm>
            <a:off x="39153"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I want to be able to sign out of my account so that others don’t access my account. </a:t>
            </a:r>
          </a:p>
        </p:txBody>
      </p:sp>
      <p:sp>
        <p:nvSpPr>
          <p:cNvPr id="247" name="Shape 247"/>
          <p:cNvSpPr/>
          <p:nvPr/>
        </p:nvSpPr>
        <p:spPr>
          <a:xfrm>
            <a:off x="39153"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R="0" lvl="0" algn="l" rtl="0">
              <a:spcBef>
                <a:spcPts val="0"/>
              </a:spcBef>
              <a:buNone/>
            </a:pPr>
            <a:r>
              <a:rPr lang="en-AU"/>
              <a:t>Acceptance Criteria:</a:t>
            </a:r>
          </a:p>
          <a:p>
            <a:pPr marL="457200" lvl="0" indent="-228600" rtl="0">
              <a:lnSpc>
                <a:spcPct val="115000"/>
              </a:lnSpc>
              <a:spcBef>
                <a:spcPts val="0"/>
              </a:spcBef>
              <a:buChar char="-"/>
            </a:pPr>
            <a:r>
              <a:rPr lang="en-AU" sz="1200">
                <a:solidFill>
                  <a:schemeClr val="dk1"/>
                </a:solidFill>
                <a:latin typeface="Calibri"/>
                <a:ea typeface="Calibri"/>
                <a:cs typeface="Calibri"/>
                <a:sym typeface="Calibri"/>
              </a:rPr>
              <a:t>While logged in, a user can  select ‘Logout’ at the top corner of every page</a:t>
            </a:r>
          </a:p>
          <a:p>
            <a:pPr marL="457200" lvl="0" indent="-228600" rtl="0">
              <a:lnSpc>
                <a:spcPct val="115000"/>
              </a:lnSpc>
              <a:spcBef>
                <a:spcPts val="0"/>
              </a:spcBef>
              <a:buChar char="-"/>
            </a:pPr>
            <a:r>
              <a:rPr lang="en-AU" sz="1200">
                <a:solidFill>
                  <a:schemeClr val="dk1"/>
                </a:solidFill>
                <a:latin typeface="Calibri"/>
                <a:ea typeface="Calibri"/>
                <a:cs typeface="Calibri"/>
                <a:sym typeface="Calibri"/>
              </a:rPr>
              <a:t>Clicking the “Logout” button will log the user out and direct them to the “login” page (welcome webpage) once again.</a:t>
            </a:r>
          </a:p>
          <a:p>
            <a:pPr marL="457200" lvl="0" indent="-228600" rtl="0">
              <a:lnSpc>
                <a:spcPct val="115000"/>
              </a:lnSpc>
              <a:spcBef>
                <a:spcPts val="0"/>
              </a:spcBef>
              <a:buChar char="-"/>
            </a:pPr>
            <a:r>
              <a:rPr lang="en-AU" sz="1200">
                <a:solidFill>
                  <a:schemeClr val="dk1"/>
                </a:solidFill>
                <a:latin typeface="Calibri"/>
                <a:ea typeface="Calibri"/>
                <a:cs typeface="Calibri"/>
                <a:sym typeface="Calibri"/>
              </a:rPr>
              <a:t>Disable feature if user not logged in to the website.</a:t>
            </a:r>
          </a:p>
        </p:txBody>
      </p:sp>
      <p:sp>
        <p:nvSpPr>
          <p:cNvPr id="248" name="Shape 248"/>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Story Points:2</a:t>
            </a:r>
          </a:p>
        </p:txBody>
      </p:sp>
      <p:sp>
        <p:nvSpPr>
          <p:cNvPr id="249" name="Shape 249"/>
          <p:cNvSpPr/>
          <p:nvPr/>
        </p:nvSpPr>
        <p:spPr>
          <a:xfrm>
            <a:off x="39153" y="5128590"/>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L="179387" marR="0" lvl="0" indent="-179387" algn="l" rtl="0">
              <a:spcBef>
                <a:spcPts val="0"/>
              </a:spcBef>
              <a:buClr>
                <a:schemeClr val="dk1"/>
              </a:buClr>
              <a:buFont typeface="Arial"/>
              <a:buChar char="•"/>
            </a:pPr>
            <a:r>
              <a:rPr lang="en-AU"/>
              <a:t>will be found on every page in navigation bar. Refer to slide “Navigation Bar”</a:t>
            </a:r>
          </a:p>
          <a:p>
            <a:pPr marL="179387" marR="0" lvl="0" indent="-179387" algn="l" rtl="0">
              <a:spcBef>
                <a:spcPts val="0"/>
              </a:spcBef>
              <a:buClr>
                <a:schemeClr val="dk1"/>
              </a:buClr>
              <a:buFont typeface="Arial"/>
              <a:buNone/>
            </a:pPr>
            <a:endParaRPr sz="2000">
              <a:solidFill>
                <a:schemeClr val="dk1"/>
              </a:solidFill>
              <a:latin typeface="Calibri"/>
              <a:ea typeface="Calibri"/>
              <a:cs typeface="Calibri"/>
              <a:sym typeface="Calibri"/>
            </a:endParaRPr>
          </a:p>
        </p:txBody>
      </p:sp>
      <p:sp>
        <p:nvSpPr>
          <p:cNvPr id="250" name="Shape 250"/>
          <p:cNvSpPr/>
          <p:nvPr/>
        </p:nvSpPr>
        <p:spPr>
          <a:xfrm>
            <a:off x="8283153" y="109410"/>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Priority:S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p:nvPr/>
        </p:nvSpPr>
        <p:spPr>
          <a:xfrm>
            <a:off x="39153" y="109410"/>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7</a:t>
            </a:r>
          </a:p>
        </p:txBody>
      </p:sp>
      <p:sp>
        <p:nvSpPr>
          <p:cNvPr id="256" name="Shape 256"/>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91425" tIns="45700" rIns="91425" bIns="45700" anchor="ctr" anchorCtr="0">
            <a:noAutofit/>
          </a:bodyPr>
          <a:lstStyle/>
          <a:p>
            <a:pPr lvl="0" algn="ctr" rtl="0">
              <a:spcBef>
                <a:spcPts val="0"/>
              </a:spcBef>
              <a:buSzPct val="25000"/>
              <a:buNone/>
            </a:pPr>
            <a:r>
              <a:rPr lang="en-AU" sz="2800">
                <a:solidFill>
                  <a:schemeClr val="lt1"/>
                </a:solidFill>
                <a:latin typeface="Calibri"/>
                <a:ea typeface="Calibri"/>
                <a:cs typeface="Calibri"/>
                <a:sym typeface="Calibri"/>
              </a:rPr>
              <a:t>Student Deals</a:t>
            </a:r>
          </a:p>
        </p:txBody>
      </p:sp>
      <p:sp>
        <p:nvSpPr>
          <p:cNvPr id="257" name="Shape 257"/>
          <p:cNvSpPr/>
          <p:nvPr/>
        </p:nvSpPr>
        <p:spPr>
          <a:xfrm>
            <a:off x="39153"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Student I want to be able to receive Deals/Discounts because I am trying to save money because I am not working full-time as I have dedicated myself to studying.</a:t>
            </a:r>
          </a:p>
        </p:txBody>
      </p:sp>
      <p:sp>
        <p:nvSpPr>
          <p:cNvPr id="258" name="Shape 258"/>
          <p:cNvSpPr/>
          <p:nvPr/>
        </p:nvSpPr>
        <p:spPr>
          <a:xfrm>
            <a:off x="39153"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R="0" lvl="0" algn="l" rtl="0">
              <a:spcBef>
                <a:spcPts val="0"/>
              </a:spcBef>
              <a:buNone/>
            </a:pPr>
            <a:r>
              <a:rPr lang="en-AU"/>
              <a:t>Acceptance Criteria:</a:t>
            </a:r>
          </a:p>
          <a:p>
            <a:pPr marL="457200" marR="0" lvl="0" indent="-228600" algn="l" rtl="0">
              <a:spcBef>
                <a:spcPts val="0"/>
              </a:spcBef>
              <a:buChar char="-"/>
            </a:pPr>
            <a:r>
              <a:rPr lang="en-AU"/>
              <a:t>Discount will appear in information page after searching for a place e.g. Restaurant or fast food and then clicking on the place will show deals and discounts on what the place offers, for example if they allow student ID cards for free drink with every meal purchase</a:t>
            </a:r>
          </a:p>
          <a:p>
            <a:pPr marL="457200" marR="0" lvl="0" indent="-228600" algn="l" rtl="0">
              <a:spcBef>
                <a:spcPts val="0"/>
              </a:spcBef>
              <a:buChar char="-"/>
            </a:pPr>
            <a:r>
              <a:rPr lang="en-AU"/>
              <a:t>Note Student ID card might be needed for proof of identity.</a:t>
            </a:r>
          </a:p>
        </p:txBody>
      </p:sp>
      <p:sp>
        <p:nvSpPr>
          <p:cNvPr id="259" name="Shape 259"/>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Story Points:2</a:t>
            </a:r>
          </a:p>
        </p:txBody>
      </p:sp>
      <p:sp>
        <p:nvSpPr>
          <p:cNvPr id="260" name="Shape 260"/>
          <p:cNvSpPr/>
          <p:nvPr/>
        </p:nvSpPr>
        <p:spPr>
          <a:xfrm>
            <a:off x="39153" y="5128590"/>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L="179387" marR="0" lvl="0" indent="-179387" algn="l" rtl="0">
              <a:spcBef>
                <a:spcPts val="0"/>
              </a:spcBef>
              <a:buClr>
                <a:schemeClr val="dk1"/>
              </a:buClr>
              <a:buFont typeface="Arial"/>
              <a:buChar char="•"/>
            </a:pPr>
            <a:endParaRPr/>
          </a:p>
          <a:p>
            <a:pPr marL="179387" marR="0" lvl="0" indent="-179387" algn="l" rtl="0">
              <a:spcBef>
                <a:spcPts val="0"/>
              </a:spcBef>
              <a:buClr>
                <a:schemeClr val="dk1"/>
              </a:buClr>
              <a:buFont typeface="Arial"/>
              <a:buNone/>
            </a:pPr>
            <a:endParaRPr sz="2000">
              <a:solidFill>
                <a:schemeClr val="dk1"/>
              </a:solidFill>
              <a:latin typeface="Calibri"/>
              <a:ea typeface="Calibri"/>
              <a:cs typeface="Calibri"/>
              <a:sym typeface="Calibri"/>
            </a:endParaRPr>
          </a:p>
        </p:txBody>
      </p:sp>
      <p:sp>
        <p:nvSpPr>
          <p:cNvPr id="261" name="Shape 261"/>
          <p:cNvSpPr/>
          <p:nvPr/>
        </p:nvSpPr>
        <p:spPr>
          <a:xfrm>
            <a:off x="8283153" y="109410"/>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Priority:C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p:nvPr/>
        </p:nvSpPr>
        <p:spPr>
          <a:xfrm>
            <a:off x="39153" y="109410"/>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8</a:t>
            </a:r>
          </a:p>
        </p:txBody>
      </p:sp>
      <p:sp>
        <p:nvSpPr>
          <p:cNvPr id="267" name="Shape 267"/>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91425" tIns="45700" rIns="91425" bIns="45700" anchor="ctr" anchorCtr="0">
            <a:noAutofit/>
          </a:bodyPr>
          <a:lstStyle/>
          <a:p>
            <a:pPr lvl="0" algn="ctr" rtl="0">
              <a:spcBef>
                <a:spcPts val="0"/>
              </a:spcBef>
              <a:buSzPct val="25000"/>
              <a:buNone/>
            </a:pPr>
            <a:r>
              <a:rPr lang="en-AU" sz="2800">
                <a:solidFill>
                  <a:schemeClr val="lt1"/>
                </a:solidFill>
                <a:latin typeface="Calibri"/>
                <a:ea typeface="Calibri"/>
                <a:cs typeface="Calibri"/>
                <a:sym typeface="Calibri"/>
              </a:rPr>
              <a:t>Accommodation</a:t>
            </a:r>
          </a:p>
        </p:txBody>
      </p:sp>
      <p:sp>
        <p:nvSpPr>
          <p:cNvPr id="268" name="Shape 268"/>
          <p:cNvSpPr/>
          <p:nvPr/>
        </p:nvSpPr>
        <p:spPr>
          <a:xfrm>
            <a:off x="39153"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Tourist/Businessman I want to be able to view hotels so that I can find places to stay</a:t>
            </a:r>
          </a:p>
        </p:txBody>
      </p:sp>
      <p:sp>
        <p:nvSpPr>
          <p:cNvPr id="269" name="Shape 269"/>
          <p:cNvSpPr/>
          <p:nvPr/>
        </p:nvSpPr>
        <p:spPr>
          <a:xfrm>
            <a:off x="39153"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R="0" lvl="0" algn="l" rtl="0">
              <a:spcBef>
                <a:spcPts val="0"/>
              </a:spcBef>
              <a:buNone/>
            </a:pPr>
            <a:r>
              <a:rPr lang="en-AU"/>
              <a:t>Acceptance Criteria:</a:t>
            </a:r>
          </a:p>
          <a:p>
            <a:pPr marL="457200" marR="0" lvl="0" indent="-228600" algn="l" rtl="0">
              <a:spcBef>
                <a:spcPts val="0"/>
              </a:spcBef>
              <a:buChar char="-"/>
            </a:pPr>
            <a:r>
              <a:rPr lang="en-AU"/>
              <a:t>When a tourist logs in he/she should be able to search for places to stay, using the search bar for a location the User wishes to stay</a:t>
            </a:r>
          </a:p>
          <a:p>
            <a:pPr marL="457200" marR="0" lvl="0" indent="-228600" algn="l" rtl="0">
              <a:spcBef>
                <a:spcPts val="0"/>
              </a:spcBef>
              <a:buChar char="-"/>
            </a:pPr>
            <a:r>
              <a:rPr lang="en-AU"/>
              <a:t>then filter categories to “Hotels and Accommodation”</a:t>
            </a:r>
          </a:p>
          <a:p>
            <a:pPr marL="457200" marR="0" lvl="0" indent="-228600" algn="l" rtl="0">
              <a:spcBef>
                <a:spcPts val="0"/>
              </a:spcBef>
              <a:buChar char="-"/>
            </a:pPr>
            <a:r>
              <a:rPr lang="en-AU"/>
              <a:t>When a User has found a place, he/she can select and view information about the place, if the User likes the description of the place, additionally can also read reviews of the place.</a:t>
            </a:r>
          </a:p>
        </p:txBody>
      </p:sp>
      <p:sp>
        <p:nvSpPr>
          <p:cNvPr id="270" name="Shape 270"/>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Story Points:4</a:t>
            </a:r>
          </a:p>
        </p:txBody>
      </p:sp>
      <p:sp>
        <p:nvSpPr>
          <p:cNvPr id="271" name="Shape 271"/>
          <p:cNvSpPr/>
          <p:nvPr/>
        </p:nvSpPr>
        <p:spPr>
          <a:xfrm>
            <a:off x="39153" y="5128590"/>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L="179387" marR="0" lvl="0" indent="-179387" algn="l" rtl="0">
              <a:spcBef>
                <a:spcPts val="0"/>
              </a:spcBef>
              <a:buClr>
                <a:schemeClr val="dk1"/>
              </a:buClr>
              <a:buFont typeface="Arial"/>
              <a:buChar char="•"/>
            </a:pPr>
            <a:r>
              <a:rPr lang="en-AU"/>
              <a:t>uses the search bar to finds a location and can then select categories in filters “Hotels”</a:t>
            </a:r>
          </a:p>
          <a:p>
            <a:pPr marL="179387" marR="0" lvl="0" indent="-179387" algn="l" rtl="0">
              <a:spcBef>
                <a:spcPts val="0"/>
              </a:spcBef>
              <a:buClr>
                <a:schemeClr val="dk1"/>
              </a:buClr>
              <a:buFont typeface="Arial"/>
              <a:buNone/>
            </a:pPr>
            <a:endParaRPr sz="2000">
              <a:solidFill>
                <a:schemeClr val="dk1"/>
              </a:solidFill>
              <a:latin typeface="Calibri"/>
              <a:ea typeface="Calibri"/>
              <a:cs typeface="Calibri"/>
              <a:sym typeface="Calibri"/>
            </a:endParaRPr>
          </a:p>
        </p:txBody>
      </p:sp>
      <p:sp>
        <p:nvSpPr>
          <p:cNvPr id="272" name="Shape 272"/>
          <p:cNvSpPr/>
          <p:nvPr/>
        </p:nvSpPr>
        <p:spPr>
          <a:xfrm>
            <a:off x="8283153" y="109410"/>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Priority:M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p:nvPr/>
        </p:nvSpPr>
        <p:spPr>
          <a:xfrm>
            <a:off x="39153" y="109410"/>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9</a:t>
            </a:r>
          </a:p>
        </p:txBody>
      </p:sp>
      <p:sp>
        <p:nvSpPr>
          <p:cNvPr id="278" name="Shape 278"/>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91425" tIns="45700" rIns="91425" bIns="45700" anchor="ctr" anchorCtr="0">
            <a:noAutofit/>
          </a:bodyPr>
          <a:lstStyle/>
          <a:p>
            <a:pPr lvl="0" algn="ctr" rtl="0">
              <a:spcBef>
                <a:spcPts val="0"/>
              </a:spcBef>
              <a:buSzPct val="25000"/>
              <a:buNone/>
            </a:pPr>
            <a:r>
              <a:rPr lang="en-AU" sz="2800">
                <a:solidFill>
                  <a:schemeClr val="lt1"/>
                </a:solidFill>
                <a:latin typeface="Calibri"/>
                <a:ea typeface="Calibri"/>
                <a:cs typeface="Calibri"/>
                <a:sym typeface="Calibri"/>
              </a:rPr>
              <a:t>City Information</a:t>
            </a:r>
          </a:p>
        </p:txBody>
      </p:sp>
      <p:sp>
        <p:nvSpPr>
          <p:cNvPr id="279" name="Shape 279"/>
          <p:cNvSpPr/>
          <p:nvPr/>
        </p:nvSpPr>
        <p:spPr>
          <a:xfrm>
            <a:off x="39153"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I want to be able to view information about places, so that I can learn more about the place</a:t>
            </a:r>
          </a:p>
        </p:txBody>
      </p:sp>
      <p:sp>
        <p:nvSpPr>
          <p:cNvPr id="280" name="Shape 280"/>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Story Points:4</a:t>
            </a:r>
          </a:p>
        </p:txBody>
      </p:sp>
      <p:sp>
        <p:nvSpPr>
          <p:cNvPr id="281" name="Shape 281"/>
          <p:cNvSpPr/>
          <p:nvPr/>
        </p:nvSpPr>
        <p:spPr>
          <a:xfrm>
            <a:off x="39153" y="5128590"/>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L="179387" marR="0" lvl="0" indent="-179387" algn="l" rtl="0">
              <a:spcBef>
                <a:spcPts val="0"/>
              </a:spcBef>
              <a:buClr>
                <a:schemeClr val="dk1"/>
              </a:buClr>
              <a:buFont typeface="Arial"/>
              <a:buChar char="•"/>
            </a:pPr>
            <a:r>
              <a:rPr lang="en-AU"/>
              <a:t>All Users will have access to city information</a:t>
            </a:r>
          </a:p>
          <a:p>
            <a:pPr marL="179387" marR="0" lvl="0" indent="-179387" algn="l" rtl="0">
              <a:spcBef>
                <a:spcPts val="0"/>
              </a:spcBef>
              <a:buClr>
                <a:schemeClr val="dk1"/>
              </a:buClr>
              <a:buFont typeface="Arial"/>
              <a:buNone/>
            </a:pPr>
            <a:endParaRPr sz="2000">
              <a:solidFill>
                <a:schemeClr val="dk1"/>
              </a:solidFill>
              <a:latin typeface="Calibri"/>
              <a:ea typeface="Calibri"/>
              <a:cs typeface="Calibri"/>
              <a:sym typeface="Calibri"/>
            </a:endParaRPr>
          </a:p>
        </p:txBody>
      </p:sp>
      <p:sp>
        <p:nvSpPr>
          <p:cNvPr id="282" name="Shape 282"/>
          <p:cNvSpPr/>
          <p:nvPr/>
        </p:nvSpPr>
        <p:spPr>
          <a:xfrm>
            <a:off x="8283153" y="109410"/>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Priority:M</a:t>
            </a:r>
          </a:p>
        </p:txBody>
      </p:sp>
      <p:sp>
        <p:nvSpPr>
          <p:cNvPr id="283" name="Shape 283"/>
          <p:cNvSpPr/>
          <p:nvPr/>
        </p:nvSpPr>
        <p:spPr>
          <a:xfrm>
            <a:off x="39153"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R="0" lvl="0" algn="l" rtl="0">
              <a:spcBef>
                <a:spcPts val="0"/>
              </a:spcBef>
              <a:buNone/>
            </a:pPr>
            <a:r>
              <a:rPr lang="en-AU"/>
              <a:t>Acceptance Criteria:</a:t>
            </a:r>
          </a:p>
          <a:p>
            <a:pPr marL="457200" marR="0" lvl="0" indent="-228600" algn="l" rtl="0">
              <a:spcBef>
                <a:spcPts val="0"/>
              </a:spcBef>
              <a:buChar char="-"/>
            </a:pPr>
            <a:r>
              <a:rPr lang="en-AU"/>
              <a:t>a User searches using the search bar, and information will be resulted in cards</a:t>
            </a:r>
          </a:p>
          <a:p>
            <a:pPr marL="457200" marR="0" lvl="0" indent="-228600" algn="l" rtl="0">
              <a:spcBef>
                <a:spcPts val="0"/>
              </a:spcBef>
              <a:buChar char="-"/>
            </a:pPr>
            <a:r>
              <a:rPr lang="en-AU"/>
              <a:t>Users can scroll through finding places to visit, know more about. then click on the selected place</a:t>
            </a:r>
          </a:p>
          <a:p>
            <a:pPr marL="457200" marR="0" lvl="0" indent="-228600" algn="l" rtl="0">
              <a:spcBef>
                <a:spcPts val="0"/>
              </a:spcBef>
              <a:buChar char="-"/>
            </a:pPr>
            <a:r>
              <a:rPr lang="en-AU"/>
              <a:t>this will redirect to a information page</a:t>
            </a:r>
          </a:p>
          <a:p>
            <a:pPr marL="457200" marR="0" lvl="0" indent="-228600" algn="l" rtl="0">
              <a:spcBef>
                <a:spcPts val="0"/>
              </a:spcBef>
              <a:buChar char="-"/>
            </a:pPr>
            <a:r>
              <a:rPr lang="en-AU"/>
              <a:t>which contains information of the very place, reviews and location.</a:t>
            </a:r>
          </a:p>
          <a:p>
            <a:pPr marL="457200" lvl="0" indent="-228600" rtl="0">
              <a:lnSpc>
                <a:spcPct val="115000"/>
              </a:lnSpc>
              <a:spcBef>
                <a:spcPts val="0"/>
              </a:spcBef>
              <a:buChar char="-"/>
            </a:pPr>
            <a:r>
              <a:rPr lang="en-AU">
                <a:solidFill>
                  <a:schemeClr val="dk1"/>
                </a:solidFill>
              </a:rPr>
              <a:t>Zoo, park, museum, restaurant and mall information must be available to all User types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p:nvPr/>
        </p:nvSpPr>
        <p:spPr>
          <a:xfrm>
            <a:off x="39153" y="109410"/>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20</a:t>
            </a:r>
          </a:p>
        </p:txBody>
      </p:sp>
      <p:sp>
        <p:nvSpPr>
          <p:cNvPr id="289" name="Shape 289"/>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91425" tIns="45700" rIns="91425" bIns="45700" anchor="ctr" anchorCtr="0">
            <a:noAutofit/>
          </a:bodyPr>
          <a:lstStyle/>
          <a:p>
            <a:pPr lvl="0" algn="ctr" rtl="0">
              <a:spcBef>
                <a:spcPts val="0"/>
              </a:spcBef>
              <a:buSzPct val="25000"/>
              <a:buNone/>
            </a:pPr>
            <a:r>
              <a:rPr lang="en-AU" sz="2800">
                <a:solidFill>
                  <a:schemeClr val="lt1"/>
                </a:solidFill>
                <a:latin typeface="Calibri"/>
                <a:ea typeface="Calibri"/>
                <a:cs typeface="Calibri"/>
                <a:sym typeface="Calibri"/>
              </a:rPr>
              <a:t>Facilities</a:t>
            </a:r>
          </a:p>
        </p:txBody>
      </p:sp>
      <p:sp>
        <p:nvSpPr>
          <p:cNvPr id="290" name="Shape 290"/>
          <p:cNvSpPr/>
          <p:nvPr/>
        </p:nvSpPr>
        <p:spPr>
          <a:xfrm>
            <a:off x="39153"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Student I want to be able to know where all the libraries and colleges are, so I can find places to study.</a:t>
            </a:r>
          </a:p>
        </p:txBody>
      </p:sp>
      <p:sp>
        <p:nvSpPr>
          <p:cNvPr id="291" name="Shape 291"/>
          <p:cNvSpPr/>
          <p:nvPr/>
        </p:nvSpPr>
        <p:spPr>
          <a:xfrm>
            <a:off x="39153"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R="0" lvl="0" algn="l" rtl="0">
              <a:spcBef>
                <a:spcPts val="0"/>
              </a:spcBef>
              <a:buNone/>
            </a:pPr>
            <a:r>
              <a:rPr lang="en-AU"/>
              <a:t>Acceptance Criteria:</a:t>
            </a:r>
          </a:p>
          <a:p>
            <a:pPr marL="457200" marR="0" lvl="0" indent="-228600" algn="l" rtl="0">
              <a:spcBef>
                <a:spcPts val="0"/>
              </a:spcBef>
              <a:buChar char="-"/>
            </a:pPr>
            <a:r>
              <a:rPr lang="en-AU"/>
              <a:t>using the search feature</a:t>
            </a:r>
          </a:p>
          <a:p>
            <a:pPr marL="457200" marR="0" lvl="0" indent="-228600" algn="l" rtl="0">
              <a:spcBef>
                <a:spcPts val="0"/>
              </a:spcBef>
              <a:buChar char="-"/>
            </a:pPr>
            <a:r>
              <a:rPr lang="en-AU"/>
              <a:t>A student can simply filter his/her search by selecting the the category e.g. Education</a:t>
            </a:r>
          </a:p>
          <a:p>
            <a:pPr marL="457200" marR="0" lvl="0" indent="-228600" algn="l" rtl="0">
              <a:spcBef>
                <a:spcPts val="0"/>
              </a:spcBef>
              <a:buChar char="-"/>
            </a:pPr>
            <a:r>
              <a:rPr lang="en-AU"/>
              <a:t>this will result in a full search relating to Education depending on the filters</a:t>
            </a:r>
          </a:p>
          <a:p>
            <a:pPr marL="457200" marR="0" lvl="0" indent="-228600" algn="l" rtl="0">
              <a:spcBef>
                <a:spcPts val="0"/>
              </a:spcBef>
              <a:buChar char="-"/>
            </a:pPr>
            <a:r>
              <a:rPr lang="en-AU"/>
              <a:t>The student can then find the right place suitable to him</a:t>
            </a:r>
          </a:p>
        </p:txBody>
      </p:sp>
      <p:sp>
        <p:nvSpPr>
          <p:cNvPr id="292" name="Shape 292"/>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Story Points:4</a:t>
            </a:r>
          </a:p>
        </p:txBody>
      </p:sp>
      <p:sp>
        <p:nvSpPr>
          <p:cNvPr id="293" name="Shape 293"/>
          <p:cNvSpPr/>
          <p:nvPr/>
        </p:nvSpPr>
        <p:spPr>
          <a:xfrm>
            <a:off x="39153" y="5128590"/>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L="179387" marR="0" lvl="0" indent="-179387" algn="l" rtl="0">
              <a:spcBef>
                <a:spcPts val="0"/>
              </a:spcBef>
              <a:buClr>
                <a:schemeClr val="dk1"/>
              </a:buClr>
              <a:buFont typeface="Arial"/>
              <a:buChar char="•"/>
            </a:pPr>
            <a:endParaRPr/>
          </a:p>
          <a:p>
            <a:pPr marL="179387" marR="0" lvl="0" indent="-179387" algn="l" rtl="0">
              <a:spcBef>
                <a:spcPts val="0"/>
              </a:spcBef>
              <a:buClr>
                <a:schemeClr val="dk1"/>
              </a:buClr>
              <a:buFont typeface="Arial"/>
              <a:buNone/>
            </a:pPr>
            <a:endParaRPr sz="2000">
              <a:solidFill>
                <a:schemeClr val="dk1"/>
              </a:solidFill>
              <a:latin typeface="Calibri"/>
              <a:ea typeface="Calibri"/>
              <a:cs typeface="Calibri"/>
              <a:sym typeface="Calibri"/>
            </a:endParaRPr>
          </a:p>
        </p:txBody>
      </p:sp>
      <p:sp>
        <p:nvSpPr>
          <p:cNvPr id="294" name="Shape 294"/>
          <p:cNvSpPr/>
          <p:nvPr/>
        </p:nvSpPr>
        <p:spPr>
          <a:xfrm>
            <a:off x="8283153" y="109410"/>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Priority:M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p:nvPr/>
        </p:nvSpPr>
        <p:spPr>
          <a:xfrm>
            <a:off x="39153" y="109410"/>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1</a:t>
            </a:r>
          </a:p>
        </p:txBody>
      </p:sp>
      <p:sp>
        <p:nvSpPr>
          <p:cNvPr id="91" name="Shape 91"/>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91425" tIns="45700" rIns="91425" bIns="45700" anchor="ctr" anchorCtr="0">
            <a:noAutofit/>
          </a:bodyPr>
          <a:lstStyle/>
          <a:p>
            <a:pPr lvl="0" algn="ctr" rtl="0">
              <a:spcBef>
                <a:spcPts val="0"/>
              </a:spcBef>
              <a:buClr>
                <a:schemeClr val="dk1"/>
              </a:buClr>
              <a:buSzPct val="25000"/>
              <a:buFont typeface="Arial"/>
              <a:buNone/>
            </a:pPr>
            <a:r>
              <a:rPr lang="en-AU" sz="2800">
                <a:solidFill>
                  <a:schemeClr val="lt1"/>
                </a:solidFill>
                <a:latin typeface="Calibri"/>
                <a:ea typeface="Calibri"/>
                <a:cs typeface="Calibri"/>
                <a:sym typeface="Calibri"/>
              </a:rPr>
              <a:t>Welcome Page</a:t>
            </a:r>
          </a:p>
        </p:txBody>
      </p:sp>
      <p:sp>
        <p:nvSpPr>
          <p:cNvPr id="92" name="Shape 92"/>
          <p:cNvSpPr/>
          <p:nvPr/>
        </p:nvSpPr>
        <p:spPr>
          <a:xfrm>
            <a:off x="39150" y="822473"/>
            <a:ext cx="9828000" cy="1390800"/>
          </a:xfrm>
          <a:prstGeom prst="rect">
            <a:avLst/>
          </a:prstGeom>
          <a:solidFill>
            <a:srgbClr val="C5D8F1"/>
          </a:solidFill>
          <a:ln w="25400" cap="flat" cmpd="sng">
            <a:solidFill>
              <a:srgbClr val="244061"/>
            </a:solidFill>
            <a:prstDash val="solid"/>
            <a:round/>
            <a:headEnd type="none" w="med" len="med"/>
            <a:tailEnd type="none" w="med" len="med"/>
          </a:ln>
        </p:spPr>
        <p:txBody>
          <a:bodyPr wrap="square" lIns="91425" tIns="45700" rIns="91425" bIns="45700" anchor="t" anchorCtr="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 User I want to be able to browse the welcome page so that I can determine if the website is worth using to provide me information of locations based in Brisbane City.</a:t>
            </a:r>
          </a:p>
        </p:txBody>
      </p:sp>
      <p:sp>
        <p:nvSpPr>
          <p:cNvPr id="93" name="Shape 93"/>
          <p:cNvSpPr/>
          <p:nvPr/>
        </p:nvSpPr>
        <p:spPr>
          <a:xfrm>
            <a:off x="39150" y="2386312"/>
            <a:ext cx="9828000" cy="25692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R="0" lvl="0" algn="l" rtl="0">
              <a:spcBef>
                <a:spcPts val="0"/>
              </a:spcBef>
              <a:buNone/>
            </a:pPr>
            <a:r>
              <a:rPr lang="en-AU"/>
              <a:t>Acceptance Criteria:</a:t>
            </a:r>
          </a:p>
          <a:p>
            <a:pPr marL="457200" marR="0" lvl="0" indent="-228600" algn="l" rtl="0">
              <a:spcBef>
                <a:spcPts val="0"/>
              </a:spcBef>
              <a:buChar char="-"/>
            </a:pPr>
            <a:r>
              <a:rPr lang="en-AU"/>
              <a:t>Features for tourists are displayed</a:t>
            </a:r>
          </a:p>
          <a:p>
            <a:pPr marL="457200" marR="0" lvl="0" indent="-228600" algn="l" rtl="0">
              <a:spcBef>
                <a:spcPts val="0"/>
              </a:spcBef>
              <a:buChar char="-"/>
            </a:pPr>
            <a:r>
              <a:rPr lang="en-AU"/>
              <a:t>Features for students are displayed</a:t>
            </a:r>
          </a:p>
          <a:p>
            <a:pPr marL="457200" marR="0" lvl="0" indent="-228600" algn="l" rtl="0">
              <a:spcBef>
                <a:spcPts val="0"/>
              </a:spcBef>
              <a:buChar char="-"/>
            </a:pPr>
            <a:r>
              <a:rPr lang="en-AU"/>
              <a:t>Features for businessman are displayed</a:t>
            </a:r>
          </a:p>
          <a:p>
            <a:pPr marL="457200" marR="0" lvl="0" indent="-228600" algn="l" rtl="0">
              <a:spcBef>
                <a:spcPts val="0"/>
              </a:spcBef>
              <a:buChar char="-"/>
            </a:pPr>
            <a:r>
              <a:rPr lang="en-AU"/>
              <a:t>Information on how to use general features are displayed </a:t>
            </a:r>
          </a:p>
          <a:p>
            <a:pPr marL="457200" marR="0" lvl="0" indent="-228600" algn="l" rtl="0">
              <a:spcBef>
                <a:spcPts val="0"/>
              </a:spcBef>
              <a:buChar char="-"/>
            </a:pPr>
            <a:r>
              <a:rPr lang="en-AU"/>
              <a:t>Guides the user to register for an account.</a:t>
            </a:r>
          </a:p>
        </p:txBody>
      </p:sp>
      <p:sp>
        <p:nvSpPr>
          <p:cNvPr id="94" name="Shape 94"/>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marL="0" marR="0" lvl="0" indent="0" algn="ctr" rtl="0">
              <a:spcBef>
                <a:spcPts val="0"/>
              </a:spcBef>
              <a:buNone/>
            </a:pPr>
            <a:r>
              <a:rPr lang="en-AU"/>
              <a:t>Story Points:1</a:t>
            </a:r>
          </a:p>
        </p:txBody>
      </p:sp>
      <p:sp>
        <p:nvSpPr>
          <p:cNvPr id="95" name="Shape 95"/>
          <p:cNvSpPr/>
          <p:nvPr/>
        </p:nvSpPr>
        <p:spPr>
          <a:xfrm>
            <a:off x="39153" y="5128590"/>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L="179387" marR="0" lvl="0" indent="-179387" algn="l" rtl="0">
              <a:spcBef>
                <a:spcPts val="0"/>
              </a:spcBef>
              <a:buClr>
                <a:schemeClr val="dk1"/>
              </a:buClr>
              <a:buFont typeface="Arial"/>
              <a:buChar char="•"/>
            </a:pPr>
            <a:endParaRPr/>
          </a:p>
          <a:p>
            <a:pPr marL="179387" marR="0" lvl="0" indent="-179387" algn="l" rtl="0">
              <a:spcBef>
                <a:spcPts val="0"/>
              </a:spcBef>
              <a:buClr>
                <a:schemeClr val="dk1"/>
              </a:buClr>
              <a:buFont typeface="Arial"/>
              <a:buNone/>
            </a:pPr>
            <a:endParaRPr sz="2000">
              <a:solidFill>
                <a:schemeClr val="dk1"/>
              </a:solidFill>
              <a:latin typeface="Calibri"/>
              <a:ea typeface="Calibri"/>
              <a:cs typeface="Calibri"/>
              <a:sym typeface="Calibri"/>
            </a:endParaRPr>
          </a:p>
        </p:txBody>
      </p:sp>
      <p:sp>
        <p:nvSpPr>
          <p:cNvPr id="96" name="Shape 96"/>
          <p:cNvSpPr/>
          <p:nvPr/>
        </p:nvSpPr>
        <p:spPr>
          <a:xfrm>
            <a:off x="8283153" y="109410"/>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marL="0" marR="0" lvl="0" indent="0" algn="ctr" rtl="0">
              <a:spcBef>
                <a:spcPts val="0"/>
              </a:spcBef>
              <a:buNone/>
            </a:pPr>
            <a:r>
              <a:rPr lang="en-AU"/>
              <a:t>Priority:S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p:nvPr/>
        </p:nvSpPr>
        <p:spPr>
          <a:xfrm>
            <a:off x="39153" y="109410"/>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2</a:t>
            </a:r>
          </a:p>
        </p:txBody>
      </p:sp>
      <p:sp>
        <p:nvSpPr>
          <p:cNvPr id="102" name="Shape 102"/>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91425" tIns="45700" rIns="91425" bIns="45700" anchor="ctr" anchorCtr="0">
            <a:noAutofit/>
          </a:bodyPr>
          <a:lstStyle/>
          <a:p>
            <a:pPr lvl="0" algn="ctr" rtl="0">
              <a:spcBef>
                <a:spcPts val="0"/>
              </a:spcBef>
              <a:buClr>
                <a:schemeClr val="dk1"/>
              </a:buClr>
              <a:buSzPct val="25000"/>
              <a:buFont typeface="Arial"/>
              <a:buNone/>
            </a:pPr>
            <a:r>
              <a:rPr lang="en-AU" sz="2800">
                <a:solidFill>
                  <a:schemeClr val="lt1"/>
                </a:solidFill>
                <a:latin typeface="Calibri"/>
                <a:ea typeface="Calibri"/>
                <a:cs typeface="Calibri"/>
                <a:sym typeface="Calibri"/>
              </a:rPr>
              <a:t>Home Page</a:t>
            </a:r>
          </a:p>
        </p:txBody>
      </p:sp>
      <p:sp>
        <p:nvSpPr>
          <p:cNvPr id="103" name="Shape 103"/>
          <p:cNvSpPr/>
          <p:nvPr/>
        </p:nvSpPr>
        <p:spPr>
          <a:xfrm>
            <a:off x="39150" y="822477"/>
            <a:ext cx="9828000" cy="935400"/>
          </a:xfrm>
          <a:prstGeom prst="rect">
            <a:avLst/>
          </a:prstGeom>
          <a:solidFill>
            <a:srgbClr val="C5D8F1"/>
          </a:solidFill>
          <a:ln w="25400" cap="flat" cmpd="sng">
            <a:solidFill>
              <a:srgbClr val="244061"/>
            </a:solidFill>
            <a:prstDash val="solid"/>
            <a:round/>
            <a:headEnd type="none" w="med" len="med"/>
            <a:tailEnd type="none" w="med" len="med"/>
          </a:ln>
        </p:spPr>
        <p:txBody>
          <a:bodyPr wrap="square" lIns="91425" tIns="45700" rIns="91425" bIns="45700" anchor="t" anchorCtr="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 User I want to be to access the home page so that I can navigate and use the features of the website</a:t>
            </a:r>
          </a:p>
        </p:txBody>
      </p:sp>
      <p:sp>
        <p:nvSpPr>
          <p:cNvPr id="104" name="Shape 104"/>
          <p:cNvSpPr/>
          <p:nvPr/>
        </p:nvSpPr>
        <p:spPr>
          <a:xfrm>
            <a:off x="39150" y="1930912"/>
            <a:ext cx="9828000" cy="30246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R="0" lvl="0" algn="l" rtl="0">
              <a:spcBef>
                <a:spcPts val="0"/>
              </a:spcBef>
              <a:buNone/>
            </a:pPr>
            <a:r>
              <a:rPr lang="en-AU"/>
              <a:t>Acceptance Criteria:</a:t>
            </a:r>
          </a:p>
          <a:p>
            <a:pPr marL="457200" marR="0" lvl="0" indent="-228600" algn="l" rtl="0">
              <a:spcBef>
                <a:spcPts val="0"/>
              </a:spcBef>
              <a:buChar char="-"/>
            </a:pPr>
            <a:r>
              <a:rPr lang="en-AU"/>
              <a:t>Users who login are taken to the home page</a:t>
            </a:r>
          </a:p>
          <a:p>
            <a:pPr marL="457200" marR="0" lvl="0" indent="-228600" algn="l" rtl="0">
              <a:spcBef>
                <a:spcPts val="0"/>
              </a:spcBef>
              <a:buChar char="-"/>
            </a:pPr>
            <a:r>
              <a:rPr lang="en-AU"/>
              <a:t>A navigation bar is displayed on the home page as a dropdown textbox and submit button</a:t>
            </a:r>
          </a:p>
          <a:p>
            <a:pPr marL="457200" marR="0" lvl="0" indent="-228600" algn="l" rtl="0">
              <a:spcBef>
                <a:spcPts val="0"/>
              </a:spcBef>
              <a:buChar char="-"/>
            </a:pPr>
            <a:r>
              <a:rPr lang="en-AU"/>
              <a:t>A filters tab is displayed on the home page</a:t>
            </a:r>
          </a:p>
          <a:p>
            <a:pPr marL="457200" marR="0" lvl="0" indent="-228600" algn="l" rtl="0">
              <a:spcBef>
                <a:spcPts val="0"/>
              </a:spcBef>
              <a:buChar char="-"/>
            </a:pPr>
            <a:r>
              <a:rPr lang="en-AU"/>
              <a:t>A settings tab is displayed on the home page for location and translation</a:t>
            </a:r>
          </a:p>
          <a:p>
            <a:pPr marL="457200" marR="0" lvl="0" indent="-228600" algn="l" rtl="0">
              <a:spcBef>
                <a:spcPts val="0"/>
              </a:spcBef>
              <a:buChar char="-"/>
            </a:pPr>
            <a:r>
              <a:rPr lang="en-AU"/>
              <a:t>A map is displayed on the home page</a:t>
            </a:r>
          </a:p>
        </p:txBody>
      </p:sp>
      <p:sp>
        <p:nvSpPr>
          <p:cNvPr id="105" name="Shape 105"/>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Story Points:2</a:t>
            </a:r>
          </a:p>
        </p:txBody>
      </p:sp>
      <p:sp>
        <p:nvSpPr>
          <p:cNvPr id="106" name="Shape 106"/>
          <p:cNvSpPr/>
          <p:nvPr/>
        </p:nvSpPr>
        <p:spPr>
          <a:xfrm>
            <a:off x="39153" y="5128590"/>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L="179387" marR="0" lvl="0" indent="-179387" algn="l" rtl="0">
              <a:spcBef>
                <a:spcPts val="0"/>
              </a:spcBef>
              <a:buClr>
                <a:schemeClr val="dk1"/>
              </a:buClr>
              <a:buFont typeface="Arial"/>
              <a:buChar char="•"/>
            </a:pPr>
            <a:endParaRPr/>
          </a:p>
          <a:p>
            <a:pPr marL="179387" marR="0" lvl="0" indent="-179387" algn="l" rtl="0">
              <a:spcBef>
                <a:spcPts val="0"/>
              </a:spcBef>
              <a:buClr>
                <a:schemeClr val="dk1"/>
              </a:buClr>
              <a:buFont typeface="Arial"/>
              <a:buNone/>
            </a:pPr>
            <a:endParaRPr sz="2000">
              <a:solidFill>
                <a:schemeClr val="dk1"/>
              </a:solidFill>
              <a:latin typeface="Calibri"/>
              <a:ea typeface="Calibri"/>
              <a:cs typeface="Calibri"/>
              <a:sym typeface="Calibri"/>
            </a:endParaRPr>
          </a:p>
        </p:txBody>
      </p:sp>
      <p:sp>
        <p:nvSpPr>
          <p:cNvPr id="107" name="Shape 107"/>
          <p:cNvSpPr/>
          <p:nvPr/>
        </p:nvSpPr>
        <p:spPr>
          <a:xfrm>
            <a:off x="8283153" y="109410"/>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marL="0" marR="0" lvl="0" indent="0" algn="ctr" rtl="0">
              <a:spcBef>
                <a:spcPts val="0"/>
              </a:spcBef>
              <a:buNone/>
            </a:pPr>
            <a:r>
              <a:rPr lang="en-AU"/>
              <a:t>Priority:S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p:nvPr/>
        </p:nvSpPr>
        <p:spPr>
          <a:xfrm>
            <a:off x="39153" y="109410"/>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3</a:t>
            </a:r>
          </a:p>
        </p:txBody>
      </p:sp>
      <p:sp>
        <p:nvSpPr>
          <p:cNvPr id="113" name="Shape 113"/>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91425" tIns="45700" rIns="91425" bIns="45700" anchor="ctr" anchorCtr="0">
            <a:noAutofit/>
          </a:bodyPr>
          <a:lstStyle/>
          <a:p>
            <a:pPr lvl="0" algn="ctr" rtl="0">
              <a:spcBef>
                <a:spcPts val="0"/>
              </a:spcBef>
              <a:buSzPct val="25000"/>
              <a:buNone/>
            </a:pPr>
            <a:r>
              <a:rPr lang="en-AU" sz="2800">
                <a:solidFill>
                  <a:schemeClr val="lt1"/>
                </a:solidFill>
                <a:latin typeface="Calibri"/>
                <a:ea typeface="Calibri"/>
                <a:cs typeface="Calibri"/>
                <a:sym typeface="Calibri"/>
              </a:rPr>
              <a:t>Register for account</a:t>
            </a:r>
          </a:p>
        </p:txBody>
      </p:sp>
      <p:sp>
        <p:nvSpPr>
          <p:cNvPr id="114" name="Shape 114"/>
          <p:cNvSpPr/>
          <p:nvPr/>
        </p:nvSpPr>
        <p:spPr>
          <a:xfrm>
            <a:off x="39000" y="822454"/>
            <a:ext cx="9828000" cy="1062900"/>
          </a:xfrm>
          <a:prstGeom prst="rect">
            <a:avLst/>
          </a:prstGeom>
          <a:solidFill>
            <a:srgbClr val="C5D8F1"/>
          </a:solidFill>
          <a:ln w="25400" cap="flat" cmpd="sng">
            <a:solidFill>
              <a:srgbClr val="244061"/>
            </a:solidFill>
            <a:prstDash val="solid"/>
            <a:round/>
            <a:headEnd type="none" w="med" len="med"/>
            <a:tailEnd type="none" w="med" len="med"/>
          </a:ln>
        </p:spPr>
        <p:txBody>
          <a:bodyPr wrap="square" lIns="91425" tIns="45700" rIns="91425" bIns="45700" anchor="t" anchorCtr="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 User I want to register for an account so that I can login to use the features of the website</a:t>
            </a:r>
          </a:p>
          <a:p>
            <a:pPr lvl="0" rtl="0">
              <a:spcBef>
                <a:spcPts val="0"/>
              </a:spcBef>
              <a:buClr>
                <a:schemeClr val="dk1"/>
              </a:buClr>
              <a:buFont typeface="Arial"/>
              <a:buNone/>
            </a:pPr>
            <a:endParaRPr sz="2400">
              <a:solidFill>
                <a:schemeClr val="dk1"/>
              </a:solidFill>
              <a:latin typeface="Calibri"/>
              <a:ea typeface="Calibri"/>
              <a:cs typeface="Calibri"/>
              <a:sym typeface="Calibri"/>
            </a:endParaRPr>
          </a:p>
        </p:txBody>
      </p:sp>
      <p:sp>
        <p:nvSpPr>
          <p:cNvPr id="115" name="Shape 115"/>
          <p:cNvSpPr/>
          <p:nvPr/>
        </p:nvSpPr>
        <p:spPr>
          <a:xfrm>
            <a:off x="39150" y="2049262"/>
            <a:ext cx="9828000" cy="29064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R="0" lvl="0" algn="l" rtl="0">
              <a:spcBef>
                <a:spcPts val="0"/>
              </a:spcBef>
              <a:buNone/>
            </a:pPr>
            <a:r>
              <a:rPr lang="en-AU"/>
              <a:t>Acceptance Criteria:</a:t>
            </a:r>
          </a:p>
          <a:p>
            <a:pPr marL="457200" marR="0" lvl="0" indent="-228600" algn="l" rtl="0">
              <a:spcBef>
                <a:spcPts val="0"/>
              </a:spcBef>
              <a:buChar char="-"/>
            </a:pPr>
            <a:r>
              <a:rPr lang="en-AU"/>
              <a:t>A “register” button is displayed on the Welcome page</a:t>
            </a:r>
          </a:p>
          <a:p>
            <a:pPr marL="457200" marR="0" lvl="0" indent="-228600" algn="l" rtl="0">
              <a:spcBef>
                <a:spcPts val="0"/>
              </a:spcBef>
              <a:buChar char="-"/>
            </a:pPr>
            <a:r>
              <a:rPr lang="en-AU"/>
              <a:t>User can click on the “register” button to be taken to the “register page”</a:t>
            </a:r>
          </a:p>
          <a:p>
            <a:pPr marL="457200" marR="0" lvl="0" indent="-228600" algn="l" rtl="0">
              <a:spcBef>
                <a:spcPts val="0"/>
              </a:spcBef>
              <a:buChar char="-"/>
            </a:pPr>
            <a:r>
              <a:rPr lang="en-AU"/>
              <a:t>Users must enter the following information in text boxes displayed on the register page: User type, Name, Username, Password</a:t>
            </a:r>
          </a:p>
          <a:p>
            <a:pPr marL="457200" marR="0" lvl="0" indent="-228600" algn="l" rtl="0">
              <a:spcBef>
                <a:spcPts val="0"/>
              </a:spcBef>
              <a:buChar char="-"/>
            </a:pPr>
            <a:r>
              <a:rPr lang="en-AU"/>
              <a:t>Users can enter the following information in text boxes displayed on the register page: Phone Number, Email Address, Residential Address. </a:t>
            </a:r>
          </a:p>
          <a:p>
            <a:pPr marL="457200" marR="0" lvl="0" indent="-228600" algn="l" rtl="0">
              <a:spcBef>
                <a:spcPts val="0"/>
              </a:spcBef>
              <a:buChar char="-"/>
            </a:pPr>
            <a:r>
              <a:rPr lang="en-AU"/>
              <a:t>A “submit” button is displayed at the end of the form</a:t>
            </a:r>
          </a:p>
          <a:p>
            <a:pPr marL="457200" marR="0" lvl="0" indent="-228600" algn="l" rtl="0">
              <a:spcBef>
                <a:spcPts val="0"/>
              </a:spcBef>
              <a:buChar char="-"/>
            </a:pPr>
            <a:r>
              <a:rPr lang="en-AU"/>
              <a:t>Users can click on the “submit” button to create a User account</a:t>
            </a:r>
          </a:p>
          <a:p>
            <a:pPr marL="457200" marR="0" lvl="0" indent="-228600" algn="l" rtl="0">
              <a:spcBef>
                <a:spcPts val="0"/>
              </a:spcBef>
              <a:buChar char="-"/>
            </a:pPr>
            <a:r>
              <a:rPr lang="en-AU"/>
              <a:t>User credentials will be stored in a cloud database.</a:t>
            </a:r>
          </a:p>
          <a:p>
            <a:pPr marR="0" lvl="0" algn="l" rtl="0">
              <a:spcBef>
                <a:spcPts val="0"/>
              </a:spcBef>
              <a:buNone/>
            </a:pPr>
            <a:endParaRPr/>
          </a:p>
        </p:txBody>
      </p:sp>
      <p:sp>
        <p:nvSpPr>
          <p:cNvPr id="116" name="Shape 116"/>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Story Points:2</a:t>
            </a:r>
          </a:p>
        </p:txBody>
      </p:sp>
      <p:sp>
        <p:nvSpPr>
          <p:cNvPr id="117" name="Shape 117"/>
          <p:cNvSpPr/>
          <p:nvPr/>
        </p:nvSpPr>
        <p:spPr>
          <a:xfrm>
            <a:off x="39153" y="5128590"/>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L="179387" marR="0" lvl="0" indent="-179387" algn="l" rtl="0">
              <a:spcBef>
                <a:spcPts val="0"/>
              </a:spcBef>
              <a:buClr>
                <a:schemeClr val="dk1"/>
              </a:buClr>
              <a:buFont typeface="Arial"/>
              <a:buChar char="•"/>
            </a:pPr>
            <a:endParaRPr/>
          </a:p>
          <a:p>
            <a:pPr marL="179387" marR="0" lvl="0" indent="-179387" algn="l" rtl="0">
              <a:spcBef>
                <a:spcPts val="0"/>
              </a:spcBef>
              <a:buClr>
                <a:schemeClr val="dk1"/>
              </a:buClr>
              <a:buFont typeface="Arial"/>
              <a:buNone/>
            </a:pPr>
            <a:endParaRPr sz="2000">
              <a:solidFill>
                <a:schemeClr val="dk1"/>
              </a:solidFill>
              <a:latin typeface="Calibri"/>
              <a:ea typeface="Calibri"/>
              <a:cs typeface="Calibri"/>
              <a:sym typeface="Calibri"/>
            </a:endParaRPr>
          </a:p>
        </p:txBody>
      </p:sp>
      <p:sp>
        <p:nvSpPr>
          <p:cNvPr id="118" name="Shape 118"/>
          <p:cNvSpPr/>
          <p:nvPr/>
        </p:nvSpPr>
        <p:spPr>
          <a:xfrm>
            <a:off x="8283153" y="109410"/>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Priority:M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39153" y="109410"/>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4</a:t>
            </a:r>
          </a:p>
        </p:txBody>
      </p:sp>
      <p:sp>
        <p:nvSpPr>
          <p:cNvPr id="124" name="Shape 124"/>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91425" tIns="45700" rIns="91425" bIns="45700" anchor="ctr" anchorCtr="0">
            <a:noAutofit/>
          </a:bodyPr>
          <a:lstStyle/>
          <a:p>
            <a:pPr lvl="0" algn="ctr" rtl="0">
              <a:spcBef>
                <a:spcPts val="0"/>
              </a:spcBef>
              <a:buSzPct val="25000"/>
              <a:buNone/>
            </a:pPr>
            <a:r>
              <a:rPr lang="en-AU" sz="2800">
                <a:solidFill>
                  <a:schemeClr val="lt1"/>
                </a:solidFill>
                <a:latin typeface="Calibri"/>
                <a:ea typeface="Calibri"/>
                <a:cs typeface="Calibri"/>
                <a:sym typeface="Calibri"/>
              </a:rPr>
              <a:t>Login to account</a:t>
            </a:r>
          </a:p>
        </p:txBody>
      </p:sp>
      <p:sp>
        <p:nvSpPr>
          <p:cNvPr id="125" name="Shape 125"/>
          <p:cNvSpPr/>
          <p:nvPr/>
        </p:nvSpPr>
        <p:spPr>
          <a:xfrm>
            <a:off x="39150" y="822454"/>
            <a:ext cx="9828000" cy="990000"/>
          </a:xfrm>
          <a:prstGeom prst="rect">
            <a:avLst/>
          </a:prstGeom>
          <a:solidFill>
            <a:srgbClr val="C5D8F1"/>
          </a:solidFill>
          <a:ln w="25400" cap="flat" cmpd="sng">
            <a:solidFill>
              <a:srgbClr val="244061"/>
            </a:solidFill>
            <a:prstDash val="solid"/>
            <a:round/>
            <a:headEnd type="none" w="med" len="med"/>
            <a:tailEnd type="none" w="med" len="med"/>
          </a:ln>
        </p:spPr>
        <p:txBody>
          <a:bodyPr wrap="square" lIns="91425" tIns="45700" rIns="91425" bIns="45700" anchor="t" anchorCtr="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 User I want log into my account so that I can use the features of the website.</a:t>
            </a:r>
          </a:p>
        </p:txBody>
      </p:sp>
      <p:sp>
        <p:nvSpPr>
          <p:cNvPr id="126" name="Shape 126"/>
          <p:cNvSpPr/>
          <p:nvPr/>
        </p:nvSpPr>
        <p:spPr>
          <a:xfrm>
            <a:off x="39150" y="2017358"/>
            <a:ext cx="9828000" cy="29382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lvl="0">
              <a:spcBef>
                <a:spcPts val="0"/>
              </a:spcBef>
              <a:buNone/>
            </a:pPr>
            <a:r>
              <a:rPr lang="en-AU">
                <a:solidFill>
                  <a:schemeClr val="dk1"/>
                </a:solidFill>
              </a:rPr>
              <a:t>Acceptance Criteria:</a:t>
            </a:r>
          </a:p>
          <a:p>
            <a:pPr marL="457200" lvl="0" indent="-228600" rtl="0">
              <a:spcBef>
                <a:spcPts val="0"/>
              </a:spcBef>
              <a:buClr>
                <a:schemeClr val="dk1"/>
              </a:buClr>
              <a:buChar char="-"/>
            </a:pPr>
            <a:r>
              <a:rPr lang="en-AU">
                <a:solidFill>
                  <a:schemeClr val="dk1"/>
                </a:solidFill>
              </a:rPr>
              <a:t>A “login” button is displayed on the home page</a:t>
            </a:r>
          </a:p>
          <a:p>
            <a:pPr marL="457200" lvl="0" indent="-228600" rtl="0">
              <a:spcBef>
                <a:spcPts val="0"/>
              </a:spcBef>
              <a:buClr>
                <a:schemeClr val="dk1"/>
              </a:buClr>
              <a:buChar char="-"/>
            </a:pPr>
            <a:r>
              <a:rPr lang="en-AU">
                <a:solidFill>
                  <a:schemeClr val="dk1"/>
                </a:solidFill>
              </a:rPr>
              <a:t>Users can click on the “login” button to be taken to the “login page”</a:t>
            </a:r>
          </a:p>
          <a:p>
            <a:pPr marL="457200" lvl="0" indent="-228600" rtl="0">
              <a:spcBef>
                <a:spcPts val="0"/>
              </a:spcBef>
              <a:buClr>
                <a:schemeClr val="dk1"/>
              </a:buClr>
              <a:buChar char="-"/>
            </a:pPr>
            <a:r>
              <a:rPr lang="en-AU">
                <a:solidFill>
                  <a:schemeClr val="dk1"/>
                </a:solidFill>
              </a:rPr>
              <a:t>Three button are displayed at the top of the login form: Login to account, Login with Facebook, Login with Gmail</a:t>
            </a:r>
          </a:p>
          <a:p>
            <a:pPr marL="457200" lvl="0" indent="-228600" rtl="0">
              <a:spcBef>
                <a:spcPts val="0"/>
              </a:spcBef>
              <a:buClr>
                <a:schemeClr val="dk1"/>
              </a:buClr>
              <a:buChar char="-"/>
            </a:pPr>
            <a:r>
              <a:rPr lang="en-AU">
                <a:solidFill>
                  <a:schemeClr val="dk1"/>
                </a:solidFill>
              </a:rPr>
              <a:t>Users can click the “login to account” button to enter their Username and password for their “Smart Cities” account</a:t>
            </a:r>
          </a:p>
          <a:p>
            <a:pPr marL="457200" lvl="0" indent="-228600" rtl="0">
              <a:spcBef>
                <a:spcPts val="0"/>
              </a:spcBef>
              <a:buClr>
                <a:schemeClr val="dk1"/>
              </a:buClr>
              <a:buChar char="-"/>
            </a:pPr>
            <a:r>
              <a:rPr lang="en-AU">
                <a:solidFill>
                  <a:schemeClr val="dk1"/>
                </a:solidFill>
              </a:rPr>
              <a:t>Users can click the “login with Facebook” button to enter their Username and password for their Facebook account</a:t>
            </a:r>
          </a:p>
          <a:p>
            <a:pPr marL="457200" lvl="0" indent="-228600" rtl="0">
              <a:spcBef>
                <a:spcPts val="0"/>
              </a:spcBef>
              <a:buClr>
                <a:schemeClr val="dk1"/>
              </a:buClr>
              <a:buChar char="-"/>
            </a:pPr>
            <a:r>
              <a:rPr lang="en-AU">
                <a:solidFill>
                  <a:schemeClr val="dk1"/>
                </a:solidFill>
              </a:rPr>
              <a:t>Users can click the “login with Gmail” button to enter their Username and password for the Gmail account</a:t>
            </a:r>
          </a:p>
          <a:p>
            <a:pPr marL="457200" lvl="0" indent="-228600" rtl="0">
              <a:spcBef>
                <a:spcPts val="0"/>
              </a:spcBef>
              <a:buClr>
                <a:schemeClr val="dk1"/>
              </a:buClr>
              <a:buChar char="-"/>
            </a:pPr>
            <a:r>
              <a:rPr lang="en-AU">
                <a:solidFill>
                  <a:schemeClr val="dk1"/>
                </a:solidFill>
              </a:rPr>
              <a:t>Users can click on the “Login” button to login to their account if their password corresponds to their Username</a:t>
            </a:r>
          </a:p>
          <a:p>
            <a:pPr lvl="0" rtl="0">
              <a:spcBef>
                <a:spcPts val="0"/>
              </a:spcBef>
              <a:buNone/>
            </a:pPr>
            <a:endParaRPr>
              <a:solidFill>
                <a:schemeClr val="dk1"/>
              </a:solidFill>
            </a:endParaRPr>
          </a:p>
          <a:p>
            <a:pPr lvl="0" rtl="0">
              <a:spcBef>
                <a:spcPts val="0"/>
              </a:spcBef>
              <a:buNone/>
            </a:pPr>
            <a:endParaRPr>
              <a:solidFill>
                <a:schemeClr val="dk1"/>
              </a:solidFill>
            </a:endParaRPr>
          </a:p>
        </p:txBody>
      </p:sp>
      <p:sp>
        <p:nvSpPr>
          <p:cNvPr id="127" name="Shape 127"/>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Story Points:2</a:t>
            </a:r>
          </a:p>
        </p:txBody>
      </p:sp>
      <p:sp>
        <p:nvSpPr>
          <p:cNvPr id="128" name="Shape 128"/>
          <p:cNvSpPr/>
          <p:nvPr/>
        </p:nvSpPr>
        <p:spPr>
          <a:xfrm>
            <a:off x="39153" y="5128590"/>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L="179387" marR="0" lvl="0" indent="-179387" algn="l" rtl="0">
              <a:spcBef>
                <a:spcPts val="0"/>
              </a:spcBef>
              <a:buClr>
                <a:schemeClr val="dk1"/>
              </a:buClr>
              <a:buFont typeface="Arial"/>
              <a:buChar char="•"/>
            </a:pPr>
            <a:endParaRPr/>
          </a:p>
          <a:p>
            <a:pPr marL="179387" marR="0" lvl="0" indent="-179387" algn="l" rtl="0">
              <a:spcBef>
                <a:spcPts val="0"/>
              </a:spcBef>
              <a:buClr>
                <a:schemeClr val="dk1"/>
              </a:buClr>
              <a:buFont typeface="Arial"/>
              <a:buNone/>
            </a:pPr>
            <a:endParaRPr sz="2000">
              <a:solidFill>
                <a:schemeClr val="dk1"/>
              </a:solidFill>
              <a:latin typeface="Calibri"/>
              <a:ea typeface="Calibri"/>
              <a:cs typeface="Calibri"/>
              <a:sym typeface="Calibri"/>
            </a:endParaRPr>
          </a:p>
        </p:txBody>
      </p:sp>
      <p:sp>
        <p:nvSpPr>
          <p:cNvPr id="129" name="Shape 129"/>
          <p:cNvSpPr/>
          <p:nvPr/>
        </p:nvSpPr>
        <p:spPr>
          <a:xfrm>
            <a:off x="8283153" y="109410"/>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Clr>
                <a:schemeClr val="dk1"/>
              </a:buClr>
              <a:buFont typeface="Arial"/>
              <a:buNone/>
            </a:pPr>
            <a:r>
              <a:rPr lang="en-AU">
                <a:solidFill>
                  <a:schemeClr val="dk1"/>
                </a:solidFill>
              </a:rPr>
              <a:t>Priority:M</a:t>
            </a:r>
          </a:p>
          <a:p>
            <a:pPr marL="0" marR="0" lvl="0" indent="0" algn="ctr" rt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p:nvPr/>
        </p:nvSpPr>
        <p:spPr>
          <a:xfrm>
            <a:off x="39153" y="109410"/>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5</a:t>
            </a:r>
          </a:p>
        </p:txBody>
      </p:sp>
      <p:sp>
        <p:nvSpPr>
          <p:cNvPr id="135" name="Shape 135"/>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91425" tIns="45700" rIns="91425" bIns="45700" anchor="ctr" anchorCtr="0">
            <a:noAutofit/>
          </a:bodyPr>
          <a:lstStyle/>
          <a:p>
            <a:pPr lvl="0" algn="ctr" rtl="0">
              <a:spcBef>
                <a:spcPts val="0"/>
              </a:spcBef>
              <a:buSzPct val="25000"/>
              <a:buNone/>
            </a:pPr>
            <a:r>
              <a:rPr lang="en-AU" sz="2800">
                <a:solidFill>
                  <a:schemeClr val="lt1"/>
                </a:solidFill>
                <a:latin typeface="Calibri"/>
                <a:ea typeface="Calibri"/>
                <a:cs typeface="Calibri"/>
                <a:sym typeface="Calibri"/>
              </a:rPr>
              <a:t>Security</a:t>
            </a:r>
          </a:p>
        </p:txBody>
      </p:sp>
      <p:sp>
        <p:nvSpPr>
          <p:cNvPr id="136" name="Shape 136"/>
          <p:cNvSpPr/>
          <p:nvPr/>
        </p:nvSpPr>
        <p:spPr>
          <a:xfrm>
            <a:off x="39150" y="822472"/>
            <a:ext cx="9828000" cy="917100"/>
          </a:xfrm>
          <a:prstGeom prst="rect">
            <a:avLst/>
          </a:prstGeom>
          <a:solidFill>
            <a:srgbClr val="C5D8F1"/>
          </a:solidFill>
          <a:ln w="25400" cap="flat" cmpd="sng">
            <a:solidFill>
              <a:srgbClr val="24406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I want to securely use the website so that my personal information and location is protected</a:t>
            </a:r>
          </a:p>
        </p:txBody>
      </p:sp>
      <p:sp>
        <p:nvSpPr>
          <p:cNvPr id="137" name="Shape 137"/>
          <p:cNvSpPr/>
          <p:nvPr/>
        </p:nvSpPr>
        <p:spPr>
          <a:xfrm>
            <a:off x="39150" y="1880733"/>
            <a:ext cx="9828000" cy="30747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R="0" lvl="0" algn="l" rtl="0">
              <a:spcBef>
                <a:spcPts val="0"/>
              </a:spcBef>
              <a:buNone/>
            </a:pPr>
            <a:r>
              <a:rPr lang="en-AU"/>
              <a:t>Acceptance Criteria:</a:t>
            </a:r>
          </a:p>
          <a:p>
            <a:pPr marL="457200" marR="0" lvl="0" indent="-228600" algn="l" rtl="0">
              <a:spcBef>
                <a:spcPts val="0"/>
              </a:spcBef>
              <a:buChar char="-"/>
            </a:pPr>
            <a:r>
              <a:rPr lang="en-AU"/>
              <a:t>Users must create “strong” passwords during registration</a:t>
            </a:r>
          </a:p>
          <a:p>
            <a:pPr marL="457200" marR="0" lvl="0" indent="-228600" algn="l" rtl="0">
              <a:spcBef>
                <a:spcPts val="0"/>
              </a:spcBef>
              <a:buChar char="-"/>
            </a:pPr>
            <a:r>
              <a:rPr lang="en-AU"/>
              <a:t>Admins can allow hashing of passwords and residential addresses in the database</a:t>
            </a:r>
          </a:p>
          <a:p>
            <a:pPr marL="457200" marR="0" lvl="0" indent="-228600" algn="l" rtl="0">
              <a:spcBef>
                <a:spcPts val="0"/>
              </a:spcBef>
              <a:buChar char="-"/>
            </a:pPr>
            <a:r>
              <a:rPr lang="en-AU"/>
              <a:t>Users can turn off locations services in the settings menu</a:t>
            </a:r>
          </a:p>
          <a:p>
            <a:pPr marL="457200" marR="0" lvl="0" indent="-228600" algn="l" rtl="0">
              <a:spcBef>
                <a:spcPts val="0"/>
              </a:spcBef>
              <a:buChar char="-"/>
            </a:pPr>
            <a:r>
              <a:rPr lang="en-AU"/>
              <a:t>Users must enter their corresponding password for Username during login</a:t>
            </a:r>
          </a:p>
          <a:p>
            <a:pPr marL="457200" marR="0" lvl="0" indent="-228600" algn="l" rtl="0">
              <a:spcBef>
                <a:spcPts val="0"/>
              </a:spcBef>
              <a:buChar char="-"/>
            </a:pPr>
            <a:r>
              <a:rPr lang="en-AU"/>
              <a:t>If the User enters their password wrong a number of times or forgets, a recovery email is sent to their corresponding email address</a:t>
            </a:r>
          </a:p>
        </p:txBody>
      </p:sp>
      <p:sp>
        <p:nvSpPr>
          <p:cNvPr id="138" name="Shape 138"/>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Story Points:4</a:t>
            </a:r>
          </a:p>
        </p:txBody>
      </p:sp>
      <p:sp>
        <p:nvSpPr>
          <p:cNvPr id="139" name="Shape 139"/>
          <p:cNvSpPr/>
          <p:nvPr/>
        </p:nvSpPr>
        <p:spPr>
          <a:xfrm>
            <a:off x="39153" y="5128590"/>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L="179387" marR="0" lvl="0" indent="-179387" algn="l" rtl="0">
              <a:spcBef>
                <a:spcPts val="0"/>
              </a:spcBef>
              <a:buClr>
                <a:schemeClr val="dk1"/>
              </a:buClr>
              <a:buFont typeface="Arial"/>
              <a:buChar char="•"/>
            </a:pPr>
            <a:endParaRPr/>
          </a:p>
          <a:p>
            <a:pPr marL="179387" marR="0" lvl="0" indent="-179387" algn="l" rtl="0">
              <a:spcBef>
                <a:spcPts val="0"/>
              </a:spcBef>
              <a:buClr>
                <a:schemeClr val="dk1"/>
              </a:buClr>
              <a:buFont typeface="Arial"/>
              <a:buNone/>
            </a:pPr>
            <a:endParaRPr sz="2000">
              <a:solidFill>
                <a:schemeClr val="dk1"/>
              </a:solidFill>
              <a:latin typeface="Calibri"/>
              <a:ea typeface="Calibri"/>
              <a:cs typeface="Calibri"/>
              <a:sym typeface="Calibri"/>
            </a:endParaRPr>
          </a:p>
        </p:txBody>
      </p:sp>
      <p:sp>
        <p:nvSpPr>
          <p:cNvPr id="140" name="Shape 140"/>
          <p:cNvSpPr/>
          <p:nvPr/>
        </p:nvSpPr>
        <p:spPr>
          <a:xfrm>
            <a:off x="8283153" y="109410"/>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Priority:S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p:nvPr/>
        </p:nvSpPr>
        <p:spPr>
          <a:xfrm>
            <a:off x="39153" y="109410"/>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6</a:t>
            </a:r>
          </a:p>
        </p:txBody>
      </p:sp>
      <p:sp>
        <p:nvSpPr>
          <p:cNvPr id="146" name="Shape 146"/>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91425" tIns="45700" rIns="91425" bIns="45700" anchor="ctr" anchorCtr="0">
            <a:noAutofit/>
          </a:bodyPr>
          <a:lstStyle/>
          <a:p>
            <a:pPr lvl="0" algn="ctr" rtl="0">
              <a:spcBef>
                <a:spcPts val="0"/>
              </a:spcBef>
              <a:buSzPct val="25000"/>
              <a:buNone/>
            </a:pPr>
            <a:r>
              <a:rPr lang="en-AU" sz="2800">
                <a:solidFill>
                  <a:schemeClr val="lt1"/>
                </a:solidFill>
                <a:latin typeface="Calibri"/>
                <a:ea typeface="Calibri"/>
                <a:cs typeface="Calibri"/>
                <a:sym typeface="Calibri"/>
              </a:rPr>
              <a:t> Create Administrator Account</a:t>
            </a:r>
          </a:p>
        </p:txBody>
      </p:sp>
      <p:sp>
        <p:nvSpPr>
          <p:cNvPr id="147" name="Shape 147"/>
          <p:cNvSpPr/>
          <p:nvPr/>
        </p:nvSpPr>
        <p:spPr>
          <a:xfrm>
            <a:off x="39150" y="822472"/>
            <a:ext cx="9828000" cy="1071900"/>
          </a:xfrm>
          <a:prstGeom prst="rect">
            <a:avLst/>
          </a:prstGeom>
          <a:solidFill>
            <a:srgbClr val="C5D8F1"/>
          </a:solidFill>
          <a:ln w="25400" cap="flat" cmpd="sng">
            <a:solidFill>
              <a:srgbClr val="24406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an Administrator I want to create an account so that I can login under admin privileges to create/modify data</a:t>
            </a:r>
          </a:p>
        </p:txBody>
      </p:sp>
      <p:sp>
        <p:nvSpPr>
          <p:cNvPr id="148" name="Shape 148"/>
          <p:cNvSpPr/>
          <p:nvPr/>
        </p:nvSpPr>
        <p:spPr>
          <a:xfrm>
            <a:off x="39150" y="1994550"/>
            <a:ext cx="9828000" cy="29610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R="0" lvl="0" algn="l" rtl="0">
              <a:spcBef>
                <a:spcPts val="0"/>
              </a:spcBef>
              <a:buNone/>
            </a:pPr>
            <a:r>
              <a:rPr lang="en-AU"/>
              <a:t>Acceptance Criteria:</a:t>
            </a:r>
          </a:p>
          <a:p>
            <a:pPr marL="457200" marR="0" lvl="0" indent="-228600" algn="l" rtl="0">
              <a:spcBef>
                <a:spcPts val="0"/>
              </a:spcBef>
              <a:buChar char="-"/>
            </a:pPr>
            <a:r>
              <a:rPr lang="en-AU"/>
              <a:t>A “Create Admin Account” link is displayed</a:t>
            </a:r>
          </a:p>
          <a:p>
            <a:pPr marL="457200" marR="0" lvl="0" indent="-228600" algn="l" rtl="0">
              <a:spcBef>
                <a:spcPts val="0"/>
              </a:spcBef>
              <a:buChar char="-"/>
            </a:pPr>
            <a:r>
              <a:rPr lang="en-AU"/>
              <a:t>Admin can click on the “Create Admin Account” to be taken to the create admin account page</a:t>
            </a:r>
          </a:p>
          <a:p>
            <a:pPr marL="457200" lvl="0" indent="-228600" rtl="0">
              <a:spcBef>
                <a:spcPts val="0"/>
              </a:spcBef>
              <a:buClr>
                <a:schemeClr val="dk1"/>
              </a:buClr>
              <a:buChar char="-"/>
            </a:pPr>
            <a:r>
              <a:rPr lang="en-AU">
                <a:solidFill>
                  <a:schemeClr val="dk1"/>
                </a:solidFill>
              </a:rPr>
              <a:t>Admin must enter the following information in text boxes displayed on the register page: Admin Username and Admin Password</a:t>
            </a:r>
          </a:p>
          <a:p>
            <a:pPr marL="457200" lvl="0" indent="-228600" rtl="0">
              <a:spcBef>
                <a:spcPts val="0"/>
              </a:spcBef>
              <a:buClr>
                <a:schemeClr val="dk1"/>
              </a:buClr>
              <a:buChar char="-"/>
            </a:pPr>
            <a:r>
              <a:rPr lang="en-AU">
                <a:solidFill>
                  <a:schemeClr val="dk1"/>
                </a:solidFill>
              </a:rPr>
              <a:t>A “submit” button is displayed at the end of the form</a:t>
            </a:r>
          </a:p>
          <a:p>
            <a:pPr marL="457200" lvl="0" indent="-228600" rtl="0">
              <a:spcBef>
                <a:spcPts val="0"/>
              </a:spcBef>
              <a:buClr>
                <a:schemeClr val="dk1"/>
              </a:buClr>
              <a:buChar char="-"/>
            </a:pPr>
            <a:r>
              <a:rPr lang="en-AU">
                <a:solidFill>
                  <a:schemeClr val="dk1"/>
                </a:solidFill>
              </a:rPr>
              <a:t>Admin can click on the “submit” button to create an admin account for another admin</a:t>
            </a:r>
          </a:p>
          <a:p>
            <a:pPr marR="0" lvl="0" algn="l" rtl="0">
              <a:spcBef>
                <a:spcPts val="0"/>
              </a:spcBef>
              <a:buNone/>
            </a:pPr>
            <a:endParaRPr/>
          </a:p>
        </p:txBody>
      </p:sp>
      <p:sp>
        <p:nvSpPr>
          <p:cNvPr id="149" name="Shape 149"/>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Story Points:2</a:t>
            </a:r>
          </a:p>
        </p:txBody>
      </p:sp>
      <p:sp>
        <p:nvSpPr>
          <p:cNvPr id="150" name="Shape 150"/>
          <p:cNvSpPr/>
          <p:nvPr/>
        </p:nvSpPr>
        <p:spPr>
          <a:xfrm>
            <a:off x="39153" y="5128590"/>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L="179387" marR="0" lvl="0" indent="-179387" algn="l" rtl="0">
              <a:spcBef>
                <a:spcPts val="0"/>
              </a:spcBef>
              <a:buClr>
                <a:schemeClr val="dk1"/>
              </a:buClr>
              <a:buFont typeface="Arial"/>
              <a:buChar char="•"/>
            </a:pPr>
            <a:endParaRPr/>
          </a:p>
          <a:p>
            <a:pPr marL="179387" marR="0" lvl="0" indent="-179387" algn="l" rtl="0">
              <a:spcBef>
                <a:spcPts val="0"/>
              </a:spcBef>
              <a:buClr>
                <a:schemeClr val="dk1"/>
              </a:buClr>
              <a:buFont typeface="Arial"/>
              <a:buNone/>
            </a:pPr>
            <a:endParaRPr sz="2000">
              <a:solidFill>
                <a:schemeClr val="dk1"/>
              </a:solidFill>
              <a:latin typeface="Calibri"/>
              <a:ea typeface="Calibri"/>
              <a:cs typeface="Calibri"/>
              <a:sym typeface="Calibri"/>
            </a:endParaRPr>
          </a:p>
        </p:txBody>
      </p:sp>
      <p:sp>
        <p:nvSpPr>
          <p:cNvPr id="151" name="Shape 151"/>
          <p:cNvSpPr/>
          <p:nvPr/>
        </p:nvSpPr>
        <p:spPr>
          <a:xfrm>
            <a:off x="8283153" y="109410"/>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Priority:M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p:nvPr/>
        </p:nvSpPr>
        <p:spPr>
          <a:xfrm>
            <a:off x="39153" y="109410"/>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7</a:t>
            </a:r>
          </a:p>
        </p:txBody>
      </p:sp>
      <p:sp>
        <p:nvSpPr>
          <p:cNvPr id="157" name="Shape 157"/>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91425" tIns="45700" rIns="91425" bIns="45700" anchor="ctr" anchorCtr="0">
            <a:noAutofit/>
          </a:bodyPr>
          <a:lstStyle/>
          <a:p>
            <a:pPr lvl="0" algn="ctr" rtl="0">
              <a:spcBef>
                <a:spcPts val="0"/>
              </a:spcBef>
              <a:buSzPct val="25000"/>
              <a:buNone/>
            </a:pPr>
            <a:r>
              <a:rPr lang="en-AU" sz="2800">
                <a:solidFill>
                  <a:schemeClr val="lt1"/>
                </a:solidFill>
                <a:latin typeface="Calibri"/>
                <a:ea typeface="Calibri"/>
                <a:cs typeface="Calibri"/>
                <a:sym typeface="Calibri"/>
              </a:rPr>
              <a:t>Admin Modification</a:t>
            </a:r>
          </a:p>
        </p:txBody>
      </p:sp>
      <p:sp>
        <p:nvSpPr>
          <p:cNvPr id="158" name="Shape 158"/>
          <p:cNvSpPr/>
          <p:nvPr/>
        </p:nvSpPr>
        <p:spPr>
          <a:xfrm>
            <a:off x="39150" y="822472"/>
            <a:ext cx="9828000" cy="953400"/>
          </a:xfrm>
          <a:prstGeom prst="rect">
            <a:avLst/>
          </a:prstGeom>
          <a:solidFill>
            <a:srgbClr val="C5D8F1"/>
          </a:solidFill>
          <a:ln w="25400" cap="flat" cmpd="sng">
            <a:solidFill>
              <a:srgbClr val="24406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an Administrator I want to be able to login and edit/add/delete information so I can keep the website up to date</a:t>
            </a:r>
          </a:p>
        </p:txBody>
      </p:sp>
      <p:sp>
        <p:nvSpPr>
          <p:cNvPr id="159" name="Shape 159"/>
          <p:cNvSpPr/>
          <p:nvPr/>
        </p:nvSpPr>
        <p:spPr>
          <a:xfrm>
            <a:off x="39150" y="1944421"/>
            <a:ext cx="9828000" cy="30111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R="0" lvl="0" algn="l" rtl="0">
              <a:spcBef>
                <a:spcPts val="0"/>
              </a:spcBef>
              <a:buNone/>
            </a:pPr>
            <a:r>
              <a:rPr lang="en-AU"/>
              <a:t>Acceptance Criteria:</a:t>
            </a:r>
          </a:p>
          <a:p>
            <a:pPr marL="457200" marR="0" lvl="0" indent="-228600" algn="l" rtl="0">
              <a:spcBef>
                <a:spcPts val="0"/>
              </a:spcBef>
              <a:buChar char="-"/>
            </a:pPr>
            <a:r>
              <a:rPr lang="en-AU"/>
              <a:t>A “Login as Admin” link is displayed</a:t>
            </a:r>
          </a:p>
          <a:p>
            <a:pPr marL="457200" marR="0" lvl="0" indent="-228600" algn="l" rtl="0">
              <a:spcBef>
                <a:spcPts val="0"/>
              </a:spcBef>
              <a:buChar char="-"/>
            </a:pPr>
            <a:r>
              <a:rPr lang="en-AU"/>
              <a:t>The admin can click on the “login as admin” link to be taken to the login as admin page</a:t>
            </a:r>
          </a:p>
          <a:p>
            <a:pPr marL="457200" marR="0" lvl="0" indent="-228600" algn="l" rtl="0">
              <a:spcBef>
                <a:spcPts val="0"/>
              </a:spcBef>
              <a:buChar char="-"/>
            </a:pPr>
            <a:r>
              <a:rPr lang="en-AU"/>
              <a:t>A Username, password and login button is displayed on the “login as admin” page</a:t>
            </a:r>
          </a:p>
          <a:p>
            <a:pPr marL="457200" marR="0" lvl="0" indent="-228600" algn="l" rtl="0">
              <a:spcBef>
                <a:spcPts val="0"/>
              </a:spcBef>
              <a:buChar char="-"/>
            </a:pPr>
            <a:r>
              <a:rPr lang="en-AU"/>
              <a:t>Admin can enter their Username and password credentials in these fields</a:t>
            </a:r>
          </a:p>
          <a:p>
            <a:pPr marL="457200" marR="0" lvl="0" indent="-228600" algn="l" rtl="0">
              <a:spcBef>
                <a:spcPts val="0"/>
              </a:spcBef>
              <a:buChar char="-"/>
            </a:pPr>
            <a:r>
              <a:rPr lang="en-AU"/>
              <a:t>Admin can click the “login” button to login to their admin account if their password corresponds to their Username</a:t>
            </a:r>
          </a:p>
          <a:p>
            <a:pPr marL="457200" marR="0" lvl="0" indent="-228600" algn="l" rtl="0">
              <a:spcBef>
                <a:spcPts val="0"/>
              </a:spcBef>
              <a:buChar char="-"/>
            </a:pPr>
            <a:r>
              <a:rPr lang="en-AU"/>
              <a:t>Data fields for colleges, industries, libraries and city information is displayed on the admin modification page, as well as an “edit” and “submit” button</a:t>
            </a:r>
          </a:p>
          <a:p>
            <a:pPr marL="457200" marR="0" lvl="0" indent="-228600" algn="l" rtl="0">
              <a:spcBef>
                <a:spcPts val="0"/>
              </a:spcBef>
              <a:buChar char="-"/>
            </a:pPr>
            <a:r>
              <a:rPr lang="en-AU"/>
              <a:t>Admin can click the “edit” button to enter the following information for each type of data field: type name, address, phone number, email</a:t>
            </a:r>
          </a:p>
          <a:p>
            <a:pPr marL="457200" marR="0" lvl="0" indent="-228600" algn="l" rtl="0">
              <a:spcBef>
                <a:spcPts val="0"/>
              </a:spcBef>
              <a:buChar char="-"/>
            </a:pPr>
            <a:r>
              <a:rPr lang="en-AU"/>
              <a:t>Admin can click the “submit” button to update the information for the website</a:t>
            </a:r>
          </a:p>
          <a:p>
            <a:pPr marR="0" lvl="0" algn="l" rtl="0">
              <a:spcBef>
                <a:spcPts val="0"/>
              </a:spcBef>
              <a:buNone/>
            </a:pPr>
            <a:endParaRPr/>
          </a:p>
        </p:txBody>
      </p:sp>
      <p:sp>
        <p:nvSpPr>
          <p:cNvPr id="160" name="Shape 160"/>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Story Points:2</a:t>
            </a:r>
          </a:p>
        </p:txBody>
      </p:sp>
      <p:sp>
        <p:nvSpPr>
          <p:cNvPr id="161" name="Shape 161"/>
          <p:cNvSpPr/>
          <p:nvPr/>
        </p:nvSpPr>
        <p:spPr>
          <a:xfrm>
            <a:off x="39153" y="5128590"/>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R="0" lvl="0" algn="l" rtl="0">
              <a:spcBef>
                <a:spcPts val="0"/>
              </a:spcBef>
              <a:buNone/>
            </a:pPr>
            <a:r>
              <a:rPr lang="en-AU" sz="900"/>
              <a:t>An administrator should be able to create following information in the system. </a:t>
            </a:r>
          </a:p>
          <a:p>
            <a:pPr marL="457200" marR="0" lvl="0" indent="0" algn="l" rtl="0">
              <a:spcBef>
                <a:spcPts val="0"/>
              </a:spcBef>
              <a:buNone/>
            </a:pPr>
            <a:r>
              <a:rPr lang="en-AU" sz="900"/>
              <a:t>• Colleges: college name, address, departments and email address</a:t>
            </a:r>
          </a:p>
          <a:p>
            <a:pPr marL="457200" marR="0" lvl="0" indent="0" algn="l" rtl="0">
              <a:spcBef>
                <a:spcPts val="0"/>
              </a:spcBef>
              <a:buNone/>
            </a:pPr>
            <a:r>
              <a:rPr lang="en-AU" sz="900"/>
              <a:t>• Libraries: library name, address, phone number and email address </a:t>
            </a:r>
          </a:p>
          <a:p>
            <a:pPr marL="457200" marR="0" lvl="0" indent="0" algn="l" rtl="0">
              <a:spcBef>
                <a:spcPts val="0"/>
              </a:spcBef>
              <a:buNone/>
            </a:pPr>
            <a:r>
              <a:rPr lang="en-AU" sz="900"/>
              <a:t>• Industries: industry name, address, industry type and email address </a:t>
            </a:r>
          </a:p>
          <a:p>
            <a:pPr marL="457200" marR="0" lvl="0" indent="0" algn="l" rtl="0">
              <a:spcBef>
                <a:spcPts val="0"/>
              </a:spcBef>
              <a:buNone/>
            </a:pPr>
            <a:r>
              <a:rPr lang="en-AU" sz="900"/>
              <a:t>• Hotels: hotel name, address, phone and email address </a:t>
            </a:r>
          </a:p>
          <a:p>
            <a:pPr marL="457200" marR="0" lvl="0" indent="0" algn="l" rtl="0">
              <a:spcBef>
                <a:spcPts val="0"/>
              </a:spcBef>
              <a:buNone/>
            </a:pPr>
            <a:r>
              <a:rPr lang="en-AU" sz="900"/>
              <a:t>• Parks: park name, address, phone and email address </a:t>
            </a:r>
          </a:p>
          <a:p>
            <a:pPr marL="457200" marR="0" lvl="0" indent="0" algn="l" rtl="0">
              <a:spcBef>
                <a:spcPts val="0"/>
              </a:spcBef>
              <a:buNone/>
            </a:pPr>
            <a:r>
              <a:rPr lang="en-AU" sz="900"/>
              <a:t>• Zoos: zoo name, address, phone and email address </a:t>
            </a:r>
          </a:p>
          <a:p>
            <a:pPr marL="457200" marR="0" lvl="0" indent="0" algn="l" rtl="0">
              <a:spcBef>
                <a:spcPts val="0"/>
              </a:spcBef>
              <a:buNone/>
            </a:pPr>
            <a:r>
              <a:rPr lang="en-AU" sz="900"/>
              <a:t>• Museums: museum name, address, phone and email address</a:t>
            </a:r>
          </a:p>
          <a:p>
            <a:pPr marL="457200" marR="0" lvl="0" indent="0" algn="l" rtl="0">
              <a:spcBef>
                <a:spcPts val="0"/>
              </a:spcBef>
              <a:buNone/>
            </a:pPr>
            <a:r>
              <a:rPr lang="en-AU" sz="900"/>
              <a:t>• Restaurants: restaurant name, address, phone and email address </a:t>
            </a:r>
          </a:p>
          <a:p>
            <a:pPr marL="457200" marR="0" lvl="0" indent="0" algn="l" rtl="0">
              <a:spcBef>
                <a:spcPts val="0"/>
              </a:spcBef>
              <a:buNone/>
            </a:pPr>
            <a:r>
              <a:rPr lang="en-AU" sz="900"/>
              <a:t>• Malls: mall name, address, phone and email address </a:t>
            </a:r>
          </a:p>
          <a:p>
            <a:pPr marL="0" marR="0" lvl="0" indent="0" algn="l" rtl="0">
              <a:spcBef>
                <a:spcPts val="0"/>
              </a:spcBef>
              <a:buNone/>
            </a:pPr>
            <a:r>
              <a:rPr lang="en-AU" sz="900"/>
              <a:t>An administrator should also be able to upload a map of the city to the system.</a:t>
            </a:r>
          </a:p>
          <a:p>
            <a:pPr marL="636587" marR="0" lvl="0" indent="-179387" algn="l" rtl="0">
              <a:spcBef>
                <a:spcPts val="0"/>
              </a:spcBef>
              <a:buClr>
                <a:schemeClr val="dk1"/>
              </a:buClr>
              <a:buFont typeface="Arial"/>
              <a:buNone/>
            </a:pPr>
            <a:endParaRPr sz="900">
              <a:solidFill>
                <a:schemeClr val="dk1"/>
              </a:solidFill>
              <a:latin typeface="Calibri"/>
              <a:ea typeface="Calibri"/>
              <a:cs typeface="Calibri"/>
              <a:sym typeface="Calibri"/>
            </a:endParaRPr>
          </a:p>
        </p:txBody>
      </p:sp>
      <p:sp>
        <p:nvSpPr>
          <p:cNvPr id="162" name="Shape 162"/>
          <p:cNvSpPr/>
          <p:nvPr/>
        </p:nvSpPr>
        <p:spPr>
          <a:xfrm>
            <a:off x="8283153" y="109410"/>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Priority:M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p:nvPr/>
        </p:nvSpPr>
        <p:spPr>
          <a:xfrm>
            <a:off x="39153" y="109410"/>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9</a:t>
            </a:r>
          </a:p>
        </p:txBody>
      </p:sp>
      <p:sp>
        <p:nvSpPr>
          <p:cNvPr id="179" name="Shape 179"/>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wrap="square" lIns="91425" tIns="45700" rIns="91425" bIns="45700" anchor="ctr" anchorCtr="0">
            <a:noAutofit/>
          </a:bodyPr>
          <a:lstStyle/>
          <a:p>
            <a:pPr lvl="0" algn="ctr" rtl="0">
              <a:spcBef>
                <a:spcPts val="0"/>
              </a:spcBef>
              <a:buSzPct val="25000"/>
              <a:buNone/>
            </a:pPr>
            <a:r>
              <a:rPr lang="en-AU" sz="2800">
                <a:solidFill>
                  <a:schemeClr val="lt1"/>
                </a:solidFill>
                <a:latin typeface="Calibri"/>
                <a:ea typeface="Calibri"/>
                <a:cs typeface="Calibri"/>
                <a:sym typeface="Calibri"/>
              </a:rPr>
              <a:t>View Reviews/Recommendations</a:t>
            </a:r>
          </a:p>
        </p:txBody>
      </p:sp>
      <p:sp>
        <p:nvSpPr>
          <p:cNvPr id="180" name="Shape 180"/>
          <p:cNvSpPr/>
          <p:nvPr/>
        </p:nvSpPr>
        <p:spPr>
          <a:xfrm>
            <a:off x="39153" y="822470"/>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I want to be able to read recommendation of places, so that I can determine if it is worth visiting or not</a:t>
            </a:r>
          </a:p>
        </p:txBody>
      </p:sp>
      <p:sp>
        <p:nvSpPr>
          <p:cNvPr id="181" name="Shape 181"/>
          <p:cNvSpPr/>
          <p:nvPr/>
        </p:nvSpPr>
        <p:spPr>
          <a:xfrm>
            <a:off x="39153"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R="0" lvl="0" algn="l" rtl="0">
              <a:spcBef>
                <a:spcPts val="0"/>
              </a:spcBef>
              <a:buNone/>
            </a:pPr>
            <a:r>
              <a:rPr lang="en-AU"/>
              <a:t>Acceptance criteria:</a:t>
            </a:r>
          </a:p>
          <a:p>
            <a:pPr marL="457200" marR="0" lvl="0" indent="-228600" algn="l" rtl="0">
              <a:spcBef>
                <a:spcPts val="0"/>
              </a:spcBef>
              <a:buChar char="-"/>
            </a:pPr>
            <a:r>
              <a:rPr lang="en-AU"/>
              <a:t>Reviews and recommendations are based on places such buildings/structures, hotels and entertainment.</a:t>
            </a:r>
          </a:p>
          <a:p>
            <a:pPr marL="457200" marR="0" lvl="0" indent="-228600" algn="l" rtl="0">
              <a:spcBef>
                <a:spcPts val="0"/>
              </a:spcBef>
              <a:buChar char="-"/>
            </a:pPr>
            <a:r>
              <a:rPr lang="en-AU"/>
              <a:t>When a place is selected, it will be redirected to a information page, where at first will be used a rating systems of average reviewers using stars/score. when a User clicks the score or number of stars, the User will be redirected again to a review page where the User can see all the reviews from different other Users.</a:t>
            </a:r>
          </a:p>
        </p:txBody>
      </p:sp>
      <p:sp>
        <p:nvSpPr>
          <p:cNvPr id="182" name="Shape 182"/>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Story Points:4</a:t>
            </a:r>
          </a:p>
        </p:txBody>
      </p:sp>
      <p:sp>
        <p:nvSpPr>
          <p:cNvPr id="183" name="Shape 183"/>
          <p:cNvSpPr/>
          <p:nvPr/>
        </p:nvSpPr>
        <p:spPr>
          <a:xfrm>
            <a:off x="39153" y="5128590"/>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wrap="square" lIns="91425" tIns="36000" rIns="91425" bIns="45700" anchor="t" anchorCtr="0">
            <a:noAutofit/>
          </a:bodyPr>
          <a:lstStyle/>
          <a:p>
            <a:pPr marL="179387" marR="0" lvl="0" indent="-179387" algn="l" rtl="0">
              <a:spcBef>
                <a:spcPts val="0"/>
              </a:spcBef>
              <a:buClr>
                <a:schemeClr val="dk1"/>
              </a:buClr>
              <a:buFont typeface="Arial"/>
              <a:buChar char="•"/>
            </a:pPr>
            <a:r>
              <a:rPr lang="en-AU"/>
              <a:t>This will be able after any User logs in.</a:t>
            </a:r>
          </a:p>
          <a:p>
            <a:pPr marL="179387" marR="0" lvl="0" indent="-179387" algn="l" rtl="0">
              <a:spcBef>
                <a:spcPts val="0"/>
              </a:spcBef>
              <a:buClr>
                <a:schemeClr val="dk1"/>
              </a:buClr>
              <a:buFont typeface="Arial"/>
              <a:buNone/>
            </a:pPr>
            <a:endParaRPr sz="2000">
              <a:solidFill>
                <a:schemeClr val="dk1"/>
              </a:solidFill>
              <a:latin typeface="Calibri"/>
              <a:ea typeface="Calibri"/>
              <a:cs typeface="Calibri"/>
              <a:sym typeface="Calibri"/>
            </a:endParaRPr>
          </a:p>
        </p:txBody>
      </p:sp>
      <p:sp>
        <p:nvSpPr>
          <p:cNvPr id="184" name="Shape 184"/>
          <p:cNvSpPr/>
          <p:nvPr/>
        </p:nvSpPr>
        <p:spPr>
          <a:xfrm>
            <a:off x="8283153" y="109410"/>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wrap="square" lIns="0" tIns="45700" rIns="0" bIns="45700" anchor="ctr" anchorCtr="0">
            <a:noAutofit/>
          </a:bodyPr>
          <a:lstStyle/>
          <a:p>
            <a:pPr lvl="0" algn="ctr" rtl="0">
              <a:spcBef>
                <a:spcPts val="0"/>
              </a:spcBef>
              <a:buNone/>
            </a:pPr>
            <a:r>
              <a:rPr lang="en-AU">
                <a:solidFill>
                  <a:schemeClr val="dk1"/>
                </a:solidFill>
              </a:rPr>
              <a:t>Priority:M</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2415</Words>
  <Application>Microsoft Office PowerPoint</Application>
  <PresentationFormat>A4 Paper (210x297 mm)</PresentationFormat>
  <Paragraphs>211</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sarah deriche</cp:lastModifiedBy>
  <cp:revision>1</cp:revision>
  <dcterms:modified xsi:type="dcterms:W3CDTF">2017-11-01T13:26:56Z</dcterms:modified>
</cp:coreProperties>
</file>