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20" name="Shape 2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53" name="Shape 2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75" name="Shape 2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3" name="Shape 13"/>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0" name="Shape 70"/>
          <p:cNvSpPr txBox="1"/>
          <p:nvPr>
            <p:ph idx="1" type="body"/>
          </p:nvPr>
        </p:nvSpPr>
        <p:spPr>
          <a:xfrm rot="5400000">
            <a:off x="2690018" y="-594517"/>
            <a:ext cx="4525963" cy="89154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370512" y="2085976"/>
            <a:ext cx="5851525" cy="222885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 type="body"/>
          </p:nvPr>
        </p:nvSpPr>
        <p:spPr>
          <a:xfrm rot="5400000">
            <a:off x="830262" y="-60323"/>
            <a:ext cx="5851525" cy="652145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742950" y="2130425"/>
            <a:ext cx="8420099" cy="1470024"/>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subTitle"/>
          </p:nvPr>
        </p:nvSpPr>
        <p:spPr>
          <a:xfrm>
            <a:off x="1485900" y="3886200"/>
            <a:ext cx="6934199"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82506" y="4406901"/>
            <a:ext cx="8420099" cy="1362075"/>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body"/>
          </p:nvPr>
        </p:nvSpPr>
        <p:spPr>
          <a:xfrm>
            <a:off x="782506" y="2906713"/>
            <a:ext cx="8420099" cy="1500187"/>
          </a:xfrm>
          <a:prstGeom prst="rect">
            <a:avLst/>
          </a:prstGeom>
          <a:noFill/>
          <a:ln>
            <a:noFill/>
          </a:ln>
        </p:spPr>
        <p:txBody>
          <a:bodyPr anchorCtr="0" anchor="b" bIns="91425" lIns="91425" rIns="91425"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1" name="Shape 31"/>
          <p:cNvSpPr txBox="1"/>
          <p:nvPr>
            <p:ph idx="1" type="body"/>
          </p:nvPr>
        </p:nvSpPr>
        <p:spPr>
          <a:xfrm>
            <a:off x="49530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5035550" y="1600200"/>
            <a:ext cx="4375149" cy="4525963"/>
          </a:xfrm>
          <a:prstGeom prst="rect">
            <a:avLst/>
          </a:prstGeom>
          <a:noFill/>
          <a:ln>
            <a:noFill/>
          </a:ln>
        </p:spPr>
        <p:txBody>
          <a:bodyPr anchorCtr="0" anchor="t" bIns="91425" lIns="91425" rIns="91425"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8" name="Shape 38"/>
          <p:cNvSpPr txBox="1"/>
          <p:nvPr>
            <p:ph idx="1" type="body"/>
          </p:nvPr>
        </p:nvSpPr>
        <p:spPr>
          <a:xfrm>
            <a:off x="495300" y="1535112"/>
            <a:ext cx="4376870"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495300" y="2174875"/>
            <a:ext cx="4376870"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5032110" y="1535112"/>
            <a:ext cx="4378589" cy="639762"/>
          </a:xfrm>
          <a:prstGeom prst="rect">
            <a:avLst/>
          </a:prstGeom>
          <a:noFill/>
          <a:ln>
            <a:noFill/>
          </a:ln>
        </p:spPr>
        <p:txBody>
          <a:bodyPr anchorCtr="0" anchor="b" bIns="91425" lIns="91425" rIns="91425"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5032110" y="2174875"/>
            <a:ext cx="4378589" cy="3951287"/>
          </a:xfrm>
          <a:prstGeom prst="rect">
            <a:avLst/>
          </a:prstGeom>
          <a:noFill/>
          <a:ln>
            <a:noFill/>
          </a:ln>
        </p:spPr>
        <p:txBody>
          <a:bodyPr anchorCtr="0" anchor="t" bIns="91425" lIns="91425" rIns="91425"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7" name="Shape 47"/>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95300" y="273050"/>
            <a:ext cx="3259005" cy="1162049"/>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3872971" y="273051"/>
            <a:ext cx="5537729" cy="5853112"/>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495300" y="1435100"/>
            <a:ext cx="3259005" cy="4691063"/>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941644" y="4800600"/>
            <a:ext cx="5943599" cy="566737"/>
          </a:xfrm>
          <a:prstGeom prst="rect">
            <a:avLst/>
          </a:prstGeom>
          <a:noFill/>
          <a:ln>
            <a:noFill/>
          </a:ln>
        </p:spPr>
        <p:txBody>
          <a:bodyPr anchorCtr="0" anchor="b" bIns="91425" lIns="91425" rIns="91425"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3" name="Shape 63"/>
          <p:cNvSpPr/>
          <p:nvPr>
            <p:ph idx="2" type="pic"/>
          </p:nvPr>
        </p:nvSpPr>
        <p:spPr>
          <a:xfrm>
            <a:off x="1941644" y="612775"/>
            <a:ext cx="5943599" cy="4114800"/>
          </a:xfrm>
          <a:prstGeom prst="rect">
            <a:avLst/>
          </a:prstGeom>
          <a:noFill/>
          <a:ln>
            <a:noFill/>
          </a:ln>
        </p:spPr>
        <p:txBody>
          <a:bodyPr anchorCtr="0" anchor="t" bIns="91425" lIns="91425" rIns="91425"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1941644" y="5367337"/>
            <a:ext cx="5943599" cy="804861"/>
          </a:xfrm>
          <a:prstGeom prst="rect">
            <a:avLst/>
          </a:prstGeom>
          <a:noFill/>
          <a:ln>
            <a:noFill/>
          </a:ln>
        </p:spPr>
        <p:txBody>
          <a:bodyPr anchorCtr="0" anchor="t" bIns="91425" lIns="91425" rIns="91425"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sz="1200">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AU" sz="1200">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95300" y="274637"/>
            <a:ext cx="89154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 name="Shape 7"/>
          <p:cNvSpPr txBox="1"/>
          <p:nvPr>
            <p:ph idx="1" type="body"/>
          </p:nvPr>
        </p:nvSpPr>
        <p:spPr>
          <a:xfrm>
            <a:off x="495300" y="1600200"/>
            <a:ext cx="8915400" cy="4525963"/>
          </a:xfrm>
          <a:prstGeom prst="rect">
            <a:avLst/>
          </a:prstGeom>
          <a:noFill/>
          <a:ln>
            <a:noFill/>
          </a:ln>
        </p:spPr>
        <p:txBody>
          <a:bodyPr anchorCtr="0" anchor="t" bIns="91425" lIns="91425" rIns="91425"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495300" y="6356351"/>
            <a:ext cx="2311400"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3384550" y="6356351"/>
            <a:ext cx="3136899"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7099300" y="6356351"/>
            <a:ext cx="2311400"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AU"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idx="1" type="body"/>
          </p:nvPr>
        </p:nvSpPr>
        <p:spPr>
          <a:xfrm>
            <a:off x="160215" y="867508"/>
            <a:ext cx="9585569" cy="525865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dk1"/>
              </a:buClr>
              <a:buSzPct val="25000"/>
              <a:buFont typeface="Arial"/>
              <a:buNone/>
            </a:pPr>
            <a:r>
              <a:rPr b="1" i="0" lang="en-AU" sz="2000" u="sng" cap="none" strike="noStrike">
                <a:solidFill>
                  <a:schemeClr val="dk1"/>
                </a:solidFill>
                <a:latin typeface="Calibri"/>
                <a:ea typeface="Calibri"/>
                <a:cs typeface="Calibri"/>
                <a:sym typeface="Calibri"/>
              </a:rPr>
              <a:t>Administrator:</a:t>
            </a:r>
          </a:p>
          <a:p>
            <a:pPr indent="0" lvl="0" marL="0" marR="0" rtl="0" algn="l">
              <a:spcBef>
                <a:spcPts val="900"/>
              </a:spcBef>
              <a:spcAft>
                <a:spcPts val="0"/>
              </a:spcAft>
              <a:buClr>
                <a:schemeClr val="dk1"/>
              </a:buClr>
              <a:buSzPct val="25000"/>
              <a:buFont typeface="Arial"/>
              <a:buNone/>
            </a:pPr>
            <a:r>
              <a:rPr b="0" i="0" lang="en-AU" sz="2000" u="none" cap="none" strike="noStrike">
                <a:solidFill>
                  <a:schemeClr val="dk1"/>
                </a:solidFill>
                <a:latin typeface="Calibri"/>
                <a:ea typeface="Calibri"/>
                <a:cs typeface="Calibri"/>
                <a:sym typeface="Calibri"/>
              </a:rPr>
              <a:t>Creates and modifies all the data in the city for the systems</a:t>
            </a:r>
          </a:p>
          <a:p>
            <a:pPr indent="0" lvl="0" marL="0" marR="0" rtl="0" algn="l">
              <a:spcBef>
                <a:spcPts val="900"/>
              </a:spcBef>
              <a:spcAft>
                <a:spcPts val="0"/>
              </a:spcAft>
              <a:buClr>
                <a:schemeClr val="dk1"/>
              </a:buClr>
              <a:buSzPct val="25000"/>
              <a:buFont typeface="Arial"/>
              <a:buNone/>
            </a:pPr>
            <a:r>
              <a:rPr b="1" i="0" lang="en-AU" sz="2000" u="sng" cap="none" strike="noStrike">
                <a:solidFill>
                  <a:schemeClr val="dk1"/>
                </a:solidFill>
                <a:latin typeface="Calibri"/>
                <a:ea typeface="Calibri"/>
                <a:cs typeface="Calibri"/>
                <a:sym typeface="Calibri"/>
              </a:rPr>
              <a:t>Tourist:</a:t>
            </a:r>
          </a:p>
          <a:p>
            <a:pPr indent="0" lvl="0" marL="0" marR="0" rtl="0" algn="l">
              <a:spcBef>
                <a:spcPts val="900"/>
              </a:spcBef>
              <a:spcAft>
                <a:spcPts val="0"/>
              </a:spcAft>
              <a:buClr>
                <a:schemeClr val="dk1"/>
              </a:buClr>
              <a:buSzPct val="25000"/>
              <a:buFont typeface="Arial"/>
              <a:buNone/>
            </a:pPr>
            <a:r>
              <a:rPr b="0" i="0" lang="en-AU" sz="2000" u="none" cap="none" strike="noStrike">
                <a:solidFill>
                  <a:schemeClr val="dk1"/>
                </a:solidFill>
                <a:latin typeface="Calibri"/>
                <a:ea typeface="Calibri"/>
                <a:cs typeface="Calibri"/>
                <a:sym typeface="Calibri"/>
              </a:rPr>
              <a:t>Views information on hotels and the city</a:t>
            </a:r>
          </a:p>
          <a:p>
            <a:pPr indent="0" lvl="0" marL="0" marR="0" rtl="0" algn="l">
              <a:spcBef>
                <a:spcPts val="900"/>
              </a:spcBef>
              <a:spcAft>
                <a:spcPts val="0"/>
              </a:spcAft>
              <a:buClr>
                <a:schemeClr val="dk1"/>
              </a:buClr>
              <a:buSzPct val="25000"/>
              <a:buFont typeface="Arial"/>
              <a:buNone/>
            </a:pPr>
            <a:r>
              <a:rPr b="1" i="0" lang="en-AU" sz="2000" u="sng" cap="none" strike="noStrike">
                <a:solidFill>
                  <a:schemeClr val="dk1"/>
                </a:solidFill>
                <a:latin typeface="Calibri"/>
                <a:ea typeface="Calibri"/>
                <a:cs typeface="Calibri"/>
                <a:sym typeface="Calibri"/>
              </a:rPr>
              <a:t>Student:</a:t>
            </a:r>
          </a:p>
          <a:p>
            <a:pPr indent="0" lvl="0" marL="0" marR="0" rtl="0" algn="l">
              <a:spcBef>
                <a:spcPts val="900"/>
              </a:spcBef>
              <a:spcAft>
                <a:spcPts val="0"/>
              </a:spcAft>
              <a:buClr>
                <a:schemeClr val="dk1"/>
              </a:buClr>
              <a:buSzPct val="25000"/>
              <a:buFont typeface="Arial"/>
              <a:buNone/>
            </a:pPr>
            <a:r>
              <a:rPr b="0" i="0" lang="en-AU" sz="2000" u="none" cap="none" strike="noStrike">
                <a:solidFill>
                  <a:schemeClr val="dk1"/>
                </a:solidFill>
                <a:latin typeface="Calibri"/>
                <a:ea typeface="Calibri"/>
                <a:cs typeface="Calibri"/>
                <a:sym typeface="Calibri"/>
              </a:rPr>
              <a:t>Views information on colleges, libraries and the city</a:t>
            </a:r>
          </a:p>
          <a:p>
            <a:pPr indent="0" lvl="0" marL="0" marR="0" rtl="0" algn="l">
              <a:spcBef>
                <a:spcPts val="900"/>
              </a:spcBef>
              <a:spcAft>
                <a:spcPts val="0"/>
              </a:spcAft>
              <a:buClr>
                <a:schemeClr val="dk1"/>
              </a:buClr>
              <a:buSzPct val="25000"/>
              <a:buFont typeface="Arial"/>
              <a:buNone/>
            </a:pPr>
            <a:r>
              <a:rPr b="1" i="0" lang="en-AU" sz="2000" u="sng" cap="none" strike="noStrike">
                <a:solidFill>
                  <a:schemeClr val="dk1"/>
                </a:solidFill>
                <a:latin typeface="Calibri"/>
                <a:ea typeface="Calibri"/>
                <a:cs typeface="Calibri"/>
                <a:sym typeface="Calibri"/>
              </a:rPr>
              <a:t>Businessman:</a:t>
            </a:r>
          </a:p>
          <a:p>
            <a:pPr indent="0" lvl="0" marL="0" marR="0" rtl="0" algn="l">
              <a:spcBef>
                <a:spcPts val="900"/>
              </a:spcBef>
              <a:spcAft>
                <a:spcPts val="0"/>
              </a:spcAft>
              <a:buClr>
                <a:schemeClr val="dk1"/>
              </a:buClr>
              <a:buSzPct val="25000"/>
              <a:buFont typeface="Arial"/>
              <a:buNone/>
            </a:pPr>
            <a:r>
              <a:rPr b="0" i="0" lang="en-AU" sz="2000" u="none" cap="none" strike="noStrike">
                <a:solidFill>
                  <a:schemeClr val="dk1"/>
                </a:solidFill>
                <a:latin typeface="Calibri"/>
                <a:ea typeface="Calibri"/>
                <a:cs typeface="Calibri"/>
                <a:sym typeface="Calibri"/>
              </a:rPr>
              <a:t>Views information on hotels, industries and the city </a:t>
            </a:r>
          </a:p>
          <a:p>
            <a:pPr indent="0" lvl="0" marL="0" marR="0" rtl="0" algn="l">
              <a:spcBef>
                <a:spcPts val="900"/>
              </a:spcBef>
              <a:buClr>
                <a:schemeClr val="dk1"/>
              </a:buClr>
              <a:buSzPct val="25000"/>
              <a:buFont typeface="Arial"/>
              <a:buNone/>
            </a:pPr>
            <a:r>
              <a:t/>
            </a:r>
            <a:endParaRPr/>
          </a:p>
        </p:txBody>
      </p:sp>
      <p:sp>
        <p:nvSpPr>
          <p:cNvPr id="85" name="Shape 85"/>
          <p:cNvSpPr/>
          <p:nvPr/>
        </p:nvSpPr>
        <p:spPr>
          <a:xfrm>
            <a:off x="101504" y="109409"/>
            <a:ext cx="969117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SzPct val="25000"/>
              <a:buNone/>
            </a:pPr>
            <a:r>
              <a:rPr b="0" i="0" lang="en-AU" sz="2800" u="none" cap="none" strike="noStrike">
                <a:solidFill>
                  <a:schemeClr val="lt1"/>
                </a:solidFill>
                <a:latin typeface="Calibri"/>
                <a:ea typeface="Calibri"/>
                <a:cs typeface="Calibri"/>
                <a:sym typeface="Calibri"/>
              </a:rPr>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9</a:t>
            </a:r>
          </a:p>
        </p:txBody>
      </p:sp>
      <p:sp>
        <p:nvSpPr>
          <p:cNvPr id="179" name="Shape 17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View Reviews/Recommendations</a:t>
            </a:r>
          </a:p>
        </p:txBody>
      </p:sp>
      <p:sp>
        <p:nvSpPr>
          <p:cNvPr id="180" name="Shape 18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read recommendation of places, so that I can determine if it is worth visiting or not</a:t>
            </a:r>
          </a:p>
        </p:txBody>
      </p:sp>
      <p:sp>
        <p:nvSpPr>
          <p:cNvPr id="181" name="Shape 18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a:t>
            </a:r>
            <a:r>
              <a:rPr lang="en-AU"/>
              <a:t>criteria</a:t>
            </a:r>
            <a:r>
              <a:rPr lang="en-AU"/>
              <a:t>:</a:t>
            </a:r>
          </a:p>
          <a:p>
            <a:pPr indent="-228600" lvl="0" marL="457200" marR="0" rtl="0" algn="l">
              <a:spcBef>
                <a:spcPts val="0"/>
              </a:spcBef>
              <a:buChar char="-"/>
            </a:pPr>
            <a:r>
              <a:rPr lang="en-AU"/>
              <a:t>Reviews and </a:t>
            </a:r>
            <a:r>
              <a:rPr lang="en-AU"/>
              <a:t>recommendations</a:t>
            </a:r>
            <a:r>
              <a:rPr lang="en-AU"/>
              <a:t> are based on places such buildings/structures, hotels and entertainment.</a:t>
            </a:r>
          </a:p>
          <a:p>
            <a:pPr indent="-228600" lvl="0" marL="457200" marR="0" rtl="0" algn="l">
              <a:spcBef>
                <a:spcPts val="0"/>
              </a:spcBef>
              <a:buChar char="-"/>
            </a:pPr>
            <a:r>
              <a:rPr lang="en-AU"/>
              <a:t>When a place is selected, it will be redirected to a information page, where at first will be used a rating systems of average reviewers using stars/score. when a </a:t>
            </a:r>
            <a:r>
              <a:rPr lang="en-AU"/>
              <a:t>User</a:t>
            </a:r>
            <a:r>
              <a:rPr lang="en-AU"/>
              <a:t> clicks the score or number of stars, the </a:t>
            </a:r>
            <a:r>
              <a:rPr lang="en-AU"/>
              <a:t>User</a:t>
            </a:r>
            <a:r>
              <a:rPr lang="en-AU"/>
              <a:t> will be redirected again to a review page where the </a:t>
            </a:r>
            <a:r>
              <a:rPr lang="en-AU"/>
              <a:t>User</a:t>
            </a:r>
            <a:r>
              <a:rPr lang="en-AU"/>
              <a:t> can see all the reviews from </a:t>
            </a:r>
            <a:r>
              <a:rPr lang="en-AU"/>
              <a:t>different</a:t>
            </a:r>
            <a:r>
              <a:rPr lang="en-AU"/>
              <a:t> other </a:t>
            </a:r>
            <a:r>
              <a:rPr lang="en-AU"/>
              <a:t>User</a:t>
            </a:r>
            <a:r>
              <a:rPr lang="en-AU"/>
              <a:t>s.</a:t>
            </a:r>
          </a:p>
        </p:txBody>
      </p:sp>
      <p:sp>
        <p:nvSpPr>
          <p:cNvPr id="182" name="Shape 18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Points:4</a:t>
            </a:r>
          </a:p>
        </p:txBody>
      </p:sp>
      <p:sp>
        <p:nvSpPr>
          <p:cNvPr id="183" name="Shape 18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rPr lang="en-AU"/>
              <a:t>This will be able after any </a:t>
            </a:r>
            <a:r>
              <a:rPr lang="en-AU"/>
              <a:t>User</a:t>
            </a:r>
            <a:r>
              <a:rPr lang="en-AU"/>
              <a:t> logs in.</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84" name="Shape 18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10</a:t>
            </a:r>
          </a:p>
        </p:txBody>
      </p:sp>
      <p:sp>
        <p:nvSpPr>
          <p:cNvPr id="190" name="Shape 190"/>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Make </a:t>
            </a:r>
            <a:r>
              <a:rPr lang="en-AU" sz="2800">
                <a:solidFill>
                  <a:schemeClr val="lt1"/>
                </a:solidFill>
                <a:latin typeface="Calibri"/>
                <a:ea typeface="Calibri"/>
                <a:cs typeface="Calibri"/>
                <a:sym typeface="Calibri"/>
              </a:rPr>
              <a:t>Reviews/</a:t>
            </a:r>
            <a:r>
              <a:rPr lang="en-AU" sz="2800">
                <a:solidFill>
                  <a:schemeClr val="lt1"/>
                </a:solidFill>
                <a:latin typeface="Calibri"/>
                <a:ea typeface="Calibri"/>
                <a:cs typeface="Calibri"/>
                <a:sym typeface="Calibri"/>
              </a:rPr>
              <a:t>Recommendations</a:t>
            </a:r>
          </a:p>
        </p:txBody>
      </p:sp>
      <p:sp>
        <p:nvSpPr>
          <p:cNvPr id="191" name="Shape 191"/>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make reviews/recommendations on places that I have visited so I can share my experience.</a:t>
            </a:r>
          </a:p>
        </p:txBody>
      </p:sp>
      <p:sp>
        <p:nvSpPr>
          <p:cNvPr id="192" name="Shape 192"/>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After </a:t>
            </a:r>
            <a:r>
              <a:rPr lang="en-AU"/>
              <a:t>User</a:t>
            </a:r>
            <a:r>
              <a:rPr lang="en-AU"/>
              <a:t>s are logged in and wish to make a review, they can simply search for the location, click on the place which will redirect to the information page select the review stars/score</a:t>
            </a:r>
          </a:p>
          <a:p>
            <a:pPr indent="-228600" lvl="0" marL="457200" marR="0" rtl="0" algn="l">
              <a:spcBef>
                <a:spcPts val="0"/>
              </a:spcBef>
              <a:buChar char="-"/>
            </a:pPr>
            <a:r>
              <a:rPr lang="en-AU"/>
              <a:t>Users will see two options, “All Reviews” - everyones review who has an account with the website</a:t>
            </a:r>
          </a:p>
          <a:p>
            <a:pPr indent="-228600" lvl="0" marL="457200" marR="0" rtl="0" algn="l">
              <a:spcBef>
                <a:spcPts val="0"/>
              </a:spcBef>
              <a:buChar char="-"/>
            </a:pPr>
            <a:r>
              <a:rPr lang="en-AU"/>
              <a:t>and “My Reviews” - review that have been made by the </a:t>
            </a:r>
            <a:r>
              <a:rPr lang="en-AU"/>
              <a:t>User</a:t>
            </a:r>
            <a:r>
              <a:rPr lang="en-AU"/>
              <a:t> only</a:t>
            </a:r>
          </a:p>
          <a:p>
            <a:pPr indent="-228600" lvl="0" marL="457200" marR="0" rtl="0" algn="l">
              <a:spcBef>
                <a:spcPts val="0"/>
              </a:spcBef>
              <a:buChar char="-"/>
            </a:pPr>
            <a:r>
              <a:rPr lang="en-AU"/>
              <a:t>and then have the option to add a review in “All Reviews”, if already there, then can simply edit </a:t>
            </a:r>
            <a:r>
              <a:rPr lang="en-AU"/>
              <a:t>their</a:t>
            </a:r>
            <a:r>
              <a:rPr lang="en-AU"/>
              <a:t> review in “My </a:t>
            </a:r>
            <a:r>
              <a:rPr lang="en-AU"/>
              <a:t>reviews</a:t>
            </a:r>
            <a:r>
              <a:rPr lang="en-AU"/>
              <a:t>”.</a:t>
            </a:r>
          </a:p>
        </p:txBody>
      </p:sp>
      <p:sp>
        <p:nvSpPr>
          <p:cNvPr id="193" name="Shape 193"/>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Points:2</a:t>
            </a:r>
          </a:p>
        </p:txBody>
      </p:sp>
      <p:sp>
        <p:nvSpPr>
          <p:cNvPr id="194" name="Shape 194"/>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rPr lang="en-AU"/>
              <a:t>firstly searching for the place/thing to review then in the reviews page the </a:t>
            </a:r>
            <a:r>
              <a:rPr lang="en-AU"/>
              <a:t>User</a:t>
            </a:r>
            <a:r>
              <a:rPr lang="en-AU"/>
              <a:t> can write a review which will be seen by other </a:t>
            </a:r>
            <a:r>
              <a:rPr lang="en-AU"/>
              <a:t>User</a:t>
            </a:r>
            <a:r>
              <a:rPr lang="en-AU"/>
              <a:t>s</a:t>
            </a:r>
          </a:p>
        </p:txBody>
      </p:sp>
      <p:sp>
        <p:nvSpPr>
          <p:cNvPr id="195" name="Shape 195"/>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11</a:t>
            </a:r>
          </a:p>
        </p:txBody>
      </p:sp>
      <p:sp>
        <p:nvSpPr>
          <p:cNvPr id="201" name="Shape 20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Map</a:t>
            </a:r>
          </a:p>
        </p:txBody>
      </p:sp>
      <p:sp>
        <p:nvSpPr>
          <p:cNvPr id="202" name="Shape 202"/>
          <p:cNvSpPr/>
          <p:nvPr/>
        </p:nvSpPr>
        <p:spPr>
          <a:xfrm>
            <a:off x="39150" y="822472"/>
            <a:ext cx="9828000" cy="10173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view a map of Brisbane City so that I can find/see what locations are in my area</a:t>
            </a:r>
          </a:p>
        </p:txBody>
      </p:sp>
      <p:sp>
        <p:nvSpPr>
          <p:cNvPr id="203" name="Shape 203"/>
          <p:cNvSpPr/>
          <p:nvPr/>
        </p:nvSpPr>
        <p:spPr>
          <a:xfrm>
            <a:off x="39150" y="1985483"/>
            <a:ext cx="9828000" cy="297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a:t>
            </a:r>
            <a:r>
              <a:rPr lang="en-AU"/>
              <a:t> Criteria:</a:t>
            </a:r>
          </a:p>
          <a:p>
            <a:pPr indent="-228600" lvl="0" marL="457200" marR="0" rtl="0" algn="l">
              <a:spcBef>
                <a:spcPts val="0"/>
              </a:spcBef>
              <a:buChar char="-"/>
            </a:pPr>
            <a:r>
              <a:rPr lang="en-AU"/>
              <a:t>A map is displayed under the navigation bar on the home page</a:t>
            </a:r>
          </a:p>
          <a:p>
            <a:pPr indent="-228600" lvl="0" marL="457200" marR="0" rtl="0" algn="l">
              <a:spcBef>
                <a:spcPts val="0"/>
              </a:spcBef>
              <a:buChar char="-"/>
            </a:pPr>
            <a:r>
              <a:rPr lang="en-AU"/>
              <a:t>A scroll, zoom and location toggle buttons is displayed next to the map</a:t>
            </a:r>
          </a:p>
          <a:p>
            <a:pPr indent="-228600" lvl="0" marL="457200" marR="0" rtl="0" algn="l">
              <a:spcBef>
                <a:spcPts val="0"/>
              </a:spcBef>
              <a:buChar char="-"/>
            </a:pPr>
            <a:r>
              <a:rPr lang="en-AU"/>
              <a:t>Users can click on the scroll and zoom buttons to move around the map</a:t>
            </a:r>
          </a:p>
          <a:p>
            <a:pPr indent="-228600" lvl="0" marL="457200" marR="0" rtl="0" algn="l">
              <a:spcBef>
                <a:spcPts val="0"/>
              </a:spcBef>
              <a:buChar char="-"/>
            </a:pPr>
            <a:r>
              <a:rPr lang="en-AU"/>
              <a:t>Users can click the location toggle button to filter out locations based on type, etc.</a:t>
            </a:r>
          </a:p>
          <a:p>
            <a:pPr indent="-228600" lvl="0" marL="457200" marR="0" rtl="0" algn="l">
              <a:spcBef>
                <a:spcPts val="0"/>
              </a:spcBef>
              <a:buChar char="-"/>
            </a:pPr>
            <a:r>
              <a:rPr lang="en-AU"/>
              <a:t>Users can click on a “switch to map view” button in results search to view the location on map as well</a:t>
            </a:r>
          </a:p>
          <a:p>
            <a:pPr lvl="0" marR="0" rtl="0" algn="l">
              <a:spcBef>
                <a:spcPts val="0"/>
              </a:spcBef>
              <a:buNone/>
            </a:pPr>
            <a:r>
              <a:t/>
            </a:r>
            <a:endParaRPr/>
          </a:p>
        </p:txBody>
      </p:sp>
      <p:sp>
        <p:nvSpPr>
          <p:cNvPr id="204" name="Shape 20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Points:8</a:t>
            </a:r>
          </a:p>
        </p:txBody>
      </p:sp>
      <p:sp>
        <p:nvSpPr>
          <p:cNvPr id="205" name="Shape 20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06" name="Shape 20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rPr lang="en-AU"/>
              <a:t>Priority:M</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2</a:t>
            </a:r>
          </a:p>
        </p:txBody>
      </p:sp>
      <p:sp>
        <p:nvSpPr>
          <p:cNvPr id="212" name="Shape 21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Transportation</a:t>
            </a:r>
          </a:p>
        </p:txBody>
      </p:sp>
      <p:sp>
        <p:nvSpPr>
          <p:cNvPr id="213" name="Shape 213"/>
          <p:cNvSpPr/>
          <p:nvPr/>
        </p:nvSpPr>
        <p:spPr>
          <a:xfrm>
            <a:off x="39150" y="822472"/>
            <a:ext cx="9828000" cy="10809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organise transport to my destination so that I can use public transport to arrive at my destination</a:t>
            </a:r>
          </a:p>
        </p:txBody>
      </p:sp>
      <p:sp>
        <p:nvSpPr>
          <p:cNvPr id="214" name="Shape 214"/>
          <p:cNvSpPr/>
          <p:nvPr/>
        </p:nvSpPr>
        <p:spPr>
          <a:xfrm>
            <a:off x="39150" y="2076483"/>
            <a:ext cx="9828000" cy="2879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Locations of all public transport types are displayed on the home page map</a:t>
            </a:r>
          </a:p>
          <a:p>
            <a:pPr indent="-228600" lvl="0" marL="457200" marR="0" rtl="0" algn="l">
              <a:spcBef>
                <a:spcPts val="0"/>
              </a:spcBef>
              <a:buChar char="-"/>
            </a:pPr>
            <a:r>
              <a:rPr lang="en-AU"/>
              <a:t>An “organise </a:t>
            </a:r>
            <a:r>
              <a:rPr lang="en-AU"/>
              <a:t>transport</a:t>
            </a:r>
            <a:r>
              <a:rPr lang="en-AU"/>
              <a:t>” button is displayed with each search result</a:t>
            </a:r>
          </a:p>
          <a:p>
            <a:pPr indent="-228600" lvl="0" marL="457200" marR="0" rtl="0" algn="l">
              <a:spcBef>
                <a:spcPts val="0"/>
              </a:spcBef>
              <a:buChar char="-"/>
            </a:pPr>
            <a:r>
              <a:rPr lang="en-AU"/>
              <a:t>Users can click on the “organise transport” button to be taken to the </a:t>
            </a:r>
            <a:r>
              <a:rPr lang="en-AU"/>
              <a:t>organise</a:t>
            </a:r>
            <a:r>
              <a:rPr lang="en-AU"/>
              <a:t> transport tab</a:t>
            </a:r>
          </a:p>
          <a:p>
            <a:pPr indent="-228600" lvl="0" marL="457200" marR="0" rtl="0" algn="l">
              <a:spcBef>
                <a:spcPts val="0"/>
              </a:spcBef>
              <a:buChar char="-"/>
            </a:pPr>
            <a:r>
              <a:rPr lang="en-AU"/>
              <a:t>Users can organise transport based on their current location</a:t>
            </a:r>
          </a:p>
          <a:p>
            <a:pPr indent="-228600" lvl="0" marL="457200" marR="0" rtl="0" algn="l">
              <a:spcBef>
                <a:spcPts val="0"/>
              </a:spcBef>
              <a:buChar char="-"/>
            </a:pPr>
            <a:r>
              <a:rPr lang="en-AU"/>
              <a:t>Users can organise </a:t>
            </a:r>
            <a:r>
              <a:rPr lang="en-AU"/>
              <a:t>transport</a:t>
            </a:r>
            <a:r>
              <a:rPr lang="en-AU"/>
              <a:t> based from a specific address</a:t>
            </a:r>
          </a:p>
          <a:p>
            <a:pPr indent="-228600" lvl="0" marL="457200" marR="0" rtl="0" algn="l">
              <a:spcBef>
                <a:spcPts val="0"/>
              </a:spcBef>
              <a:buChar char="-"/>
            </a:pPr>
            <a:r>
              <a:rPr lang="en-AU"/>
              <a:t>Users can filter public transport based on type</a:t>
            </a:r>
          </a:p>
          <a:p>
            <a:pPr indent="-228600" lvl="0" marL="457200" marR="0" rtl="0" algn="l">
              <a:spcBef>
                <a:spcPts val="0"/>
              </a:spcBef>
              <a:buChar char="-"/>
            </a:pPr>
            <a:r>
              <a:rPr lang="en-AU"/>
              <a:t>Users can click the “submit” button to submit their choices</a:t>
            </a:r>
          </a:p>
          <a:p>
            <a:pPr indent="-228600" lvl="0" marL="457200" marR="0" rtl="0" algn="l">
              <a:spcBef>
                <a:spcPts val="0"/>
              </a:spcBef>
              <a:buChar char="-"/>
            </a:pPr>
            <a:r>
              <a:rPr lang="en-AU"/>
              <a:t>The fastest and alternative routes are displayed on the map</a:t>
            </a:r>
          </a:p>
          <a:p>
            <a:pPr indent="-228600" lvl="0" marL="457200" marR="0" rtl="0" algn="l">
              <a:spcBef>
                <a:spcPts val="0"/>
              </a:spcBef>
              <a:buChar char="-"/>
            </a:pPr>
            <a:r>
              <a:rPr lang="en-AU"/>
              <a:t>Users can click on a link to </a:t>
            </a:r>
            <a:r>
              <a:rPr lang="en-AU"/>
              <a:t>determine</a:t>
            </a:r>
            <a:r>
              <a:rPr lang="en-AU"/>
              <a:t> the cost of their journey and public transport timetables</a:t>
            </a:r>
          </a:p>
          <a:p>
            <a:pPr indent="-228600" lvl="0" marL="457200" marR="0" rtl="0" algn="l">
              <a:spcBef>
                <a:spcPts val="0"/>
              </a:spcBef>
              <a:buChar char="-"/>
            </a:pPr>
            <a:r>
              <a:rPr lang="en-AU"/>
              <a:t>Users are taken to the Translink website for this information</a:t>
            </a:r>
          </a:p>
        </p:txBody>
      </p:sp>
      <p:sp>
        <p:nvSpPr>
          <p:cNvPr id="215" name="Shape 21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Points:4</a:t>
            </a:r>
          </a:p>
        </p:txBody>
      </p:sp>
      <p:sp>
        <p:nvSpPr>
          <p:cNvPr id="216" name="Shape 21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rPr lang="en-AU"/>
              <a:t>Links to Translink for bus information</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17" name="Shape 21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Priority:C</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3</a:t>
            </a:r>
          </a:p>
        </p:txBody>
      </p:sp>
      <p:sp>
        <p:nvSpPr>
          <p:cNvPr id="223" name="Shape 22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Navigation Bar</a:t>
            </a:r>
          </a:p>
        </p:txBody>
      </p:sp>
      <p:sp>
        <p:nvSpPr>
          <p:cNvPr id="224" name="Shape 224"/>
          <p:cNvSpPr/>
          <p:nvPr/>
        </p:nvSpPr>
        <p:spPr>
          <a:xfrm>
            <a:off x="39150" y="822472"/>
            <a:ext cx="9828000" cy="13701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find links to everything from the one place like a bookmark tab</a:t>
            </a:r>
          </a:p>
        </p:txBody>
      </p:sp>
      <p:sp>
        <p:nvSpPr>
          <p:cNvPr id="225" name="Shape 225"/>
          <p:cNvSpPr/>
          <p:nvPr/>
        </p:nvSpPr>
        <p:spPr>
          <a:xfrm>
            <a:off x="39150" y="2472947"/>
            <a:ext cx="9828000" cy="2482499"/>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a main navigation bar positioned at the top will be seen on every page.</a:t>
            </a:r>
          </a:p>
          <a:p>
            <a:pPr indent="-228600" lvl="0" marL="457200" marR="0" rtl="0" algn="l">
              <a:spcBef>
                <a:spcPts val="0"/>
              </a:spcBef>
              <a:buChar char="-"/>
            </a:pPr>
            <a:r>
              <a:rPr lang="en-AU"/>
              <a:t>links added will include: Home, Favourites</a:t>
            </a:r>
            <a:r>
              <a:rPr lang="en-AU"/>
              <a:t>, Search</a:t>
            </a:r>
            <a:r>
              <a:rPr lang="en-AU"/>
              <a:t>, Account Settings and language.</a:t>
            </a:r>
          </a:p>
          <a:p>
            <a:pPr indent="-228600" lvl="0" marL="457200" marR="0" rtl="0" algn="l">
              <a:spcBef>
                <a:spcPts val="0"/>
              </a:spcBef>
              <a:buChar char="-"/>
            </a:pPr>
            <a:r>
              <a:rPr lang="en-AU"/>
              <a:t>Will automatically follow the </a:t>
            </a:r>
            <a:r>
              <a:rPr lang="en-AU"/>
              <a:t>User</a:t>
            </a:r>
            <a:r>
              <a:rPr lang="en-AU"/>
              <a:t> as he/she scrolls down the page</a:t>
            </a:r>
          </a:p>
          <a:p>
            <a:pPr indent="-228600" lvl="1" marL="914400" marR="0" rtl="0" algn="l">
              <a:spcBef>
                <a:spcPts val="0"/>
              </a:spcBef>
              <a:buChar char="-"/>
            </a:pPr>
            <a:r>
              <a:rPr lang="en-AU"/>
              <a:t>during the scroll, the top navigation bar will automatically change size and become smaller, allowing the main content to show more</a:t>
            </a:r>
          </a:p>
          <a:p>
            <a:pPr indent="-228600" lvl="0" marL="457200" marR="0" rtl="0" algn="l">
              <a:spcBef>
                <a:spcPts val="0"/>
              </a:spcBef>
              <a:buChar char="-"/>
            </a:pPr>
            <a:r>
              <a:rPr lang="en-AU"/>
              <a:t>All </a:t>
            </a:r>
            <a:r>
              <a:rPr lang="en-AU"/>
              <a:t>User</a:t>
            </a:r>
            <a:r>
              <a:rPr lang="en-AU"/>
              <a:t>s will have a navigation bar</a:t>
            </a:r>
          </a:p>
          <a:p>
            <a:pPr indent="-228600" lvl="0" marL="457200" rtl="0">
              <a:spcBef>
                <a:spcPts val="0"/>
              </a:spcBef>
              <a:buChar char="-"/>
            </a:pPr>
            <a:r>
              <a:rPr lang="en-AU">
                <a:solidFill>
                  <a:schemeClr val="dk1"/>
                </a:solidFill>
              </a:rPr>
              <a:t>One of the Navigation feature is selecting what type of User you are (student, tourist or businessman). This allows Users to be the one User but still be able to able to search</a:t>
            </a:r>
          </a:p>
        </p:txBody>
      </p:sp>
      <p:sp>
        <p:nvSpPr>
          <p:cNvPr id="226" name="Shape 22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Points:4</a:t>
            </a:r>
          </a:p>
        </p:txBody>
      </p:sp>
      <p:sp>
        <p:nvSpPr>
          <p:cNvPr id="227" name="Shape 22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rPr lang="en-AU"/>
              <a:t>Only Main links will be added</a:t>
            </a:r>
          </a:p>
          <a:p>
            <a:pPr indent="-179387" lvl="0" marL="179387" marR="0" rtl="0" algn="l">
              <a:spcBef>
                <a:spcPts val="0"/>
              </a:spcBef>
              <a:buClr>
                <a:schemeClr val="dk1"/>
              </a:buClr>
              <a:buFont typeface="Arial"/>
              <a:buChar char="•"/>
            </a:pPr>
            <a:r>
              <a:rPr lang="en-AU"/>
              <a:t>some will be icons, such as “Account Settings” will be represented as a gear symbol</a:t>
            </a:r>
          </a:p>
          <a:p>
            <a:pPr indent="-179387" lvl="0" marL="179387" marR="0" rtl="0" algn="l">
              <a:spcBef>
                <a:spcPts val="0"/>
              </a:spcBef>
              <a:buClr>
                <a:schemeClr val="dk1"/>
              </a:buClr>
              <a:buFont typeface="Arial"/>
              <a:buChar char="•"/>
            </a:pPr>
            <a:r>
              <a:rPr lang="en-AU"/>
              <a:t>navigation bar will follow </a:t>
            </a:r>
            <a:r>
              <a:rPr lang="en-AU"/>
              <a:t>User</a:t>
            </a:r>
            <a:r>
              <a:rPr lang="en-AU"/>
              <a:t>s movement however becomes smaller/thinner. and adjust size back to normal when scrolled to the top again</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28" name="Shape 22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4</a:t>
            </a:r>
          </a:p>
        </p:txBody>
      </p:sp>
      <p:sp>
        <p:nvSpPr>
          <p:cNvPr id="234" name="Shape 23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Filtering</a:t>
            </a:r>
          </a:p>
        </p:txBody>
      </p:sp>
      <p:sp>
        <p:nvSpPr>
          <p:cNvPr id="235" name="Shape 235"/>
          <p:cNvSpPr/>
          <p:nvPr/>
        </p:nvSpPr>
        <p:spPr>
          <a:xfrm>
            <a:off x="39150" y="822472"/>
            <a:ext cx="9828000" cy="13955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filter my searches so that I can easily find more accurate results for faster searching</a:t>
            </a:r>
          </a:p>
        </p:txBody>
      </p:sp>
      <p:sp>
        <p:nvSpPr>
          <p:cNvPr id="236" name="Shape 236"/>
          <p:cNvSpPr/>
          <p:nvPr/>
        </p:nvSpPr>
        <p:spPr>
          <a:xfrm>
            <a:off x="39150" y="2342712"/>
            <a:ext cx="9828000" cy="2613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a:t>
            </a:r>
            <a:r>
              <a:rPr lang="en-AU"/>
              <a:t> Criteria:</a:t>
            </a:r>
          </a:p>
          <a:p>
            <a:pPr indent="-228600" lvl="0" marL="457200" marR="0" rtl="0" algn="l">
              <a:spcBef>
                <a:spcPts val="0"/>
              </a:spcBef>
              <a:buChar char="-"/>
            </a:pPr>
            <a:r>
              <a:rPr lang="en-AU"/>
              <a:t>the “Home page” is first page the </a:t>
            </a:r>
            <a:r>
              <a:rPr lang="en-AU"/>
              <a:t>User</a:t>
            </a:r>
            <a:r>
              <a:rPr lang="en-AU"/>
              <a:t> will see after “Login” and “Registration” one of the main items in the “Home page” is the Search bar.</a:t>
            </a:r>
          </a:p>
          <a:p>
            <a:pPr indent="-228600" lvl="0" marL="457200" marR="0" rtl="0" algn="l">
              <a:spcBef>
                <a:spcPts val="0"/>
              </a:spcBef>
              <a:buChar char="-"/>
            </a:pPr>
            <a:r>
              <a:rPr lang="en-AU"/>
              <a:t>after typing something in the search bar and clicking search or enter, the </a:t>
            </a:r>
            <a:r>
              <a:rPr lang="en-AU"/>
              <a:t>User</a:t>
            </a:r>
            <a:r>
              <a:rPr lang="en-AU"/>
              <a:t> will be redirected to a page called the ‘search page’ this page shows all the results containing/anything related to the </a:t>
            </a:r>
            <a:r>
              <a:rPr lang="en-AU"/>
              <a:t>User</a:t>
            </a:r>
            <a:r>
              <a:rPr lang="en-AU"/>
              <a:t>s is searching for.</a:t>
            </a:r>
          </a:p>
          <a:p>
            <a:pPr indent="-228600" lvl="0" marL="457200" marR="0" rtl="0" algn="l">
              <a:spcBef>
                <a:spcPts val="0"/>
              </a:spcBef>
              <a:buChar char="-"/>
            </a:pPr>
            <a:r>
              <a:rPr lang="en-AU"/>
              <a:t>on the left hand side is the filtering</a:t>
            </a:r>
          </a:p>
          <a:p>
            <a:pPr indent="-228600" lvl="1" marL="914400" marR="0" rtl="0" algn="l">
              <a:spcBef>
                <a:spcPts val="0"/>
              </a:spcBef>
              <a:buChar char="-"/>
            </a:pPr>
            <a:r>
              <a:rPr lang="en-AU"/>
              <a:t>this contains things such as, price range, distance, and main tags i.e. Games &amp; Entertainment, Hotels...etc, </a:t>
            </a:r>
            <a:r>
              <a:rPr lang="en-AU">
                <a:solidFill>
                  <a:schemeClr val="dk1"/>
                </a:solidFill>
              </a:rPr>
              <a:t>Popular/recommended, Most viewed.</a:t>
            </a:r>
          </a:p>
          <a:p>
            <a:pPr indent="-228600" lvl="0" marL="457200" marR="0" rtl="0" algn="l">
              <a:spcBef>
                <a:spcPts val="0"/>
              </a:spcBef>
              <a:buClr>
                <a:schemeClr val="dk1"/>
              </a:buClr>
              <a:buChar char="-"/>
            </a:pPr>
            <a:r>
              <a:rPr lang="en-AU">
                <a:solidFill>
                  <a:schemeClr val="dk1"/>
                </a:solidFill>
              </a:rPr>
              <a:t>All Users will be able to filter when searching</a:t>
            </a:r>
          </a:p>
        </p:txBody>
      </p:sp>
      <p:sp>
        <p:nvSpPr>
          <p:cNvPr id="237" name="Shape 23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Points:4</a:t>
            </a:r>
          </a:p>
        </p:txBody>
      </p:sp>
      <p:sp>
        <p:nvSpPr>
          <p:cNvPr id="238" name="Shape 23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39" name="Shape 23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5</a:t>
            </a:r>
          </a:p>
        </p:txBody>
      </p:sp>
      <p:sp>
        <p:nvSpPr>
          <p:cNvPr id="245" name="Shape 24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Favourites</a:t>
            </a:r>
          </a:p>
        </p:txBody>
      </p:sp>
      <p:sp>
        <p:nvSpPr>
          <p:cNvPr id="246" name="Shape 246"/>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save places, so that I can visit places later or in future.</a:t>
            </a:r>
          </a:p>
        </p:txBody>
      </p:sp>
      <p:sp>
        <p:nvSpPr>
          <p:cNvPr id="247" name="Shape 247"/>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Users firstly search for the places and then can simply click on the “add to favourites” button the place and redirects to information page where </a:t>
            </a:r>
            <a:r>
              <a:rPr lang="en-AU"/>
              <a:t>User</a:t>
            </a:r>
            <a:r>
              <a:rPr lang="en-AU"/>
              <a:t>s can just simply click and automatically added to their favourites page</a:t>
            </a:r>
          </a:p>
          <a:p>
            <a:pPr indent="-228600" lvl="0" marL="457200" marR="0" rtl="0" algn="l">
              <a:spcBef>
                <a:spcPts val="0"/>
              </a:spcBef>
              <a:buChar char="-"/>
            </a:pPr>
            <a:r>
              <a:rPr lang="en-AU"/>
              <a:t>The “favourites Page” link will be available to all the saved places, hotels, buildings...etc</a:t>
            </a:r>
          </a:p>
          <a:p>
            <a:pPr indent="-228600" lvl="0" marL="457200" marR="0" rtl="0" algn="l">
              <a:spcBef>
                <a:spcPts val="0"/>
              </a:spcBef>
              <a:buChar char="-"/>
            </a:pPr>
            <a:r>
              <a:rPr lang="en-AU"/>
              <a:t>Also able to remove from favourites</a:t>
            </a:r>
          </a:p>
          <a:p>
            <a:pPr indent="-228600" lvl="0" marL="457200" marR="0" rtl="0" algn="l">
              <a:spcBef>
                <a:spcPts val="0"/>
              </a:spcBef>
              <a:buChar char="-"/>
            </a:pPr>
            <a:r>
              <a:rPr lang="en-AU"/>
              <a:t>All </a:t>
            </a:r>
            <a:r>
              <a:rPr lang="en-AU"/>
              <a:t>User</a:t>
            </a:r>
            <a:r>
              <a:rPr lang="en-AU"/>
              <a:t>s will have </a:t>
            </a:r>
          </a:p>
        </p:txBody>
      </p:sp>
      <p:sp>
        <p:nvSpPr>
          <p:cNvPr id="248" name="Shape 24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Points:2</a:t>
            </a:r>
          </a:p>
        </p:txBody>
      </p:sp>
      <p:sp>
        <p:nvSpPr>
          <p:cNvPr id="249" name="Shape 24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rPr lang="en-AU"/>
              <a:t>will be found on the homepage and navigation bar. Refer to slide “Navigation Bar”</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50" name="Shape 25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Priority:C</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6</a:t>
            </a:r>
          </a:p>
        </p:txBody>
      </p:sp>
      <p:sp>
        <p:nvSpPr>
          <p:cNvPr id="256" name="Shape 25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Student Deals</a:t>
            </a:r>
          </a:p>
        </p:txBody>
      </p:sp>
      <p:sp>
        <p:nvSpPr>
          <p:cNvPr id="257" name="Shape 257"/>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Student I want to be able to receive Deals/Discounts because I am trying to save money because I am not working full-time as I have dedicated myself to studying.</a:t>
            </a:r>
          </a:p>
        </p:txBody>
      </p:sp>
      <p:sp>
        <p:nvSpPr>
          <p:cNvPr id="258" name="Shape 258"/>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Discount will appear in information page after searching for a place e.g. </a:t>
            </a:r>
            <a:r>
              <a:rPr lang="en-AU"/>
              <a:t>Restaurant or fast food</a:t>
            </a:r>
            <a:r>
              <a:rPr lang="en-AU"/>
              <a:t> and then clicking on the place will show deals and discounts on what the place offers, for example if they allow student ID cards for free drink with every meal purchase</a:t>
            </a:r>
          </a:p>
          <a:p>
            <a:pPr indent="-228600" lvl="0" marL="457200" marR="0" rtl="0" algn="l">
              <a:spcBef>
                <a:spcPts val="0"/>
              </a:spcBef>
              <a:buChar char="-"/>
            </a:pPr>
            <a:r>
              <a:rPr lang="en-AU"/>
              <a:t>Note Student ID card might be needed for proof of identity.</a:t>
            </a:r>
          </a:p>
        </p:txBody>
      </p:sp>
      <p:sp>
        <p:nvSpPr>
          <p:cNvPr id="259" name="Shape 25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Points:2</a:t>
            </a:r>
          </a:p>
        </p:txBody>
      </p:sp>
      <p:sp>
        <p:nvSpPr>
          <p:cNvPr id="260" name="Shape 26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61" name="Shape 26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Priority:C</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7</a:t>
            </a:r>
          </a:p>
        </p:txBody>
      </p:sp>
      <p:sp>
        <p:nvSpPr>
          <p:cNvPr id="267" name="Shape 26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Accommodation</a:t>
            </a:r>
          </a:p>
        </p:txBody>
      </p:sp>
      <p:sp>
        <p:nvSpPr>
          <p:cNvPr id="268" name="Shape 268"/>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Tourist/Businessman I want to be able to view hotels so that I can find places to stay</a:t>
            </a:r>
          </a:p>
        </p:txBody>
      </p:sp>
      <p:sp>
        <p:nvSpPr>
          <p:cNvPr id="269" name="Shape 269"/>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When a tourist logs in he/she should be able to search for places to stay, using the search bar for a location the </a:t>
            </a:r>
            <a:r>
              <a:rPr lang="en-AU"/>
              <a:t>User</a:t>
            </a:r>
            <a:r>
              <a:rPr lang="en-AU"/>
              <a:t> wishes to stay</a:t>
            </a:r>
          </a:p>
          <a:p>
            <a:pPr indent="-228600" lvl="0" marL="457200" marR="0" rtl="0" algn="l">
              <a:spcBef>
                <a:spcPts val="0"/>
              </a:spcBef>
              <a:buChar char="-"/>
            </a:pPr>
            <a:r>
              <a:rPr lang="en-AU"/>
              <a:t>then filter </a:t>
            </a:r>
            <a:r>
              <a:rPr lang="en-AU"/>
              <a:t>categories</a:t>
            </a:r>
            <a:r>
              <a:rPr lang="en-AU"/>
              <a:t> to “Hotels and </a:t>
            </a:r>
            <a:r>
              <a:rPr lang="en-AU"/>
              <a:t>Accommodation</a:t>
            </a:r>
            <a:r>
              <a:rPr lang="en-AU"/>
              <a:t>”</a:t>
            </a:r>
          </a:p>
          <a:p>
            <a:pPr indent="-228600" lvl="0" marL="457200" marR="0" rtl="0" algn="l">
              <a:spcBef>
                <a:spcPts val="0"/>
              </a:spcBef>
              <a:buChar char="-"/>
            </a:pPr>
            <a:r>
              <a:rPr lang="en-AU"/>
              <a:t>When a </a:t>
            </a:r>
            <a:r>
              <a:rPr lang="en-AU"/>
              <a:t>User</a:t>
            </a:r>
            <a:r>
              <a:rPr lang="en-AU"/>
              <a:t> has found a place, he/she can select and view information about the place, if the </a:t>
            </a:r>
            <a:r>
              <a:rPr lang="en-AU"/>
              <a:t>User</a:t>
            </a:r>
            <a:r>
              <a:rPr lang="en-AU"/>
              <a:t> likes the description of the place, additionally can also read reviews of the place.</a:t>
            </a:r>
          </a:p>
        </p:txBody>
      </p:sp>
      <p:sp>
        <p:nvSpPr>
          <p:cNvPr id="270" name="Shape 27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Points:4</a:t>
            </a:r>
          </a:p>
        </p:txBody>
      </p:sp>
      <p:sp>
        <p:nvSpPr>
          <p:cNvPr id="271" name="Shape 27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rPr lang="en-AU"/>
              <a:t>uses the search bar to finds a location and can then select </a:t>
            </a:r>
            <a:r>
              <a:rPr lang="en-AU"/>
              <a:t>categories</a:t>
            </a:r>
            <a:r>
              <a:rPr lang="en-AU"/>
              <a:t> in filters “Hotels”</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72" name="Shape 27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8</a:t>
            </a:r>
          </a:p>
        </p:txBody>
      </p:sp>
      <p:sp>
        <p:nvSpPr>
          <p:cNvPr id="278" name="Shape 27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City Information</a:t>
            </a:r>
          </a:p>
        </p:txBody>
      </p:sp>
      <p:sp>
        <p:nvSpPr>
          <p:cNvPr id="279" name="Shape 27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view information about places, so that I can learn more about the place</a:t>
            </a:r>
          </a:p>
        </p:txBody>
      </p:sp>
      <p:sp>
        <p:nvSpPr>
          <p:cNvPr id="280" name="Shape 28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Points:4</a:t>
            </a:r>
          </a:p>
        </p:txBody>
      </p:sp>
      <p:sp>
        <p:nvSpPr>
          <p:cNvPr id="281" name="Shape 28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rPr lang="en-AU"/>
              <a:t>All </a:t>
            </a:r>
            <a:r>
              <a:rPr lang="en-AU"/>
              <a:t>User</a:t>
            </a:r>
            <a:r>
              <a:rPr lang="en-AU"/>
              <a:t>s will have access to city information</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82" name="Shape 28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Priority:M</a:t>
            </a:r>
          </a:p>
        </p:txBody>
      </p:sp>
      <p:sp>
        <p:nvSpPr>
          <p:cNvPr id="283" name="Shape 283"/>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a </a:t>
            </a:r>
            <a:r>
              <a:rPr lang="en-AU"/>
              <a:t>User</a:t>
            </a:r>
            <a:r>
              <a:rPr lang="en-AU"/>
              <a:t> searches using the search bar, and information will be resulted in cards</a:t>
            </a:r>
          </a:p>
          <a:p>
            <a:pPr indent="-228600" lvl="0" marL="457200" marR="0" rtl="0" algn="l">
              <a:spcBef>
                <a:spcPts val="0"/>
              </a:spcBef>
              <a:buChar char="-"/>
            </a:pPr>
            <a:r>
              <a:rPr lang="en-AU"/>
              <a:t>Users can scroll through finding places to visit, know more about. then click on the selected place</a:t>
            </a:r>
          </a:p>
          <a:p>
            <a:pPr indent="-228600" lvl="0" marL="457200" marR="0" rtl="0" algn="l">
              <a:spcBef>
                <a:spcPts val="0"/>
              </a:spcBef>
              <a:buChar char="-"/>
            </a:pPr>
            <a:r>
              <a:rPr lang="en-AU"/>
              <a:t>this will redirect to a information page</a:t>
            </a:r>
          </a:p>
          <a:p>
            <a:pPr indent="-228600" lvl="0" marL="457200" marR="0" rtl="0" algn="l">
              <a:spcBef>
                <a:spcPts val="0"/>
              </a:spcBef>
              <a:buChar char="-"/>
            </a:pPr>
            <a:r>
              <a:rPr lang="en-AU"/>
              <a:t>which contains information of the very place, reviews and location.</a:t>
            </a:r>
          </a:p>
          <a:p>
            <a:pPr indent="-228600" lvl="0" marL="457200" rtl="0">
              <a:lnSpc>
                <a:spcPct val="115000"/>
              </a:lnSpc>
              <a:spcBef>
                <a:spcPts val="0"/>
              </a:spcBef>
              <a:buChar char="-"/>
            </a:pPr>
            <a:r>
              <a:rPr lang="en-AU">
                <a:solidFill>
                  <a:schemeClr val="dk1"/>
                </a:solidFill>
              </a:rPr>
              <a:t>Zoo, park, museum, restaurant and mall information must be available to all User types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p>
        </p:txBody>
      </p:sp>
      <p:sp>
        <p:nvSpPr>
          <p:cNvPr id="91" name="Shape 91"/>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Welcome Page</a:t>
            </a:r>
          </a:p>
        </p:txBody>
      </p:sp>
      <p:sp>
        <p:nvSpPr>
          <p:cNvPr id="92" name="Shape 92"/>
          <p:cNvSpPr/>
          <p:nvPr/>
        </p:nvSpPr>
        <p:spPr>
          <a:xfrm>
            <a:off x="39150" y="822472"/>
            <a:ext cx="9828000" cy="13908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User I want to be able to browse the welcome page so that I can determine if the website is worth using to provide me information of locations based in Brisbane City.</a:t>
            </a:r>
          </a:p>
        </p:txBody>
      </p:sp>
      <p:sp>
        <p:nvSpPr>
          <p:cNvPr id="93" name="Shape 93"/>
          <p:cNvSpPr/>
          <p:nvPr/>
        </p:nvSpPr>
        <p:spPr>
          <a:xfrm>
            <a:off x="39150" y="2386312"/>
            <a:ext cx="9828000" cy="25692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Features for tourists are displayed</a:t>
            </a:r>
          </a:p>
          <a:p>
            <a:pPr indent="-228600" lvl="0" marL="457200" marR="0" rtl="0" algn="l">
              <a:spcBef>
                <a:spcPts val="0"/>
              </a:spcBef>
              <a:buChar char="-"/>
            </a:pPr>
            <a:r>
              <a:rPr lang="en-AU"/>
              <a:t>Features for students are displayed</a:t>
            </a:r>
          </a:p>
          <a:p>
            <a:pPr indent="-228600" lvl="0" marL="457200" marR="0" rtl="0" algn="l">
              <a:spcBef>
                <a:spcPts val="0"/>
              </a:spcBef>
              <a:buChar char="-"/>
            </a:pPr>
            <a:r>
              <a:rPr lang="en-AU"/>
              <a:t>Features</a:t>
            </a:r>
            <a:r>
              <a:rPr lang="en-AU"/>
              <a:t> for businessman are displayed</a:t>
            </a:r>
          </a:p>
          <a:p>
            <a:pPr indent="-228600" lvl="0" marL="457200" marR="0" rtl="0" algn="l">
              <a:spcBef>
                <a:spcPts val="0"/>
              </a:spcBef>
              <a:buChar char="-"/>
            </a:pPr>
            <a:r>
              <a:rPr lang="en-AU"/>
              <a:t>Information on how to use general features are displayed </a:t>
            </a:r>
          </a:p>
          <a:p>
            <a:pPr indent="-228600" lvl="0" marL="457200" marR="0" rtl="0" algn="l">
              <a:spcBef>
                <a:spcPts val="0"/>
              </a:spcBef>
              <a:buChar char="-"/>
            </a:pPr>
            <a:r>
              <a:rPr lang="en-AU"/>
              <a:t>Guides the u</a:t>
            </a:r>
            <a:r>
              <a:rPr lang="en-AU"/>
              <a:t>ser</a:t>
            </a:r>
            <a:r>
              <a:rPr lang="en-AU"/>
              <a:t> to register for an account.</a:t>
            </a:r>
          </a:p>
        </p:txBody>
      </p:sp>
      <p:sp>
        <p:nvSpPr>
          <p:cNvPr id="94" name="Shape 94"/>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rPr lang="en-AU"/>
              <a:t>Story Points:1</a:t>
            </a:r>
          </a:p>
        </p:txBody>
      </p:sp>
      <p:sp>
        <p:nvSpPr>
          <p:cNvPr id="95" name="Shape 95"/>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96" name="Shape 96"/>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rPr lang="en-AU"/>
              <a:t>Priority:S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1</a:t>
            </a:r>
            <a:r>
              <a:rPr lang="en-AU" sz="2000">
                <a:solidFill>
                  <a:schemeClr val="dk1"/>
                </a:solidFill>
                <a:latin typeface="Calibri"/>
                <a:ea typeface="Calibri"/>
                <a:cs typeface="Calibri"/>
                <a:sym typeface="Calibri"/>
              </a:rPr>
              <a:t>9</a:t>
            </a:r>
          </a:p>
        </p:txBody>
      </p:sp>
      <p:sp>
        <p:nvSpPr>
          <p:cNvPr id="289" name="Shape 289"/>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Facilities</a:t>
            </a:r>
          </a:p>
        </p:txBody>
      </p:sp>
      <p:sp>
        <p:nvSpPr>
          <p:cNvPr id="290" name="Shape 290"/>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Student I want to be able to know where all the libraries and </a:t>
            </a:r>
            <a:r>
              <a:rPr lang="en-AU" sz="2400">
                <a:solidFill>
                  <a:schemeClr val="dk1"/>
                </a:solidFill>
                <a:latin typeface="Calibri"/>
                <a:ea typeface="Calibri"/>
                <a:cs typeface="Calibri"/>
                <a:sym typeface="Calibri"/>
              </a:rPr>
              <a:t>colleges</a:t>
            </a:r>
            <a:r>
              <a:rPr lang="en-AU" sz="2400">
                <a:solidFill>
                  <a:schemeClr val="dk1"/>
                </a:solidFill>
                <a:latin typeface="Calibri"/>
                <a:ea typeface="Calibri"/>
                <a:cs typeface="Calibri"/>
                <a:sym typeface="Calibri"/>
              </a:rPr>
              <a:t> are, so</a:t>
            </a:r>
            <a:r>
              <a:rPr lang="en-AU" sz="2400">
                <a:solidFill>
                  <a:schemeClr val="dk1"/>
                </a:solidFill>
                <a:latin typeface="Calibri"/>
                <a:ea typeface="Calibri"/>
                <a:cs typeface="Calibri"/>
                <a:sym typeface="Calibri"/>
              </a:rPr>
              <a:t> I </a:t>
            </a:r>
            <a:r>
              <a:rPr lang="en-AU" sz="2400">
                <a:solidFill>
                  <a:schemeClr val="dk1"/>
                </a:solidFill>
                <a:latin typeface="Calibri"/>
                <a:ea typeface="Calibri"/>
                <a:cs typeface="Calibri"/>
                <a:sym typeface="Calibri"/>
              </a:rPr>
              <a:t>can find places to study.</a:t>
            </a:r>
          </a:p>
        </p:txBody>
      </p:sp>
      <p:sp>
        <p:nvSpPr>
          <p:cNvPr id="291" name="Shape 291"/>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using the search feature</a:t>
            </a:r>
          </a:p>
          <a:p>
            <a:pPr indent="-228600" lvl="0" marL="457200" marR="0" rtl="0" algn="l">
              <a:spcBef>
                <a:spcPts val="0"/>
              </a:spcBef>
              <a:buChar char="-"/>
            </a:pPr>
            <a:r>
              <a:rPr lang="en-AU"/>
              <a:t>A student can simply filter his/her search by selecting the the </a:t>
            </a:r>
            <a:r>
              <a:rPr lang="en-AU"/>
              <a:t>category</a:t>
            </a:r>
            <a:r>
              <a:rPr lang="en-AU"/>
              <a:t> e.g. Education</a:t>
            </a:r>
          </a:p>
          <a:p>
            <a:pPr indent="-228600" lvl="0" marL="457200" marR="0" rtl="0" algn="l">
              <a:spcBef>
                <a:spcPts val="0"/>
              </a:spcBef>
              <a:buChar char="-"/>
            </a:pPr>
            <a:r>
              <a:rPr lang="en-AU"/>
              <a:t>this will result in a full search relating to Education depending on the filters</a:t>
            </a:r>
          </a:p>
          <a:p>
            <a:pPr indent="-228600" lvl="0" marL="457200" marR="0" rtl="0" algn="l">
              <a:spcBef>
                <a:spcPts val="0"/>
              </a:spcBef>
              <a:buChar char="-"/>
            </a:pPr>
            <a:r>
              <a:rPr lang="en-AU"/>
              <a:t>The student can then find the right place suitable to him</a:t>
            </a:r>
          </a:p>
        </p:txBody>
      </p:sp>
      <p:sp>
        <p:nvSpPr>
          <p:cNvPr id="292" name="Shape 292"/>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Points:4</a:t>
            </a:r>
          </a:p>
        </p:txBody>
      </p:sp>
      <p:sp>
        <p:nvSpPr>
          <p:cNvPr id="293" name="Shape 293"/>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294" name="Shape 294"/>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2</a:t>
            </a:r>
          </a:p>
        </p:txBody>
      </p:sp>
      <p:sp>
        <p:nvSpPr>
          <p:cNvPr id="102" name="Shape 102"/>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Clr>
                <a:schemeClr val="dk1"/>
              </a:buClr>
              <a:buSzPct val="25000"/>
              <a:buFont typeface="Arial"/>
              <a:buNone/>
            </a:pPr>
            <a:r>
              <a:rPr lang="en-AU" sz="2800">
                <a:solidFill>
                  <a:schemeClr val="lt1"/>
                </a:solidFill>
                <a:latin typeface="Calibri"/>
                <a:ea typeface="Calibri"/>
                <a:cs typeface="Calibri"/>
                <a:sym typeface="Calibri"/>
              </a:rPr>
              <a:t>Home </a:t>
            </a:r>
            <a:r>
              <a:rPr lang="en-AU" sz="2800">
                <a:solidFill>
                  <a:schemeClr val="lt1"/>
                </a:solidFill>
                <a:latin typeface="Calibri"/>
                <a:ea typeface="Calibri"/>
                <a:cs typeface="Calibri"/>
                <a:sym typeface="Calibri"/>
              </a:rPr>
              <a:t>Page</a:t>
            </a:r>
          </a:p>
        </p:txBody>
      </p:sp>
      <p:sp>
        <p:nvSpPr>
          <p:cNvPr id="103" name="Shape 103"/>
          <p:cNvSpPr/>
          <p:nvPr/>
        </p:nvSpPr>
        <p:spPr>
          <a:xfrm>
            <a:off x="39150" y="822477"/>
            <a:ext cx="9828000" cy="9354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a:t>
            </a:r>
            <a:r>
              <a:rPr lang="en-AU" sz="2400">
                <a:solidFill>
                  <a:schemeClr val="dk1"/>
                </a:solidFill>
                <a:latin typeface="Calibri"/>
                <a:ea typeface="Calibri"/>
                <a:cs typeface="Calibri"/>
                <a:sym typeface="Calibri"/>
              </a:rPr>
              <a:t>User</a:t>
            </a:r>
            <a:r>
              <a:rPr lang="en-AU" sz="2400">
                <a:solidFill>
                  <a:schemeClr val="dk1"/>
                </a:solidFill>
                <a:latin typeface="Calibri"/>
                <a:ea typeface="Calibri"/>
                <a:cs typeface="Calibri"/>
                <a:sym typeface="Calibri"/>
              </a:rPr>
              <a:t> I want to be to access the home page so that</a:t>
            </a:r>
            <a:r>
              <a:rPr lang="en-AU" sz="2400">
                <a:solidFill>
                  <a:schemeClr val="dk1"/>
                </a:solidFill>
                <a:latin typeface="Calibri"/>
                <a:ea typeface="Calibri"/>
                <a:cs typeface="Calibri"/>
                <a:sym typeface="Calibri"/>
              </a:rPr>
              <a:t> I </a:t>
            </a:r>
            <a:r>
              <a:rPr lang="en-AU" sz="2400">
                <a:solidFill>
                  <a:schemeClr val="dk1"/>
                </a:solidFill>
                <a:latin typeface="Calibri"/>
                <a:ea typeface="Calibri"/>
                <a:cs typeface="Calibri"/>
                <a:sym typeface="Calibri"/>
              </a:rPr>
              <a:t>can </a:t>
            </a:r>
            <a:r>
              <a:rPr lang="en-AU" sz="2400">
                <a:solidFill>
                  <a:schemeClr val="dk1"/>
                </a:solidFill>
                <a:latin typeface="Calibri"/>
                <a:ea typeface="Calibri"/>
                <a:cs typeface="Calibri"/>
                <a:sym typeface="Calibri"/>
              </a:rPr>
              <a:t>navigate</a:t>
            </a:r>
            <a:r>
              <a:rPr lang="en-AU" sz="2400">
                <a:solidFill>
                  <a:schemeClr val="dk1"/>
                </a:solidFill>
                <a:latin typeface="Calibri"/>
                <a:ea typeface="Calibri"/>
                <a:cs typeface="Calibri"/>
                <a:sym typeface="Calibri"/>
              </a:rPr>
              <a:t> and use the features of the website</a:t>
            </a:r>
          </a:p>
        </p:txBody>
      </p:sp>
      <p:sp>
        <p:nvSpPr>
          <p:cNvPr id="104" name="Shape 104"/>
          <p:cNvSpPr/>
          <p:nvPr/>
        </p:nvSpPr>
        <p:spPr>
          <a:xfrm>
            <a:off x="39150" y="1930912"/>
            <a:ext cx="9828000" cy="3024599"/>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Users who login are taken to the home page</a:t>
            </a:r>
          </a:p>
          <a:p>
            <a:pPr indent="-228600" lvl="0" marL="457200" marR="0" rtl="0" algn="l">
              <a:spcBef>
                <a:spcPts val="0"/>
              </a:spcBef>
              <a:buChar char="-"/>
            </a:pPr>
            <a:r>
              <a:rPr lang="en-AU"/>
              <a:t>A navigation bar is displayed on the home page as a dropdown textbox and submit button</a:t>
            </a:r>
          </a:p>
          <a:p>
            <a:pPr indent="-228600" lvl="0" marL="457200" marR="0" rtl="0" algn="l">
              <a:spcBef>
                <a:spcPts val="0"/>
              </a:spcBef>
              <a:buChar char="-"/>
            </a:pPr>
            <a:r>
              <a:rPr lang="en-AU"/>
              <a:t>A filters tab is displayed on the home page</a:t>
            </a:r>
          </a:p>
          <a:p>
            <a:pPr indent="-228600" lvl="0" marL="457200" marR="0" rtl="0" algn="l">
              <a:spcBef>
                <a:spcPts val="0"/>
              </a:spcBef>
              <a:buChar char="-"/>
            </a:pPr>
            <a:r>
              <a:rPr lang="en-AU"/>
              <a:t>A settings tab is displayed on the home page for location and translation</a:t>
            </a:r>
          </a:p>
          <a:p>
            <a:pPr indent="-228600" lvl="0" marL="457200" marR="0" rtl="0" algn="l">
              <a:spcBef>
                <a:spcPts val="0"/>
              </a:spcBef>
              <a:buChar char="-"/>
            </a:pPr>
            <a:r>
              <a:rPr lang="en-AU"/>
              <a:t>A map is displayed on the home page</a:t>
            </a:r>
          </a:p>
        </p:txBody>
      </p:sp>
      <p:sp>
        <p:nvSpPr>
          <p:cNvPr id="105" name="Shape 105"/>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Points:2</a:t>
            </a:r>
          </a:p>
        </p:txBody>
      </p:sp>
      <p:sp>
        <p:nvSpPr>
          <p:cNvPr id="106" name="Shape 106"/>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07" name="Shape 107"/>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None/>
            </a:pPr>
            <a:r>
              <a:rPr lang="en-AU"/>
              <a:t>Priority:S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3</a:t>
            </a:r>
          </a:p>
        </p:txBody>
      </p:sp>
      <p:sp>
        <p:nvSpPr>
          <p:cNvPr id="113" name="Shape 113"/>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Register for account</a:t>
            </a:r>
          </a:p>
        </p:txBody>
      </p:sp>
      <p:sp>
        <p:nvSpPr>
          <p:cNvPr id="114" name="Shape 114"/>
          <p:cNvSpPr/>
          <p:nvPr/>
        </p:nvSpPr>
        <p:spPr>
          <a:xfrm>
            <a:off x="39000" y="822454"/>
            <a:ext cx="9828000" cy="10629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User I want to register for an account so that I can login to use the features of the website</a:t>
            </a:r>
          </a:p>
          <a:p>
            <a:pPr lvl="0" rtl="0">
              <a:spcBef>
                <a:spcPts val="0"/>
              </a:spcBef>
              <a:buClr>
                <a:schemeClr val="dk1"/>
              </a:buClr>
              <a:buFont typeface="Arial"/>
              <a:buNone/>
            </a:pPr>
            <a:r>
              <a:t/>
            </a:r>
            <a:endParaRPr sz="2400">
              <a:solidFill>
                <a:schemeClr val="dk1"/>
              </a:solidFill>
              <a:latin typeface="Calibri"/>
              <a:ea typeface="Calibri"/>
              <a:cs typeface="Calibri"/>
              <a:sym typeface="Calibri"/>
            </a:endParaRPr>
          </a:p>
        </p:txBody>
      </p:sp>
      <p:sp>
        <p:nvSpPr>
          <p:cNvPr id="115" name="Shape 115"/>
          <p:cNvSpPr/>
          <p:nvPr/>
        </p:nvSpPr>
        <p:spPr>
          <a:xfrm>
            <a:off x="39150" y="2049262"/>
            <a:ext cx="9828000" cy="29064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A “register” button is displayed on the Welcome page</a:t>
            </a:r>
          </a:p>
          <a:p>
            <a:pPr indent="-228600" lvl="0" marL="457200" marR="0" rtl="0" algn="l">
              <a:spcBef>
                <a:spcPts val="0"/>
              </a:spcBef>
              <a:buChar char="-"/>
            </a:pPr>
            <a:r>
              <a:rPr lang="en-AU"/>
              <a:t>User can click on the “register” button to be taken to the “register page”</a:t>
            </a:r>
          </a:p>
          <a:p>
            <a:pPr indent="-228600" lvl="0" marL="457200" marR="0" rtl="0" algn="l">
              <a:spcBef>
                <a:spcPts val="0"/>
              </a:spcBef>
              <a:buChar char="-"/>
            </a:pPr>
            <a:r>
              <a:rPr lang="en-AU"/>
              <a:t>Users must enter the </a:t>
            </a:r>
            <a:r>
              <a:rPr lang="en-AU"/>
              <a:t>following</a:t>
            </a:r>
            <a:r>
              <a:rPr lang="en-AU"/>
              <a:t> information in </a:t>
            </a:r>
            <a:r>
              <a:rPr lang="en-AU"/>
              <a:t>text boxes</a:t>
            </a:r>
            <a:r>
              <a:rPr lang="en-AU"/>
              <a:t> displayed on the </a:t>
            </a:r>
            <a:r>
              <a:rPr lang="en-AU"/>
              <a:t>register</a:t>
            </a:r>
            <a:r>
              <a:rPr lang="en-AU"/>
              <a:t> page: User type, Name, Username, Password</a:t>
            </a:r>
          </a:p>
          <a:p>
            <a:pPr indent="-228600" lvl="0" marL="457200" marR="0" rtl="0" algn="l">
              <a:spcBef>
                <a:spcPts val="0"/>
              </a:spcBef>
              <a:buChar char="-"/>
            </a:pPr>
            <a:r>
              <a:rPr lang="en-AU"/>
              <a:t>Users can enter the </a:t>
            </a:r>
            <a:r>
              <a:rPr lang="en-AU"/>
              <a:t>following</a:t>
            </a:r>
            <a:r>
              <a:rPr lang="en-AU"/>
              <a:t> information in text boxes displayed on the register page: Phone Number, Email Address, Residential Address. </a:t>
            </a:r>
          </a:p>
          <a:p>
            <a:pPr indent="-228600" lvl="0" marL="457200" marR="0" rtl="0" algn="l">
              <a:spcBef>
                <a:spcPts val="0"/>
              </a:spcBef>
              <a:buChar char="-"/>
            </a:pPr>
            <a:r>
              <a:rPr lang="en-AU"/>
              <a:t>A “submit” button is displayed at the end of the form</a:t>
            </a:r>
          </a:p>
          <a:p>
            <a:pPr indent="-228600" lvl="0" marL="457200" marR="0" rtl="0" algn="l">
              <a:spcBef>
                <a:spcPts val="0"/>
              </a:spcBef>
              <a:buChar char="-"/>
            </a:pPr>
            <a:r>
              <a:rPr lang="en-AU"/>
              <a:t>Users can click on the “submit” button to create a </a:t>
            </a:r>
            <a:r>
              <a:rPr lang="en-AU"/>
              <a:t>User</a:t>
            </a:r>
            <a:r>
              <a:rPr lang="en-AU"/>
              <a:t> account</a:t>
            </a:r>
          </a:p>
          <a:p>
            <a:pPr indent="-228600" lvl="0" marL="457200" marR="0" rtl="0" algn="l">
              <a:spcBef>
                <a:spcPts val="0"/>
              </a:spcBef>
              <a:buChar char="-"/>
            </a:pPr>
            <a:r>
              <a:rPr lang="en-AU"/>
              <a:t>User credentials will be stored in a cloud database.</a:t>
            </a:r>
          </a:p>
          <a:p>
            <a:pPr lvl="0" marR="0" rtl="0" algn="l">
              <a:spcBef>
                <a:spcPts val="0"/>
              </a:spcBef>
              <a:buNone/>
            </a:pPr>
            <a:r>
              <a:t/>
            </a:r>
            <a:endParaRPr/>
          </a:p>
        </p:txBody>
      </p:sp>
      <p:sp>
        <p:nvSpPr>
          <p:cNvPr id="116" name="Shape 116"/>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Points:2</a:t>
            </a:r>
          </a:p>
        </p:txBody>
      </p:sp>
      <p:sp>
        <p:nvSpPr>
          <p:cNvPr id="117" name="Shape 117"/>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18" name="Shape 118"/>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4</a:t>
            </a:r>
          </a:p>
        </p:txBody>
      </p:sp>
      <p:sp>
        <p:nvSpPr>
          <p:cNvPr id="124" name="Shape 124"/>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Login to account</a:t>
            </a:r>
          </a:p>
        </p:txBody>
      </p:sp>
      <p:sp>
        <p:nvSpPr>
          <p:cNvPr id="125" name="Shape 125"/>
          <p:cNvSpPr/>
          <p:nvPr/>
        </p:nvSpPr>
        <p:spPr>
          <a:xfrm>
            <a:off x="39150" y="822454"/>
            <a:ext cx="9828000" cy="99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lvl="0" rtl="0">
              <a:spcBef>
                <a:spcPts val="0"/>
              </a:spcBef>
              <a:buClr>
                <a:schemeClr val="dk1"/>
              </a:buClr>
              <a:buSzPct val="25000"/>
              <a:buFont typeface="Arial"/>
              <a:buNone/>
            </a:pPr>
            <a:r>
              <a:rPr lang="en-AU" sz="2400">
                <a:solidFill>
                  <a:schemeClr val="dk1"/>
                </a:solidFill>
                <a:latin typeface="Calibri"/>
                <a:ea typeface="Calibri"/>
                <a:cs typeface="Calibri"/>
                <a:sym typeface="Calibri"/>
              </a:rPr>
              <a:t>As a User I want log into my account so that I can use the features of the website.</a:t>
            </a:r>
          </a:p>
        </p:txBody>
      </p:sp>
      <p:sp>
        <p:nvSpPr>
          <p:cNvPr id="126" name="Shape 126"/>
          <p:cNvSpPr/>
          <p:nvPr/>
        </p:nvSpPr>
        <p:spPr>
          <a:xfrm>
            <a:off x="39150" y="2017358"/>
            <a:ext cx="9828000" cy="29382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a:spcBef>
                <a:spcPts val="0"/>
              </a:spcBef>
              <a:buNone/>
            </a:pPr>
            <a:r>
              <a:rPr lang="en-AU">
                <a:solidFill>
                  <a:schemeClr val="dk1"/>
                </a:solidFill>
              </a:rPr>
              <a:t>Acceptance Criteria:</a:t>
            </a:r>
          </a:p>
          <a:p>
            <a:pPr indent="-228600" lvl="0" marL="457200" rtl="0">
              <a:spcBef>
                <a:spcPts val="0"/>
              </a:spcBef>
              <a:buClr>
                <a:schemeClr val="dk1"/>
              </a:buClr>
              <a:buChar char="-"/>
            </a:pPr>
            <a:r>
              <a:rPr lang="en-AU">
                <a:solidFill>
                  <a:schemeClr val="dk1"/>
                </a:solidFill>
              </a:rPr>
              <a:t>A “login” button is displayed on the home page</a:t>
            </a:r>
          </a:p>
          <a:p>
            <a:pPr indent="-228600" lvl="0" marL="457200" rtl="0">
              <a:spcBef>
                <a:spcPts val="0"/>
              </a:spcBef>
              <a:buClr>
                <a:schemeClr val="dk1"/>
              </a:buClr>
              <a:buChar char="-"/>
            </a:pPr>
            <a:r>
              <a:rPr lang="en-AU">
                <a:solidFill>
                  <a:schemeClr val="dk1"/>
                </a:solidFill>
              </a:rPr>
              <a:t>Users can click on the “login” button to be taken to the “login page”</a:t>
            </a:r>
          </a:p>
          <a:p>
            <a:pPr indent="-228600" lvl="0" marL="457200" rtl="0">
              <a:spcBef>
                <a:spcPts val="0"/>
              </a:spcBef>
              <a:buClr>
                <a:schemeClr val="dk1"/>
              </a:buClr>
              <a:buChar char="-"/>
            </a:pPr>
            <a:r>
              <a:rPr lang="en-AU">
                <a:solidFill>
                  <a:schemeClr val="dk1"/>
                </a:solidFill>
              </a:rPr>
              <a:t>Three button are displayed at the top of the login form: Login to account, Login with Facebook, Login with Gmail</a:t>
            </a:r>
          </a:p>
          <a:p>
            <a:pPr indent="-228600" lvl="0" marL="457200" rtl="0">
              <a:spcBef>
                <a:spcPts val="0"/>
              </a:spcBef>
              <a:buClr>
                <a:schemeClr val="dk1"/>
              </a:buClr>
              <a:buChar char="-"/>
            </a:pPr>
            <a:r>
              <a:rPr lang="en-AU">
                <a:solidFill>
                  <a:schemeClr val="dk1"/>
                </a:solidFill>
              </a:rPr>
              <a:t>Users can click the “login to account” button to enter their Username and password for their “Smart Cities” account</a:t>
            </a:r>
          </a:p>
          <a:p>
            <a:pPr indent="-228600" lvl="0" marL="457200" rtl="0">
              <a:spcBef>
                <a:spcPts val="0"/>
              </a:spcBef>
              <a:buClr>
                <a:schemeClr val="dk1"/>
              </a:buClr>
              <a:buChar char="-"/>
            </a:pPr>
            <a:r>
              <a:rPr lang="en-AU">
                <a:solidFill>
                  <a:schemeClr val="dk1"/>
                </a:solidFill>
              </a:rPr>
              <a:t>Users can click the “login with Facebook” button to enter their Username and password for their Facebook account</a:t>
            </a:r>
          </a:p>
          <a:p>
            <a:pPr indent="-228600" lvl="0" marL="457200" rtl="0">
              <a:spcBef>
                <a:spcPts val="0"/>
              </a:spcBef>
              <a:buClr>
                <a:schemeClr val="dk1"/>
              </a:buClr>
              <a:buChar char="-"/>
            </a:pPr>
            <a:r>
              <a:rPr lang="en-AU">
                <a:solidFill>
                  <a:schemeClr val="dk1"/>
                </a:solidFill>
              </a:rPr>
              <a:t>Users can click the “login with Gmail” button to enter their Username and password for the Gmail account</a:t>
            </a:r>
          </a:p>
          <a:p>
            <a:pPr indent="-228600" lvl="0" marL="457200" rtl="0">
              <a:spcBef>
                <a:spcPts val="0"/>
              </a:spcBef>
              <a:buClr>
                <a:schemeClr val="dk1"/>
              </a:buClr>
              <a:buChar char="-"/>
            </a:pPr>
            <a:r>
              <a:rPr lang="en-AU">
                <a:solidFill>
                  <a:schemeClr val="dk1"/>
                </a:solidFill>
              </a:rPr>
              <a:t>Users can click on the “Login” button to login to their account if their password corresponds to their Username</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p:txBody>
      </p:sp>
      <p:sp>
        <p:nvSpPr>
          <p:cNvPr id="127" name="Shape 127"/>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Points:2</a:t>
            </a:r>
          </a:p>
        </p:txBody>
      </p:sp>
      <p:sp>
        <p:nvSpPr>
          <p:cNvPr id="128" name="Shape 128"/>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29" name="Shape 129"/>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Clr>
                <a:schemeClr val="dk1"/>
              </a:buClr>
              <a:buFont typeface="Arial"/>
              <a:buNone/>
            </a:pPr>
            <a:r>
              <a:rPr lang="en-AU">
                <a:solidFill>
                  <a:schemeClr val="dk1"/>
                </a:solidFill>
              </a:rPr>
              <a:t>Priority:M</a:t>
            </a:r>
          </a:p>
          <a:p>
            <a:pPr indent="0" lvl="0" marL="0" marR="0" rtl="0" algn="ctr">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5</a:t>
            </a:r>
          </a:p>
        </p:txBody>
      </p:sp>
      <p:sp>
        <p:nvSpPr>
          <p:cNvPr id="135" name="Shape 135"/>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Security</a:t>
            </a:r>
          </a:p>
        </p:txBody>
      </p:sp>
      <p:sp>
        <p:nvSpPr>
          <p:cNvPr id="136" name="Shape 136"/>
          <p:cNvSpPr/>
          <p:nvPr/>
        </p:nvSpPr>
        <p:spPr>
          <a:xfrm>
            <a:off x="39150" y="822471"/>
            <a:ext cx="9828000" cy="9171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securely use the website so that my personal information and location is protected</a:t>
            </a:r>
          </a:p>
        </p:txBody>
      </p:sp>
      <p:sp>
        <p:nvSpPr>
          <p:cNvPr id="137" name="Shape 137"/>
          <p:cNvSpPr/>
          <p:nvPr/>
        </p:nvSpPr>
        <p:spPr>
          <a:xfrm>
            <a:off x="39150" y="1880732"/>
            <a:ext cx="9828000" cy="30747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Users must create “strong” </a:t>
            </a:r>
            <a:r>
              <a:rPr lang="en-AU"/>
              <a:t>passwords</a:t>
            </a:r>
            <a:r>
              <a:rPr lang="en-AU"/>
              <a:t> during registration</a:t>
            </a:r>
          </a:p>
          <a:p>
            <a:pPr indent="-228600" lvl="0" marL="457200" marR="0" rtl="0" algn="l">
              <a:spcBef>
                <a:spcPts val="0"/>
              </a:spcBef>
              <a:buChar char="-"/>
            </a:pPr>
            <a:r>
              <a:rPr lang="en-AU"/>
              <a:t>Admins can allow hashing of passwords and residential addresses in the database</a:t>
            </a:r>
          </a:p>
          <a:p>
            <a:pPr indent="-228600" lvl="0" marL="457200" marR="0" rtl="0" algn="l">
              <a:spcBef>
                <a:spcPts val="0"/>
              </a:spcBef>
              <a:buChar char="-"/>
            </a:pPr>
            <a:r>
              <a:rPr lang="en-AU"/>
              <a:t>Users can turn off locations services in the settings menu</a:t>
            </a:r>
          </a:p>
          <a:p>
            <a:pPr indent="-228600" lvl="0" marL="457200" marR="0" rtl="0" algn="l">
              <a:spcBef>
                <a:spcPts val="0"/>
              </a:spcBef>
              <a:buChar char="-"/>
            </a:pPr>
            <a:r>
              <a:rPr lang="en-AU"/>
              <a:t>Users must enter their </a:t>
            </a:r>
            <a:r>
              <a:rPr lang="en-AU"/>
              <a:t>corresponding</a:t>
            </a:r>
            <a:r>
              <a:rPr lang="en-AU"/>
              <a:t> password for </a:t>
            </a:r>
            <a:r>
              <a:rPr lang="en-AU"/>
              <a:t>User</a:t>
            </a:r>
            <a:r>
              <a:rPr lang="en-AU"/>
              <a:t>name during login</a:t>
            </a:r>
          </a:p>
          <a:p>
            <a:pPr indent="-228600" lvl="0" marL="457200" marR="0" rtl="0" algn="l">
              <a:spcBef>
                <a:spcPts val="0"/>
              </a:spcBef>
              <a:buChar char="-"/>
            </a:pPr>
            <a:r>
              <a:rPr lang="en-AU"/>
              <a:t>If the User enters their password wrong a number of times or forgets, a recovery email is sent to </a:t>
            </a:r>
            <a:r>
              <a:rPr lang="en-AU"/>
              <a:t>their</a:t>
            </a:r>
            <a:r>
              <a:rPr lang="en-AU"/>
              <a:t> corresponding email address</a:t>
            </a:r>
          </a:p>
        </p:txBody>
      </p:sp>
      <p:sp>
        <p:nvSpPr>
          <p:cNvPr id="138" name="Shape 138"/>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Points:4</a:t>
            </a:r>
          </a:p>
        </p:txBody>
      </p:sp>
      <p:sp>
        <p:nvSpPr>
          <p:cNvPr id="139" name="Shape 139"/>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40" name="Shape 140"/>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6</a:t>
            </a:r>
          </a:p>
        </p:txBody>
      </p:sp>
      <p:sp>
        <p:nvSpPr>
          <p:cNvPr id="146" name="Shape 146"/>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 Create Administrator Account</a:t>
            </a:r>
          </a:p>
        </p:txBody>
      </p:sp>
      <p:sp>
        <p:nvSpPr>
          <p:cNvPr id="147" name="Shape 147"/>
          <p:cNvSpPr/>
          <p:nvPr/>
        </p:nvSpPr>
        <p:spPr>
          <a:xfrm>
            <a:off x="39150" y="822472"/>
            <a:ext cx="9828000" cy="1071899"/>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Administrator I want to create an account so that I can login under admin privileges to create/modify data</a:t>
            </a:r>
          </a:p>
        </p:txBody>
      </p:sp>
      <p:sp>
        <p:nvSpPr>
          <p:cNvPr id="148" name="Shape 148"/>
          <p:cNvSpPr/>
          <p:nvPr/>
        </p:nvSpPr>
        <p:spPr>
          <a:xfrm>
            <a:off x="39150" y="1994549"/>
            <a:ext cx="9828000" cy="2961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A “Create Admin Account” link is displayed</a:t>
            </a:r>
          </a:p>
          <a:p>
            <a:pPr indent="-228600" lvl="0" marL="457200" marR="0" rtl="0" algn="l">
              <a:spcBef>
                <a:spcPts val="0"/>
              </a:spcBef>
              <a:buChar char="-"/>
            </a:pPr>
            <a:r>
              <a:rPr lang="en-AU"/>
              <a:t>Admin can click on the “Create Admin Account” to be taken to the create admin account page</a:t>
            </a:r>
          </a:p>
          <a:p>
            <a:pPr indent="-228600" lvl="0" marL="457200" rtl="0">
              <a:spcBef>
                <a:spcPts val="0"/>
              </a:spcBef>
              <a:buClr>
                <a:schemeClr val="dk1"/>
              </a:buClr>
              <a:buChar char="-"/>
            </a:pPr>
            <a:r>
              <a:rPr lang="en-AU">
                <a:solidFill>
                  <a:schemeClr val="dk1"/>
                </a:solidFill>
              </a:rPr>
              <a:t>Admin must enter the following information in text boxes displayed on the register page: Admin Username and Admin Password</a:t>
            </a:r>
          </a:p>
          <a:p>
            <a:pPr indent="-228600" lvl="0" marL="457200" rtl="0">
              <a:spcBef>
                <a:spcPts val="0"/>
              </a:spcBef>
              <a:buClr>
                <a:schemeClr val="dk1"/>
              </a:buClr>
              <a:buChar char="-"/>
            </a:pPr>
            <a:r>
              <a:rPr lang="en-AU">
                <a:solidFill>
                  <a:schemeClr val="dk1"/>
                </a:solidFill>
              </a:rPr>
              <a:t>A “submit” button is displayed at the end of the form</a:t>
            </a:r>
          </a:p>
          <a:p>
            <a:pPr indent="-228600" lvl="0" marL="457200" rtl="0">
              <a:spcBef>
                <a:spcPts val="0"/>
              </a:spcBef>
              <a:buClr>
                <a:schemeClr val="dk1"/>
              </a:buClr>
              <a:buChar char="-"/>
            </a:pPr>
            <a:r>
              <a:rPr lang="en-AU">
                <a:solidFill>
                  <a:schemeClr val="dk1"/>
                </a:solidFill>
              </a:rPr>
              <a:t>Admin can click on the “submit” button to create an admin account for another admin</a:t>
            </a:r>
          </a:p>
          <a:p>
            <a:pPr lvl="0" marR="0" rtl="0" algn="l">
              <a:spcBef>
                <a:spcPts val="0"/>
              </a:spcBef>
              <a:buNone/>
            </a:pPr>
            <a:r>
              <a:t/>
            </a:r>
            <a:endParaRPr/>
          </a:p>
        </p:txBody>
      </p:sp>
      <p:sp>
        <p:nvSpPr>
          <p:cNvPr id="149" name="Shape 149"/>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Points:2</a:t>
            </a:r>
          </a:p>
        </p:txBody>
      </p:sp>
      <p:sp>
        <p:nvSpPr>
          <p:cNvPr id="150" name="Shape 150"/>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t/>
            </a:r>
            <a:endParaRP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51" name="Shape 151"/>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7</a:t>
            </a:r>
          </a:p>
        </p:txBody>
      </p:sp>
      <p:sp>
        <p:nvSpPr>
          <p:cNvPr id="157" name="Shape 157"/>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Admin Modification</a:t>
            </a:r>
          </a:p>
        </p:txBody>
      </p:sp>
      <p:sp>
        <p:nvSpPr>
          <p:cNvPr id="158" name="Shape 158"/>
          <p:cNvSpPr/>
          <p:nvPr/>
        </p:nvSpPr>
        <p:spPr>
          <a:xfrm>
            <a:off x="39150" y="822472"/>
            <a:ext cx="9828000" cy="9534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an Administrator I want to be able to login and edit/add/delete information so I can keep the website up to date</a:t>
            </a:r>
          </a:p>
        </p:txBody>
      </p:sp>
      <p:sp>
        <p:nvSpPr>
          <p:cNvPr id="159" name="Shape 159"/>
          <p:cNvSpPr/>
          <p:nvPr/>
        </p:nvSpPr>
        <p:spPr>
          <a:xfrm>
            <a:off x="39150" y="1944420"/>
            <a:ext cx="9828000" cy="30111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A “Login as Admin” link is displayed</a:t>
            </a:r>
          </a:p>
          <a:p>
            <a:pPr indent="-228600" lvl="0" marL="457200" marR="0" rtl="0" algn="l">
              <a:spcBef>
                <a:spcPts val="0"/>
              </a:spcBef>
              <a:buChar char="-"/>
            </a:pPr>
            <a:r>
              <a:rPr lang="en-AU"/>
              <a:t>The admin can click on the “login as admin” link to be taken to the login as admin page</a:t>
            </a:r>
          </a:p>
          <a:p>
            <a:pPr indent="-228600" lvl="0" marL="457200" marR="0" rtl="0" algn="l">
              <a:spcBef>
                <a:spcPts val="0"/>
              </a:spcBef>
              <a:buChar char="-"/>
            </a:pPr>
            <a:r>
              <a:rPr lang="en-AU"/>
              <a:t>A </a:t>
            </a:r>
            <a:r>
              <a:rPr lang="en-AU"/>
              <a:t>User</a:t>
            </a:r>
            <a:r>
              <a:rPr lang="en-AU"/>
              <a:t>name, password and login button is </a:t>
            </a:r>
            <a:r>
              <a:rPr lang="en-AU"/>
              <a:t>displayed</a:t>
            </a:r>
            <a:r>
              <a:rPr lang="en-AU"/>
              <a:t> on the “login as admin” page</a:t>
            </a:r>
          </a:p>
          <a:p>
            <a:pPr indent="-228600" lvl="0" marL="457200" marR="0" rtl="0" algn="l">
              <a:spcBef>
                <a:spcPts val="0"/>
              </a:spcBef>
              <a:buChar char="-"/>
            </a:pPr>
            <a:r>
              <a:rPr lang="en-AU"/>
              <a:t>Admin can enter their </a:t>
            </a:r>
            <a:r>
              <a:rPr lang="en-AU"/>
              <a:t>User</a:t>
            </a:r>
            <a:r>
              <a:rPr lang="en-AU"/>
              <a:t>name and password credentials in these fields</a:t>
            </a:r>
          </a:p>
          <a:p>
            <a:pPr indent="-228600" lvl="0" marL="457200" marR="0" rtl="0" algn="l">
              <a:spcBef>
                <a:spcPts val="0"/>
              </a:spcBef>
              <a:buChar char="-"/>
            </a:pPr>
            <a:r>
              <a:rPr lang="en-AU"/>
              <a:t>Admin can click the “login” button to login to their admin account if their password corresponds to their </a:t>
            </a:r>
            <a:r>
              <a:rPr lang="en-AU"/>
              <a:t>User</a:t>
            </a:r>
            <a:r>
              <a:rPr lang="en-AU"/>
              <a:t>name</a:t>
            </a:r>
          </a:p>
          <a:p>
            <a:pPr indent="-228600" lvl="0" marL="457200" marR="0" rtl="0" algn="l">
              <a:spcBef>
                <a:spcPts val="0"/>
              </a:spcBef>
              <a:buChar char="-"/>
            </a:pPr>
            <a:r>
              <a:rPr lang="en-AU"/>
              <a:t>Data fields for colleges, industries, libraries and city information is displayed on the admin </a:t>
            </a:r>
            <a:r>
              <a:rPr lang="en-AU"/>
              <a:t>modification</a:t>
            </a:r>
            <a:r>
              <a:rPr lang="en-AU"/>
              <a:t> page, as well as an “edit” and “submit” button</a:t>
            </a:r>
          </a:p>
          <a:p>
            <a:pPr indent="-228600" lvl="0" marL="457200" marR="0" rtl="0" algn="l">
              <a:spcBef>
                <a:spcPts val="0"/>
              </a:spcBef>
              <a:buChar char="-"/>
            </a:pPr>
            <a:r>
              <a:rPr lang="en-AU"/>
              <a:t>Admin can click the “edit” button to enter the following information for each type of data field: type name, </a:t>
            </a:r>
            <a:r>
              <a:rPr lang="en-AU"/>
              <a:t>address</a:t>
            </a:r>
            <a:r>
              <a:rPr lang="en-AU"/>
              <a:t>, phone number, email</a:t>
            </a:r>
          </a:p>
          <a:p>
            <a:pPr indent="-228600" lvl="0" marL="457200" marR="0" rtl="0" algn="l">
              <a:spcBef>
                <a:spcPts val="0"/>
              </a:spcBef>
              <a:buChar char="-"/>
            </a:pPr>
            <a:r>
              <a:rPr lang="en-AU"/>
              <a:t>Admin can click the “submit” button to update the information for the website</a:t>
            </a:r>
          </a:p>
          <a:p>
            <a:pPr lvl="0" marR="0" rtl="0" algn="l">
              <a:spcBef>
                <a:spcPts val="0"/>
              </a:spcBef>
              <a:buNone/>
            </a:pPr>
            <a:r>
              <a:t/>
            </a:r>
            <a:endParaRPr/>
          </a:p>
        </p:txBody>
      </p:sp>
      <p:sp>
        <p:nvSpPr>
          <p:cNvPr id="160" name="Shape 160"/>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Points:2</a:t>
            </a:r>
          </a:p>
        </p:txBody>
      </p:sp>
      <p:sp>
        <p:nvSpPr>
          <p:cNvPr id="161" name="Shape 161"/>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sz="900"/>
              <a:t>An administrator should be able to create following information in the system. </a:t>
            </a:r>
          </a:p>
          <a:p>
            <a:pPr indent="0" lvl="0" marL="457200" marR="0" rtl="0" algn="l">
              <a:spcBef>
                <a:spcPts val="0"/>
              </a:spcBef>
              <a:buNone/>
            </a:pPr>
            <a:r>
              <a:rPr lang="en-AU" sz="900"/>
              <a:t>• Colleges: college name, address, departments and email address</a:t>
            </a:r>
          </a:p>
          <a:p>
            <a:pPr indent="0" lvl="0" marL="457200" marR="0" rtl="0" algn="l">
              <a:spcBef>
                <a:spcPts val="0"/>
              </a:spcBef>
              <a:buNone/>
            </a:pPr>
            <a:r>
              <a:rPr lang="en-AU" sz="900"/>
              <a:t>• Libraries: library name, address, phone number and email address </a:t>
            </a:r>
          </a:p>
          <a:p>
            <a:pPr indent="0" lvl="0" marL="457200" marR="0" rtl="0" algn="l">
              <a:spcBef>
                <a:spcPts val="0"/>
              </a:spcBef>
              <a:buNone/>
            </a:pPr>
            <a:r>
              <a:rPr lang="en-AU" sz="900"/>
              <a:t>• Industries: industry name, address, industry type and email address </a:t>
            </a:r>
          </a:p>
          <a:p>
            <a:pPr indent="0" lvl="0" marL="457200" marR="0" rtl="0" algn="l">
              <a:spcBef>
                <a:spcPts val="0"/>
              </a:spcBef>
              <a:buNone/>
            </a:pPr>
            <a:r>
              <a:rPr lang="en-AU" sz="900"/>
              <a:t>• Hotels: hotel name, address, phone and email address </a:t>
            </a:r>
          </a:p>
          <a:p>
            <a:pPr indent="0" lvl="0" marL="457200" marR="0" rtl="0" algn="l">
              <a:spcBef>
                <a:spcPts val="0"/>
              </a:spcBef>
              <a:buNone/>
            </a:pPr>
            <a:r>
              <a:rPr lang="en-AU" sz="900"/>
              <a:t>• Parks: park name, address, phone and email address </a:t>
            </a:r>
          </a:p>
          <a:p>
            <a:pPr indent="0" lvl="0" marL="457200" marR="0" rtl="0" algn="l">
              <a:spcBef>
                <a:spcPts val="0"/>
              </a:spcBef>
              <a:buNone/>
            </a:pPr>
            <a:r>
              <a:rPr lang="en-AU" sz="900"/>
              <a:t>• Zoos: zoo name, address, phone and email address </a:t>
            </a:r>
          </a:p>
          <a:p>
            <a:pPr indent="0" lvl="0" marL="457200" marR="0" rtl="0" algn="l">
              <a:spcBef>
                <a:spcPts val="0"/>
              </a:spcBef>
              <a:buNone/>
            </a:pPr>
            <a:r>
              <a:rPr lang="en-AU" sz="900"/>
              <a:t>• Museums: museum name, address, phone and email address</a:t>
            </a:r>
          </a:p>
          <a:p>
            <a:pPr indent="0" lvl="0" marL="457200" marR="0" rtl="0" algn="l">
              <a:spcBef>
                <a:spcPts val="0"/>
              </a:spcBef>
              <a:buNone/>
            </a:pPr>
            <a:r>
              <a:rPr lang="en-AU" sz="900"/>
              <a:t>• Restaurants: restaurant name, address, phone and email address </a:t>
            </a:r>
          </a:p>
          <a:p>
            <a:pPr indent="0" lvl="0" marL="457200" marR="0" rtl="0" algn="l">
              <a:spcBef>
                <a:spcPts val="0"/>
              </a:spcBef>
              <a:buNone/>
            </a:pPr>
            <a:r>
              <a:rPr lang="en-AU" sz="900"/>
              <a:t>• Malls: mall name, address, phone and email address </a:t>
            </a:r>
          </a:p>
          <a:p>
            <a:pPr indent="0" lvl="0" marL="0" marR="0" rtl="0" algn="l">
              <a:spcBef>
                <a:spcPts val="0"/>
              </a:spcBef>
              <a:buNone/>
            </a:pPr>
            <a:r>
              <a:rPr lang="en-AU" sz="900"/>
              <a:t>An administrator should also be able to upload a map of the city to the system.</a:t>
            </a:r>
          </a:p>
          <a:p>
            <a:pPr indent="-179387" lvl="0" marL="636587" marR="0" rtl="0" algn="l">
              <a:spcBef>
                <a:spcPts val="0"/>
              </a:spcBef>
              <a:buClr>
                <a:schemeClr val="dk1"/>
              </a:buClr>
              <a:buFont typeface="Arial"/>
              <a:buNone/>
            </a:pPr>
            <a:r>
              <a:t/>
            </a:r>
            <a:endParaRPr sz="900">
              <a:solidFill>
                <a:schemeClr val="dk1"/>
              </a:solidFill>
              <a:latin typeface="Calibri"/>
              <a:ea typeface="Calibri"/>
              <a:cs typeface="Calibri"/>
              <a:sym typeface="Calibri"/>
            </a:endParaRPr>
          </a:p>
        </p:txBody>
      </p:sp>
      <p:sp>
        <p:nvSpPr>
          <p:cNvPr id="162" name="Shape 162"/>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Priority:M</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p:nvPr/>
        </p:nvSpPr>
        <p:spPr>
          <a:xfrm>
            <a:off x="39152" y="109409"/>
            <a:ext cx="720000" cy="540000"/>
          </a:xfrm>
          <a:prstGeom prst="rect">
            <a:avLst/>
          </a:prstGeom>
          <a:solidFill>
            <a:srgbClr val="B7CCE4"/>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indent="0" lvl="0" marL="0" marR="0" rtl="0" algn="ctr">
              <a:spcBef>
                <a:spcPts val="0"/>
              </a:spcBef>
              <a:buSzPct val="25000"/>
              <a:buNone/>
            </a:pPr>
            <a:r>
              <a:rPr b="0" i="0" lang="en-AU" sz="2000" u="none" cap="none" strike="noStrike">
                <a:solidFill>
                  <a:schemeClr val="dk1"/>
                </a:solidFill>
                <a:latin typeface="Calibri"/>
                <a:ea typeface="Calibri"/>
                <a:cs typeface="Calibri"/>
                <a:sym typeface="Calibri"/>
              </a:rPr>
              <a:t>Story ID: </a:t>
            </a:r>
            <a:r>
              <a:rPr lang="en-AU" sz="2000">
                <a:solidFill>
                  <a:schemeClr val="dk1"/>
                </a:solidFill>
                <a:latin typeface="Calibri"/>
                <a:ea typeface="Calibri"/>
                <a:cs typeface="Calibri"/>
                <a:sym typeface="Calibri"/>
              </a:rPr>
              <a:t>8</a:t>
            </a:r>
          </a:p>
        </p:txBody>
      </p:sp>
      <p:sp>
        <p:nvSpPr>
          <p:cNvPr id="168" name="Shape 168"/>
          <p:cNvSpPr/>
          <p:nvPr/>
        </p:nvSpPr>
        <p:spPr>
          <a:xfrm>
            <a:off x="831153" y="109409"/>
            <a:ext cx="7380000" cy="540000"/>
          </a:xfrm>
          <a:prstGeom prst="rect">
            <a:avLst/>
          </a:prstGeom>
          <a:solidFill>
            <a:schemeClr val="accent1"/>
          </a:solidFill>
          <a:ln cap="flat" cmpd="sng" w="25400">
            <a:solidFill>
              <a:srgbClr val="244061"/>
            </a:solidFill>
            <a:prstDash val="solid"/>
            <a:round/>
            <a:headEnd len="med" w="med" type="none"/>
            <a:tailEnd len="med" w="med" type="none"/>
          </a:ln>
        </p:spPr>
        <p:txBody>
          <a:bodyPr anchorCtr="0" anchor="ctr" bIns="45700" lIns="91425" rIns="91425" tIns="45700">
            <a:noAutofit/>
          </a:bodyPr>
          <a:lstStyle/>
          <a:p>
            <a:pPr lvl="0" rtl="0" algn="ctr">
              <a:spcBef>
                <a:spcPts val="0"/>
              </a:spcBef>
              <a:buSzPct val="25000"/>
              <a:buNone/>
            </a:pPr>
            <a:r>
              <a:rPr lang="en-AU" sz="2800">
                <a:solidFill>
                  <a:schemeClr val="lt1"/>
                </a:solidFill>
                <a:latin typeface="Calibri"/>
                <a:ea typeface="Calibri"/>
                <a:cs typeface="Calibri"/>
                <a:sym typeface="Calibri"/>
              </a:rPr>
              <a:t>Translation</a:t>
            </a:r>
          </a:p>
        </p:txBody>
      </p:sp>
      <p:sp>
        <p:nvSpPr>
          <p:cNvPr id="169" name="Shape 169"/>
          <p:cNvSpPr/>
          <p:nvPr/>
        </p:nvSpPr>
        <p:spPr>
          <a:xfrm>
            <a:off x="39152" y="822470"/>
            <a:ext cx="9828000" cy="2340000"/>
          </a:xfrm>
          <a:prstGeom prst="rect">
            <a:avLst/>
          </a:prstGeom>
          <a:solidFill>
            <a:srgbClr val="C5D8F1"/>
          </a:solidFill>
          <a:ln cap="flat" cmpd="sng" w="25400">
            <a:solidFill>
              <a:srgbClr val="24406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buSzPct val="25000"/>
              <a:buNone/>
            </a:pPr>
            <a:r>
              <a:rPr lang="en-AU" sz="2400">
                <a:solidFill>
                  <a:schemeClr val="dk1"/>
                </a:solidFill>
                <a:latin typeface="Calibri"/>
                <a:ea typeface="Calibri"/>
                <a:cs typeface="Calibri"/>
                <a:sym typeface="Calibri"/>
              </a:rPr>
              <a:t>As a User I want to be able to change the language of the page, because I am not able to understand the current language, so that I can use the website internationally</a:t>
            </a:r>
          </a:p>
        </p:txBody>
      </p:sp>
      <p:sp>
        <p:nvSpPr>
          <p:cNvPr id="170" name="Shape 170"/>
          <p:cNvSpPr/>
          <p:nvPr/>
        </p:nvSpPr>
        <p:spPr>
          <a:xfrm>
            <a:off x="39152" y="3335530"/>
            <a:ext cx="9828000" cy="1620000"/>
          </a:xfrm>
          <a:prstGeom prst="rect">
            <a:avLst/>
          </a:prstGeom>
          <a:solidFill>
            <a:srgbClr val="DAE5F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lvl="0" marR="0" rtl="0" algn="l">
              <a:spcBef>
                <a:spcPts val="0"/>
              </a:spcBef>
              <a:buNone/>
            </a:pPr>
            <a:r>
              <a:rPr lang="en-AU"/>
              <a:t>Acceptance criteria:</a:t>
            </a:r>
          </a:p>
          <a:p>
            <a:pPr indent="-228600" lvl="0" marL="457200" marR="0" rtl="0" algn="l">
              <a:spcBef>
                <a:spcPts val="0"/>
              </a:spcBef>
              <a:buChar char="-"/>
            </a:pPr>
            <a:r>
              <a:rPr lang="en-AU"/>
              <a:t>The language to change should be very obvious to find - can be defined as a symbol such as a countries flag, determining what language it is.</a:t>
            </a:r>
          </a:p>
          <a:p>
            <a:pPr indent="-228600" lvl="0" marL="457200" marR="0" rtl="0" algn="l">
              <a:spcBef>
                <a:spcPts val="0"/>
              </a:spcBef>
              <a:buChar char="-"/>
            </a:pPr>
            <a:r>
              <a:rPr lang="en-AU"/>
              <a:t>The option to change the language should always be in the same place at most times on most pages.</a:t>
            </a:r>
          </a:p>
          <a:p>
            <a:pPr indent="-228600" lvl="0" marL="457200" marR="0" rtl="0" algn="l">
              <a:spcBef>
                <a:spcPts val="0"/>
              </a:spcBef>
              <a:buChar char="-"/>
            </a:pPr>
            <a:r>
              <a:rPr lang="en-AU"/>
              <a:t>Simple drop down option with </a:t>
            </a:r>
            <a:r>
              <a:rPr lang="en-AU"/>
              <a:t>different</a:t>
            </a:r>
            <a:r>
              <a:rPr lang="en-AU"/>
              <a:t> country language, where </a:t>
            </a:r>
            <a:r>
              <a:rPr lang="en-AU"/>
              <a:t>User</a:t>
            </a:r>
            <a:r>
              <a:rPr lang="en-AU"/>
              <a:t> will scroll down in alphabetical order</a:t>
            </a:r>
          </a:p>
          <a:p>
            <a:pPr indent="-228600" lvl="0" marL="457200" marR="0" rtl="0" algn="l">
              <a:spcBef>
                <a:spcPts val="0"/>
              </a:spcBef>
              <a:buChar char="-"/>
            </a:pPr>
            <a:r>
              <a:rPr lang="en-AU"/>
              <a:t>Default language will be Australia(english) as the country of place is </a:t>
            </a:r>
            <a:r>
              <a:rPr lang="en-AU"/>
              <a:t>Australia</a:t>
            </a:r>
          </a:p>
        </p:txBody>
      </p:sp>
      <p:sp>
        <p:nvSpPr>
          <p:cNvPr id="171" name="Shape 171"/>
          <p:cNvSpPr/>
          <p:nvPr/>
        </p:nvSpPr>
        <p:spPr>
          <a:xfrm>
            <a:off x="9147153" y="109409"/>
            <a:ext cx="720000" cy="540000"/>
          </a:xfrm>
          <a:prstGeom prst="rect">
            <a:avLst/>
          </a:prstGeom>
          <a:solidFill>
            <a:srgbClr val="CCF0CD">
              <a:alpha val="20000"/>
            </a:srgbClr>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Story Points:2</a:t>
            </a:r>
          </a:p>
        </p:txBody>
      </p:sp>
      <p:sp>
        <p:nvSpPr>
          <p:cNvPr id="172" name="Shape 172"/>
          <p:cNvSpPr/>
          <p:nvPr/>
        </p:nvSpPr>
        <p:spPr>
          <a:xfrm>
            <a:off x="39152" y="5128589"/>
            <a:ext cx="9828000" cy="1620000"/>
          </a:xfrm>
          <a:prstGeom prst="rect">
            <a:avLst/>
          </a:prstGeom>
          <a:solidFill>
            <a:schemeClr val="lt1"/>
          </a:solidFill>
          <a:ln cap="flat" cmpd="sng" w="25400">
            <a:solidFill>
              <a:srgbClr val="244061"/>
            </a:solidFill>
            <a:prstDash val="solid"/>
            <a:round/>
            <a:headEnd len="med" w="med" type="none"/>
            <a:tailEnd len="med" w="med" type="none"/>
          </a:ln>
        </p:spPr>
        <p:txBody>
          <a:bodyPr anchorCtr="0" anchor="t" bIns="45700" lIns="91425" rIns="91425" tIns="36000">
            <a:noAutofit/>
          </a:bodyPr>
          <a:lstStyle/>
          <a:p>
            <a:pPr indent="-179387" lvl="0" marL="179387" marR="0" rtl="0" algn="l">
              <a:spcBef>
                <a:spcPts val="0"/>
              </a:spcBef>
              <a:buClr>
                <a:schemeClr val="dk1"/>
              </a:buClr>
              <a:buFont typeface="Arial"/>
              <a:buChar char="•"/>
            </a:pPr>
            <a:r>
              <a:rPr lang="en-AU"/>
              <a:t>Will be seen on most pages where </a:t>
            </a:r>
            <a:r>
              <a:rPr lang="en-AU"/>
              <a:t>necessary</a:t>
            </a:r>
            <a:r>
              <a:rPr lang="en-AU"/>
              <a:t>. but language will take effect on all pages (where possible)</a:t>
            </a:r>
          </a:p>
          <a:p>
            <a:pPr indent="-179387" lvl="0" marL="179387" marR="0" rtl="0" algn="l">
              <a:spcBef>
                <a:spcPts val="0"/>
              </a:spcBef>
              <a:buClr>
                <a:schemeClr val="dk1"/>
              </a:buClr>
              <a:buFont typeface="Arial"/>
              <a:buChar char="•"/>
            </a:pPr>
            <a:r>
              <a:rPr lang="en-AU"/>
              <a:t>intended tourists and those who are from overseas</a:t>
            </a:r>
          </a:p>
          <a:p>
            <a:pPr indent="-179387" lvl="0" marL="179387" marR="0" rtl="0" algn="l">
              <a:spcBef>
                <a:spcPts val="0"/>
              </a:spcBef>
              <a:buClr>
                <a:schemeClr val="dk1"/>
              </a:buClr>
              <a:buFont typeface="Arial"/>
              <a:buNone/>
            </a:pPr>
            <a:r>
              <a:t/>
            </a:r>
            <a:endParaRPr sz="2000">
              <a:solidFill>
                <a:schemeClr val="dk1"/>
              </a:solidFill>
              <a:latin typeface="Calibri"/>
              <a:ea typeface="Calibri"/>
              <a:cs typeface="Calibri"/>
              <a:sym typeface="Calibri"/>
            </a:endParaRPr>
          </a:p>
        </p:txBody>
      </p:sp>
      <p:sp>
        <p:nvSpPr>
          <p:cNvPr id="173" name="Shape 173"/>
          <p:cNvSpPr/>
          <p:nvPr/>
        </p:nvSpPr>
        <p:spPr>
          <a:xfrm>
            <a:off x="8283153" y="109409"/>
            <a:ext cx="792000" cy="540000"/>
          </a:xfrm>
          <a:prstGeom prst="rect">
            <a:avLst/>
          </a:prstGeom>
          <a:solidFill>
            <a:srgbClr val="E5DFEC"/>
          </a:solidFill>
          <a:ln cap="flat" cmpd="sng" w="25400">
            <a:solidFill>
              <a:srgbClr val="244061"/>
            </a:solidFill>
            <a:prstDash val="solid"/>
            <a:round/>
            <a:headEnd len="med" w="med" type="none"/>
            <a:tailEnd len="med" w="med" type="none"/>
          </a:ln>
        </p:spPr>
        <p:txBody>
          <a:bodyPr anchorCtr="0" anchor="ctr" bIns="45700" lIns="0" rIns="0" tIns="45700">
            <a:noAutofit/>
          </a:bodyPr>
          <a:lstStyle/>
          <a:p>
            <a:pPr lvl="0" rtl="0" algn="ctr">
              <a:spcBef>
                <a:spcPts val="0"/>
              </a:spcBef>
              <a:buNone/>
            </a:pPr>
            <a:r>
              <a:rPr lang="en-AU">
                <a:solidFill>
                  <a:schemeClr val="dk1"/>
                </a:solidFill>
              </a:rPr>
              <a:t>Priority:S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