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91" r:id="rId4"/>
    <p:sldId id="296" r:id="rId5"/>
    <p:sldId id="259" r:id="rId6"/>
    <p:sldId id="260" r:id="rId7"/>
    <p:sldId id="297" r:id="rId8"/>
    <p:sldId id="298" r:id="rId9"/>
    <p:sldId id="299" r:id="rId10"/>
    <p:sldId id="300" r:id="rId11"/>
    <p:sldId id="267" r:id="rId12"/>
    <p:sldId id="272" r:id="rId13"/>
    <p:sldId id="302" r:id="rId14"/>
    <p:sldId id="301" r:id="rId15"/>
    <p:sldId id="303" r:id="rId16"/>
    <p:sldId id="304" r:id="rId17"/>
    <p:sldId id="305" r:id="rId18"/>
    <p:sldId id="292" r:id="rId19"/>
    <p:sldId id="293" r:id="rId20"/>
    <p:sldId id="29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26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D23"/>
    <a:srgbClr val="FF00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00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1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FA677B-C295-4004-A009-18546A151AF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4ACA-698B-49D2-93C9-F252D62C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4" y="410647"/>
            <a:ext cx="7951631" cy="58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There </a:t>
            </a:r>
            <a:r>
              <a:rPr lang="en-US" sz="2800" b="1" dirty="0">
                <a:latin typeface="Garamond" panose="02020404030301010803" pitchFamily="18" charset="0"/>
              </a:rPr>
              <a:t>are two </a:t>
            </a:r>
            <a:r>
              <a:rPr lang="en-US" sz="2800" b="1" dirty="0" smtClean="0">
                <a:latin typeface="Garamond" panose="02020404030301010803" pitchFamily="18" charset="0"/>
              </a:rPr>
              <a:t>basic approaches </a:t>
            </a:r>
            <a:r>
              <a:rPr lang="en-US" sz="2800" b="1" dirty="0">
                <a:latin typeface="Garamond" panose="02020404030301010803" pitchFamily="18" charset="0"/>
              </a:rPr>
              <a:t>to research, </a:t>
            </a:r>
            <a:r>
              <a:rPr lang="en-US" sz="2800" b="1" dirty="0" smtClean="0">
                <a:latin typeface="Garamond" panose="02020404030301010803" pitchFamily="18" charset="0"/>
              </a:rPr>
              <a:t>that is,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quantitative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approach </a:t>
            </a:r>
            <a:r>
              <a:rPr lang="en-US" sz="2800" b="1" dirty="0">
                <a:latin typeface="Garamond" panose="02020404030301010803" pitchFamily="18" charset="0"/>
              </a:rPr>
              <a:t>and the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qualitative approach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former involves </a:t>
            </a:r>
            <a:r>
              <a:rPr lang="en-US" sz="2800" b="1" dirty="0">
                <a:latin typeface="Garamond" panose="02020404030301010803" pitchFamily="18" charset="0"/>
              </a:rPr>
              <a:t>the generation of data in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quantitative form </a:t>
            </a:r>
            <a:r>
              <a:rPr lang="en-US" sz="2800" b="1" dirty="0">
                <a:latin typeface="Garamond" panose="02020404030301010803" pitchFamily="18" charset="0"/>
              </a:rPr>
              <a:t>which can be subjected to rigorous </a:t>
            </a:r>
            <a:r>
              <a:rPr lang="en-US" sz="2800" b="1" dirty="0" smtClean="0">
                <a:latin typeface="Garamond" panose="02020404030301010803" pitchFamily="18" charset="0"/>
              </a:rPr>
              <a:t>quantitative analysis </a:t>
            </a:r>
            <a:r>
              <a:rPr lang="en-US" sz="2800" b="1" dirty="0">
                <a:latin typeface="Garamond" panose="02020404030301010803" pitchFamily="18" charset="0"/>
              </a:rPr>
              <a:t>in a formal and rigid fashion.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This </a:t>
            </a:r>
            <a:r>
              <a:rPr lang="en-US" sz="2800" b="1" dirty="0">
                <a:latin typeface="Garamond" panose="02020404030301010803" pitchFamily="18" charset="0"/>
              </a:rPr>
              <a:t>approach can be further sub-classified into </a:t>
            </a:r>
            <a:r>
              <a:rPr lang="en-US" sz="2800" b="1" i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inferential, experimental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simulation</a:t>
            </a:r>
            <a:r>
              <a:rPr lang="en-US" sz="2800" b="1" dirty="0">
                <a:latin typeface="Garamond" panose="02020404030301010803" pitchFamily="18" charset="0"/>
              </a:rPr>
              <a:t> approaches to research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61FD2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1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1087524" cy="5823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Qualitative approach </a:t>
            </a:r>
            <a:r>
              <a:rPr lang="en-US" sz="2800" b="1" dirty="0">
                <a:latin typeface="Garamond" panose="02020404030301010803" pitchFamily="18" charset="0"/>
              </a:rPr>
              <a:t>to research is concerned with subjective assessment of attitudes, </a:t>
            </a:r>
            <a:r>
              <a:rPr lang="en-US" sz="2800" b="1" dirty="0" smtClean="0">
                <a:latin typeface="Garamond" panose="02020404030301010803" pitchFamily="18" charset="0"/>
              </a:rPr>
              <a:t>opinions and </a:t>
            </a:r>
            <a:r>
              <a:rPr lang="en-US" sz="2800" b="1" dirty="0" err="1"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in such a situation is a function of researcher’s insights and </a:t>
            </a:r>
            <a:r>
              <a:rPr lang="en-US" sz="2800" b="1" dirty="0" smtClean="0">
                <a:latin typeface="Garamond" panose="02020404030301010803" pitchFamily="18" charset="0"/>
              </a:rPr>
              <a:t>impressions.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Such </a:t>
            </a:r>
            <a:r>
              <a:rPr lang="en-US" sz="2800" b="1" dirty="0">
                <a:latin typeface="Garamond" panose="02020404030301010803" pitchFamily="18" charset="0"/>
              </a:rPr>
              <a:t>an approach to research generates results either in non-quantitative form or in the form </a:t>
            </a:r>
            <a:r>
              <a:rPr lang="en-US" sz="2800" b="1" dirty="0" smtClean="0">
                <a:latin typeface="Garamond" panose="02020404030301010803" pitchFamily="18" charset="0"/>
              </a:rPr>
              <a:t>which are </a:t>
            </a:r>
            <a:r>
              <a:rPr lang="en-US" sz="2800" b="1" dirty="0">
                <a:latin typeface="Garamond" panose="02020404030301010803" pitchFamily="18" charset="0"/>
              </a:rPr>
              <a:t>not subjected to rigorous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8962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Methods versus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Research methods </a:t>
            </a:r>
            <a:r>
              <a:rPr lang="en-US" sz="2800" b="1" dirty="0">
                <a:latin typeface="Garamond" panose="02020404030301010803" pitchFamily="18" charset="0"/>
              </a:rPr>
              <a:t>may be understood as all those methods/techniques that are </a:t>
            </a:r>
            <a:r>
              <a:rPr lang="en-US" sz="2800" b="1" dirty="0" smtClean="0">
                <a:latin typeface="Garamond" panose="02020404030301010803" pitchFamily="18" charset="0"/>
              </a:rPr>
              <a:t>used for </a:t>
            </a:r>
            <a:r>
              <a:rPr lang="en-US" sz="2800" b="1" dirty="0">
                <a:latin typeface="Garamond" panose="02020404030301010803" pitchFamily="18" charset="0"/>
              </a:rPr>
              <a:t>conduction of research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Research methods or techniques*,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refer to the methods the </a:t>
            </a:r>
            <a:r>
              <a:rPr lang="en-US" sz="2800" b="1" dirty="0" smtClean="0">
                <a:latin typeface="Garamond" panose="02020404030301010803" pitchFamily="18" charset="0"/>
              </a:rPr>
              <a:t>researchers use </a:t>
            </a:r>
            <a:r>
              <a:rPr lang="en-US" sz="2800" b="1" dirty="0">
                <a:latin typeface="Garamond" panose="02020404030301010803" pitchFamily="18" charset="0"/>
              </a:rPr>
              <a:t>in performing research operations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In other words, all those methods which are used by </a:t>
            </a:r>
            <a:r>
              <a:rPr lang="en-US" sz="2800" b="1" dirty="0" smtClean="0">
                <a:latin typeface="Garamond" panose="02020404030301010803" pitchFamily="18" charset="0"/>
              </a:rPr>
              <a:t>the researcher </a:t>
            </a:r>
            <a:r>
              <a:rPr lang="en-US" sz="2800" b="1" dirty="0">
                <a:latin typeface="Garamond" panose="02020404030301010803" pitchFamily="18" charset="0"/>
              </a:rPr>
              <a:t>during the course of studying his research problem are termed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as research methods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Methods versus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methods can be put into the following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three groups: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1. In 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first group </a:t>
            </a:r>
            <a:r>
              <a:rPr lang="en-US" sz="2800" b="1" dirty="0">
                <a:latin typeface="Garamond" panose="02020404030301010803" pitchFamily="18" charset="0"/>
              </a:rPr>
              <a:t>we include those methods which are concerned with 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collection </a:t>
            </a: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of data</a:t>
            </a:r>
            <a:r>
              <a:rPr lang="en-US" sz="2800" b="1" dirty="0">
                <a:latin typeface="Garamond" panose="02020404030301010803" pitchFamily="18" charset="0"/>
              </a:rPr>
              <a:t>. These methods will be used where the data already available are not sufficient </a:t>
            </a:r>
            <a:r>
              <a:rPr lang="en-US" sz="2800" b="1" dirty="0" smtClean="0">
                <a:latin typeface="Garamond" panose="02020404030301010803" pitchFamily="18" charset="0"/>
              </a:rPr>
              <a:t>to arrive </a:t>
            </a:r>
            <a:r>
              <a:rPr lang="en-US" sz="2800" b="1" dirty="0">
                <a:latin typeface="Garamond" panose="02020404030301010803" pitchFamily="18" charset="0"/>
              </a:rPr>
              <a:t>at the required solution;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2. 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second group </a:t>
            </a:r>
            <a:r>
              <a:rPr lang="en-US" sz="2800" b="1" dirty="0">
                <a:latin typeface="Garamond" panose="02020404030301010803" pitchFamily="18" charset="0"/>
              </a:rPr>
              <a:t>consists of those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statistical techniques </a:t>
            </a:r>
            <a:r>
              <a:rPr lang="en-US" sz="2800" b="1" dirty="0">
                <a:latin typeface="Garamond" panose="02020404030301010803" pitchFamily="18" charset="0"/>
              </a:rPr>
              <a:t>which are used for </a:t>
            </a:r>
            <a:r>
              <a:rPr lang="en-US" sz="2800" b="1" dirty="0" smtClean="0">
                <a:latin typeface="Garamond" panose="02020404030301010803" pitchFamily="18" charset="0"/>
              </a:rPr>
              <a:t>establishing relationships </a:t>
            </a:r>
            <a:r>
              <a:rPr lang="en-US" sz="2800" b="1" dirty="0">
                <a:latin typeface="Garamond" panose="02020404030301010803" pitchFamily="18" charset="0"/>
              </a:rPr>
              <a:t>between the data and the unknowns;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3. 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third group </a:t>
            </a:r>
            <a:r>
              <a:rPr lang="en-US" sz="2800" b="1" dirty="0">
                <a:latin typeface="Garamond" panose="02020404030301010803" pitchFamily="18" charset="0"/>
              </a:rPr>
              <a:t>consists of those methods which are used to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evaluate the accuracy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the results </a:t>
            </a:r>
            <a:r>
              <a:rPr lang="en-US" sz="2800" b="1" dirty="0">
                <a:latin typeface="Garamond" panose="02020404030301010803" pitchFamily="18" charset="0"/>
              </a:rPr>
              <a:t>obtained.</a:t>
            </a:r>
          </a:p>
        </p:txBody>
      </p:sp>
    </p:spTree>
    <p:extLst>
      <p:ext uri="{BB962C8B-B14F-4D97-AF65-F5344CB8AC3E}">
        <p14:creationId xmlns:p14="http://schemas.microsoft.com/office/powerpoint/2010/main" val="402927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Research methodology </a:t>
            </a:r>
            <a:r>
              <a:rPr lang="en-US" sz="2800" b="1" dirty="0">
                <a:latin typeface="Garamond" panose="02020404030301010803" pitchFamily="18" charset="0"/>
              </a:rPr>
              <a:t>is a way to systematically solve the research problem. It may </a:t>
            </a:r>
            <a:r>
              <a:rPr lang="en-US" sz="2800" b="1" dirty="0" smtClean="0">
                <a:latin typeface="Garamond" panose="02020404030301010803" pitchFamily="18" charset="0"/>
              </a:rPr>
              <a:t>be understood </a:t>
            </a:r>
            <a:r>
              <a:rPr lang="en-US" sz="2800" b="1" dirty="0">
                <a:latin typeface="Garamond" panose="02020404030301010803" pitchFamily="18" charset="0"/>
              </a:rPr>
              <a:t>as a science of studying how research is done scientifically.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it we study the </a:t>
            </a:r>
            <a:r>
              <a:rPr lang="en-US" sz="2800" b="1" dirty="0" smtClean="0">
                <a:latin typeface="Garamond" panose="02020404030301010803" pitchFamily="18" charset="0"/>
              </a:rPr>
              <a:t>various steps </a:t>
            </a:r>
            <a:r>
              <a:rPr lang="en-US" sz="2800" b="1" dirty="0">
                <a:latin typeface="Garamond" panose="02020404030301010803" pitchFamily="18" charset="0"/>
              </a:rPr>
              <a:t>that are generally adopted by a researcher in studying his research problem along with the </a:t>
            </a:r>
            <a:r>
              <a:rPr lang="en-US" sz="2800" b="1" dirty="0" smtClean="0">
                <a:latin typeface="Garamond" panose="02020404030301010803" pitchFamily="18" charset="0"/>
              </a:rPr>
              <a:t>logic behind </a:t>
            </a:r>
            <a:r>
              <a:rPr lang="en-US" sz="2800" b="1" dirty="0">
                <a:latin typeface="Garamond" panose="02020404030301010803" pitchFamily="18" charset="0"/>
              </a:rPr>
              <a:t>them.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is necessary for the researcher to know not only the research </a:t>
            </a:r>
            <a:r>
              <a:rPr lang="en-US" sz="2800" b="1" dirty="0" smtClean="0">
                <a:latin typeface="Garamond" panose="02020404030301010803" pitchFamily="18" charset="0"/>
              </a:rPr>
              <a:t>methods/techniques but </a:t>
            </a:r>
            <a:r>
              <a:rPr lang="en-US" sz="2800" b="1" dirty="0">
                <a:latin typeface="Garamond" panose="02020404030301010803" pitchFamily="18" charset="0"/>
              </a:rPr>
              <a:t>also the methodology. </a:t>
            </a:r>
          </a:p>
        </p:txBody>
      </p:sp>
    </p:spTree>
    <p:extLst>
      <p:ext uri="{BB962C8B-B14F-4D97-AF65-F5344CB8AC3E}">
        <p14:creationId xmlns:p14="http://schemas.microsoft.com/office/powerpoint/2010/main" val="367727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507974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Importance of Knowing How Research is </a:t>
            </a:r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Done</a:t>
            </a:r>
            <a:b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/>
            </a:r>
            <a:b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</a:b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1" y="1461753"/>
            <a:ext cx="10778431" cy="5396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The study of research methodology gives the student the necessary training in gathering material </a:t>
            </a:r>
            <a:r>
              <a:rPr lang="en-US" sz="2800" b="1" dirty="0" smtClean="0">
                <a:latin typeface="Garamond" panose="02020404030301010803" pitchFamily="18" charset="0"/>
              </a:rPr>
              <a:t>and arranging </a:t>
            </a:r>
            <a:r>
              <a:rPr lang="en-US" sz="2800" b="1" dirty="0">
                <a:latin typeface="Garamond" panose="02020404030301010803" pitchFamily="18" charset="0"/>
              </a:rPr>
              <a:t>or card-indexing them, participation in the field work when </a:t>
            </a:r>
            <a:r>
              <a:rPr lang="en-US" sz="2800" b="1" dirty="0" smtClean="0">
                <a:latin typeface="Garamond" panose="02020404030301010803" pitchFamily="18" charset="0"/>
              </a:rPr>
              <a:t>required.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Training in techniques </a:t>
            </a:r>
            <a:r>
              <a:rPr lang="en-US" sz="2800" b="1" dirty="0">
                <a:latin typeface="Garamond" panose="02020404030301010803" pitchFamily="18" charset="0"/>
              </a:rPr>
              <a:t>for the collection of data appropriate to particular problems, in the use of </a:t>
            </a:r>
            <a:r>
              <a:rPr lang="en-US" sz="2800" b="1" dirty="0" smtClean="0">
                <a:latin typeface="Garamond" panose="02020404030301010803" pitchFamily="18" charset="0"/>
              </a:rPr>
              <a:t>statistics, questionnaires </a:t>
            </a:r>
            <a:r>
              <a:rPr lang="en-US" sz="2800" b="1" dirty="0">
                <a:latin typeface="Garamond" panose="02020404030301010803" pitchFamily="18" charset="0"/>
              </a:rPr>
              <a:t>and controlled experimentation and in recording evidence, sorting it out and </a:t>
            </a:r>
            <a:r>
              <a:rPr lang="en-US" sz="2800" b="1" dirty="0" smtClean="0">
                <a:latin typeface="Garamond" panose="02020404030301010803" pitchFamily="18" charset="0"/>
              </a:rPr>
              <a:t>interpreting it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1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9" y="1416676"/>
            <a:ext cx="11101589" cy="5441324"/>
          </a:xfrm>
        </p:spPr>
        <p:txBody>
          <a:bodyPr>
            <a:normAutofit/>
          </a:bodyPr>
          <a:lstStyle/>
          <a:p>
            <a:pPr marL="571500" indent="-571500">
              <a:buAutoNum type="romanLcParenBoth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knowledge of methodology provides good training specially to </a:t>
            </a:r>
            <a:r>
              <a:rPr lang="en-US" sz="2800" b="1" dirty="0" smtClean="0">
                <a:latin typeface="Garamond" panose="02020404030301010803" pitchFamily="18" charset="0"/>
              </a:rPr>
              <a:t>the new </a:t>
            </a:r>
            <a:r>
              <a:rPr lang="en-US" sz="2800" b="1" dirty="0">
                <a:latin typeface="Garamond" panose="02020404030301010803" pitchFamily="18" charset="0"/>
              </a:rPr>
              <a:t>research worker and enables him to do better research. It helps him to develop </a:t>
            </a:r>
            <a:r>
              <a:rPr lang="en-US" sz="2800" b="1" dirty="0" smtClean="0">
                <a:latin typeface="Garamond" panose="02020404030301010803" pitchFamily="18" charset="0"/>
              </a:rPr>
              <a:t>disciplined thinking to </a:t>
            </a:r>
            <a:r>
              <a:rPr lang="en-US" sz="2800" b="1" dirty="0">
                <a:latin typeface="Garamond" panose="02020404030301010803" pitchFamily="18" charset="0"/>
              </a:rPr>
              <a:t>observe the field objectively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(ii ) </a:t>
            </a:r>
            <a:r>
              <a:rPr lang="en-US" sz="2800" b="1" dirty="0">
                <a:latin typeface="Garamond" panose="02020404030301010803" pitchFamily="18" charset="0"/>
              </a:rPr>
              <a:t>Knowledge of how to do research will inculcate the ability to evaluate and use </a:t>
            </a:r>
            <a:r>
              <a:rPr lang="en-US" sz="2800" b="1" dirty="0" smtClean="0">
                <a:latin typeface="Garamond" panose="02020404030301010803" pitchFamily="18" charset="0"/>
              </a:rPr>
              <a:t>research results </a:t>
            </a:r>
            <a:r>
              <a:rPr lang="en-US" sz="2800" b="1" dirty="0">
                <a:latin typeface="Garamond" panose="02020404030301010803" pitchFamily="18" charset="0"/>
              </a:rPr>
              <a:t>with reasonable </a:t>
            </a:r>
            <a:r>
              <a:rPr lang="en-US" sz="2800" b="1" dirty="0" smtClean="0">
                <a:latin typeface="Garamond" panose="02020404030301010803" pitchFamily="18" charset="0"/>
              </a:rPr>
              <a:t>confidence;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the </a:t>
            </a:r>
            <a:r>
              <a:rPr lang="en-US" sz="2800" b="1" dirty="0">
                <a:latin typeface="Garamond" panose="02020404030301010803" pitchFamily="18" charset="0"/>
              </a:rPr>
              <a:t>knowledge </a:t>
            </a:r>
            <a:r>
              <a:rPr lang="en-US" sz="2800" b="1" dirty="0" smtClean="0">
                <a:latin typeface="Garamond" panose="02020404030301010803" pitchFamily="18" charset="0"/>
              </a:rPr>
              <a:t>of research </a:t>
            </a:r>
            <a:r>
              <a:rPr lang="en-US" sz="2800" b="1" dirty="0">
                <a:latin typeface="Garamond" panose="02020404030301010803" pitchFamily="18" charset="0"/>
              </a:rPr>
              <a:t>methodology is helpful in various fields such as government or </a:t>
            </a:r>
            <a:r>
              <a:rPr lang="en-US" sz="2800" b="1" dirty="0" smtClean="0">
                <a:latin typeface="Garamond" panose="02020404030301010803" pitchFamily="18" charset="0"/>
              </a:rPr>
              <a:t>business administration</a:t>
            </a:r>
            <a:r>
              <a:rPr lang="en-US" sz="2800" b="1" dirty="0">
                <a:latin typeface="Garamond" panose="02020404030301010803" pitchFamily="18" charset="0"/>
              </a:rPr>
              <a:t>, community development and social work where persons are </a:t>
            </a:r>
            <a:r>
              <a:rPr lang="en-US" sz="2800" b="1" dirty="0" smtClean="0">
                <a:latin typeface="Garamond" panose="02020404030301010803" pitchFamily="18" charset="0"/>
              </a:rPr>
              <a:t>increasingly called </a:t>
            </a:r>
            <a:r>
              <a:rPr lang="en-US" sz="2800" b="1" dirty="0">
                <a:latin typeface="Garamond" panose="02020404030301010803" pitchFamily="18" charset="0"/>
              </a:rPr>
              <a:t>upon to evaluate and use research results for action.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456" y="125589"/>
            <a:ext cx="106379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</a:pPr>
            <a:r>
              <a:rPr lang="en-US" sz="3200" b="1" dirty="0">
                <a:solidFill>
                  <a:srgbClr val="FFFF00"/>
                </a:solidFill>
                <a:latin typeface="Garamond" panose="02020404030301010803" pitchFamily="18" charset="0"/>
                <a:ea typeface="+mj-ea"/>
                <a:cs typeface="+mj-cs"/>
              </a:rPr>
              <a:t>Importance of knowing the methodology of research or how research is done stems from the following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179162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78" y="734096"/>
            <a:ext cx="10752673" cy="519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(iii</a:t>
            </a:r>
            <a:r>
              <a:rPr lang="en-US" sz="2800" b="1" dirty="0" smtClean="0">
                <a:latin typeface="Garamond" panose="02020404030301010803" pitchFamily="18" charset="0"/>
              </a:rPr>
              <a:t>) The </a:t>
            </a:r>
            <a:r>
              <a:rPr lang="en-US" sz="2800" b="1" dirty="0">
                <a:latin typeface="Garamond" panose="02020404030301010803" pitchFamily="18" charset="0"/>
              </a:rPr>
              <a:t>knowledge of </a:t>
            </a:r>
            <a:r>
              <a:rPr lang="en-US" sz="2800" b="1" dirty="0" smtClean="0">
                <a:latin typeface="Garamond" panose="02020404030301010803" pitchFamily="18" charset="0"/>
              </a:rPr>
              <a:t>research methodology </a:t>
            </a:r>
            <a:r>
              <a:rPr lang="en-US" sz="2800" b="1" dirty="0">
                <a:latin typeface="Garamond" panose="02020404030301010803" pitchFamily="18" charset="0"/>
              </a:rPr>
              <a:t>provides tools to </a:t>
            </a:r>
            <a:r>
              <a:rPr lang="en-US" sz="2800" b="1" dirty="0" smtClean="0">
                <a:latin typeface="Garamond" panose="02020404030301010803" pitchFamily="18" charset="0"/>
              </a:rPr>
              <a:t>look </a:t>
            </a:r>
            <a:r>
              <a:rPr lang="en-US" sz="2800" b="1" dirty="0">
                <a:latin typeface="Garamond" panose="02020404030301010803" pitchFamily="18" charset="0"/>
              </a:rPr>
              <a:t>at things in life objectively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(iv) </a:t>
            </a: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knowledge of methodology helps the consumer of research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results to evaluate them and enables him to take rational decisions.</a:t>
            </a:r>
          </a:p>
        </p:txBody>
      </p:sp>
    </p:spTree>
    <p:extLst>
      <p:ext uri="{BB962C8B-B14F-4D97-AF65-F5344CB8AC3E}">
        <p14:creationId xmlns:p14="http://schemas.microsoft.com/office/powerpoint/2010/main" val="260356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WHAT YOU CAN DO WITH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So what can we use research to do in order to gain this new knowledge?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Some of the ways it can be used one to</a:t>
            </a:r>
            <a:r>
              <a:rPr lang="en-US" sz="2800" b="1" dirty="0" smtClean="0">
                <a:latin typeface="Garamond" panose="02020404030301010803" pitchFamily="18" charset="0"/>
              </a:rPr>
              <a:t>:</a:t>
            </a: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Categorise</a:t>
            </a:r>
            <a:r>
              <a:rPr lang="en-US" sz="2800" b="1" dirty="0">
                <a:latin typeface="Garamond" panose="02020404030301010803" pitchFamily="18" charset="0"/>
              </a:rPr>
              <a:t>. This involves forming a typology of objects, events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or concepts, i.e. a set of names or ‘boxes’ into which these can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be sorted. This can be useful in explaining which ‘things’ belong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together and how.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Describe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</a:t>
            </a:r>
            <a:r>
              <a:rPr lang="en-US" sz="2800" b="1" dirty="0">
                <a:latin typeface="Garamond" panose="02020404030301010803" pitchFamily="18" charset="0"/>
              </a:rPr>
              <a:t>Descriptive research relies on observation as a </a:t>
            </a:r>
            <a:r>
              <a:rPr lang="en-US" sz="2800" b="1" dirty="0" smtClean="0">
                <a:latin typeface="Garamond" panose="02020404030301010803" pitchFamily="18" charset="0"/>
              </a:rPr>
              <a:t>means of </a:t>
            </a:r>
            <a:r>
              <a:rPr lang="en-US" sz="2800" b="1" dirty="0">
                <a:latin typeface="Garamond" panose="02020404030301010803" pitchFamily="18" charset="0"/>
              </a:rPr>
              <a:t>collecting data. It attempts to examine situations in order </a:t>
            </a:r>
            <a:r>
              <a:rPr lang="en-US" sz="2800" b="1" dirty="0" smtClean="0">
                <a:latin typeface="Garamond" panose="02020404030301010803" pitchFamily="18" charset="0"/>
              </a:rPr>
              <a:t>to establish </a:t>
            </a:r>
            <a:r>
              <a:rPr lang="en-US" sz="2800" b="1" dirty="0">
                <a:latin typeface="Garamond" panose="02020404030301010803" pitchFamily="18" charset="0"/>
              </a:rPr>
              <a:t>what is the norm, i.e. what can be predicted to </a:t>
            </a:r>
            <a:r>
              <a:rPr lang="en-US" sz="2800" b="1" dirty="0" smtClean="0">
                <a:latin typeface="Garamond" panose="02020404030301010803" pitchFamily="18" charset="0"/>
              </a:rPr>
              <a:t>happen again </a:t>
            </a:r>
            <a:r>
              <a:rPr lang="en-US" sz="2800" b="1" dirty="0">
                <a:latin typeface="Garamond" panose="02020404030301010803" pitchFamily="18" charset="0"/>
              </a:rPr>
              <a:t>under the same circumstances.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1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332509"/>
            <a:ext cx="10997192" cy="623571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Explain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</a:t>
            </a:r>
            <a:r>
              <a:rPr lang="en-US" sz="2800" b="1" dirty="0">
                <a:latin typeface="Garamond" panose="02020404030301010803" pitchFamily="18" charset="0"/>
              </a:rPr>
              <a:t>This is a descriptive type of </a:t>
            </a:r>
            <a:r>
              <a:rPr lang="en-US" sz="2800" b="1" dirty="0" smtClean="0">
                <a:latin typeface="Garamond" panose="02020404030301010803" pitchFamily="18" charset="0"/>
              </a:rPr>
              <a:t>research specifically </a:t>
            </a:r>
            <a:r>
              <a:rPr lang="en-US" sz="2800" b="1" dirty="0">
                <a:latin typeface="Garamond" panose="02020404030301010803" pitchFamily="18" charset="0"/>
              </a:rPr>
              <a:t>designed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to deal with complex issues. It aims to move beyond ‘just </a:t>
            </a:r>
            <a:r>
              <a:rPr lang="en-US" sz="2800" b="1" dirty="0" smtClean="0">
                <a:latin typeface="Garamond" panose="02020404030301010803" pitchFamily="18" charset="0"/>
              </a:rPr>
              <a:t>getting the </a:t>
            </a:r>
            <a:r>
              <a:rPr lang="en-US" sz="2800" b="1" dirty="0">
                <a:latin typeface="Garamond" panose="02020404030301010803" pitchFamily="18" charset="0"/>
              </a:rPr>
              <a:t>facts’ in order to make sense of the myriad other </a:t>
            </a:r>
            <a:r>
              <a:rPr lang="en-US" sz="2800" b="1" dirty="0" smtClean="0">
                <a:latin typeface="Garamond" panose="02020404030301010803" pitchFamily="18" charset="0"/>
              </a:rPr>
              <a:t>elements involved</a:t>
            </a:r>
            <a:r>
              <a:rPr lang="en-US" sz="2800" b="1" dirty="0">
                <a:latin typeface="Garamond" panose="02020404030301010803" pitchFamily="18" charset="0"/>
              </a:rPr>
              <a:t>, such as human, political, social, cultural and contextual.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Evaluate</a:t>
            </a:r>
            <a:r>
              <a:rPr lang="en-US" sz="2800" b="1" dirty="0">
                <a:latin typeface="Garamond" panose="02020404030301010803" pitchFamily="18" charset="0"/>
              </a:rPr>
              <a:t>. This involves making judgements about the </a:t>
            </a:r>
            <a:r>
              <a:rPr lang="en-US" sz="2800" b="1" dirty="0" smtClean="0">
                <a:latin typeface="Garamond" panose="02020404030301010803" pitchFamily="18" charset="0"/>
              </a:rPr>
              <a:t>quality of </a:t>
            </a:r>
            <a:r>
              <a:rPr lang="en-US" sz="2800" b="1" dirty="0">
                <a:latin typeface="Garamond" panose="02020404030301010803" pitchFamily="18" charset="0"/>
              </a:rPr>
              <a:t>objects or events. Quality can be measured either in an </a:t>
            </a:r>
            <a:r>
              <a:rPr lang="en-US" sz="2800" b="1" dirty="0" smtClean="0">
                <a:latin typeface="Garamond" panose="02020404030301010803" pitchFamily="18" charset="0"/>
              </a:rPr>
              <a:t>absolute sense </a:t>
            </a:r>
            <a:r>
              <a:rPr lang="en-US" sz="2800" b="1" dirty="0">
                <a:latin typeface="Garamond" panose="02020404030301010803" pitchFamily="18" charset="0"/>
              </a:rPr>
              <a:t>or on a comparative basis. To be useful, the methods </a:t>
            </a:r>
            <a:r>
              <a:rPr lang="en-US" sz="2800" b="1" dirty="0" smtClean="0">
                <a:latin typeface="Garamond" panose="02020404030301010803" pitchFamily="18" charset="0"/>
              </a:rPr>
              <a:t>of evaluation </a:t>
            </a:r>
            <a:r>
              <a:rPr lang="en-US" sz="2800" b="1" dirty="0">
                <a:latin typeface="Garamond" panose="02020404030301010803" pitchFamily="18" charset="0"/>
              </a:rPr>
              <a:t>must be relevant to the context and intentions of </a:t>
            </a:r>
            <a:r>
              <a:rPr lang="en-US" sz="2800" b="1" dirty="0" smtClean="0">
                <a:latin typeface="Garamond" panose="02020404030301010803" pitchFamily="18" charset="0"/>
              </a:rPr>
              <a:t>the research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Compare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</a:t>
            </a:r>
            <a:r>
              <a:rPr lang="en-US" sz="2800" b="1" dirty="0">
                <a:latin typeface="Garamond" panose="02020404030301010803" pitchFamily="18" charset="0"/>
              </a:rPr>
              <a:t>Two or more contrasting cases can be examined </a:t>
            </a:r>
            <a:r>
              <a:rPr lang="en-US" sz="2800" b="1" dirty="0" smtClean="0">
                <a:latin typeface="Garamond" panose="02020404030301010803" pitchFamily="18" charset="0"/>
              </a:rPr>
              <a:t>to highlight </a:t>
            </a:r>
            <a:r>
              <a:rPr lang="en-US" sz="2800" b="1" dirty="0">
                <a:latin typeface="Garamond" panose="02020404030301010803" pitchFamily="18" charset="0"/>
              </a:rPr>
              <a:t>differences and similarities between them, leading to </a:t>
            </a:r>
            <a:r>
              <a:rPr lang="en-US" sz="2800" b="1" dirty="0" smtClean="0">
                <a:latin typeface="Garamond" panose="02020404030301010803" pitchFamily="18" charset="0"/>
              </a:rPr>
              <a:t>a better </a:t>
            </a:r>
            <a:r>
              <a:rPr lang="en-US" sz="2800" b="1" dirty="0">
                <a:latin typeface="Garamond" panose="02020404030301010803" pitchFamily="18" charset="0"/>
              </a:rPr>
              <a:t>understanding of phenomena.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Correlate</a:t>
            </a:r>
            <a:r>
              <a:rPr lang="en-US" sz="2800" b="1" dirty="0">
                <a:latin typeface="Garamond" panose="02020404030301010803" pitchFamily="18" charset="0"/>
              </a:rPr>
              <a:t>. The relationships between two phenomena are investigated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to see whether and how they influence each other.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5141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Meaning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30310"/>
            <a:ext cx="10778431" cy="52180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The systematic method consisting </a:t>
            </a:r>
            <a:r>
              <a:rPr lang="en-US" sz="2800" b="1" dirty="0" smtClean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articulating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the problem</a:t>
            </a:r>
            <a:r>
              <a:rPr lang="en-US" sz="2800" b="1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formulating 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a hypothesis</a:t>
            </a:r>
            <a:r>
              <a:rPr lang="en-US" sz="2800" b="1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collecting the facts or data</a:t>
            </a:r>
            <a:r>
              <a:rPr lang="en-US" sz="2800" b="1" dirty="0" smtClean="0">
                <a:latin typeface="Garamond" panose="02020404030301010803" pitchFamily="18" charset="0"/>
              </a:rPr>
              <a:t>, </a:t>
            </a:r>
            <a:r>
              <a:rPr lang="en-US" sz="2800" b="1" dirty="0" err="1" smtClean="0">
                <a:solidFill>
                  <a:srgbClr val="61FD23"/>
                </a:solidFill>
                <a:latin typeface="Garamond" panose="02020404030301010803" pitchFamily="18" charset="0"/>
              </a:rPr>
              <a:t>analysing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the facts</a:t>
            </a:r>
            <a:r>
              <a:rPr lang="en-US" sz="2800" b="1" dirty="0">
                <a:latin typeface="Garamond" panose="02020404030301010803" pitchFamily="18" charset="0"/>
              </a:rPr>
              <a:t> and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reaching 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certain conclusion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either in the form of </a:t>
            </a:r>
            <a:r>
              <a:rPr lang="en-US" sz="2800" b="1" dirty="0" smtClean="0">
                <a:latin typeface="Garamond" panose="02020404030301010803" pitchFamily="18" charset="0"/>
              </a:rPr>
              <a:t>solutions towards </a:t>
            </a:r>
            <a:r>
              <a:rPr lang="en-US" sz="2800" b="1" dirty="0">
                <a:latin typeface="Garamond" panose="02020404030301010803" pitchFamily="18" charset="0"/>
              </a:rPr>
              <a:t>the concerned problem or </a:t>
            </a:r>
            <a:r>
              <a:rPr lang="en-US" sz="2800" b="1" dirty="0" smtClean="0">
                <a:latin typeface="Garamond" panose="02020404030301010803" pitchFamily="18" charset="0"/>
              </a:rPr>
              <a:t>in certain generalizations </a:t>
            </a:r>
            <a:r>
              <a:rPr lang="en-US" sz="2800" b="1" dirty="0">
                <a:latin typeface="Garamond" panose="02020404030301010803" pitchFamily="18" charset="0"/>
              </a:rPr>
              <a:t>for </a:t>
            </a:r>
            <a:r>
              <a:rPr lang="en-US" sz="2800" b="1" dirty="0" smtClean="0">
                <a:latin typeface="Garamond" panose="02020404030301010803" pitchFamily="18" charset="0"/>
              </a:rPr>
              <a:t>some </a:t>
            </a:r>
            <a:r>
              <a:rPr lang="en-US" sz="2800" b="1" dirty="0">
                <a:latin typeface="Garamond" panose="02020404030301010803" pitchFamily="18" charset="0"/>
              </a:rPr>
              <a:t>theoretical </a:t>
            </a:r>
            <a:r>
              <a:rPr lang="en-US" sz="2800" b="1" dirty="0" smtClean="0">
                <a:latin typeface="Garamond" panose="02020404030301010803" pitchFamily="18" charset="0"/>
              </a:rPr>
              <a:t>formulation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Is </a:t>
            </a:r>
            <a:r>
              <a:rPr lang="en-US" sz="2800" b="1" dirty="0">
                <a:latin typeface="Garamond" panose="02020404030301010803" pitchFamily="18" charset="0"/>
              </a:rPr>
              <a:t>the pursuit of truth with help of study, observations, comparison and experiment.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7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29" y="374073"/>
            <a:ext cx="11006543" cy="61941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relationship </a:t>
            </a:r>
            <a:r>
              <a:rPr lang="en-US" sz="2800" b="1" dirty="0">
                <a:latin typeface="Garamond" panose="02020404030301010803" pitchFamily="18" charset="0"/>
              </a:rPr>
              <a:t>might be just a loose link at one extreme or a direct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 link </a:t>
            </a:r>
            <a:r>
              <a:rPr lang="en-US" sz="2800" b="1" dirty="0">
                <a:latin typeface="Garamond" panose="02020404030301010803" pitchFamily="18" charset="0"/>
              </a:rPr>
              <a:t>when one phenomenon causes another. These are </a:t>
            </a:r>
            <a:r>
              <a:rPr lang="en-US" sz="2800" b="1" dirty="0" smtClean="0">
                <a:latin typeface="Garamond" panose="02020404030301010803" pitchFamily="18" charset="0"/>
              </a:rPr>
              <a:t>measured as </a:t>
            </a:r>
            <a:r>
              <a:rPr lang="en-US" sz="2800" b="1" dirty="0">
                <a:latin typeface="Garamond" panose="02020404030301010803" pitchFamily="18" charset="0"/>
              </a:rPr>
              <a:t>levels of association.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Predict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</a:t>
            </a:r>
            <a:r>
              <a:rPr lang="en-US" sz="2800" b="1" dirty="0">
                <a:latin typeface="Garamond" panose="02020404030301010803" pitchFamily="18" charset="0"/>
              </a:rPr>
              <a:t>This can sometimes be done in research areas </a:t>
            </a:r>
            <a:r>
              <a:rPr lang="en-US" sz="2800" b="1" dirty="0" smtClean="0">
                <a:latin typeface="Garamond" panose="02020404030301010803" pitchFamily="18" charset="0"/>
              </a:rPr>
              <a:t>where correlations </a:t>
            </a:r>
            <a:r>
              <a:rPr lang="en-US" sz="2800" b="1" dirty="0">
                <a:latin typeface="Garamond" panose="02020404030301010803" pitchFamily="18" charset="0"/>
              </a:rPr>
              <a:t>are already known. Predictions of possible </a:t>
            </a:r>
            <a:r>
              <a:rPr lang="en-US" sz="2800" b="1" dirty="0" smtClean="0">
                <a:latin typeface="Garamond" panose="02020404030301010803" pitchFamily="18" charset="0"/>
              </a:rPr>
              <a:t>future </a:t>
            </a:r>
            <a:r>
              <a:rPr lang="en-US" sz="2800" b="1" dirty="0" err="1" smtClean="0">
                <a:latin typeface="Garamond" panose="02020404030301010803" pitchFamily="18" charset="0"/>
              </a:rPr>
              <a:t>behaviour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or events are made on the basis that if there has been </a:t>
            </a:r>
            <a:r>
              <a:rPr lang="en-US" sz="2800" b="1" dirty="0" smtClean="0">
                <a:latin typeface="Garamond" panose="02020404030301010803" pitchFamily="18" charset="0"/>
              </a:rPr>
              <a:t>a strong </a:t>
            </a:r>
            <a:r>
              <a:rPr lang="en-US" sz="2800" b="1" dirty="0">
                <a:latin typeface="Garamond" panose="02020404030301010803" pitchFamily="18" charset="0"/>
              </a:rPr>
              <a:t>relationship between two or more characteristics or </a:t>
            </a:r>
            <a:r>
              <a:rPr lang="en-US" sz="2800" b="1" dirty="0" smtClean="0">
                <a:latin typeface="Garamond" panose="02020404030301010803" pitchFamily="18" charset="0"/>
              </a:rPr>
              <a:t>events in </a:t>
            </a:r>
            <a:r>
              <a:rPr lang="en-US" sz="2800" b="1" dirty="0">
                <a:latin typeface="Garamond" panose="02020404030301010803" pitchFamily="18" charset="0"/>
              </a:rPr>
              <a:t>the past, then these should exist in similar circumstances in </a:t>
            </a:r>
            <a:r>
              <a:rPr lang="en-US" sz="2800" b="1" dirty="0" smtClean="0">
                <a:latin typeface="Garamond" panose="02020404030301010803" pitchFamily="18" charset="0"/>
              </a:rPr>
              <a:t>the future</a:t>
            </a:r>
            <a:r>
              <a:rPr lang="en-US" sz="2800" b="1" dirty="0">
                <a:latin typeface="Garamond" panose="02020404030301010803" pitchFamily="18" charset="0"/>
              </a:rPr>
              <a:t>, leading to predictable outcomes.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Control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</a:t>
            </a:r>
            <a:r>
              <a:rPr lang="en-US" sz="2800" b="1" dirty="0">
                <a:latin typeface="Garamond" panose="02020404030301010803" pitchFamily="18" charset="0"/>
              </a:rPr>
              <a:t>Once you understand an event or situation, you may </a:t>
            </a:r>
            <a:r>
              <a:rPr lang="en-US" sz="2800" b="1" dirty="0" smtClean="0">
                <a:latin typeface="Garamond" panose="02020404030301010803" pitchFamily="18" charset="0"/>
              </a:rPr>
              <a:t>be able </a:t>
            </a:r>
            <a:r>
              <a:rPr lang="en-US" sz="2800" b="1" dirty="0">
                <a:latin typeface="Garamond" panose="02020404030301010803" pitchFamily="18" charset="0"/>
              </a:rPr>
              <a:t>to find ways to control it. For this you need to know </a:t>
            </a:r>
            <a:r>
              <a:rPr lang="en-US" sz="2800" b="1" dirty="0" smtClean="0">
                <a:latin typeface="Garamond" panose="02020404030301010803" pitchFamily="18" charset="0"/>
              </a:rPr>
              <a:t>what the </a:t>
            </a:r>
            <a:r>
              <a:rPr lang="en-US" sz="2800" b="1" dirty="0">
                <a:latin typeface="Garamond" panose="02020404030301010803" pitchFamily="18" charset="0"/>
              </a:rPr>
              <a:t>cause and effect relationships are and that you are </a:t>
            </a:r>
            <a:r>
              <a:rPr lang="en-US" sz="2800" b="1" dirty="0" smtClean="0">
                <a:latin typeface="Garamond" panose="02020404030301010803" pitchFamily="18" charset="0"/>
              </a:rPr>
              <a:t>capable of </a:t>
            </a:r>
            <a:r>
              <a:rPr lang="en-US" sz="2800" b="1" dirty="0">
                <a:latin typeface="Garamond" panose="02020404030301010803" pitchFamily="18" charset="0"/>
              </a:rPr>
              <a:t>exerting control over the vital ingredients. All of </a:t>
            </a:r>
            <a:r>
              <a:rPr lang="en-US" sz="2800" b="1" dirty="0" smtClean="0">
                <a:latin typeface="Garamond" panose="02020404030301010803" pitchFamily="18" charset="0"/>
              </a:rPr>
              <a:t>technology relies </a:t>
            </a:r>
            <a:r>
              <a:rPr lang="en-US" sz="2800" b="1" dirty="0">
                <a:latin typeface="Garamond" panose="02020404030301010803" pitchFamily="18" charset="0"/>
              </a:rPr>
              <a:t>on this ability to control.</a:t>
            </a:r>
          </a:p>
        </p:txBody>
      </p:sp>
    </p:spTree>
    <p:extLst>
      <p:ext uri="{BB962C8B-B14F-4D97-AF65-F5344CB8AC3E}">
        <p14:creationId xmlns:p14="http://schemas.microsoft.com/office/powerpoint/2010/main" val="222206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37" y="873807"/>
            <a:ext cx="10920098" cy="45868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latin typeface="Garamond" panose="02020404030301010803" pitchFamily="18" charset="0"/>
              </a:rPr>
              <a:t>Research process consists of series of actions </a:t>
            </a:r>
            <a:r>
              <a:rPr lang="en-US" sz="3600" b="1" dirty="0" smtClean="0">
                <a:latin typeface="Garamond" panose="02020404030301010803" pitchFamily="18" charset="0"/>
              </a:rPr>
              <a:t>or steps </a:t>
            </a:r>
            <a:r>
              <a:rPr lang="en-US" sz="3600" b="1" dirty="0">
                <a:latin typeface="Garamond" panose="02020404030301010803" pitchFamily="18" charset="0"/>
              </a:rPr>
              <a:t>necessary to effectively carry out research and the desired sequencing of these steps. </a:t>
            </a:r>
          </a:p>
        </p:txBody>
      </p:sp>
    </p:spTree>
    <p:extLst>
      <p:ext uri="{BB962C8B-B14F-4D97-AF65-F5344CB8AC3E}">
        <p14:creationId xmlns:p14="http://schemas.microsoft.com/office/powerpoint/2010/main" val="342944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920098" cy="5823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chart </a:t>
            </a:r>
            <a:r>
              <a:rPr lang="en-US" sz="2800" b="1" dirty="0">
                <a:latin typeface="Garamond" panose="02020404030301010803" pitchFamily="18" charset="0"/>
              </a:rPr>
              <a:t>shown in Figure 1.1 well illustrates a research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70" y="1249682"/>
            <a:ext cx="10545258" cy="5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920098" cy="582320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following order concerning various steps provides a useful procedural </a:t>
            </a:r>
            <a:r>
              <a:rPr lang="en-US" sz="2800" b="1" dirty="0" smtClean="0">
                <a:latin typeface="Garamond" panose="02020404030301010803" pitchFamily="18" charset="0"/>
              </a:rPr>
              <a:t>guideline regarding </a:t>
            </a:r>
            <a:r>
              <a:rPr lang="en-US" sz="2800" b="1" dirty="0">
                <a:latin typeface="Garamond" panose="02020404030301010803" pitchFamily="18" charset="0"/>
              </a:rPr>
              <a:t>the research process</a:t>
            </a:r>
            <a:r>
              <a:rPr lang="en-US" sz="2800" b="1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1) formulating the research problem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2) extensive literature survey;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(3) developing the hypothesis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4) preparing the research design;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5) determining sample design;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(6) collecting the data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7) execution of the project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8) analysis of data</a:t>
            </a:r>
            <a:r>
              <a:rPr lang="en-US" sz="2800" b="1" dirty="0" smtClean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9) hypothesis testing;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10) </a:t>
            </a:r>
            <a:r>
              <a:rPr lang="en-US" sz="2800" b="1" dirty="0" smtClean="0">
                <a:latin typeface="Garamond" panose="02020404030301010803" pitchFamily="18" charset="0"/>
              </a:rPr>
              <a:t>generalizations </a:t>
            </a:r>
            <a:r>
              <a:rPr lang="en-US" sz="2800" b="1" dirty="0">
                <a:latin typeface="Garamond" panose="02020404030301010803" pitchFamily="18" charset="0"/>
              </a:rPr>
              <a:t>and interpretation, 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(11) preparation of the report or presentation of the results,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i.e., formal write-up of conclusions reached.</a:t>
            </a:r>
          </a:p>
        </p:txBody>
      </p:sp>
    </p:spTree>
    <p:extLst>
      <p:ext uri="{BB962C8B-B14F-4D97-AF65-F5344CB8AC3E}">
        <p14:creationId xmlns:p14="http://schemas.microsoft.com/office/powerpoint/2010/main" val="193582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Research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920098" cy="582320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Formulating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the research problem: </a:t>
            </a:r>
            <a:r>
              <a:rPr lang="en-US" sz="2800" b="1" dirty="0">
                <a:latin typeface="Garamond" panose="02020404030301010803" pitchFamily="18" charset="0"/>
              </a:rPr>
              <a:t>There are two types of research problems, </a:t>
            </a:r>
            <a:r>
              <a:rPr lang="en-US" sz="2800" b="1" dirty="0" err="1" smtClean="0">
                <a:latin typeface="Garamond" panose="02020404030301010803" pitchFamily="18" charset="0"/>
              </a:rPr>
              <a:t>ie</a:t>
            </a:r>
            <a:r>
              <a:rPr lang="en-US" sz="2800" b="1" dirty="0" smtClean="0">
                <a:latin typeface="Garamond" panose="02020404030301010803" pitchFamily="18" charset="0"/>
              </a:rPr>
              <a:t>., those which </a:t>
            </a:r>
            <a:r>
              <a:rPr lang="en-US" sz="2800" b="1" dirty="0">
                <a:latin typeface="Garamond" panose="02020404030301010803" pitchFamily="18" charset="0"/>
              </a:rPr>
              <a:t>relate to states of nature and those which relate to relationships between variables.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At the very </a:t>
            </a:r>
            <a:r>
              <a:rPr lang="en-US" sz="2800" b="1" dirty="0">
                <a:latin typeface="Garamond" panose="02020404030301010803" pitchFamily="18" charset="0"/>
              </a:rPr>
              <a:t>outset the researcher must single out the problem he wants to study, i.e., he must decide </a:t>
            </a:r>
            <a:r>
              <a:rPr lang="en-US" sz="2800" b="1" dirty="0" smtClean="0">
                <a:latin typeface="Garamond" panose="02020404030301010803" pitchFamily="18" charset="0"/>
              </a:rPr>
              <a:t>the general </a:t>
            </a:r>
            <a:r>
              <a:rPr lang="en-US" sz="2800" b="1" dirty="0">
                <a:latin typeface="Garamond" panose="02020404030301010803" pitchFamily="18" charset="0"/>
              </a:rPr>
              <a:t>area of interest or aspect of a </a:t>
            </a:r>
            <a:r>
              <a:rPr lang="en-US" sz="2800" b="1" dirty="0" smtClean="0">
                <a:latin typeface="Garamond" panose="02020404030301010803" pitchFamily="18" charset="0"/>
              </a:rPr>
              <a:t>subject-matter </a:t>
            </a:r>
            <a:r>
              <a:rPr lang="en-US" sz="2800" b="1" dirty="0">
                <a:latin typeface="Garamond" panose="02020404030301010803" pitchFamily="18" charset="0"/>
              </a:rPr>
              <a:t>that he would like to inquire </a:t>
            </a:r>
            <a:r>
              <a:rPr lang="en-US" sz="2800" b="1" dirty="0" smtClean="0">
                <a:latin typeface="Garamond" panose="02020404030301010803" pitchFamily="18" charset="0"/>
              </a:rPr>
              <a:t>into.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2. Extensive literature survey: </a:t>
            </a:r>
            <a:r>
              <a:rPr lang="en-US" sz="2800" b="1" dirty="0">
                <a:latin typeface="Garamond" panose="02020404030301010803" pitchFamily="18" charset="0"/>
              </a:rPr>
              <a:t>Once the problem is formulated, a brief summary of it should </a:t>
            </a:r>
            <a:r>
              <a:rPr lang="en-US" sz="2800" b="1" dirty="0" smtClean="0">
                <a:latin typeface="Garamond" panose="02020404030301010803" pitchFamily="18" charset="0"/>
              </a:rPr>
              <a:t>be written </a:t>
            </a:r>
            <a:r>
              <a:rPr lang="en-US" sz="2800" b="1" dirty="0">
                <a:latin typeface="Garamond" panose="02020404030301010803" pitchFamily="18" charset="0"/>
              </a:rPr>
              <a:t>down. It is compulsory for a research worker writing a thesis for a Ph.D. degree to write </a:t>
            </a:r>
            <a:r>
              <a:rPr lang="en-US" sz="2800" b="1" dirty="0" smtClean="0">
                <a:latin typeface="Garamond" panose="02020404030301010803" pitchFamily="18" charset="0"/>
              </a:rPr>
              <a:t>a synopsis </a:t>
            </a:r>
            <a:r>
              <a:rPr lang="en-US" sz="2800" b="1" dirty="0">
                <a:latin typeface="Garamond" panose="02020404030301010803" pitchFamily="18" charset="0"/>
              </a:rPr>
              <a:t>of the topic and submit it to the necessary Committee or the Research Board for approval.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At this juncture the researcher should undertake extensive literature survey connected with </a:t>
            </a:r>
            <a:r>
              <a:rPr lang="en-US" sz="2800" b="1" dirty="0" smtClean="0">
                <a:latin typeface="Garamond" panose="02020404030301010803" pitchFamily="18" charset="0"/>
              </a:rPr>
              <a:t>the problem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76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. Development of working hypotheses: </a:t>
            </a:r>
            <a:r>
              <a:rPr lang="en-US" sz="2800" b="1" dirty="0">
                <a:latin typeface="Garamond" panose="02020404030301010803" pitchFamily="18" charset="0"/>
              </a:rPr>
              <a:t>After extensive literature survey, researcher </a:t>
            </a:r>
            <a:r>
              <a:rPr lang="en-US" sz="2800" b="1" dirty="0" smtClean="0">
                <a:latin typeface="Garamond" panose="02020404030301010803" pitchFamily="18" charset="0"/>
              </a:rPr>
              <a:t>should state </a:t>
            </a:r>
            <a:r>
              <a:rPr lang="en-US" sz="2800" b="1" dirty="0">
                <a:latin typeface="Garamond" panose="02020404030301010803" pitchFamily="18" charset="0"/>
              </a:rPr>
              <a:t>in clear terms the working hypothesis or hypotheses.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Working </a:t>
            </a:r>
            <a:r>
              <a:rPr lang="en-US" sz="2800" b="1" dirty="0">
                <a:latin typeface="Garamond" panose="02020404030301010803" pitchFamily="18" charset="0"/>
              </a:rPr>
              <a:t>hypothesis is tentative </a:t>
            </a:r>
            <a:r>
              <a:rPr lang="en-US" sz="2800" b="1" dirty="0" smtClean="0">
                <a:latin typeface="Garamond" panose="02020404030301010803" pitchFamily="18" charset="0"/>
              </a:rPr>
              <a:t>assumption made </a:t>
            </a:r>
            <a:r>
              <a:rPr lang="en-US" sz="2800" b="1" dirty="0">
                <a:latin typeface="Garamond" panose="02020404030301010803" pitchFamily="18" charset="0"/>
              </a:rPr>
              <a:t>in order to draw out and test its logical or empirical consequences.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As </a:t>
            </a:r>
            <a:r>
              <a:rPr lang="en-US" sz="2800" b="1" dirty="0">
                <a:latin typeface="Garamond" panose="02020404030301010803" pitchFamily="18" charset="0"/>
              </a:rPr>
              <a:t>such the manner </a:t>
            </a:r>
            <a:r>
              <a:rPr lang="en-US" sz="2800" b="1" dirty="0" smtClean="0">
                <a:latin typeface="Garamond" panose="02020404030301010803" pitchFamily="18" charset="0"/>
              </a:rPr>
              <a:t>in which </a:t>
            </a:r>
            <a:r>
              <a:rPr lang="en-US" sz="2800" b="1" dirty="0">
                <a:latin typeface="Garamond" panose="02020404030301010803" pitchFamily="18" charset="0"/>
              </a:rPr>
              <a:t>research hypotheses are developed is particularly important since they provide the focal </a:t>
            </a:r>
            <a:r>
              <a:rPr lang="en-US" sz="2800" b="1" dirty="0" smtClean="0">
                <a:latin typeface="Garamond" panose="02020404030301010803" pitchFamily="18" charset="0"/>
              </a:rPr>
              <a:t>point for </a:t>
            </a:r>
            <a:r>
              <a:rPr lang="en-US" sz="2800" b="1" dirty="0">
                <a:latin typeface="Garamond" panose="02020404030301010803" pitchFamily="18" charset="0"/>
              </a:rPr>
              <a:t>research.</a:t>
            </a:r>
          </a:p>
        </p:txBody>
      </p:sp>
    </p:spTree>
    <p:extLst>
      <p:ext uri="{BB962C8B-B14F-4D97-AF65-F5344CB8AC3E}">
        <p14:creationId xmlns:p14="http://schemas.microsoft.com/office/powerpoint/2010/main" val="266319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How does one go about developing working hypotheses?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58" y="1260172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answer is by using the </a:t>
            </a:r>
            <a:r>
              <a:rPr lang="en-US" sz="2800" b="1" dirty="0" smtClean="0">
                <a:latin typeface="Garamond" panose="02020404030301010803" pitchFamily="18" charset="0"/>
              </a:rPr>
              <a:t>following approach</a:t>
            </a:r>
            <a:r>
              <a:rPr lang="en-US" sz="2800" b="1" dirty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(a) Discussions with colleagues and experts about the problem, its origin and the objectives </a:t>
            </a:r>
            <a:r>
              <a:rPr lang="en-US" sz="2800" b="1" dirty="0" smtClean="0">
                <a:latin typeface="Garamond" panose="02020404030301010803" pitchFamily="18" charset="0"/>
              </a:rPr>
              <a:t>in seeking </a:t>
            </a:r>
            <a:r>
              <a:rPr lang="en-US" sz="2800" b="1" dirty="0">
                <a:latin typeface="Garamond" panose="02020404030301010803" pitchFamily="18" charset="0"/>
              </a:rPr>
              <a:t>a solution;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(b) Examination of data and records, if available, concerning the problem for possible </a:t>
            </a:r>
            <a:r>
              <a:rPr lang="en-US" sz="2800" b="1" dirty="0" smtClean="0">
                <a:latin typeface="Garamond" panose="02020404030301010803" pitchFamily="18" charset="0"/>
              </a:rPr>
              <a:t>trends, peculiarities </a:t>
            </a:r>
            <a:r>
              <a:rPr lang="en-US" sz="2800" b="1" dirty="0">
                <a:latin typeface="Garamond" panose="02020404030301010803" pitchFamily="18" charset="0"/>
              </a:rPr>
              <a:t>and other clues;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(c) Review of similar studies in the area or of the studies on similar problems; 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(d) Exploratory personal investigation which involves original field interviews on a limited </a:t>
            </a:r>
            <a:r>
              <a:rPr lang="en-US" sz="2800" b="1" dirty="0" smtClean="0">
                <a:latin typeface="Garamond" panose="02020404030301010803" pitchFamily="18" charset="0"/>
              </a:rPr>
              <a:t>scale with </a:t>
            </a:r>
            <a:r>
              <a:rPr lang="en-US" sz="2800" b="1" dirty="0">
                <a:latin typeface="Garamond" panose="02020404030301010803" pitchFamily="18" charset="0"/>
              </a:rPr>
              <a:t>interested parties and individuals with a view to secure greater insight into the </a:t>
            </a:r>
            <a:r>
              <a:rPr lang="en-US" sz="2800" b="1" dirty="0" smtClean="0">
                <a:latin typeface="Garamond" panose="02020404030301010803" pitchFamily="18" charset="0"/>
              </a:rPr>
              <a:t>practical aspects </a:t>
            </a:r>
            <a:r>
              <a:rPr lang="en-US" sz="2800" b="1" dirty="0">
                <a:latin typeface="Garamond" panose="02020404030301010803" pitchFamily="18" charset="0"/>
              </a:rPr>
              <a:t>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160032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461681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4. Preparing the research design: </a:t>
            </a:r>
            <a:r>
              <a:rPr lang="en-US" sz="2800" b="1" dirty="0" smtClean="0">
                <a:latin typeface="Garamond" panose="02020404030301010803" pitchFamily="18" charset="0"/>
              </a:rPr>
              <a:t>The function </a:t>
            </a:r>
            <a:r>
              <a:rPr lang="en-US" sz="2800" b="1" dirty="0">
                <a:latin typeface="Garamond" panose="02020404030301010803" pitchFamily="18" charset="0"/>
              </a:rPr>
              <a:t>of research design is to provide for the collection of relevant evidence with minimal </a:t>
            </a:r>
            <a:r>
              <a:rPr lang="en-US" sz="2800" b="1" dirty="0" smtClean="0">
                <a:latin typeface="Garamond" panose="02020404030301010803" pitchFamily="18" charset="0"/>
              </a:rPr>
              <a:t>expenditure of </a:t>
            </a:r>
            <a:r>
              <a:rPr lang="en-US" sz="2800" b="1" dirty="0">
                <a:latin typeface="Garamond" panose="02020404030301010803" pitchFamily="18" charset="0"/>
              </a:rPr>
              <a:t>effort, time and money. But how all these can be achieved depends mainly on the </a:t>
            </a:r>
            <a:r>
              <a:rPr lang="en-US" sz="2800" b="1" dirty="0" smtClean="0">
                <a:latin typeface="Garamond" panose="02020404030301010803" pitchFamily="18" charset="0"/>
              </a:rPr>
              <a:t>research purpose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purposes may be grouped into four categories, 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(</a:t>
            </a:r>
            <a:r>
              <a:rPr lang="en-US" sz="2800" b="1" dirty="0" err="1">
                <a:latin typeface="Garamond" panose="02020404030301010803" pitchFamily="18" charset="0"/>
              </a:rPr>
              <a:t>i</a:t>
            </a:r>
            <a:r>
              <a:rPr lang="en-US" sz="2800" b="1" dirty="0">
                <a:latin typeface="Garamond" panose="02020404030301010803" pitchFamily="18" charset="0"/>
              </a:rPr>
              <a:t>) Exploration,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</a:t>
            </a:r>
            <a:r>
              <a:rPr lang="en-US" sz="2800" b="1" dirty="0">
                <a:latin typeface="Garamond" panose="02020404030301010803" pitchFamily="18" charset="0"/>
              </a:rPr>
              <a:t>ii) Description,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(iii) Diagnosis, 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(iv</a:t>
            </a:r>
            <a:r>
              <a:rPr lang="en-US" sz="2800" b="1" dirty="0">
                <a:latin typeface="Garamond" panose="02020404030301010803" pitchFamily="18" charset="0"/>
              </a:rPr>
              <a:t>)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076555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52" y="641986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The preparation of the research design, appropriate for a particular research problem, </a:t>
            </a:r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involves usually </a:t>
            </a:r>
            <a:r>
              <a:rPr lang="en-US" sz="2800" b="1" dirty="0">
                <a:solidFill>
                  <a:srgbClr val="FFFF00"/>
                </a:solidFill>
                <a:latin typeface="Garamond" panose="02020404030301010803" pitchFamily="18" charset="0"/>
              </a:rPr>
              <a:t>the consideration of the following: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</a:t>
            </a:r>
            <a:r>
              <a:rPr lang="en-US" sz="2800" b="1" dirty="0" err="1">
                <a:latin typeface="Garamond" panose="02020404030301010803" pitchFamily="18" charset="0"/>
              </a:rPr>
              <a:t>i</a:t>
            </a:r>
            <a:r>
              <a:rPr lang="en-US" sz="2800" b="1" dirty="0">
                <a:latin typeface="Garamond" panose="02020404030301010803" pitchFamily="18" charset="0"/>
              </a:rPr>
              <a:t>) the means of obtaining the information;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(ii) the availability and skills of the researcher and his staff (if any);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(iii) explanation of the way in which selected means of obtaining information will be </a:t>
            </a:r>
            <a:r>
              <a:rPr lang="en-US" sz="2800" b="1" dirty="0" smtClean="0">
                <a:latin typeface="Garamond" panose="02020404030301010803" pitchFamily="18" charset="0"/>
              </a:rPr>
              <a:t>organized and </a:t>
            </a:r>
            <a:r>
              <a:rPr lang="en-US" sz="2800" b="1" dirty="0">
                <a:latin typeface="Garamond" panose="02020404030301010803" pitchFamily="18" charset="0"/>
              </a:rPr>
              <a:t>the reasoning leading to the selection;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(iv) the time available for research; and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(v) the cost factor relating to research, i.e., the finance available for the purpose.</a:t>
            </a:r>
          </a:p>
        </p:txBody>
      </p:sp>
    </p:spTree>
    <p:extLst>
      <p:ext uri="{BB962C8B-B14F-4D97-AF65-F5344CB8AC3E}">
        <p14:creationId xmlns:p14="http://schemas.microsoft.com/office/powerpoint/2010/main" val="182408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52" y="641986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5. Determining sample design</a:t>
            </a: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: </a:t>
            </a: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researcher must decide the way of selecting a sample or what is popularly known as </a:t>
            </a:r>
            <a:r>
              <a:rPr lang="en-US" sz="2800" b="1" dirty="0" smtClean="0">
                <a:latin typeface="Garamond" panose="02020404030301010803" pitchFamily="18" charset="0"/>
              </a:rPr>
              <a:t>the sample </a:t>
            </a:r>
            <a:r>
              <a:rPr lang="en-US" sz="2800" b="1" dirty="0">
                <a:latin typeface="Garamond" panose="02020404030301010803" pitchFamily="18" charset="0"/>
              </a:rPr>
              <a:t>design.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other words, a sample design is a definite plan determined before any data </a:t>
            </a:r>
            <a:r>
              <a:rPr lang="en-US" sz="2800" b="1" dirty="0" smtClean="0">
                <a:latin typeface="Garamond" panose="02020404030301010803" pitchFamily="18" charset="0"/>
              </a:rPr>
              <a:t>are actually </a:t>
            </a:r>
            <a:r>
              <a:rPr lang="en-US" sz="2800" b="1" dirty="0">
                <a:latin typeface="Garamond" panose="02020404030301010803" pitchFamily="18" charset="0"/>
              </a:rPr>
              <a:t>collected for obtaining a sample from a given population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6. Collecting the data: </a:t>
            </a:r>
            <a:r>
              <a:rPr lang="en-US" sz="2800" b="1" dirty="0" smtClean="0">
                <a:latin typeface="Garamond" panose="02020404030301010803" pitchFamily="18" charset="0"/>
              </a:rPr>
              <a:t>There </a:t>
            </a:r>
            <a:r>
              <a:rPr lang="en-US" sz="2800" b="1" dirty="0">
                <a:latin typeface="Garamond" panose="02020404030301010803" pitchFamily="18" charset="0"/>
              </a:rPr>
              <a:t>are </a:t>
            </a:r>
            <a:r>
              <a:rPr lang="en-US" sz="2800" b="1" dirty="0" smtClean="0">
                <a:latin typeface="Garamond" panose="02020404030301010803" pitchFamily="18" charset="0"/>
              </a:rPr>
              <a:t>several ways </a:t>
            </a:r>
            <a:r>
              <a:rPr lang="en-US" sz="2800" b="1" dirty="0">
                <a:latin typeface="Garamond" panose="02020404030301010803" pitchFamily="18" charset="0"/>
              </a:rPr>
              <a:t>of collecting the appropriate data which differ considerably in context of money costs, time </a:t>
            </a:r>
            <a:r>
              <a:rPr lang="en-US" sz="2800" b="1" dirty="0" smtClean="0">
                <a:latin typeface="Garamond" panose="02020404030301010803" pitchFamily="18" charset="0"/>
              </a:rPr>
              <a:t>and other </a:t>
            </a:r>
            <a:r>
              <a:rPr lang="en-US" sz="2800" b="1" dirty="0">
                <a:latin typeface="Garamond" panose="02020404030301010803" pitchFamily="18" charset="0"/>
              </a:rPr>
              <a:t>resources at the disposal of the researcher.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Primary data can be collected either through experiment or through survey. If the </a:t>
            </a:r>
            <a:r>
              <a:rPr lang="en-US" sz="2800" b="1" dirty="0" smtClean="0">
                <a:latin typeface="Garamond" panose="02020404030301010803" pitchFamily="18" charset="0"/>
              </a:rPr>
              <a:t>researcher conducts </a:t>
            </a:r>
            <a:r>
              <a:rPr lang="en-US" sz="2800" b="1" dirty="0">
                <a:latin typeface="Garamond" panose="02020404030301010803" pitchFamily="18" charset="0"/>
              </a:rPr>
              <a:t>an experiment, he observes some quantitative measurements, or the data, with the help </a:t>
            </a:r>
            <a:r>
              <a:rPr lang="en-US" sz="2800" b="1" dirty="0" smtClean="0">
                <a:latin typeface="Garamond" panose="02020404030301010803" pitchFamily="18" charset="0"/>
              </a:rPr>
              <a:t>of which </a:t>
            </a:r>
            <a:r>
              <a:rPr lang="en-US" sz="2800" b="1" dirty="0">
                <a:latin typeface="Garamond" panose="02020404030301010803" pitchFamily="18" charset="0"/>
              </a:rPr>
              <a:t>he examines the truth contained in his hypothesis.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7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20898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Research Methodology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65162"/>
            <a:ext cx="9773878" cy="4883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The process used to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collect information </a:t>
            </a:r>
            <a:r>
              <a:rPr lang="en-US" sz="3200" b="1" dirty="0">
                <a:latin typeface="Garamond" panose="02020404030301010803" pitchFamily="18" charset="0"/>
              </a:rPr>
              <a:t>and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data</a:t>
            </a:r>
            <a:r>
              <a:rPr lang="en-US" sz="3200" b="1" dirty="0">
                <a:latin typeface="Garamond" panose="02020404030301010803" pitchFamily="18" charset="0"/>
              </a:rPr>
              <a:t> for the purpose of making business decisions. </a:t>
            </a:r>
            <a:endParaRPr lang="en-US" sz="3200" b="1" dirty="0" smtClean="0">
              <a:latin typeface="Garamond" panose="02020404030301010803" pitchFamily="18" charset="0"/>
            </a:endParaRPr>
          </a:p>
          <a:p>
            <a:endParaRPr lang="en-US" sz="3200" b="1" dirty="0">
              <a:latin typeface="Garamond" panose="02020404030301010803" pitchFamily="18" charset="0"/>
            </a:endParaRPr>
          </a:p>
          <a:p>
            <a:r>
              <a:rPr lang="en-US" sz="3200" b="1" dirty="0" smtClean="0">
                <a:latin typeface="Garamond" panose="02020404030301010803" pitchFamily="18" charset="0"/>
              </a:rPr>
              <a:t>The </a:t>
            </a:r>
            <a:r>
              <a:rPr lang="en-US" sz="32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methodology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 </a:t>
            </a:r>
            <a:r>
              <a:rPr lang="en-US" sz="3200" b="1" dirty="0">
                <a:latin typeface="Garamond" panose="02020404030301010803" pitchFamily="18" charset="0"/>
              </a:rPr>
              <a:t>may include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publication</a:t>
            </a:r>
            <a:r>
              <a:rPr lang="en-US" sz="3200" b="1" dirty="0">
                <a:latin typeface="Garamond" panose="02020404030301010803" pitchFamily="18" charset="0"/>
              </a:rPr>
              <a:t> 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research</a:t>
            </a:r>
            <a:r>
              <a:rPr lang="en-US" sz="3200" b="1" dirty="0">
                <a:latin typeface="Garamond" panose="02020404030301010803" pitchFamily="18" charset="0"/>
              </a:rPr>
              <a:t>,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interviews, surveys </a:t>
            </a:r>
            <a:r>
              <a:rPr lang="en-US" sz="3200" b="1" dirty="0">
                <a:latin typeface="Garamond" panose="02020404030301010803" pitchFamily="18" charset="0"/>
              </a:rPr>
              <a:t>and other 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research techniques</a:t>
            </a:r>
            <a:r>
              <a:rPr lang="en-US" sz="3200" b="1" dirty="0">
                <a:latin typeface="Garamond" panose="02020404030301010803" pitchFamily="18" charset="0"/>
              </a:rPr>
              <a:t>, and could include both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present</a:t>
            </a:r>
            <a:r>
              <a:rPr lang="en-US" sz="3200" b="1" dirty="0">
                <a:latin typeface="Garamond" panose="02020404030301010803" pitchFamily="18" charset="0"/>
              </a:rPr>
              <a:t> and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historical </a:t>
            </a:r>
            <a:r>
              <a:rPr lang="en-US" sz="3200" b="1" dirty="0">
                <a:latin typeface="Garamond" panose="02020404030301010803" pitchFamily="18" charset="0"/>
              </a:rPr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245525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00" y="423045"/>
            <a:ext cx="10920098" cy="582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But in the case of a survey, data can be collected by any one or more of the following ways:</a:t>
            </a:r>
          </a:p>
          <a:p>
            <a:pPr marL="571500" indent="-571500">
              <a:buAutoNum type="romanLcParenBoth"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By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observation: </a:t>
            </a:r>
            <a:r>
              <a:rPr lang="en-US" sz="2800" b="1" dirty="0">
                <a:latin typeface="Garamond" panose="02020404030301010803" pitchFamily="18" charset="0"/>
              </a:rPr>
              <a:t>This method implies the collection of information by way of </a:t>
            </a:r>
            <a:r>
              <a:rPr lang="en-US" sz="2800" b="1" dirty="0" smtClean="0">
                <a:latin typeface="Garamond" panose="02020404030301010803" pitchFamily="18" charset="0"/>
              </a:rPr>
              <a:t>investigator’s own </a:t>
            </a:r>
            <a:r>
              <a:rPr lang="en-US" sz="2800" b="1" dirty="0">
                <a:latin typeface="Garamond" panose="02020404030301010803" pitchFamily="18" charset="0"/>
              </a:rPr>
              <a:t>observation, without interviewing the respondents. The information obtained relates </a:t>
            </a:r>
            <a:r>
              <a:rPr lang="en-US" sz="2800" b="1" dirty="0" smtClean="0">
                <a:latin typeface="Garamond" panose="02020404030301010803" pitchFamily="18" charset="0"/>
              </a:rPr>
              <a:t>to what </a:t>
            </a:r>
            <a:r>
              <a:rPr lang="en-US" sz="2800" b="1" dirty="0">
                <a:latin typeface="Garamond" panose="02020404030301010803" pitchFamily="18" charset="0"/>
              </a:rPr>
              <a:t>is currently happening and is not complicated by either the past </a:t>
            </a:r>
            <a:r>
              <a:rPr lang="en-US" sz="2800" b="1" dirty="0" err="1"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latin typeface="Garamond" panose="02020404030301010803" pitchFamily="18" charset="0"/>
              </a:rPr>
              <a:t> or </a:t>
            </a:r>
            <a:r>
              <a:rPr lang="en-US" sz="2800" b="1" dirty="0" smtClean="0">
                <a:latin typeface="Garamond" panose="02020404030301010803" pitchFamily="18" charset="0"/>
              </a:rPr>
              <a:t>future intentions </a:t>
            </a:r>
            <a:r>
              <a:rPr lang="en-US" sz="2800" b="1" dirty="0">
                <a:latin typeface="Garamond" panose="02020404030301010803" pitchFamily="18" charset="0"/>
              </a:rPr>
              <a:t>or attitudes of respondents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571500" indent="-571500">
              <a:buAutoNum type="romanLcParenBoth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Through personal interview: </a:t>
            </a:r>
            <a:r>
              <a:rPr lang="en-US" sz="2800" b="1" dirty="0">
                <a:latin typeface="Garamond" panose="02020404030301010803" pitchFamily="18" charset="0"/>
              </a:rPr>
              <a:t>The investigator follows a rigid procedure and seeks </a:t>
            </a:r>
            <a:r>
              <a:rPr lang="en-US" sz="2800" b="1" dirty="0" smtClean="0">
                <a:latin typeface="Garamond" panose="02020404030301010803" pitchFamily="18" charset="0"/>
              </a:rPr>
              <a:t>answers to </a:t>
            </a:r>
            <a:r>
              <a:rPr lang="en-US" sz="2800" b="1" dirty="0">
                <a:latin typeface="Garamond" panose="02020404030301010803" pitchFamily="18" charset="0"/>
              </a:rPr>
              <a:t>a set of pre-conceived questions through personal interviews.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571500" indent="-571500">
              <a:buAutoNum type="romanLcParenBoth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Through telephone interviews: </a:t>
            </a:r>
            <a:r>
              <a:rPr lang="en-US" sz="2800" b="1" dirty="0">
                <a:latin typeface="Garamond" panose="02020404030301010803" pitchFamily="18" charset="0"/>
              </a:rPr>
              <a:t>This method of collecting information involves </a:t>
            </a:r>
            <a:r>
              <a:rPr lang="en-US" sz="2800" b="1" dirty="0" smtClean="0">
                <a:latin typeface="Garamond" panose="02020404030301010803" pitchFamily="18" charset="0"/>
              </a:rPr>
              <a:t>contacting the </a:t>
            </a:r>
            <a:r>
              <a:rPr lang="en-US" sz="2800" b="1" dirty="0">
                <a:latin typeface="Garamond" panose="02020404030301010803" pitchFamily="18" charset="0"/>
              </a:rPr>
              <a:t>respondents on telephone itself.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3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00" y="423045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(iv) By mailing of questionnaires: </a:t>
            </a:r>
            <a:r>
              <a:rPr lang="en-US" sz="2800" b="1" dirty="0">
                <a:latin typeface="Garamond" panose="02020404030301010803" pitchFamily="18" charset="0"/>
              </a:rPr>
              <a:t>The researcher and the respondents do come in </a:t>
            </a:r>
            <a:r>
              <a:rPr lang="en-US" sz="2800" b="1" dirty="0" smtClean="0">
                <a:latin typeface="Garamond" panose="02020404030301010803" pitchFamily="18" charset="0"/>
              </a:rPr>
              <a:t>contact with </a:t>
            </a:r>
            <a:r>
              <a:rPr lang="en-US" sz="2800" b="1" dirty="0">
                <a:latin typeface="Garamond" panose="02020404030301010803" pitchFamily="18" charset="0"/>
              </a:rPr>
              <a:t>each other if this method of survey is adopted. Questionnaires are mailed to </a:t>
            </a:r>
            <a:r>
              <a:rPr lang="en-US" sz="2800" b="1" dirty="0" smtClean="0">
                <a:latin typeface="Garamond" panose="02020404030301010803" pitchFamily="18" charset="0"/>
              </a:rPr>
              <a:t>the respondents </a:t>
            </a:r>
            <a:r>
              <a:rPr lang="en-US" sz="2800" b="1" dirty="0">
                <a:latin typeface="Garamond" panose="02020404030301010803" pitchFamily="18" charset="0"/>
              </a:rPr>
              <a:t>with a request to </a:t>
            </a:r>
            <a:r>
              <a:rPr lang="en-US" sz="2800" b="1" dirty="0" smtClean="0">
                <a:latin typeface="Garamond" panose="02020404030301010803" pitchFamily="18" charset="0"/>
              </a:rPr>
              <a:t>return </a:t>
            </a:r>
            <a:r>
              <a:rPr lang="en-US" sz="2800" b="1" dirty="0">
                <a:latin typeface="Garamond" panose="02020404030301010803" pitchFamily="18" charset="0"/>
              </a:rPr>
              <a:t>after completing the same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(v) Through schedules: </a:t>
            </a:r>
            <a:r>
              <a:rPr lang="en-US" sz="2800" b="1" dirty="0">
                <a:latin typeface="Garamond" panose="02020404030301010803" pitchFamily="18" charset="0"/>
              </a:rPr>
              <a:t>Under this method the enumerators are appointed and given </a:t>
            </a:r>
            <a:r>
              <a:rPr lang="en-US" sz="2800" b="1" dirty="0" smtClean="0">
                <a:latin typeface="Garamond" panose="02020404030301010803" pitchFamily="18" charset="0"/>
              </a:rPr>
              <a:t>training. They </a:t>
            </a:r>
            <a:r>
              <a:rPr lang="en-US" sz="2800" b="1" dirty="0">
                <a:latin typeface="Garamond" panose="02020404030301010803" pitchFamily="18" charset="0"/>
              </a:rPr>
              <a:t>are provided with schedules containing relevant questions. These enumerators go </a:t>
            </a:r>
            <a:r>
              <a:rPr lang="en-US" sz="2800" b="1" dirty="0" smtClean="0">
                <a:latin typeface="Garamond" panose="02020404030301010803" pitchFamily="18" charset="0"/>
              </a:rPr>
              <a:t>to respondents </a:t>
            </a:r>
            <a:r>
              <a:rPr lang="en-US" sz="2800" b="1" dirty="0">
                <a:latin typeface="Garamond" panose="02020404030301010803" pitchFamily="18" charset="0"/>
              </a:rPr>
              <a:t>with these schedules. Data are collected by filling up the schedules by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enumerators on the basis of replies given by respondents.</a:t>
            </a:r>
          </a:p>
        </p:txBody>
      </p:sp>
    </p:spTree>
    <p:extLst>
      <p:ext uri="{BB962C8B-B14F-4D97-AF65-F5344CB8AC3E}">
        <p14:creationId xmlns:p14="http://schemas.microsoft.com/office/powerpoint/2010/main" val="217243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00" y="423045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7. Execution of the project: </a:t>
            </a:r>
            <a:r>
              <a:rPr lang="en-US" sz="2800" b="1" dirty="0">
                <a:latin typeface="Garamond" panose="02020404030301010803" pitchFamily="18" charset="0"/>
              </a:rPr>
              <a:t>Execution of the project is a very important step in the </a:t>
            </a:r>
            <a:r>
              <a:rPr lang="en-US" sz="2800" b="1" dirty="0" smtClean="0">
                <a:latin typeface="Garamond" panose="02020404030301010803" pitchFamily="18" charset="0"/>
              </a:rPr>
              <a:t>research process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If </a:t>
            </a:r>
            <a:r>
              <a:rPr lang="en-US" sz="2800" b="1" dirty="0">
                <a:latin typeface="Garamond" panose="02020404030301010803" pitchFamily="18" charset="0"/>
              </a:rPr>
              <a:t>the execution of the project proceeds on correct lines, the data to be collected would </a:t>
            </a:r>
            <a:r>
              <a:rPr lang="en-US" sz="2800" b="1" dirty="0" smtClean="0">
                <a:latin typeface="Garamond" panose="02020404030301010803" pitchFamily="18" charset="0"/>
              </a:rPr>
              <a:t>be adequate </a:t>
            </a:r>
            <a:r>
              <a:rPr lang="en-US" sz="2800" b="1" dirty="0">
                <a:latin typeface="Garamond" panose="02020404030301010803" pitchFamily="18" charset="0"/>
              </a:rPr>
              <a:t>and dependable.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researcher should see that the project is executed in a </a:t>
            </a:r>
            <a:r>
              <a:rPr lang="en-US" sz="2800" b="1" dirty="0" smtClean="0">
                <a:latin typeface="Garamond" panose="02020404030301010803" pitchFamily="18" charset="0"/>
              </a:rPr>
              <a:t>systematic manner </a:t>
            </a:r>
            <a:r>
              <a:rPr lang="en-US" sz="2800" b="1" dirty="0">
                <a:latin typeface="Garamond" panose="02020404030301010803" pitchFamily="18" charset="0"/>
              </a:rPr>
              <a:t>and </a:t>
            </a:r>
            <a:r>
              <a:rPr lang="en-US" sz="2800" b="1" dirty="0" smtClean="0">
                <a:latin typeface="Garamond" panose="02020404030301010803" pitchFamily="18" charset="0"/>
              </a:rPr>
              <a:t>in </a:t>
            </a:r>
            <a:r>
              <a:rPr lang="en-US" sz="2800" b="1" dirty="0">
                <a:latin typeface="Garamond" panose="02020404030301010803" pitchFamily="18" charset="0"/>
              </a:rPr>
              <a:t>time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8. Analysis of data: </a:t>
            </a:r>
            <a:r>
              <a:rPr lang="en-US" sz="2800" b="1" dirty="0">
                <a:latin typeface="Garamond" panose="02020404030301010803" pitchFamily="18" charset="0"/>
              </a:rPr>
              <a:t>After the data have been collected, the researcher turns to the task of </a:t>
            </a:r>
            <a:r>
              <a:rPr lang="en-US" sz="2800" b="1" dirty="0" smtClean="0">
                <a:latin typeface="Garamond" panose="02020404030301010803" pitchFamily="18" charset="0"/>
              </a:rPr>
              <a:t>analyzing them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analysis of data requires a number of closely related operations such as </a:t>
            </a:r>
            <a:r>
              <a:rPr lang="en-US" sz="2800" b="1" dirty="0">
                <a:solidFill>
                  <a:srgbClr val="FFC000"/>
                </a:solidFill>
                <a:latin typeface="Garamond" panose="02020404030301010803" pitchFamily="18" charset="0"/>
              </a:rPr>
              <a:t>establishment </a:t>
            </a:r>
            <a:r>
              <a:rPr lang="en-US" sz="28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of categories</a:t>
            </a:r>
            <a:r>
              <a:rPr lang="en-US" sz="2800" b="1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solidFill>
                  <a:srgbClr val="00FF99"/>
                </a:solidFill>
                <a:latin typeface="Garamond" panose="02020404030301010803" pitchFamily="18" charset="0"/>
              </a:rPr>
              <a:t>the application of these categories to raw data through coding,</a:t>
            </a:r>
            <a:r>
              <a:rPr lang="en-US" sz="2800" b="1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Garamond" panose="02020404030301010803" pitchFamily="18" charset="0"/>
              </a:rPr>
              <a:t>tabulation and then </a:t>
            </a:r>
            <a:r>
              <a:rPr lang="en-US" sz="2800" b="1" dirty="0" smtClean="0">
                <a:solidFill>
                  <a:srgbClr val="FF00FF"/>
                </a:solidFill>
                <a:latin typeface="Garamond" panose="02020404030301010803" pitchFamily="18" charset="0"/>
              </a:rPr>
              <a:t>drawing statistical </a:t>
            </a:r>
            <a:r>
              <a:rPr lang="en-US" sz="2800" b="1" dirty="0">
                <a:solidFill>
                  <a:srgbClr val="FF00FF"/>
                </a:solidFill>
                <a:latin typeface="Garamond" panose="02020404030301010803" pitchFamily="18" charset="0"/>
              </a:rPr>
              <a:t>inferences.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91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00" y="423045"/>
            <a:ext cx="10920098" cy="582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9. Hypothesis-testing: </a:t>
            </a:r>
            <a:r>
              <a:rPr lang="en-US" sz="2800" b="1" dirty="0">
                <a:latin typeface="Garamond" panose="02020404030301010803" pitchFamily="18" charset="0"/>
              </a:rPr>
              <a:t>After </a:t>
            </a:r>
            <a:r>
              <a:rPr lang="en-US" sz="2800" b="1" dirty="0" err="1">
                <a:latin typeface="Garamond" panose="02020404030301010803" pitchFamily="18" charset="0"/>
              </a:rPr>
              <a:t>analysing</a:t>
            </a:r>
            <a:r>
              <a:rPr lang="en-US" sz="2800" b="1" dirty="0">
                <a:latin typeface="Garamond" panose="02020404030301010803" pitchFamily="18" charset="0"/>
              </a:rPr>
              <a:t> the data as stated above, the researcher is in a position </a:t>
            </a:r>
            <a:r>
              <a:rPr lang="en-US" sz="2800" b="1" dirty="0" smtClean="0">
                <a:latin typeface="Garamond" panose="02020404030301010803" pitchFamily="18" charset="0"/>
              </a:rPr>
              <a:t>to test </a:t>
            </a:r>
            <a:r>
              <a:rPr lang="en-US" sz="2800" b="1" dirty="0">
                <a:latin typeface="Garamond" panose="02020404030301010803" pitchFamily="18" charset="0"/>
              </a:rPr>
              <a:t>the hypotheses, if any, he had formulated earlier.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Do </a:t>
            </a:r>
            <a:r>
              <a:rPr lang="en-US" sz="2800" b="1" dirty="0">
                <a:latin typeface="Garamond" panose="02020404030301010803" pitchFamily="18" charset="0"/>
              </a:rPr>
              <a:t>the facts support the hypotheses or </a:t>
            </a:r>
            <a:r>
              <a:rPr lang="en-US" sz="2800" b="1" dirty="0" smtClean="0">
                <a:latin typeface="Garamond" panose="02020404030301010803" pitchFamily="18" charset="0"/>
              </a:rPr>
              <a:t>they happen </a:t>
            </a:r>
            <a:r>
              <a:rPr lang="en-US" sz="2800" b="1" dirty="0">
                <a:latin typeface="Garamond" panose="02020404030301010803" pitchFamily="18" charset="0"/>
              </a:rPr>
              <a:t>to be contrary? This is the usual question which should be answered while testing hypotheses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10. </a:t>
            </a:r>
            <a:r>
              <a:rPr lang="en-US" sz="2800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Generalisations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 and interpretation: </a:t>
            </a:r>
            <a:r>
              <a:rPr lang="en-US" sz="2800" b="1" dirty="0">
                <a:latin typeface="Garamond" panose="02020404030301010803" pitchFamily="18" charset="0"/>
              </a:rPr>
              <a:t>If a hypothesis is tested and upheld several times, it </a:t>
            </a:r>
            <a:r>
              <a:rPr lang="en-US" sz="2800" b="1" dirty="0" smtClean="0">
                <a:latin typeface="Garamond" panose="02020404030301010803" pitchFamily="18" charset="0"/>
              </a:rPr>
              <a:t>may be </a:t>
            </a:r>
            <a:r>
              <a:rPr lang="en-US" sz="2800" b="1" dirty="0">
                <a:latin typeface="Garamond" panose="02020404030301010803" pitchFamily="18" charset="0"/>
              </a:rPr>
              <a:t>possible for the researcher to arrive at </a:t>
            </a:r>
            <a:r>
              <a:rPr lang="en-US" sz="2800" b="1" dirty="0" err="1">
                <a:latin typeface="Garamond" panose="02020404030301010803" pitchFamily="18" charset="0"/>
              </a:rPr>
              <a:t>generalisation</a:t>
            </a:r>
            <a:r>
              <a:rPr lang="en-US" sz="2800" b="1" dirty="0">
                <a:latin typeface="Garamond" panose="02020404030301010803" pitchFamily="18" charset="0"/>
              </a:rPr>
              <a:t>, i.e., to build a theory.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As </a:t>
            </a:r>
            <a:r>
              <a:rPr lang="en-US" sz="2800" b="1" dirty="0">
                <a:latin typeface="Garamond" panose="02020404030301010803" pitchFamily="18" charset="0"/>
              </a:rPr>
              <a:t>a matter of </a:t>
            </a:r>
            <a:r>
              <a:rPr lang="en-US" sz="2800" b="1" dirty="0" smtClean="0">
                <a:latin typeface="Garamond" panose="02020404030301010803" pitchFamily="18" charset="0"/>
              </a:rPr>
              <a:t>fact, the </a:t>
            </a:r>
            <a:r>
              <a:rPr lang="en-US" sz="2800" b="1" dirty="0">
                <a:latin typeface="Garamond" panose="02020404030301010803" pitchFamily="18" charset="0"/>
              </a:rPr>
              <a:t>real value of research lies in its ability to arrive at certain </a:t>
            </a:r>
            <a:r>
              <a:rPr lang="en-US" sz="2800" b="1" dirty="0" err="1">
                <a:latin typeface="Garamond" panose="02020404030301010803" pitchFamily="18" charset="0"/>
              </a:rPr>
              <a:t>generalisations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If the researcher had </a:t>
            </a:r>
            <a:r>
              <a:rPr lang="en-US" sz="2800" b="1" dirty="0" smtClean="0">
                <a:latin typeface="Garamond" panose="02020404030301010803" pitchFamily="18" charset="0"/>
              </a:rPr>
              <a:t>no hypothesis </a:t>
            </a:r>
            <a:r>
              <a:rPr lang="en-US" sz="2800" b="1" dirty="0">
                <a:latin typeface="Garamond" panose="02020404030301010803" pitchFamily="18" charset="0"/>
              </a:rPr>
              <a:t>to start with, he might seek to explain his findings on the basis of some theory. </a:t>
            </a:r>
          </a:p>
        </p:txBody>
      </p:sp>
    </p:spTree>
    <p:extLst>
      <p:ext uri="{BB962C8B-B14F-4D97-AF65-F5344CB8AC3E}">
        <p14:creationId xmlns:p14="http://schemas.microsoft.com/office/powerpoint/2010/main" val="180318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00" y="423045"/>
            <a:ext cx="10920098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11. Preparation of the report or the thesis: </a:t>
            </a:r>
            <a:r>
              <a:rPr lang="en-US" sz="2800" b="1" dirty="0">
                <a:latin typeface="Garamond" panose="02020404030301010803" pitchFamily="18" charset="0"/>
              </a:rPr>
              <a:t>Finally, the researcher has to prepare the report </a:t>
            </a:r>
            <a:r>
              <a:rPr lang="en-US" sz="2800" b="1" dirty="0" smtClean="0">
                <a:latin typeface="Garamond" panose="02020404030301010803" pitchFamily="18" charset="0"/>
              </a:rPr>
              <a:t>of what </a:t>
            </a:r>
            <a:r>
              <a:rPr lang="en-US" sz="2800" b="1" dirty="0">
                <a:latin typeface="Garamond" panose="02020404030301010803" pitchFamily="18" charset="0"/>
              </a:rPr>
              <a:t>has been done by him.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Writing </a:t>
            </a:r>
            <a:r>
              <a:rPr lang="en-US" sz="2800" b="1" dirty="0">
                <a:latin typeface="Garamond" panose="02020404030301010803" pitchFamily="18" charset="0"/>
              </a:rPr>
              <a:t>of report </a:t>
            </a:r>
            <a:r>
              <a:rPr lang="en-US" sz="2800" b="1" dirty="0" smtClean="0">
                <a:latin typeface="Garamond" panose="02020404030301010803" pitchFamily="18" charset="0"/>
              </a:rPr>
              <a:t>must </a:t>
            </a:r>
            <a:r>
              <a:rPr lang="en-US" sz="2800" b="1" dirty="0">
                <a:latin typeface="Garamond" panose="02020404030301010803" pitchFamily="18" charset="0"/>
              </a:rPr>
              <a:t>be done with great care keeping in view </a:t>
            </a:r>
            <a:r>
              <a:rPr lang="en-US" sz="2800" b="1" dirty="0" smtClean="0">
                <a:latin typeface="Garamond" panose="02020404030301010803" pitchFamily="18" charset="0"/>
              </a:rPr>
              <a:t>the following:</a:t>
            </a: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layout of the report should be as follows</a:t>
            </a:r>
            <a:r>
              <a:rPr lang="en-US" sz="2800" b="1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(</a:t>
            </a:r>
            <a:r>
              <a:rPr lang="en-US" sz="2800" b="1" dirty="0" err="1">
                <a:latin typeface="Garamond" panose="02020404030301010803" pitchFamily="18" charset="0"/>
              </a:rPr>
              <a:t>i</a:t>
            </a:r>
            <a:r>
              <a:rPr lang="en-US" sz="2800" b="1" dirty="0">
                <a:latin typeface="Garamond" panose="02020404030301010803" pitchFamily="18" charset="0"/>
              </a:rPr>
              <a:t>) the preliminary pages; (ii) the main </a:t>
            </a:r>
            <a:r>
              <a:rPr lang="en-US" sz="2800" b="1" dirty="0" smtClean="0">
                <a:latin typeface="Garamond" panose="02020404030301010803" pitchFamily="18" charset="0"/>
              </a:rPr>
              <a:t>text, and </a:t>
            </a:r>
            <a:r>
              <a:rPr lang="en-US" sz="2800" b="1" dirty="0">
                <a:latin typeface="Garamond" panose="02020404030301010803" pitchFamily="18" charset="0"/>
              </a:rPr>
              <a:t>(iii) the end matter.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Garamond" panose="02020404030301010803" pitchFamily="18" charset="0"/>
              </a:rPr>
              <a:t>i</a:t>
            </a:r>
            <a:r>
              <a:rPr lang="en-US" sz="2800" b="1" dirty="0" smtClean="0">
                <a:latin typeface="Garamond" panose="02020404030301010803" pitchFamily="18" charset="0"/>
              </a:rPr>
              <a:t>) In </a:t>
            </a:r>
            <a:r>
              <a:rPr lang="en-US" sz="2800" b="1" dirty="0">
                <a:latin typeface="Garamond" panose="02020404030301010803" pitchFamily="18" charset="0"/>
              </a:rPr>
              <a:t>its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preliminary pages </a:t>
            </a:r>
            <a:r>
              <a:rPr lang="en-US" sz="2800" b="1" dirty="0">
                <a:latin typeface="Garamond" panose="02020404030301010803" pitchFamily="18" charset="0"/>
              </a:rPr>
              <a:t>the report should carry title and date followed by </a:t>
            </a:r>
            <a:r>
              <a:rPr lang="en-US" sz="2800" b="1" dirty="0" smtClean="0">
                <a:latin typeface="Garamond" panose="02020404030301010803" pitchFamily="18" charset="0"/>
              </a:rPr>
              <a:t>acknowledgements and </a:t>
            </a:r>
            <a:r>
              <a:rPr lang="en-US" sz="2800" b="1" dirty="0">
                <a:latin typeface="Garamond" panose="02020404030301010803" pitchFamily="18" charset="0"/>
              </a:rPr>
              <a:t>foreword. Then there should be a table of contents followed by a list of tables and </a:t>
            </a:r>
            <a:r>
              <a:rPr lang="en-US" sz="2800" b="1" dirty="0" smtClean="0">
                <a:latin typeface="Garamond" panose="02020404030301010803" pitchFamily="18" charset="0"/>
              </a:rPr>
              <a:t>list of </a:t>
            </a:r>
            <a:r>
              <a:rPr lang="en-US" sz="2800" b="1" dirty="0">
                <a:latin typeface="Garamond" panose="02020404030301010803" pitchFamily="18" charset="0"/>
              </a:rPr>
              <a:t>graphs and charts, if any, given in the report.</a:t>
            </a:r>
          </a:p>
        </p:txBody>
      </p:sp>
    </p:spTree>
    <p:extLst>
      <p:ext uri="{BB962C8B-B14F-4D97-AF65-F5344CB8AC3E}">
        <p14:creationId xmlns:p14="http://schemas.microsoft.com/office/powerpoint/2010/main" val="121854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99" y="423045"/>
            <a:ext cx="11461011" cy="6312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ii) </a:t>
            </a: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main text of the report should have the following parts: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(a)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Introduction: </a:t>
            </a:r>
            <a:r>
              <a:rPr lang="en-US" sz="2800" b="1" dirty="0">
                <a:latin typeface="Garamond" panose="02020404030301010803" pitchFamily="18" charset="0"/>
              </a:rPr>
              <a:t>It should contain a clear statement of the objective of the research </a:t>
            </a:r>
            <a:r>
              <a:rPr lang="en-US" sz="2800" b="1" dirty="0" smtClean="0">
                <a:latin typeface="Garamond" panose="02020404030301010803" pitchFamily="18" charset="0"/>
              </a:rPr>
              <a:t>and an </a:t>
            </a:r>
            <a:r>
              <a:rPr lang="en-US" sz="2800" b="1" dirty="0">
                <a:latin typeface="Garamond" panose="02020404030301010803" pitchFamily="18" charset="0"/>
              </a:rPr>
              <a:t>explanation of the methodology adopted in accomplishing the research. The </a:t>
            </a:r>
            <a:r>
              <a:rPr lang="en-US" sz="2800" b="1" dirty="0" smtClean="0">
                <a:latin typeface="Garamond" panose="02020404030301010803" pitchFamily="18" charset="0"/>
              </a:rPr>
              <a:t>scope of </a:t>
            </a:r>
            <a:r>
              <a:rPr lang="en-US" sz="2800" b="1" dirty="0">
                <a:latin typeface="Garamond" panose="02020404030301010803" pitchFamily="18" charset="0"/>
              </a:rPr>
              <a:t>the study along with various limitations should as well be stated in this part.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(b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) Summary of findings: </a:t>
            </a:r>
            <a:r>
              <a:rPr lang="en-US" sz="2800" b="1" dirty="0">
                <a:latin typeface="Garamond" panose="02020404030301010803" pitchFamily="18" charset="0"/>
              </a:rPr>
              <a:t>After introduction there </a:t>
            </a:r>
            <a:r>
              <a:rPr lang="en-US" sz="2800" b="1" dirty="0" smtClean="0">
                <a:latin typeface="Garamond" panose="02020404030301010803" pitchFamily="18" charset="0"/>
              </a:rPr>
              <a:t>should be a statement </a:t>
            </a:r>
            <a:r>
              <a:rPr lang="en-US" sz="2800" b="1" dirty="0">
                <a:latin typeface="Garamond" panose="02020404030301010803" pitchFamily="18" charset="0"/>
              </a:rPr>
              <a:t>of </a:t>
            </a:r>
            <a:r>
              <a:rPr lang="en-US" sz="2800" b="1" dirty="0" smtClean="0">
                <a:latin typeface="Garamond" panose="02020404030301010803" pitchFamily="18" charset="0"/>
              </a:rPr>
              <a:t>findings and </a:t>
            </a:r>
            <a:r>
              <a:rPr lang="en-US" sz="2800" b="1" dirty="0">
                <a:latin typeface="Garamond" panose="02020404030301010803" pitchFamily="18" charset="0"/>
              </a:rPr>
              <a:t>recommendations in non-technical language. If the findings are extensive, </a:t>
            </a:r>
            <a:r>
              <a:rPr lang="en-US" sz="2800" b="1" dirty="0" smtClean="0">
                <a:latin typeface="Garamond" panose="02020404030301010803" pitchFamily="18" charset="0"/>
              </a:rPr>
              <a:t>they should </a:t>
            </a:r>
            <a:r>
              <a:rPr lang="en-US" sz="2800" b="1" dirty="0">
                <a:latin typeface="Garamond" panose="02020404030301010803" pitchFamily="18" charset="0"/>
              </a:rPr>
              <a:t>be </a:t>
            </a:r>
            <a:r>
              <a:rPr lang="en-US" sz="2800" b="1" dirty="0" err="1">
                <a:latin typeface="Garamond" panose="02020404030301010803" pitchFamily="18" charset="0"/>
              </a:rPr>
              <a:t>summarised</a:t>
            </a:r>
            <a:r>
              <a:rPr lang="en-US" sz="2800" b="1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(c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) Main report: </a:t>
            </a:r>
            <a:r>
              <a:rPr lang="en-US" sz="2800" b="1" dirty="0">
                <a:latin typeface="Garamond" panose="02020404030301010803" pitchFamily="18" charset="0"/>
              </a:rPr>
              <a:t>The main body of the report should be presented in logical sequence </a:t>
            </a:r>
            <a:r>
              <a:rPr lang="en-US" sz="2800" b="1" dirty="0" smtClean="0">
                <a:latin typeface="Garamond" panose="02020404030301010803" pitchFamily="18" charset="0"/>
              </a:rPr>
              <a:t>and broken-down </a:t>
            </a:r>
            <a:r>
              <a:rPr lang="en-US" sz="2800" b="1" dirty="0">
                <a:latin typeface="Garamond" panose="02020404030301010803" pitchFamily="18" charset="0"/>
              </a:rPr>
              <a:t>into readily identifiable sections.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(d)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Conclusion: </a:t>
            </a:r>
            <a:r>
              <a:rPr lang="en-US" sz="2800" b="1" dirty="0">
                <a:latin typeface="Garamond" panose="02020404030301010803" pitchFamily="18" charset="0"/>
              </a:rPr>
              <a:t>Towards the end of the main text, researcher should again put down </a:t>
            </a:r>
            <a:r>
              <a:rPr lang="en-US" sz="2800" b="1" dirty="0" smtClean="0">
                <a:latin typeface="Garamond" panose="02020404030301010803" pitchFamily="18" charset="0"/>
              </a:rPr>
              <a:t>the results </a:t>
            </a:r>
            <a:r>
              <a:rPr lang="en-US" sz="2800" b="1" dirty="0">
                <a:latin typeface="Garamond" panose="02020404030301010803" pitchFamily="18" charset="0"/>
              </a:rPr>
              <a:t>of his research clearly and precisely.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3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66255"/>
            <a:ext cx="11522883" cy="6569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iii) At </a:t>
            </a:r>
            <a:r>
              <a:rPr lang="en-US" sz="2800" b="1" dirty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end of the report</a:t>
            </a:r>
            <a:r>
              <a:rPr lang="en-US" sz="2800" b="1" dirty="0">
                <a:latin typeface="Garamond" panose="02020404030301010803" pitchFamily="18" charset="0"/>
              </a:rPr>
              <a:t>, appendices should be enlisted in respect of all technical data.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1.Bibliography, i.e</a:t>
            </a:r>
            <a:r>
              <a:rPr lang="en-US" sz="2800" b="1" dirty="0">
                <a:latin typeface="Garamond" panose="02020404030301010803" pitchFamily="18" charset="0"/>
              </a:rPr>
              <a:t>., list of books, journals, reports, etc., consulted, should also be given in the end. Index should </a:t>
            </a:r>
            <a:r>
              <a:rPr lang="en-US" sz="2800" b="1" dirty="0" smtClean="0">
                <a:latin typeface="Garamond" panose="02020404030301010803" pitchFamily="18" charset="0"/>
              </a:rPr>
              <a:t>also be </a:t>
            </a:r>
            <a:r>
              <a:rPr lang="en-US" sz="2800" b="1" dirty="0">
                <a:latin typeface="Garamond" panose="02020404030301010803" pitchFamily="18" charset="0"/>
              </a:rPr>
              <a:t>given specially in a published research report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2. Report should be written in a concise and objective style in simple language avoiding </a:t>
            </a:r>
            <a:r>
              <a:rPr lang="en-US" sz="2800" b="1" dirty="0" smtClean="0">
                <a:latin typeface="Garamond" panose="02020404030301010803" pitchFamily="18" charset="0"/>
              </a:rPr>
              <a:t>vague expressions </a:t>
            </a:r>
            <a:r>
              <a:rPr lang="en-US" sz="2800" b="1" dirty="0">
                <a:latin typeface="Garamond" panose="02020404030301010803" pitchFamily="18" charset="0"/>
              </a:rPr>
              <a:t>such as ‘it seems,’ ‘there may be’, and the like.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3. Charts and illustrations in the main report should be used only if they present the </a:t>
            </a:r>
            <a:r>
              <a:rPr lang="en-US" sz="2800" b="1" dirty="0" smtClean="0">
                <a:latin typeface="Garamond" panose="02020404030301010803" pitchFamily="18" charset="0"/>
              </a:rPr>
              <a:t>information more </a:t>
            </a:r>
            <a:r>
              <a:rPr lang="en-US" sz="2800" b="1" dirty="0">
                <a:latin typeface="Garamond" panose="02020404030301010803" pitchFamily="18" charset="0"/>
              </a:rPr>
              <a:t>clearly and forcibly.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4. Calculated ‘confidence limits’ must be mentioned and the various constraints </a:t>
            </a:r>
            <a:r>
              <a:rPr lang="en-US" sz="2800" b="1" dirty="0" smtClean="0">
                <a:latin typeface="Garamond" panose="02020404030301010803" pitchFamily="18" charset="0"/>
              </a:rPr>
              <a:t>experienced in </a:t>
            </a:r>
            <a:r>
              <a:rPr lang="en-US" sz="2800" b="1" dirty="0">
                <a:latin typeface="Garamond" panose="02020404030301010803" pitchFamily="18" charset="0"/>
              </a:rPr>
              <a:t>conducting research operations may as well be stated.</a:t>
            </a:r>
          </a:p>
        </p:txBody>
      </p:sp>
    </p:spTree>
    <p:extLst>
      <p:ext uri="{BB962C8B-B14F-4D97-AF65-F5344CB8AC3E}">
        <p14:creationId xmlns:p14="http://schemas.microsoft.com/office/powerpoint/2010/main" val="1792558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Criteria of Good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605307"/>
            <a:ext cx="11642501" cy="6117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Whatever </a:t>
            </a:r>
            <a:r>
              <a:rPr lang="en-US" sz="2400" b="1" dirty="0">
                <a:latin typeface="Garamond" panose="02020404030301010803" pitchFamily="18" charset="0"/>
              </a:rPr>
              <a:t>may be the types of research works and studies, one thing that is important is that they </a:t>
            </a:r>
            <a:r>
              <a:rPr lang="en-US" sz="2400" b="1" dirty="0" smtClean="0">
                <a:latin typeface="Garamond" panose="02020404030301010803" pitchFamily="18" charset="0"/>
              </a:rPr>
              <a:t>all meet </a:t>
            </a:r>
            <a:r>
              <a:rPr lang="en-US" sz="2400" b="1" dirty="0">
                <a:latin typeface="Garamond" panose="02020404030301010803" pitchFamily="18" charset="0"/>
              </a:rPr>
              <a:t>on the common ground of scientific method employed by them. 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S</a:t>
            </a:r>
            <a:r>
              <a:rPr lang="en-US" sz="3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cientific research  should </a:t>
            </a:r>
            <a:r>
              <a:rPr lang="en-US" sz="3200" b="1" dirty="0">
                <a:solidFill>
                  <a:srgbClr val="FFC000"/>
                </a:solidFill>
                <a:latin typeface="Garamond" panose="02020404030301010803" pitchFamily="18" charset="0"/>
              </a:rPr>
              <a:t>satisfy the following </a:t>
            </a:r>
            <a:r>
              <a:rPr lang="en-US" sz="32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criteria:</a:t>
            </a:r>
          </a:p>
          <a:p>
            <a:pPr marL="0" indent="0">
              <a:buNone/>
            </a:pP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1. </a:t>
            </a: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The purpose </a:t>
            </a:r>
            <a:r>
              <a:rPr lang="en-US" sz="2400" b="1" dirty="0">
                <a:latin typeface="Garamond" panose="02020404030301010803" pitchFamily="18" charset="0"/>
              </a:rPr>
              <a:t>of the research should be clearly defined and common concepts be used.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2. </a:t>
            </a: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The research procedure </a:t>
            </a:r>
            <a:r>
              <a:rPr lang="en-US" sz="2400" b="1" dirty="0">
                <a:latin typeface="Garamond" panose="02020404030301010803" pitchFamily="18" charset="0"/>
              </a:rPr>
              <a:t>used should be described in sufficient detail to permit another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researcher to repeat the research for further advancement, keeping the continuity of </a:t>
            </a:r>
            <a:r>
              <a:rPr lang="en-US" sz="2400" b="1" dirty="0" smtClean="0">
                <a:latin typeface="Garamond" panose="02020404030301010803" pitchFamily="18" charset="0"/>
              </a:rPr>
              <a:t>what has </a:t>
            </a:r>
            <a:r>
              <a:rPr lang="en-US" sz="2400" b="1" dirty="0">
                <a:latin typeface="Garamond" panose="02020404030301010803" pitchFamily="18" charset="0"/>
              </a:rPr>
              <a:t>already been attained.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3. </a:t>
            </a: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The procedural design </a:t>
            </a:r>
            <a:r>
              <a:rPr lang="en-US" sz="2400" b="1" dirty="0">
                <a:latin typeface="Garamond" panose="02020404030301010803" pitchFamily="18" charset="0"/>
              </a:rPr>
              <a:t>of the research should be carefully planned to yield results that </a:t>
            </a:r>
            <a:r>
              <a:rPr lang="en-US" sz="2400" b="1" dirty="0" smtClean="0">
                <a:latin typeface="Garamond" panose="02020404030301010803" pitchFamily="18" charset="0"/>
              </a:rPr>
              <a:t>are as </a:t>
            </a:r>
            <a:r>
              <a:rPr lang="en-US" sz="2400" b="1" dirty="0">
                <a:latin typeface="Garamond" panose="02020404030301010803" pitchFamily="18" charset="0"/>
              </a:rPr>
              <a:t>objective as possible.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4. The researcher should </a:t>
            </a: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report with complete frankness</a:t>
            </a:r>
            <a:r>
              <a:rPr lang="en-US" sz="2400" b="1" dirty="0">
                <a:latin typeface="Garamond" panose="02020404030301010803" pitchFamily="18" charset="0"/>
              </a:rPr>
              <a:t>, flaws in procedural design and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estimate their effects upon the findings</a:t>
            </a:r>
            <a:r>
              <a:rPr lang="en-US" sz="2400" b="1" dirty="0" smtClean="0">
                <a:latin typeface="Garamond" panose="02020404030301010803" pitchFamily="18" charset="0"/>
              </a:rPr>
              <a:t>.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80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748145"/>
            <a:ext cx="10458816" cy="5974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Garamond" panose="02020404030301010803" pitchFamily="18" charset="0"/>
              </a:rPr>
              <a:t>5</a:t>
            </a:r>
            <a:r>
              <a:rPr lang="en-US" sz="3200" b="1" dirty="0">
                <a:latin typeface="Garamond" panose="02020404030301010803" pitchFamily="18" charset="0"/>
              </a:rPr>
              <a:t>. The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analysis of data </a:t>
            </a:r>
            <a:r>
              <a:rPr lang="en-US" sz="3200" b="1" dirty="0">
                <a:latin typeface="Garamond" panose="02020404030301010803" pitchFamily="18" charset="0"/>
              </a:rPr>
              <a:t>should be sufficiently adequate to reveal its significance and </a:t>
            </a:r>
            <a:r>
              <a:rPr lang="en-US" sz="3200" b="1" dirty="0" smtClean="0">
                <a:latin typeface="Garamond" panose="02020404030301010803" pitchFamily="18" charset="0"/>
              </a:rPr>
              <a:t>the methods </a:t>
            </a:r>
            <a:r>
              <a:rPr lang="en-US" sz="3200" b="1" dirty="0">
                <a:latin typeface="Garamond" panose="02020404030301010803" pitchFamily="18" charset="0"/>
              </a:rPr>
              <a:t>of analysis used should be appropriate. The validity and reliability of the </a:t>
            </a:r>
            <a:r>
              <a:rPr lang="en-US" sz="3200" b="1" dirty="0" smtClean="0">
                <a:latin typeface="Garamond" panose="02020404030301010803" pitchFamily="18" charset="0"/>
              </a:rPr>
              <a:t>data should </a:t>
            </a:r>
            <a:r>
              <a:rPr lang="en-US" sz="3200" b="1" dirty="0">
                <a:latin typeface="Garamond" panose="02020404030301010803" pitchFamily="18" charset="0"/>
              </a:rPr>
              <a:t>be checked carefully</a:t>
            </a:r>
            <a:r>
              <a:rPr lang="en-US" sz="32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6.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Conclusions</a:t>
            </a:r>
            <a:r>
              <a:rPr lang="en-US" sz="3200" b="1" dirty="0">
                <a:latin typeface="Garamond" panose="02020404030301010803" pitchFamily="18" charset="0"/>
              </a:rPr>
              <a:t> should be confined to those justified by the data of the research and limited </a:t>
            </a:r>
            <a:r>
              <a:rPr lang="en-US" sz="3200" b="1" dirty="0" smtClean="0">
                <a:latin typeface="Garamond" panose="02020404030301010803" pitchFamily="18" charset="0"/>
              </a:rPr>
              <a:t>to those </a:t>
            </a:r>
            <a:r>
              <a:rPr lang="en-US" sz="3200" b="1" dirty="0">
                <a:latin typeface="Garamond" panose="02020404030301010803" pitchFamily="18" charset="0"/>
              </a:rPr>
              <a:t>for which the data provide an adequate basis.</a:t>
            </a: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7.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Greater confidence </a:t>
            </a:r>
            <a:r>
              <a:rPr lang="en-US" sz="3200" b="1" dirty="0">
                <a:latin typeface="Garamond" panose="02020404030301010803" pitchFamily="18" charset="0"/>
              </a:rPr>
              <a:t>in research is warranted if the researcher is experienced, has a </a:t>
            </a:r>
            <a:r>
              <a:rPr lang="en-US" sz="3200" b="1" dirty="0" smtClean="0">
                <a:latin typeface="Garamond" panose="02020404030301010803" pitchFamily="18" charset="0"/>
              </a:rPr>
              <a:t>good reputation </a:t>
            </a:r>
            <a:r>
              <a:rPr lang="en-US" sz="3200" b="1" dirty="0">
                <a:latin typeface="Garamond" panose="02020404030301010803" pitchFamily="18" charset="0"/>
              </a:rPr>
              <a:t>in research and is a person of integrity.</a:t>
            </a:r>
          </a:p>
        </p:txBody>
      </p:sp>
    </p:spTree>
    <p:extLst>
      <p:ext uri="{BB962C8B-B14F-4D97-AF65-F5344CB8AC3E}">
        <p14:creationId xmlns:p14="http://schemas.microsoft.com/office/powerpoint/2010/main" val="352137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10778431" cy="101743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In other words, we can state the qualities of a good research  as under: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519707"/>
            <a:ext cx="11642501" cy="6117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1</a:t>
            </a: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. Good research is systematic: </a:t>
            </a:r>
            <a:r>
              <a:rPr lang="en-US" sz="2400" b="1" dirty="0">
                <a:latin typeface="Garamond" panose="02020404030301010803" pitchFamily="18" charset="0"/>
              </a:rPr>
              <a:t>It means that research is structured with specified steps </a:t>
            </a:r>
            <a:r>
              <a:rPr lang="en-US" sz="2400" b="1" dirty="0" smtClean="0">
                <a:latin typeface="Garamond" panose="02020404030301010803" pitchFamily="18" charset="0"/>
              </a:rPr>
              <a:t>to be </a:t>
            </a:r>
            <a:r>
              <a:rPr lang="en-US" sz="2400" b="1" dirty="0">
                <a:latin typeface="Garamond" panose="02020404030301010803" pitchFamily="18" charset="0"/>
              </a:rPr>
              <a:t>taken in a specified sequence in accordance with the well defined set of rules. </a:t>
            </a:r>
            <a:r>
              <a:rPr lang="en-US" sz="2400" b="1" dirty="0" smtClean="0">
                <a:latin typeface="Garamond" panose="02020404030301010803" pitchFamily="18" charset="0"/>
              </a:rPr>
              <a:t>Systematic characteristic </a:t>
            </a:r>
            <a:r>
              <a:rPr lang="en-US" sz="2400" b="1" dirty="0">
                <a:latin typeface="Garamond" panose="02020404030301010803" pitchFamily="18" charset="0"/>
              </a:rPr>
              <a:t>of the research does not rule out creative thinking but it certainly does </a:t>
            </a:r>
            <a:r>
              <a:rPr lang="en-US" sz="2400" b="1" dirty="0" smtClean="0">
                <a:latin typeface="Garamond" panose="02020404030301010803" pitchFamily="18" charset="0"/>
              </a:rPr>
              <a:t>reject the </a:t>
            </a:r>
            <a:r>
              <a:rPr lang="en-US" sz="2400" b="1" dirty="0">
                <a:latin typeface="Garamond" panose="02020404030301010803" pitchFamily="18" charset="0"/>
              </a:rPr>
              <a:t>use of guessing and intuition in arriving at conclusions.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61FD23"/>
                </a:solidFill>
                <a:latin typeface="Garamond" panose="02020404030301010803" pitchFamily="18" charset="0"/>
              </a:rPr>
              <a:t>2. Good research is logical:</a:t>
            </a:r>
            <a:r>
              <a:rPr lang="en-US" sz="2400" b="1" dirty="0">
                <a:latin typeface="Garamond" panose="02020404030301010803" pitchFamily="18" charset="0"/>
              </a:rPr>
              <a:t> This implies that research is guided by the rules of logical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reasoning and the logical process of induction and deduction are of great value in </a:t>
            </a:r>
            <a:r>
              <a:rPr lang="en-US" sz="2400" b="1" dirty="0" smtClean="0">
                <a:latin typeface="Garamond" panose="02020404030301010803" pitchFamily="18" charset="0"/>
              </a:rPr>
              <a:t>carrying out </a:t>
            </a:r>
            <a:r>
              <a:rPr lang="en-US" sz="2400" b="1" dirty="0">
                <a:latin typeface="Garamond" panose="02020404030301010803" pitchFamily="18" charset="0"/>
              </a:rPr>
              <a:t>research</a:t>
            </a:r>
            <a:r>
              <a:rPr lang="en-US" sz="24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Induction is the process of reasoning from a part to the whole </a:t>
            </a:r>
            <a:r>
              <a:rPr lang="en-US" sz="2400" b="1" dirty="0" smtClean="0">
                <a:latin typeface="Garamond" panose="02020404030301010803" pitchFamily="18" charset="0"/>
              </a:rPr>
              <a:t>whereas deduction </a:t>
            </a:r>
            <a:r>
              <a:rPr lang="en-US" sz="2400" b="1" dirty="0">
                <a:latin typeface="Garamond" panose="02020404030301010803" pitchFamily="18" charset="0"/>
              </a:rPr>
              <a:t>is the process of reasoning from some premise to a conclusion which </a:t>
            </a:r>
            <a:r>
              <a:rPr lang="en-US" sz="2400" b="1" dirty="0" smtClean="0">
                <a:latin typeface="Garamond" panose="02020404030301010803" pitchFamily="18" charset="0"/>
              </a:rPr>
              <a:t>follows from </a:t>
            </a:r>
            <a:r>
              <a:rPr lang="en-US" sz="2400" b="1" dirty="0">
                <a:latin typeface="Garamond" panose="02020404030301010803" pitchFamily="18" charset="0"/>
              </a:rPr>
              <a:t>that very premise</a:t>
            </a:r>
            <a:r>
              <a:rPr lang="en-US" sz="24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L</a:t>
            </a:r>
            <a:r>
              <a:rPr lang="en-US" sz="2400" b="1" dirty="0" smtClean="0">
                <a:latin typeface="Garamond" panose="02020404030301010803" pitchFamily="18" charset="0"/>
              </a:rPr>
              <a:t>ogical </a:t>
            </a:r>
            <a:r>
              <a:rPr lang="en-US" sz="2400" b="1" dirty="0">
                <a:latin typeface="Garamond" panose="02020404030301010803" pitchFamily="18" charset="0"/>
              </a:rPr>
              <a:t>reasoning makes research more meaningful in </a:t>
            </a:r>
            <a:r>
              <a:rPr lang="en-US" sz="2400" b="1" dirty="0" smtClean="0">
                <a:latin typeface="Garamond" panose="02020404030301010803" pitchFamily="18" charset="0"/>
              </a:rPr>
              <a:t>the context </a:t>
            </a:r>
            <a:r>
              <a:rPr lang="en-US" sz="2400" b="1" dirty="0">
                <a:latin typeface="Garamond" panose="02020404030301010803" pitchFamily="18" charset="0"/>
              </a:rPr>
              <a:t>of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98488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5141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OBJECTIVES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30310"/>
            <a:ext cx="10778431" cy="5218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1. To gain familiarity with a phenomenon or to achieve new insights into it (studies with </a:t>
            </a:r>
            <a:r>
              <a:rPr lang="en-US" sz="2800" b="1" dirty="0" smtClean="0">
                <a:latin typeface="Garamond" panose="02020404030301010803" pitchFamily="18" charset="0"/>
              </a:rPr>
              <a:t>this object </a:t>
            </a:r>
            <a:r>
              <a:rPr lang="en-US" sz="2800" b="1" dirty="0">
                <a:latin typeface="Garamond" panose="02020404030301010803" pitchFamily="18" charset="0"/>
              </a:rPr>
              <a:t>in view are termed as 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exploratory or </a:t>
            </a:r>
            <a:r>
              <a:rPr lang="en-US" sz="2800" b="1" i="1" dirty="0" err="1">
                <a:solidFill>
                  <a:srgbClr val="FFC000"/>
                </a:solidFill>
                <a:latin typeface="Garamond" panose="02020404030301010803" pitchFamily="18" charset="0"/>
              </a:rPr>
              <a:t>formulative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 research </a:t>
            </a:r>
            <a:r>
              <a:rPr lang="en-US" sz="2800" b="1" dirty="0">
                <a:latin typeface="Garamond" panose="02020404030301010803" pitchFamily="18" charset="0"/>
              </a:rPr>
              <a:t>studies);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2. To portray accurately the characteristics of a particular individual, situation or a </a:t>
            </a:r>
            <a:r>
              <a:rPr lang="en-US" sz="2800" b="1" dirty="0" smtClean="0">
                <a:latin typeface="Garamond" panose="02020404030301010803" pitchFamily="18" charset="0"/>
              </a:rPr>
              <a:t>group(studies </a:t>
            </a:r>
            <a:r>
              <a:rPr lang="en-US" sz="2800" b="1" dirty="0">
                <a:latin typeface="Garamond" panose="02020404030301010803" pitchFamily="18" charset="0"/>
              </a:rPr>
              <a:t>with this object in view are known as 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descriptive research </a:t>
            </a:r>
            <a:r>
              <a:rPr lang="en-US" sz="2800" b="1" dirty="0">
                <a:latin typeface="Garamond" panose="02020404030301010803" pitchFamily="18" charset="0"/>
              </a:rPr>
              <a:t>studies);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3. To determine the frequency with which something occurs or with which it is </a:t>
            </a:r>
            <a:r>
              <a:rPr lang="en-US" sz="2800" b="1" dirty="0" smtClean="0">
                <a:latin typeface="Garamond" panose="02020404030301010803" pitchFamily="18" charset="0"/>
              </a:rPr>
              <a:t>associated with </a:t>
            </a:r>
            <a:r>
              <a:rPr lang="en-US" sz="2800" b="1" dirty="0">
                <a:latin typeface="Garamond" panose="02020404030301010803" pitchFamily="18" charset="0"/>
              </a:rPr>
              <a:t>something else (studies with this object in view are known as 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diagnostic </a:t>
            </a:r>
            <a:r>
              <a:rPr lang="en-US" sz="2800" b="1" i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research </a:t>
            </a:r>
            <a:r>
              <a:rPr lang="en-US" sz="2800" b="1" dirty="0" smtClean="0">
                <a:latin typeface="Garamond" panose="02020404030301010803" pitchFamily="18" charset="0"/>
              </a:rPr>
              <a:t>studies);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4</a:t>
            </a:r>
            <a:r>
              <a:rPr lang="en-US" sz="2800" b="1" dirty="0">
                <a:latin typeface="Garamond" panose="02020404030301010803" pitchFamily="18" charset="0"/>
              </a:rPr>
              <a:t>. To test a hypothesis of a causal relationship between variables (such studies are known </a:t>
            </a:r>
            <a:r>
              <a:rPr lang="en-US" sz="2800" b="1" dirty="0" smtClean="0">
                <a:latin typeface="Garamond" panose="02020404030301010803" pitchFamily="18" charset="0"/>
              </a:rPr>
              <a:t>as </a:t>
            </a:r>
            <a:r>
              <a:rPr lang="en-US" sz="2800" b="1" i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hypothesis-testing </a:t>
            </a:r>
            <a:r>
              <a:rPr lang="en-US" sz="2800" b="1" i="1" dirty="0">
                <a:solidFill>
                  <a:srgbClr val="FFC000"/>
                </a:solidFill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studies).</a:t>
            </a:r>
          </a:p>
        </p:txBody>
      </p:sp>
    </p:spTree>
    <p:extLst>
      <p:ext uri="{BB962C8B-B14F-4D97-AF65-F5344CB8AC3E}">
        <p14:creationId xmlns:p14="http://schemas.microsoft.com/office/powerpoint/2010/main" val="697062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78" y="324899"/>
            <a:ext cx="11642501" cy="6117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3.Good </a:t>
            </a: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research is empirical:</a:t>
            </a:r>
            <a:r>
              <a:rPr lang="en-US" sz="3200" b="1" dirty="0">
                <a:latin typeface="Garamond" panose="02020404030301010803" pitchFamily="18" charset="0"/>
              </a:rPr>
              <a:t> It implies that research is related basically to one or </a:t>
            </a:r>
            <a:r>
              <a:rPr lang="en-US" sz="3200" b="1" dirty="0" smtClean="0">
                <a:latin typeface="Garamond" panose="02020404030301010803" pitchFamily="18" charset="0"/>
              </a:rPr>
              <a:t>more aspects </a:t>
            </a:r>
            <a:r>
              <a:rPr lang="en-US" sz="3200" b="1" dirty="0">
                <a:latin typeface="Garamond" panose="02020404030301010803" pitchFamily="18" charset="0"/>
              </a:rPr>
              <a:t>of a real situation and deals with concrete data that provides a basis for external</a:t>
            </a: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validity to research results.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61FD23"/>
                </a:solidFill>
                <a:latin typeface="Garamond" panose="02020404030301010803" pitchFamily="18" charset="0"/>
              </a:rPr>
              <a:t>4. Good research is replicable: </a:t>
            </a:r>
            <a:r>
              <a:rPr lang="en-US" sz="3200" b="1" dirty="0">
                <a:latin typeface="Garamond" panose="02020404030301010803" pitchFamily="18" charset="0"/>
              </a:rPr>
              <a:t>This characteristic allows research results to be verified </a:t>
            </a:r>
            <a:r>
              <a:rPr lang="en-US" sz="3200" b="1" dirty="0" smtClean="0">
                <a:latin typeface="Garamond" panose="02020404030301010803" pitchFamily="18" charset="0"/>
              </a:rPr>
              <a:t>by replicating </a:t>
            </a:r>
            <a:r>
              <a:rPr lang="en-US" sz="3200" b="1" dirty="0">
                <a:latin typeface="Garamond" panose="02020404030301010803" pitchFamily="18" charset="0"/>
              </a:rPr>
              <a:t>the study and thereby building a sound basis for decisions.</a:t>
            </a:r>
          </a:p>
        </p:txBody>
      </p:sp>
    </p:spTree>
    <p:extLst>
      <p:ext uri="{BB962C8B-B14F-4D97-AF65-F5344CB8AC3E}">
        <p14:creationId xmlns:p14="http://schemas.microsoft.com/office/powerpoint/2010/main" val="409485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5141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Problem encountered by </a:t>
            </a:r>
            <a:r>
              <a:rPr lang="en-US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researches</a:t>
            </a:r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30310"/>
            <a:ext cx="10778431" cy="52180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Lack </a:t>
            </a:r>
            <a:r>
              <a:rPr lang="en-US" sz="2800" b="1" dirty="0">
                <a:latin typeface="Garamond" panose="02020404030301010803" pitchFamily="18" charset="0"/>
              </a:rPr>
              <a:t>of scientific training in methodology of </a:t>
            </a:r>
            <a:r>
              <a:rPr lang="en-US" sz="2800" b="1" dirty="0" smtClean="0">
                <a:latin typeface="Garamond" panose="02020404030301010803" pitchFamily="18" charset="0"/>
              </a:rPr>
              <a:t>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Insufficient interaction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Need </a:t>
            </a:r>
            <a:r>
              <a:rPr lang="en-US" sz="2800" b="1" dirty="0">
                <a:latin typeface="Garamond" panose="02020404030301010803" pitchFamily="18" charset="0"/>
              </a:rPr>
              <a:t>for generating the confidence that the information/data obtained from a patient will not be </a:t>
            </a:r>
            <a:r>
              <a:rPr lang="en-US" sz="2800" b="1" dirty="0" smtClean="0">
                <a:latin typeface="Garamond" panose="02020404030301010803" pitchFamily="18" charset="0"/>
              </a:rPr>
              <a:t>misused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studies overlapping one another are undertaken quite often for want of adequate </a:t>
            </a:r>
            <a:r>
              <a:rPr lang="en-US" sz="2800" b="1" dirty="0" smtClean="0">
                <a:latin typeface="Garamond" panose="02020404030301010803" pitchFamily="18" charset="0"/>
              </a:rPr>
              <a:t>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Timely and adequate secretarial assistance, including </a:t>
            </a:r>
            <a:r>
              <a:rPr lang="en-US" sz="2800" b="1" dirty="0" smtClean="0">
                <a:latin typeface="Garamond" panose="02020404030301010803" pitchFamily="18" charset="0"/>
              </a:rPr>
              <a:t>computer assistance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Library management &amp; functioning is not satisfactory at many places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Garamond" panose="02020404030301010803" pitchFamily="18" charset="0"/>
              </a:rPr>
              <a:t>  Difficulty of timely availability of published </a:t>
            </a:r>
            <a:r>
              <a:rPr lang="en-US" sz="2800" b="1" dirty="0" smtClean="0">
                <a:latin typeface="Garamond" panose="02020404030301010803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Problem of conceptualization </a:t>
            </a:r>
          </a:p>
        </p:txBody>
      </p:sp>
    </p:spTree>
    <p:extLst>
      <p:ext uri="{BB962C8B-B14F-4D97-AF65-F5344CB8AC3E}">
        <p14:creationId xmlns:p14="http://schemas.microsoft.com/office/powerpoint/2010/main" val="121750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5141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OBJECTIVES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30310"/>
            <a:ext cx="10778431" cy="52180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purpose of research is to discover answers to questions through the application of </a:t>
            </a:r>
            <a:r>
              <a:rPr lang="en-US" sz="2800" b="1" dirty="0" smtClean="0">
                <a:latin typeface="Garamond" panose="02020404030301010803" pitchFamily="18" charset="0"/>
              </a:rPr>
              <a:t>scientific procedures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The </a:t>
            </a:r>
            <a:r>
              <a:rPr lang="en-US" sz="2800" b="1" dirty="0">
                <a:latin typeface="Garamond" panose="02020404030301010803" pitchFamily="18" charset="0"/>
              </a:rPr>
              <a:t>main aim of research is to find out the truth which is hidden and which has not </a:t>
            </a:r>
            <a:r>
              <a:rPr lang="en-US" sz="2800" b="1" dirty="0" smtClean="0">
                <a:latin typeface="Garamond" panose="02020404030301010803" pitchFamily="18" charset="0"/>
              </a:rPr>
              <a:t>been discovered </a:t>
            </a:r>
            <a:r>
              <a:rPr lang="en-US" sz="2800" b="1" dirty="0">
                <a:latin typeface="Garamond" panose="02020404030301010803" pitchFamily="18" charset="0"/>
              </a:rPr>
              <a:t>as yet.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Garamond" panose="02020404030301010803" pitchFamily="18" charset="0"/>
              </a:rPr>
              <a:t>Though </a:t>
            </a:r>
            <a:r>
              <a:rPr lang="en-US" sz="2800" b="1" dirty="0">
                <a:latin typeface="Garamond" panose="02020404030301010803" pitchFamily="18" charset="0"/>
              </a:rPr>
              <a:t>each research study has its own specific purpose, we may think </a:t>
            </a:r>
            <a:r>
              <a:rPr lang="en-US" sz="2800" b="1" dirty="0" smtClean="0">
                <a:latin typeface="Garamond" panose="02020404030301010803" pitchFamily="18" charset="0"/>
              </a:rPr>
              <a:t>of research </a:t>
            </a:r>
            <a:r>
              <a:rPr lang="en-US" sz="2800" b="1" dirty="0">
                <a:latin typeface="Garamond" panose="02020404030301010803" pitchFamily="18" charset="0"/>
              </a:rPr>
              <a:t>objectives as falling into a number of following broad groupings:</a:t>
            </a:r>
          </a:p>
        </p:txBody>
      </p:sp>
    </p:spTree>
    <p:extLst>
      <p:ext uri="{BB962C8B-B14F-4D97-AF65-F5344CB8AC3E}">
        <p14:creationId xmlns:p14="http://schemas.microsoft.com/office/powerpoint/2010/main" val="34167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5141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Motivation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030310"/>
            <a:ext cx="10778431" cy="5218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What makes people to undertake research? This is a question of fundamental importance. </a:t>
            </a:r>
            <a:r>
              <a:rPr lang="en-US" sz="2800" b="1" dirty="0" smtClean="0">
                <a:latin typeface="Garamond" panose="02020404030301010803" pitchFamily="18" charset="0"/>
              </a:rPr>
              <a:t>The possible </a:t>
            </a:r>
            <a:r>
              <a:rPr lang="en-US" sz="2800" b="1" dirty="0">
                <a:latin typeface="Garamond" panose="02020404030301010803" pitchFamily="18" charset="0"/>
              </a:rPr>
              <a:t>motives for doing research may be either one or more of the following</a:t>
            </a:r>
            <a:r>
              <a:rPr lang="en-US" sz="2800" b="1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1. Desire to get a research degree along with its consequential benefits;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2. Desire to face the challenge in solving the unsolved problems, i.e., concern over </a:t>
            </a:r>
            <a:r>
              <a:rPr lang="en-US" sz="2800" b="1" dirty="0" smtClean="0">
                <a:latin typeface="Garamond" panose="02020404030301010803" pitchFamily="18" charset="0"/>
              </a:rPr>
              <a:t>practical problems </a:t>
            </a:r>
            <a:r>
              <a:rPr lang="en-US" sz="2800" b="1" dirty="0">
                <a:latin typeface="Garamond" panose="02020404030301010803" pitchFamily="18" charset="0"/>
              </a:rPr>
              <a:t>initiates research;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3. Desire to get intellectual joy of doing some creative work;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4. Desire to be of service to society;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5. Desire to get respectability.</a:t>
            </a:r>
          </a:p>
        </p:txBody>
      </p:sp>
    </p:spTree>
    <p:extLst>
      <p:ext uri="{BB962C8B-B14F-4D97-AF65-F5344CB8AC3E}">
        <p14:creationId xmlns:p14="http://schemas.microsoft.com/office/powerpoint/2010/main" val="16293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Types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The basic types of research are as follows:</a:t>
            </a:r>
          </a:p>
          <a:p>
            <a:pPr marL="571500" indent="-571500">
              <a:buAutoNum type="romanLcParenBoth"/>
            </a:pPr>
            <a:r>
              <a:rPr lang="en-US" sz="2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Descriptive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vs. Analytical: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Descriptive research </a:t>
            </a:r>
            <a:r>
              <a:rPr lang="en-US" sz="2800" b="1" dirty="0">
                <a:latin typeface="Garamond" panose="02020404030301010803" pitchFamily="18" charset="0"/>
              </a:rPr>
              <a:t>includes surveys and fact-finding </a:t>
            </a:r>
            <a:r>
              <a:rPr lang="en-US" sz="2800" b="1" dirty="0" smtClean="0">
                <a:latin typeface="Garamond" panose="02020404030301010803" pitchFamily="18" charset="0"/>
              </a:rPr>
              <a:t>enquiries of </a:t>
            </a:r>
            <a:r>
              <a:rPr lang="en-US" sz="2800" b="1" dirty="0">
                <a:latin typeface="Garamond" panose="02020404030301010803" pitchFamily="18" charset="0"/>
              </a:rPr>
              <a:t>different kinds. The major purpose of descriptive research is description of the state </a:t>
            </a:r>
            <a:r>
              <a:rPr lang="en-US" sz="2800" b="1" dirty="0" smtClean="0">
                <a:latin typeface="Garamond" panose="02020404030301010803" pitchFamily="18" charset="0"/>
              </a:rPr>
              <a:t>of affairs </a:t>
            </a:r>
            <a:r>
              <a:rPr lang="en-US" sz="2800" b="1" dirty="0">
                <a:latin typeface="Garamond" panose="02020404030301010803" pitchFamily="18" charset="0"/>
              </a:rPr>
              <a:t>as it exists at present. In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analytical research</a:t>
            </a:r>
            <a:r>
              <a:rPr lang="en-US" sz="2800" b="1" dirty="0">
                <a:latin typeface="Garamond" panose="02020404030301010803" pitchFamily="18" charset="0"/>
              </a:rPr>
              <a:t>, </a:t>
            </a:r>
            <a:r>
              <a:rPr lang="en-US" sz="2800" b="1" dirty="0" smtClean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the researcher has to use facts or information already available, and </a:t>
            </a:r>
            <a:r>
              <a:rPr lang="en-US" sz="2800" b="1" dirty="0" smtClean="0">
                <a:latin typeface="Garamond" panose="02020404030301010803" pitchFamily="18" charset="0"/>
              </a:rPr>
              <a:t>analyze these </a:t>
            </a:r>
            <a:r>
              <a:rPr lang="en-US" sz="2800" b="1" dirty="0">
                <a:latin typeface="Garamond" panose="02020404030301010803" pitchFamily="18" charset="0"/>
              </a:rPr>
              <a:t>to make a critical </a:t>
            </a:r>
            <a:r>
              <a:rPr lang="en-US" sz="2800" b="1" dirty="0" smtClean="0">
                <a:latin typeface="Garamond" panose="02020404030301010803" pitchFamily="18" charset="0"/>
              </a:rPr>
              <a:t>evaluation </a:t>
            </a:r>
            <a:r>
              <a:rPr lang="en-US" sz="2800" b="1" dirty="0">
                <a:latin typeface="Garamond" panose="02020404030301010803" pitchFamily="18" charset="0"/>
              </a:rPr>
              <a:t>of the material</a:t>
            </a:r>
            <a:r>
              <a:rPr lang="en-US" sz="2800" b="1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(ii)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Applied vs. Fundamental: </a:t>
            </a:r>
            <a:r>
              <a:rPr lang="en-US" sz="2800" b="1" dirty="0">
                <a:latin typeface="Garamond" panose="02020404030301010803" pitchFamily="18" charset="0"/>
              </a:rPr>
              <a:t>Research can either be applied (or action) research </a:t>
            </a:r>
            <a:r>
              <a:rPr lang="en-US" sz="2800" b="1" dirty="0" smtClean="0">
                <a:latin typeface="Garamond" panose="02020404030301010803" pitchFamily="18" charset="0"/>
              </a:rPr>
              <a:t>or fundamental </a:t>
            </a:r>
            <a:r>
              <a:rPr lang="en-US" sz="2800" b="1" dirty="0">
                <a:latin typeface="Garamond" panose="02020404030301010803" pitchFamily="18" charset="0"/>
              </a:rPr>
              <a:t>(to basic or pure) research.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Applied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research </a:t>
            </a:r>
            <a:r>
              <a:rPr lang="en-US" sz="2800" b="1" dirty="0">
                <a:latin typeface="Garamond" panose="02020404030301010803" pitchFamily="18" charset="0"/>
              </a:rPr>
              <a:t>aims at finding a solution for </a:t>
            </a:r>
            <a:r>
              <a:rPr lang="en-US" sz="2800" b="1" dirty="0" smtClean="0">
                <a:latin typeface="Garamond" panose="02020404030301010803" pitchFamily="18" charset="0"/>
              </a:rPr>
              <a:t>an immediate </a:t>
            </a:r>
            <a:r>
              <a:rPr lang="en-US" sz="2800" b="1" dirty="0">
                <a:latin typeface="Garamond" panose="02020404030301010803" pitchFamily="18" charset="0"/>
              </a:rPr>
              <a:t>problem facing a society or an industrial/business </a:t>
            </a:r>
            <a:r>
              <a:rPr lang="en-US" sz="2800" b="1" dirty="0" err="1">
                <a:latin typeface="Garamond" panose="02020404030301010803" pitchFamily="18" charset="0"/>
              </a:rPr>
              <a:t>organisation</a:t>
            </a:r>
            <a:r>
              <a:rPr lang="en-US" sz="2800" b="1" dirty="0">
                <a:latin typeface="Garamond" panose="02020404030301010803" pitchFamily="18" charset="0"/>
              </a:rPr>
              <a:t>, whereas </a:t>
            </a:r>
            <a:r>
              <a:rPr lang="en-US" sz="2800" b="1" dirty="0" smtClean="0">
                <a:solidFill>
                  <a:srgbClr val="61FD23"/>
                </a:solidFill>
                <a:latin typeface="Garamond" panose="02020404030301010803" pitchFamily="18" charset="0"/>
              </a:rPr>
              <a:t>fundamental research </a:t>
            </a:r>
            <a:r>
              <a:rPr lang="en-US" sz="2800" b="1" dirty="0">
                <a:latin typeface="Garamond" panose="02020404030301010803" pitchFamily="18" charset="0"/>
              </a:rPr>
              <a:t>is mainly concerned with </a:t>
            </a:r>
            <a:r>
              <a:rPr lang="en-US" sz="2800" b="1" dirty="0" err="1">
                <a:latin typeface="Garamond" panose="02020404030301010803" pitchFamily="18" charset="0"/>
              </a:rPr>
              <a:t>generalisations</a:t>
            </a:r>
            <a:r>
              <a:rPr lang="en-US" sz="2800" b="1" dirty="0">
                <a:latin typeface="Garamond" panose="02020404030301010803" pitchFamily="18" charset="0"/>
              </a:rPr>
              <a:t> and with the formulation of a theory</a:t>
            </a:r>
            <a:r>
              <a:rPr lang="en-US" sz="2800" b="1" dirty="0" smtClean="0">
                <a:latin typeface="Garamond" panose="02020404030301010803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“</a:t>
            </a:r>
            <a:r>
              <a:rPr lang="en-US" sz="2800" b="1" dirty="0">
                <a:latin typeface="Garamond" panose="02020404030301010803" pitchFamily="18" charset="0"/>
              </a:rPr>
              <a:t>Gathering knowledge for knowledge’s sake is termed ‘pure’ or ‘basic’ research</a:t>
            </a:r>
            <a:r>
              <a:rPr lang="en-US" sz="2800" b="1" dirty="0" smtClean="0">
                <a:latin typeface="Garamond" panose="02020404030301010803" pitchFamily="18" charset="0"/>
              </a:rPr>
              <a:t>.” Research concerning </a:t>
            </a:r>
            <a:r>
              <a:rPr lang="en-US" sz="2800" b="1" dirty="0">
                <a:latin typeface="Garamond" panose="02020404030301010803" pitchFamily="18" charset="0"/>
              </a:rPr>
              <a:t>some natural phenomenon or relating to pure mathematics are examples </a:t>
            </a:r>
            <a:r>
              <a:rPr lang="en-US" sz="2800" b="1" dirty="0" smtClean="0">
                <a:latin typeface="Garamond" panose="02020404030301010803" pitchFamily="18" charset="0"/>
              </a:rPr>
              <a:t>of fundamental </a:t>
            </a:r>
            <a:r>
              <a:rPr lang="en-US" sz="2800" b="1" dirty="0">
                <a:latin typeface="Garamond" panose="02020404030301010803" pitchFamily="18" charset="0"/>
              </a:rPr>
              <a:t>research.</a:t>
            </a:r>
          </a:p>
        </p:txBody>
      </p:sp>
    </p:spTree>
    <p:extLst>
      <p:ext uri="{BB962C8B-B14F-4D97-AF65-F5344CB8AC3E}">
        <p14:creationId xmlns:p14="http://schemas.microsoft.com/office/powerpoint/2010/main" val="248353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Types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(iii)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Quantitative vs. Qualitative: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Quantitative research</a:t>
            </a:r>
            <a:r>
              <a:rPr lang="en-US" sz="2800" b="1" dirty="0">
                <a:latin typeface="Garamond" panose="02020404030301010803" pitchFamily="18" charset="0"/>
              </a:rPr>
              <a:t> is based on the measurement of </a:t>
            </a:r>
            <a:r>
              <a:rPr lang="en-US" sz="2800" b="1" dirty="0" smtClean="0">
                <a:latin typeface="Garamond" panose="02020404030301010803" pitchFamily="18" charset="0"/>
              </a:rPr>
              <a:t>quantity or </a:t>
            </a:r>
            <a:r>
              <a:rPr lang="en-US" sz="2800" b="1" dirty="0">
                <a:latin typeface="Garamond" panose="02020404030301010803" pitchFamily="18" charset="0"/>
              </a:rPr>
              <a:t>amount. It is applicable to </a:t>
            </a:r>
            <a:r>
              <a:rPr lang="en-US" sz="2800" b="1" dirty="0" smtClean="0">
                <a:latin typeface="Garamond" panose="02020404030301010803" pitchFamily="18" charset="0"/>
              </a:rPr>
              <a:t>phenomena </a:t>
            </a:r>
            <a:r>
              <a:rPr lang="en-US" sz="2800" b="1" dirty="0">
                <a:latin typeface="Garamond" panose="02020404030301010803" pitchFamily="18" charset="0"/>
              </a:rPr>
              <a:t>that can be expressed in terms of quantity.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Qualitative research</a:t>
            </a:r>
            <a:r>
              <a:rPr lang="en-US" sz="2800" b="1" dirty="0">
                <a:latin typeface="Garamond" panose="02020404030301010803" pitchFamily="18" charset="0"/>
              </a:rPr>
              <a:t>, on the other hand, is concerned with qualitative phenomenon, i.e</a:t>
            </a:r>
            <a:r>
              <a:rPr lang="en-US" sz="2800" b="1" dirty="0" smtClean="0">
                <a:latin typeface="Garamond" panose="02020404030301010803" pitchFamily="18" charset="0"/>
              </a:rPr>
              <a:t>., phenomena </a:t>
            </a:r>
            <a:r>
              <a:rPr lang="en-US" sz="2800" b="1" dirty="0">
                <a:latin typeface="Garamond" panose="02020404030301010803" pitchFamily="18" charset="0"/>
              </a:rPr>
              <a:t>relating to or involving quality or kind.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For </a:t>
            </a:r>
            <a:r>
              <a:rPr lang="en-US" sz="2800" b="1" dirty="0">
                <a:latin typeface="Garamond" panose="02020404030301010803" pitchFamily="18" charset="0"/>
              </a:rPr>
              <a:t>instance, when we are interested </a:t>
            </a:r>
            <a:r>
              <a:rPr lang="en-US" sz="2800" b="1" dirty="0" smtClean="0">
                <a:latin typeface="Garamond" panose="02020404030301010803" pitchFamily="18" charset="0"/>
              </a:rPr>
              <a:t>in investigating </a:t>
            </a:r>
            <a:r>
              <a:rPr lang="en-US" sz="2800" b="1" dirty="0">
                <a:latin typeface="Garamond" panose="02020404030301010803" pitchFamily="18" charset="0"/>
              </a:rPr>
              <a:t>the reasons for human </a:t>
            </a:r>
            <a:r>
              <a:rPr lang="en-US" sz="2800" b="1" dirty="0" err="1">
                <a:latin typeface="Garamond" panose="02020404030301010803" pitchFamily="18" charset="0"/>
              </a:rPr>
              <a:t>behaviour</a:t>
            </a:r>
            <a:r>
              <a:rPr lang="en-US" sz="2800" b="1" dirty="0">
                <a:latin typeface="Garamond" panose="02020404030301010803" pitchFamily="18" charset="0"/>
              </a:rPr>
              <a:t> (i.e., why people think or do certain things),</a:t>
            </a:r>
          </a:p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we quite often talk of ‘Motivation Research’, an important type of qualitative research.</a:t>
            </a:r>
          </a:p>
        </p:txBody>
      </p:sp>
    </p:spTree>
    <p:extLst>
      <p:ext uri="{BB962C8B-B14F-4D97-AF65-F5344CB8AC3E}">
        <p14:creationId xmlns:p14="http://schemas.microsoft.com/office/powerpoint/2010/main" val="404769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501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Types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745017"/>
            <a:ext cx="10778431" cy="582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aramond" panose="02020404030301010803" pitchFamily="18" charset="0"/>
              </a:rPr>
              <a:t>(iv) </a:t>
            </a:r>
            <a:r>
              <a:rPr lang="en-US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Conceptual vs. Empirical: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Conceptual research </a:t>
            </a:r>
            <a:r>
              <a:rPr lang="en-US" sz="2800" b="1" dirty="0">
                <a:latin typeface="Garamond" panose="02020404030301010803" pitchFamily="18" charset="0"/>
              </a:rPr>
              <a:t>is that related to some abstract </a:t>
            </a:r>
            <a:r>
              <a:rPr lang="en-US" sz="2800" b="1" dirty="0" smtClean="0">
                <a:latin typeface="Garamond" panose="02020404030301010803" pitchFamily="18" charset="0"/>
              </a:rPr>
              <a:t>ideas or theory</a:t>
            </a:r>
            <a:r>
              <a:rPr lang="en-US" sz="2800" b="1" dirty="0">
                <a:latin typeface="Garamond" panose="02020404030301010803" pitchFamily="18" charset="0"/>
              </a:rPr>
              <a:t>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is generally used by philosophers and thinkers to develop new concepts or </a:t>
            </a:r>
            <a:r>
              <a:rPr lang="en-US" sz="2800" b="1" dirty="0" smtClean="0">
                <a:latin typeface="Garamond" panose="02020404030301010803" pitchFamily="18" charset="0"/>
              </a:rPr>
              <a:t>to reinterpret </a:t>
            </a:r>
            <a:r>
              <a:rPr lang="en-US" sz="2800" b="1" dirty="0">
                <a:latin typeface="Garamond" panose="02020404030301010803" pitchFamily="18" charset="0"/>
              </a:rPr>
              <a:t>existing ones.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On </a:t>
            </a:r>
            <a:r>
              <a:rPr lang="en-US" sz="2800" b="1" dirty="0">
                <a:latin typeface="Garamond" panose="02020404030301010803" pitchFamily="18" charset="0"/>
              </a:rPr>
              <a:t>the other hand, </a:t>
            </a:r>
            <a:r>
              <a:rPr lang="en-US" sz="2800" b="1" dirty="0">
                <a:solidFill>
                  <a:srgbClr val="61FD23"/>
                </a:solidFill>
                <a:latin typeface="Garamond" panose="02020404030301010803" pitchFamily="18" charset="0"/>
              </a:rPr>
              <a:t>empirical research </a:t>
            </a:r>
            <a:r>
              <a:rPr lang="en-US" sz="2800" b="1" dirty="0">
                <a:latin typeface="Garamond" panose="02020404030301010803" pitchFamily="18" charset="0"/>
              </a:rPr>
              <a:t>relies on experience </a:t>
            </a:r>
            <a:r>
              <a:rPr lang="en-US" sz="2800" b="1" dirty="0" smtClean="0">
                <a:latin typeface="Garamond" panose="02020404030301010803" pitchFamily="18" charset="0"/>
              </a:rPr>
              <a:t>or observation </a:t>
            </a:r>
            <a:r>
              <a:rPr lang="en-US" sz="2800" b="1" dirty="0">
                <a:latin typeface="Garamond" panose="02020404030301010803" pitchFamily="18" charset="0"/>
              </a:rPr>
              <a:t>alone, often without due regard for system and theory. 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aramond" panose="02020404030301010803" pitchFamily="18" charset="0"/>
              </a:rPr>
              <a:t>It </a:t>
            </a:r>
            <a:r>
              <a:rPr lang="en-US" sz="2800" b="1" dirty="0">
                <a:latin typeface="Garamond" panose="02020404030301010803" pitchFamily="18" charset="0"/>
              </a:rPr>
              <a:t>is data-based </a:t>
            </a:r>
            <a:r>
              <a:rPr lang="en-US" sz="2800" b="1" dirty="0" smtClean="0">
                <a:latin typeface="Garamond" panose="02020404030301010803" pitchFamily="18" charset="0"/>
              </a:rPr>
              <a:t>research, coming </a:t>
            </a:r>
            <a:r>
              <a:rPr lang="en-US" sz="2800" b="1" dirty="0">
                <a:latin typeface="Garamond" panose="02020404030301010803" pitchFamily="18" charset="0"/>
              </a:rPr>
              <a:t>up with conclusions which are capable of being verified by observation or experiment.</a:t>
            </a:r>
          </a:p>
        </p:txBody>
      </p:sp>
    </p:spTree>
    <p:extLst>
      <p:ext uri="{BB962C8B-B14F-4D97-AF65-F5344CB8AC3E}">
        <p14:creationId xmlns:p14="http://schemas.microsoft.com/office/powerpoint/2010/main" val="278404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694</TotalTime>
  <Words>3913</Words>
  <Application>Microsoft Office PowerPoint</Application>
  <PresentationFormat>Widescreen</PresentationFormat>
  <Paragraphs>217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Century Gothic</vt:lpstr>
      <vt:lpstr>Garamond</vt:lpstr>
      <vt:lpstr>Wingdings</vt:lpstr>
      <vt:lpstr>Wingdings 3</vt:lpstr>
      <vt:lpstr>Ion</vt:lpstr>
      <vt:lpstr>PowerPoint Presentation</vt:lpstr>
      <vt:lpstr>Meaning of Research</vt:lpstr>
      <vt:lpstr>Research Methodology</vt:lpstr>
      <vt:lpstr>OBJECTIVES OF RESEARCH</vt:lpstr>
      <vt:lpstr>OBJECTIVES OF RESEARCH</vt:lpstr>
      <vt:lpstr>Motivation in research</vt:lpstr>
      <vt:lpstr>Types of research</vt:lpstr>
      <vt:lpstr>Types of research</vt:lpstr>
      <vt:lpstr>Types of research</vt:lpstr>
      <vt:lpstr>Research Approaches</vt:lpstr>
      <vt:lpstr>PowerPoint Presentation</vt:lpstr>
      <vt:lpstr>Research Methods versus Methodology</vt:lpstr>
      <vt:lpstr>Research Methods versus Methodology</vt:lpstr>
      <vt:lpstr>Research methods</vt:lpstr>
      <vt:lpstr>Importance of Knowing How Research is Done  </vt:lpstr>
      <vt:lpstr>PowerPoint Presentation</vt:lpstr>
      <vt:lpstr>PowerPoint Presentation</vt:lpstr>
      <vt:lpstr>WHAT YOU CAN DO WITH RESEARCH</vt:lpstr>
      <vt:lpstr>PowerPoint Presentation</vt:lpstr>
      <vt:lpstr>PowerPoint Presentation</vt:lpstr>
      <vt:lpstr>Research Process</vt:lpstr>
      <vt:lpstr>Research Process</vt:lpstr>
      <vt:lpstr>Research Process</vt:lpstr>
      <vt:lpstr>Research Process</vt:lpstr>
      <vt:lpstr>PowerPoint Presentation</vt:lpstr>
      <vt:lpstr>How does one go about developing working hypotheses?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Criteria of Good Research</vt:lpstr>
      <vt:lpstr>PowerPoint Presentation</vt:lpstr>
      <vt:lpstr>In other words, we can state the qualities of a good research  as under:</vt:lpstr>
      <vt:lpstr>PowerPoint Presentation</vt:lpstr>
      <vt:lpstr>Problem encountered by researches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Cathrynjoy</dc:creator>
  <cp:lastModifiedBy>Cathrynjoy</cp:lastModifiedBy>
  <cp:revision>66</cp:revision>
  <dcterms:created xsi:type="dcterms:W3CDTF">2018-06-04T09:34:56Z</dcterms:created>
  <dcterms:modified xsi:type="dcterms:W3CDTF">2019-01-23T09:40:44Z</dcterms:modified>
</cp:coreProperties>
</file>