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9" r:id="rId2"/>
    <p:sldId id="330" r:id="rId3"/>
    <p:sldId id="331" r:id="rId4"/>
    <p:sldId id="332" r:id="rId5"/>
    <p:sldId id="355" r:id="rId6"/>
    <p:sldId id="356" r:id="rId7"/>
    <p:sldId id="357" r:id="rId8"/>
    <p:sldId id="256" r:id="rId9"/>
    <p:sldId id="257" r:id="rId10"/>
    <p:sldId id="287" r:id="rId11"/>
    <p:sldId id="354" r:id="rId12"/>
    <p:sldId id="334" r:id="rId13"/>
    <p:sldId id="335" r:id="rId14"/>
    <p:sldId id="291" r:id="rId15"/>
    <p:sldId id="292" r:id="rId16"/>
    <p:sldId id="346" r:id="rId17"/>
    <p:sldId id="293" r:id="rId18"/>
    <p:sldId id="338" r:id="rId19"/>
    <p:sldId id="339" r:id="rId20"/>
    <p:sldId id="294" r:id="rId21"/>
    <p:sldId id="336" r:id="rId22"/>
    <p:sldId id="337" r:id="rId23"/>
    <p:sldId id="295" r:id="rId24"/>
    <p:sldId id="340" r:id="rId25"/>
    <p:sldId id="341" r:id="rId26"/>
    <p:sldId id="296" r:id="rId27"/>
    <p:sldId id="297" r:id="rId28"/>
    <p:sldId id="288" r:id="rId29"/>
    <p:sldId id="342" r:id="rId30"/>
    <p:sldId id="343" r:id="rId31"/>
    <p:sldId id="344" r:id="rId32"/>
    <p:sldId id="345" r:id="rId33"/>
    <p:sldId id="289" r:id="rId34"/>
    <p:sldId id="258" r:id="rId35"/>
    <p:sldId id="298" r:id="rId36"/>
    <p:sldId id="286" r:id="rId37"/>
    <p:sldId id="299" r:id="rId38"/>
    <p:sldId id="348" r:id="rId39"/>
    <p:sldId id="381" r:id="rId40"/>
    <p:sldId id="347" r:id="rId41"/>
    <p:sldId id="349" r:id="rId42"/>
    <p:sldId id="350" r:id="rId43"/>
    <p:sldId id="351" r:id="rId44"/>
    <p:sldId id="302" r:id="rId45"/>
    <p:sldId id="358" r:id="rId46"/>
    <p:sldId id="303" r:id="rId47"/>
    <p:sldId id="360" r:id="rId48"/>
    <p:sldId id="361" r:id="rId49"/>
    <p:sldId id="362" r:id="rId50"/>
    <p:sldId id="359" r:id="rId51"/>
    <p:sldId id="364" r:id="rId52"/>
    <p:sldId id="365" r:id="rId53"/>
    <p:sldId id="366" r:id="rId54"/>
    <p:sldId id="367" r:id="rId55"/>
    <p:sldId id="368" r:id="rId56"/>
    <p:sldId id="369" r:id="rId57"/>
    <p:sldId id="363" r:id="rId58"/>
    <p:sldId id="313" r:id="rId59"/>
    <p:sldId id="352" r:id="rId60"/>
    <p:sldId id="370" r:id="rId61"/>
    <p:sldId id="317" r:id="rId62"/>
    <p:sldId id="321" r:id="rId63"/>
    <p:sldId id="322" r:id="rId64"/>
    <p:sldId id="373" r:id="rId65"/>
    <p:sldId id="380" r:id="rId66"/>
    <p:sldId id="374" r:id="rId67"/>
    <p:sldId id="375" r:id="rId68"/>
    <p:sldId id="325" r:id="rId69"/>
    <p:sldId id="376" r:id="rId70"/>
    <p:sldId id="377" r:id="rId71"/>
    <p:sldId id="378" r:id="rId72"/>
    <p:sldId id="379" r:id="rId73"/>
    <p:sldId id="32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D2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6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33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8BF7A5-84EE-4FFB-A3DE-FBACC6CEAC8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E6F3-D8B5-4965-AA7B-FCF7D9C8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7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1" y="0"/>
            <a:ext cx="10957753" cy="71925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0" y="719259"/>
            <a:ext cx="10805373" cy="5969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I</a:t>
            </a:r>
            <a:r>
              <a:rPr lang="en-US" sz="2800" b="1" dirty="0" smtClean="0">
                <a:latin typeface="Garamond" panose="02020404030301010803" pitchFamily="18" charset="0"/>
              </a:rPr>
              <a:t>s </a:t>
            </a:r>
            <a:r>
              <a:rPr lang="en-US" sz="2800" b="1" dirty="0">
                <a:latin typeface="Garamond" panose="02020404030301010803" pitchFamily="18" charset="0"/>
              </a:rPr>
              <a:t>the arrangement of conditions for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collection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analysis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of data </a:t>
            </a:r>
            <a:r>
              <a:rPr lang="en-US" sz="2800" b="1" dirty="0">
                <a:latin typeface="Garamond" panose="02020404030301010803" pitchFamily="18" charset="0"/>
              </a:rPr>
              <a:t>in a manner that aims to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combine relevance </a:t>
            </a:r>
            <a:r>
              <a:rPr lang="en-US" sz="2800" b="1" dirty="0">
                <a:latin typeface="Garamond" panose="02020404030301010803" pitchFamily="18" charset="0"/>
              </a:rPr>
              <a:t>to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research purpose </a:t>
            </a:r>
            <a:r>
              <a:rPr lang="en-US" sz="2800" b="1" dirty="0">
                <a:latin typeface="Garamond" panose="02020404030301010803" pitchFamily="18" charset="0"/>
              </a:rPr>
              <a:t>with economy in procedure.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</a:t>
            </a:r>
            <a:r>
              <a:rPr lang="en-US" sz="2800" b="1" dirty="0" smtClean="0">
                <a:latin typeface="Garamond" panose="02020404030301010803" pitchFamily="18" charset="0"/>
              </a:rPr>
              <a:t>he </a:t>
            </a:r>
            <a:r>
              <a:rPr lang="en-US" sz="2800" b="1" dirty="0">
                <a:latin typeface="Garamond" panose="02020404030301010803" pitchFamily="18" charset="0"/>
              </a:rPr>
              <a:t>research design is the conceptual structure within which research is conducted; it </a:t>
            </a:r>
            <a:r>
              <a:rPr lang="en-US" sz="2800" b="1" dirty="0" smtClean="0">
                <a:latin typeface="Garamond" panose="02020404030301010803" pitchFamily="18" charset="0"/>
              </a:rPr>
              <a:t>constitutes the </a:t>
            </a:r>
            <a:r>
              <a:rPr lang="en-US" sz="2800" b="1" dirty="0">
                <a:latin typeface="Garamond" panose="02020404030301010803" pitchFamily="18" charset="0"/>
              </a:rPr>
              <a:t>blueprint for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collection, measurement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analysis of data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As such the design includes </a:t>
            </a:r>
            <a:r>
              <a:rPr lang="en-US" sz="2800" b="1" dirty="0" smtClean="0">
                <a:latin typeface="Garamond" panose="02020404030301010803" pitchFamily="18" charset="0"/>
              </a:rPr>
              <a:t>an outline </a:t>
            </a:r>
            <a:r>
              <a:rPr lang="en-US" sz="2800" b="1" dirty="0">
                <a:latin typeface="Garamond" panose="02020404030301010803" pitchFamily="18" charset="0"/>
              </a:rPr>
              <a:t>of what the researcher will do from writing the hypothesis and its operational implications to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the final analysis of data. </a:t>
            </a:r>
          </a:p>
          <a:p>
            <a:pPr marL="0" indent="0">
              <a:buNone/>
            </a:pPr>
            <a:endParaRPr lang="en-US" sz="2800" b="1" dirty="0">
              <a:solidFill>
                <a:srgbClr val="66FF3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4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1" y="182261"/>
            <a:ext cx="9404723" cy="8995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Data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081825"/>
            <a:ext cx="11539471" cy="553791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Data collection is for the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purposes</a:t>
            </a:r>
            <a:r>
              <a:rPr lang="en-US" sz="3200" b="1" dirty="0">
                <a:latin typeface="Garamond" panose="02020404030301010803" pitchFamily="18" charset="0"/>
              </a:rPr>
              <a:t> of compliance with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ethics </a:t>
            </a:r>
            <a:r>
              <a:rPr lang="en-US" sz="3200" b="1" dirty="0" smtClean="0">
                <a:latin typeface="Garamond" panose="02020404030301010803" pitchFamily="18" charset="0"/>
              </a:rPr>
              <a:t>and </a:t>
            </a:r>
            <a:r>
              <a:rPr lang="en-US" sz="3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data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storage </a:t>
            </a:r>
            <a:r>
              <a:rPr lang="en-US" sz="3200" b="1" dirty="0">
                <a:latin typeface="Garamond" panose="02020404030301010803" pitchFamily="18" charset="0"/>
              </a:rPr>
              <a:t>policies.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r>
              <a:rPr lang="en-US" sz="3200" b="1" dirty="0" smtClean="0">
                <a:latin typeface="Garamond" panose="02020404030301010803" pitchFamily="18" charset="0"/>
              </a:rPr>
              <a:t>‘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Data' </a:t>
            </a:r>
            <a:r>
              <a:rPr lang="en-US" sz="3200" b="1" dirty="0">
                <a:latin typeface="Garamond" panose="02020404030301010803" pitchFamily="18" charset="0"/>
              </a:rPr>
              <a:t>means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'original information </a:t>
            </a:r>
            <a:r>
              <a:rPr lang="en-US" sz="3200" b="1" dirty="0">
                <a:latin typeface="Garamond" panose="02020404030301010803" pitchFamily="18" charset="0"/>
              </a:rPr>
              <a:t>which is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collected, stored, accessed, used or disposed</a:t>
            </a:r>
            <a:r>
              <a:rPr lang="en-US" sz="3200" b="1" dirty="0">
                <a:latin typeface="Garamond" panose="02020404030301010803" pitchFamily="18" charset="0"/>
              </a:rPr>
              <a:t> of during the course of the research, and the final report of the research findings'. </a:t>
            </a:r>
          </a:p>
          <a:p>
            <a:endParaRPr lang="en-US" sz="3200" b="1" dirty="0">
              <a:latin typeface="Garamond" panose="02020404030301010803" pitchFamily="18" charset="0"/>
            </a:endParaRPr>
          </a:p>
          <a:p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Data Collection </a:t>
            </a:r>
            <a:r>
              <a:rPr lang="en-US" sz="3200" b="1" dirty="0">
                <a:latin typeface="Garamond" panose="02020404030301010803" pitchFamily="18" charset="0"/>
              </a:rPr>
              <a:t>is a process to find out the answer for the research problem. </a:t>
            </a:r>
          </a:p>
          <a:p>
            <a:endParaRPr lang="en-US" sz="3200" b="1" dirty="0" smtClean="0">
              <a:latin typeface="Garamond" panose="02020404030301010803" pitchFamily="18" charset="0"/>
            </a:endParaRPr>
          </a:p>
          <a:p>
            <a:endParaRPr lang="en-US" sz="3200" b="1" dirty="0">
              <a:latin typeface="Garamond" panose="02020404030301010803" pitchFamily="18" charset="0"/>
            </a:endParaRPr>
          </a:p>
          <a:p>
            <a:endParaRPr lang="en-US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5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1" y="182261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Types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of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081825"/>
            <a:ext cx="11539471" cy="5537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There </a:t>
            </a:r>
            <a:r>
              <a:rPr lang="en-US" sz="3200" b="1" dirty="0">
                <a:latin typeface="Garamond" panose="02020404030301010803" pitchFamily="18" charset="0"/>
              </a:rPr>
              <a:t>are two </a:t>
            </a:r>
            <a:r>
              <a:rPr lang="en-US" sz="3200" b="1" dirty="0" smtClean="0">
                <a:latin typeface="Garamond" panose="02020404030301010803" pitchFamily="18" charset="0"/>
              </a:rPr>
              <a:t>types of data -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primary and </a:t>
            </a:r>
            <a:r>
              <a:rPr lang="en-US" sz="3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secondary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The </a:t>
            </a:r>
            <a:r>
              <a:rPr lang="en-US" sz="3200" b="1" dirty="0">
                <a:solidFill>
                  <a:srgbClr val="92D050"/>
                </a:solidFill>
                <a:latin typeface="Garamond" panose="02020404030301010803" pitchFamily="18" charset="0"/>
              </a:rPr>
              <a:t>primary data </a:t>
            </a:r>
            <a:r>
              <a:rPr lang="en-US" sz="3200" b="1" dirty="0">
                <a:latin typeface="Garamond" panose="02020404030301010803" pitchFamily="18" charset="0"/>
              </a:rPr>
              <a:t>are collected fresh and for the first time from the field.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>
                <a:latin typeface="Garamond" panose="02020404030301010803" pitchFamily="18" charset="0"/>
              </a:rPr>
              <a:t>If the interaction or observation or sometimes both methods are </a:t>
            </a:r>
            <a:r>
              <a:rPr lang="en-US" sz="3200" b="1" dirty="0" smtClean="0">
                <a:latin typeface="Garamond" panose="02020404030301010803" pitchFamily="18" charset="0"/>
              </a:rPr>
              <a:t>not framed </a:t>
            </a:r>
            <a:r>
              <a:rPr lang="en-US" sz="3200" b="1" dirty="0">
                <a:latin typeface="Garamond" panose="02020404030301010803" pitchFamily="18" charset="0"/>
              </a:rPr>
              <a:t>properly, there will be </a:t>
            </a:r>
            <a:r>
              <a:rPr lang="en-US" sz="3200" b="1" dirty="0" smtClean="0">
                <a:latin typeface="Garamond" panose="02020404030301010803" pitchFamily="18" charset="0"/>
              </a:rPr>
              <a:t>many </a:t>
            </a:r>
            <a:r>
              <a:rPr lang="en-US" sz="3200" b="1" dirty="0">
                <a:latin typeface="Garamond" panose="02020404030301010803" pitchFamily="18" charset="0"/>
              </a:rPr>
              <a:t>loophole in the collected primary data.</a:t>
            </a:r>
          </a:p>
        </p:txBody>
      </p:sp>
    </p:spTree>
    <p:extLst>
      <p:ext uri="{BB962C8B-B14F-4D97-AF65-F5344CB8AC3E}">
        <p14:creationId xmlns:p14="http://schemas.microsoft.com/office/powerpoint/2010/main" val="116107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515155"/>
            <a:ext cx="11449318" cy="610458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Primary </a:t>
            </a:r>
            <a:r>
              <a:rPr lang="en-US" sz="3200" b="1" dirty="0">
                <a:latin typeface="Garamond" panose="02020404030301010803" pitchFamily="18" charset="0"/>
              </a:rPr>
              <a:t>data </a:t>
            </a:r>
            <a:r>
              <a:rPr lang="en-US" sz="3200" b="1" dirty="0" smtClean="0">
                <a:latin typeface="Garamond" panose="02020404030301010803" pitchFamily="18" charset="0"/>
              </a:rPr>
              <a:t> is collected in the </a:t>
            </a:r>
            <a:r>
              <a:rPr lang="en-US" sz="3200" b="1" dirty="0">
                <a:latin typeface="Garamond" panose="02020404030301010803" pitchFamily="18" charset="0"/>
              </a:rPr>
              <a:t>course of doing </a:t>
            </a:r>
            <a:r>
              <a:rPr lang="en-US" sz="3200" b="1" dirty="0">
                <a:solidFill>
                  <a:srgbClr val="66FF33"/>
                </a:solidFill>
                <a:latin typeface="Garamond" panose="02020404030301010803" pitchFamily="18" charset="0"/>
              </a:rPr>
              <a:t>experiments </a:t>
            </a:r>
            <a:r>
              <a:rPr lang="en-US" sz="3200" b="1" dirty="0">
                <a:latin typeface="Garamond" panose="02020404030301010803" pitchFamily="18" charset="0"/>
              </a:rPr>
              <a:t>in an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experimental research </a:t>
            </a:r>
            <a:r>
              <a:rPr lang="en-US" sz="3200" b="1" dirty="0">
                <a:latin typeface="Garamond" panose="02020404030301010803" pitchFamily="18" charset="0"/>
              </a:rPr>
              <a:t>but </a:t>
            </a:r>
            <a:r>
              <a:rPr lang="en-US" sz="3200" b="1" dirty="0" smtClean="0">
                <a:latin typeface="Garamond" panose="02020404030301010803" pitchFamily="18" charset="0"/>
              </a:rPr>
              <a:t>in case of  doing  </a:t>
            </a:r>
            <a:r>
              <a:rPr lang="en-US" sz="3200" b="1" dirty="0">
                <a:latin typeface="Garamond" panose="02020404030301010803" pitchFamily="18" charset="0"/>
              </a:rPr>
              <a:t>research of the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descriptive type </a:t>
            </a:r>
            <a:r>
              <a:rPr lang="en-US" sz="3200" b="1" dirty="0">
                <a:latin typeface="Garamond" panose="02020404030301010803" pitchFamily="18" charset="0"/>
              </a:rPr>
              <a:t>and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perform surveys</a:t>
            </a:r>
            <a:r>
              <a:rPr lang="en-US" sz="3200" b="1" dirty="0">
                <a:latin typeface="Garamond" panose="02020404030301010803" pitchFamily="18" charset="0"/>
              </a:rPr>
              <a:t>, whether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sample surveys or </a:t>
            </a:r>
            <a:r>
              <a:rPr lang="en-US" sz="3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census surveys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, </a:t>
            </a:r>
            <a:r>
              <a:rPr lang="en-US" sz="3200" b="1" dirty="0" smtClean="0">
                <a:latin typeface="Garamond" panose="02020404030301010803" pitchFamily="18" charset="0"/>
              </a:rPr>
              <a:t>then </a:t>
            </a:r>
            <a:r>
              <a:rPr lang="en-US" sz="3200" b="1" dirty="0">
                <a:latin typeface="Garamond" panose="02020404030301010803" pitchFamily="18" charset="0"/>
              </a:rPr>
              <a:t>primary </a:t>
            </a:r>
            <a:r>
              <a:rPr lang="en-US" sz="3200" b="1" dirty="0" smtClean="0">
                <a:latin typeface="Garamond" panose="02020404030301010803" pitchFamily="18" charset="0"/>
              </a:rPr>
              <a:t>data can be obtained  </a:t>
            </a:r>
            <a:r>
              <a:rPr lang="en-US" sz="3200" b="1" dirty="0">
                <a:latin typeface="Garamond" panose="02020404030301010803" pitchFamily="18" charset="0"/>
              </a:rPr>
              <a:t>either through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observation </a:t>
            </a:r>
            <a:r>
              <a:rPr lang="en-US" sz="3200" b="1" dirty="0">
                <a:latin typeface="Garamond" panose="02020404030301010803" pitchFamily="18" charset="0"/>
              </a:rPr>
              <a:t>or through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direct </a:t>
            </a:r>
            <a:r>
              <a:rPr lang="en-US" sz="32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communication </a:t>
            </a:r>
            <a:r>
              <a:rPr lang="en-US" sz="3200" b="1" dirty="0" smtClean="0">
                <a:latin typeface="Garamond" panose="02020404030301010803" pitchFamily="18" charset="0"/>
              </a:rPr>
              <a:t>with </a:t>
            </a:r>
            <a:r>
              <a:rPr lang="en-US" sz="3200" b="1" dirty="0">
                <a:latin typeface="Garamond" panose="02020404030301010803" pitchFamily="18" charset="0"/>
              </a:rPr>
              <a:t>respondents in one form or another or through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personal interviews.</a:t>
            </a:r>
          </a:p>
        </p:txBody>
      </p:sp>
    </p:spTree>
    <p:extLst>
      <p:ext uri="{BB962C8B-B14F-4D97-AF65-F5344CB8AC3E}">
        <p14:creationId xmlns:p14="http://schemas.microsoft.com/office/powerpoint/2010/main" val="263113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0"/>
            <a:ext cx="9445527" cy="85000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Methods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of collecting primary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850007"/>
            <a:ext cx="11565228" cy="5769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Garamond" panose="02020404030301010803" pitchFamily="18" charset="0"/>
              </a:rPr>
              <a:t>There are several methods of collecting primary data, </a:t>
            </a:r>
            <a:r>
              <a:rPr lang="en-US" sz="3200" b="1" dirty="0">
                <a:latin typeface="Garamond" panose="02020404030301010803" pitchFamily="18" charset="0"/>
              </a:rPr>
              <a:t>particularly in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surveys</a:t>
            </a:r>
            <a:r>
              <a:rPr lang="en-US" sz="3200" b="1" dirty="0">
                <a:latin typeface="Garamond" panose="02020404030301010803" pitchFamily="18" charset="0"/>
              </a:rPr>
              <a:t> and </a:t>
            </a:r>
            <a:r>
              <a:rPr lang="en-US" sz="32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descriptive researches</a:t>
            </a:r>
            <a:r>
              <a:rPr lang="en-US" sz="3200" b="1" dirty="0">
                <a:latin typeface="Garamond" panose="02020404030301010803" pitchFamily="18" charset="0"/>
              </a:rPr>
              <a:t>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r>
              <a:rPr lang="en-US" sz="3200" b="1" dirty="0" smtClean="0">
                <a:latin typeface="Garamond" panose="02020404030301010803" pitchFamily="18" charset="0"/>
              </a:rPr>
              <a:t>Important </a:t>
            </a:r>
            <a:r>
              <a:rPr lang="en-US" sz="3200" b="1" dirty="0">
                <a:latin typeface="Garamond" panose="02020404030301010803" pitchFamily="18" charset="0"/>
              </a:rPr>
              <a:t>ones are: (</a:t>
            </a:r>
            <a:r>
              <a:rPr lang="en-US" sz="3200" b="1" dirty="0" err="1">
                <a:latin typeface="Garamond" panose="02020404030301010803" pitchFamily="18" charset="0"/>
              </a:rPr>
              <a:t>i</a:t>
            </a:r>
            <a:r>
              <a:rPr lang="en-US" sz="3200" b="1" dirty="0">
                <a:latin typeface="Garamond" panose="02020404030301010803" pitchFamily="18" charset="0"/>
              </a:rPr>
              <a:t>) observation method, (ii) interview method, (iii) through questionnaires</a:t>
            </a:r>
            <a:r>
              <a:rPr lang="en-US" sz="3200" b="1" dirty="0" smtClean="0">
                <a:latin typeface="Garamond" panose="02020404030301010803" pitchFamily="18" charset="0"/>
              </a:rPr>
              <a:t>, (</a:t>
            </a:r>
            <a:r>
              <a:rPr lang="en-US" sz="3200" b="1" dirty="0">
                <a:latin typeface="Garamond" panose="02020404030301010803" pitchFamily="18" charset="0"/>
              </a:rPr>
              <a:t>iv) through schedules,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r>
              <a:rPr lang="en-US" sz="3200" b="1" dirty="0">
                <a:latin typeface="Garamond" panose="02020404030301010803" pitchFamily="18" charset="0"/>
              </a:rPr>
              <a:t>O</a:t>
            </a:r>
            <a:r>
              <a:rPr lang="en-US" sz="3200" b="1" dirty="0" smtClean="0">
                <a:latin typeface="Garamond" panose="02020404030301010803" pitchFamily="18" charset="0"/>
              </a:rPr>
              <a:t>ther </a:t>
            </a:r>
            <a:r>
              <a:rPr lang="en-US" sz="3200" b="1" dirty="0">
                <a:latin typeface="Garamond" panose="02020404030301010803" pitchFamily="18" charset="0"/>
              </a:rPr>
              <a:t>methods which include (a) warranty cards; (b) </a:t>
            </a:r>
            <a:r>
              <a:rPr lang="en-US" sz="3200" b="1" dirty="0" smtClean="0">
                <a:latin typeface="Garamond" panose="02020404030301010803" pitchFamily="18" charset="0"/>
              </a:rPr>
              <a:t>distributor audits</a:t>
            </a:r>
            <a:r>
              <a:rPr lang="en-US" sz="3200" b="1" dirty="0">
                <a:latin typeface="Garamond" panose="02020404030301010803" pitchFamily="18" charset="0"/>
              </a:rPr>
              <a:t>; (c) pantry audits; (d) consumer panels; (e) using mechanical devices; (f) through </a:t>
            </a:r>
            <a:r>
              <a:rPr lang="en-US" sz="3200" b="1" dirty="0" smtClean="0">
                <a:latin typeface="Garamond" panose="02020404030301010803" pitchFamily="18" charset="0"/>
              </a:rPr>
              <a:t>projective techniques</a:t>
            </a:r>
            <a:r>
              <a:rPr lang="en-US" sz="3200" b="1" dirty="0">
                <a:latin typeface="Garamond" panose="02020404030301010803" pitchFamily="18" charset="0"/>
              </a:rPr>
              <a:t>; (g) depth interviews, and (h) content analysis. We briefly take up each method separately.</a:t>
            </a:r>
          </a:p>
        </p:txBody>
      </p:sp>
    </p:spTree>
    <p:extLst>
      <p:ext uri="{BB962C8B-B14F-4D97-AF65-F5344CB8AC3E}">
        <p14:creationId xmlns:p14="http://schemas.microsoft.com/office/powerpoint/2010/main" val="367694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Primary Data Collection 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352282"/>
            <a:ext cx="10831131" cy="4896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a) Case </a:t>
            </a:r>
            <a:r>
              <a:rPr lang="en-US" sz="2800" b="1" dirty="0">
                <a:latin typeface="Garamond" panose="02020404030301010803" pitchFamily="18" charset="0"/>
              </a:rPr>
              <a:t>Study </a:t>
            </a:r>
            <a:r>
              <a:rPr lang="en-US" sz="2800" b="1" dirty="0" smtClean="0">
                <a:latin typeface="Garamond" panose="02020404030301010803" pitchFamily="18" charset="0"/>
              </a:rPr>
              <a:t>method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b) Observational method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c</a:t>
            </a:r>
            <a:r>
              <a:rPr lang="en-US" sz="2800" b="1" dirty="0">
                <a:latin typeface="Garamond" panose="02020404030301010803" pitchFamily="18" charset="0"/>
              </a:rPr>
              <a:t>) Interview method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d</a:t>
            </a:r>
            <a:r>
              <a:rPr lang="en-US" sz="2800" b="1" dirty="0">
                <a:latin typeface="Garamond" panose="02020404030301010803" pitchFamily="18" charset="0"/>
              </a:rPr>
              <a:t>) Questionnaire method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e</a:t>
            </a:r>
            <a:r>
              <a:rPr lang="en-US" sz="2800" b="1" dirty="0">
                <a:latin typeface="Garamond" panose="02020404030301010803" pitchFamily="18" charset="0"/>
              </a:rPr>
              <a:t>) Schedule method</a:t>
            </a:r>
          </a:p>
        </p:txBody>
      </p:sp>
    </p:spTree>
    <p:extLst>
      <p:ext uri="{BB962C8B-B14F-4D97-AF65-F5344CB8AC3E}">
        <p14:creationId xmlns:p14="http://schemas.microsoft.com/office/powerpoint/2010/main" val="257142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54" y="0"/>
            <a:ext cx="9404723" cy="8995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The case study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7" y="682580"/>
            <a:ext cx="11204620" cy="6078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case study method is a very popular method in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qualitative analysis.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It </a:t>
            </a:r>
            <a:r>
              <a:rPr lang="en-US" sz="2800" b="1" dirty="0">
                <a:latin typeface="Garamond" panose="02020404030301010803" pitchFamily="18" charset="0"/>
              </a:rPr>
              <a:t>involves a careful and complete observation of social unit.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Social Unit- </a:t>
            </a:r>
            <a:r>
              <a:rPr lang="en-US" sz="2800" b="1" dirty="0">
                <a:latin typeface="Garamond" panose="02020404030301010803" pitchFamily="18" charset="0"/>
              </a:rPr>
              <a:t>a person or a family, or an institution or a cultural group or the entire community.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It is 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in depth study of relevant incidents related to the selected topic of research.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E.g.- A lawyer refers many relevant case histories similar to the case of </a:t>
            </a:r>
            <a:r>
              <a:rPr lang="en-US" sz="2800" b="1" dirty="0" smtClean="0">
                <a:latin typeface="Garamond" panose="02020404030301010803" pitchFamily="18" charset="0"/>
              </a:rPr>
              <a:t>his </a:t>
            </a:r>
            <a:r>
              <a:rPr lang="en-US" sz="2800" b="1" dirty="0">
                <a:latin typeface="Garamond" panose="02020404030301010803" pitchFamily="18" charset="0"/>
              </a:rPr>
              <a:t>client and tries to influence the judgment in </a:t>
            </a:r>
            <a:r>
              <a:rPr lang="en-US" sz="2800" b="1" dirty="0" err="1">
                <a:latin typeface="Garamond" panose="02020404030301010803" pitchFamily="18" charset="0"/>
              </a:rPr>
              <a:t>favour</a:t>
            </a:r>
            <a:r>
              <a:rPr lang="en-US" sz="2800" b="1" dirty="0">
                <a:latin typeface="Garamond" panose="02020404030301010803" pitchFamily="18" charset="0"/>
              </a:rPr>
              <a:t> of </a:t>
            </a:r>
            <a:r>
              <a:rPr lang="en-US" sz="2800" b="1" dirty="0" smtClean="0">
                <a:latin typeface="Garamond" panose="02020404030301010803" pitchFamily="18" charset="0"/>
              </a:rPr>
              <a:t>his client</a:t>
            </a:r>
            <a:r>
              <a:rPr lang="en-US" sz="2800" b="1" dirty="0">
                <a:latin typeface="Garamond" panose="02020404030301010803" pitchFamily="18" charset="0"/>
              </a:rPr>
              <a:t>, likewise the researcher also put forward many previous instances to establish the answer of </a:t>
            </a:r>
            <a:r>
              <a:rPr lang="en-US" sz="2800" b="1" dirty="0" smtClean="0">
                <a:latin typeface="Garamond" panose="02020404030301010803" pitchFamily="18" charset="0"/>
              </a:rPr>
              <a:t>his </a:t>
            </a:r>
            <a:r>
              <a:rPr lang="en-US" sz="2800" b="1" dirty="0">
                <a:latin typeface="Garamond" panose="02020404030301010803" pitchFamily="18" charset="0"/>
              </a:rPr>
              <a:t>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367934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54" y="0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Characteristics of case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study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7" y="682580"/>
            <a:ext cx="11204620" cy="6078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R</a:t>
            </a:r>
            <a:r>
              <a:rPr lang="en-US" sz="2800" b="1" dirty="0" smtClean="0">
                <a:latin typeface="Garamond" panose="02020404030301010803" pitchFamily="18" charset="0"/>
              </a:rPr>
              <a:t>esearcher take </a:t>
            </a:r>
            <a:r>
              <a:rPr lang="en-US" sz="2800" b="1" dirty="0">
                <a:latin typeface="Garamond" panose="02020404030301010803" pitchFamily="18" charset="0"/>
              </a:rPr>
              <a:t>one single social unit or more of such units </a:t>
            </a:r>
            <a:r>
              <a:rPr lang="en-US" sz="2800" b="1" dirty="0" smtClean="0">
                <a:latin typeface="Garamond" panose="02020404030301010803" pitchFamily="18" charset="0"/>
              </a:rPr>
              <a:t>for his </a:t>
            </a:r>
            <a:r>
              <a:rPr lang="en-US" sz="2800" b="1" dirty="0">
                <a:latin typeface="Garamond" panose="02020404030301010803" pitchFamily="18" charset="0"/>
              </a:rPr>
              <a:t>study </a:t>
            </a:r>
            <a:r>
              <a:rPr lang="en-US" sz="2800" b="1" dirty="0" smtClean="0">
                <a:latin typeface="Garamond" panose="02020404030301010803" pitchFamily="18" charset="0"/>
              </a:rPr>
              <a:t>purpose.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</a:t>
            </a:r>
            <a:r>
              <a:rPr lang="en-US" sz="2800" b="1" dirty="0" smtClean="0">
                <a:latin typeface="Garamond" panose="02020404030301010803" pitchFamily="18" charset="0"/>
              </a:rPr>
              <a:t>he </a:t>
            </a:r>
            <a:r>
              <a:rPr lang="en-US" sz="2800" b="1" dirty="0">
                <a:latin typeface="Garamond" panose="02020404030301010803" pitchFamily="18" charset="0"/>
              </a:rPr>
              <a:t>selected unit is studied intensively i.e., it is studied in minute </a:t>
            </a:r>
            <a:r>
              <a:rPr lang="en-US" sz="2800" b="1" dirty="0" smtClean="0">
                <a:latin typeface="Garamond" panose="02020404030301010803" pitchFamily="18" charset="0"/>
              </a:rPr>
              <a:t>/tiny details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r>
              <a:rPr lang="en-US" sz="2800" b="1" dirty="0" smtClean="0">
                <a:latin typeface="Garamond" panose="02020404030301010803" pitchFamily="18" charset="0"/>
              </a:rPr>
              <a:t> The study </a:t>
            </a:r>
            <a:r>
              <a:rPr lang="en-US" sz="2800" b="1" dirty="0">
                <a:latin typeface="Garamond" panose="02020404030301010803" pitchFamily="18" charset="0"/>
              </a:rPr>
              <a:t>extends over a long period of time to ascertain the natural history of the unit so as </a:t>
            </a:r>
            <a:r>
              <a:rPr lang="en-US" sz="2800" b="1" dirty="0" smtClean="0">
                <a:latin typeface="Garamond" panose="02020404030301010803" pitchFamily="18" charset="0"/>
              </a:rPr>
              <a:t>to obtain </a:t>
            </a:r>
            <a:r>
              <a:rPr lang="en-US" sz="2800" b="1" dirty="0">
                <a:latin typeface="Garamond" panose="02020404030301010803" pitchFamily="18" charset="0"/>
              </a:rPr>
              <a:t>enough information for drawing correct </a:t>
            </a:r>
            <a:r>
              <a:rPr lang="en-US" sz="2800" b="1" dirty="0" smtClean="0">
                <a:latin typeface="Garamond" panose="02020404030301010803" pitchFamily="18" charset="0"/>
              </a:rPr>
              <a:t>conclusions.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A</a:t>
            </a:r>
            <a:r>
              <a:rPr lang="en-US" sz="2800" b="1" dirty="0" smtClean="0">
                <a:latin typeface="Garamond" panose="02020404030301010803" pitchFamily="18" charset="0"/>
              </a:rPr>
              <a:t>n </a:t>
            </a:r>
            <a:r>
              <a:rPr lang="en-US" sz="2800" b="1" dirty="0">
                <a:latin typeface="Garamond" panose="02020404030301010803" pitchFamily="18" charset="0"/>
              </a:rPr>
              <a:t>effort is made to know the mutual </a:t>
            </a:r>
            <a:r>
              <a:rPr lang="en-US" sz="2800" b="1" dirty="0" smtClean="0">
                <a:latin typeface="Garamond" panose="02020404030301010803" pitchFamily="18" charset="0"/>
              </a:rPr>
              <a:t>inter-relationship of </a:t>
            </a:r>
            <a:r>
              <a:rPr lang="en-US" sz="2800" b="1" dirty="0">
                <a:latin typeface="Garamond" panose="02020404030301010803" pitchFamily="18" charset="0"/>
              </a:rPr>
              <a:t>causal factors.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T</a:t>
            </a:r>
            <a:r>
              <a:rPr lang="en-US" sz="2800" b="1" dirty="0" smtClean="0">
                <a:latin typeface="Garamond" panose="02020404030301010803" pitchFamily="18" charset="0"/>
              </a:rPr>
              <a:t>he </a:t>
            </a:r>
            <a:r>
              <a:rPr lang="en-US" sz="2800" b="1" dirty="0" err="1">
                <a:latin typeface="Garamond" panose="02020404030301010803" pitchFamily="18" charset="0"/>
              </a:rPr>
              <a:t>behaviour</a:t>
            </a:r>
            <a:r>
              <a:rPr lang="en-US" sz="2800" b="1" dirty="0">
                <a:latin typeface="Garamond" panose="02020404030301010803" pitchFamily="18" charset="0"/>
              </a:rPr>
              <a:t> pattern of the concerning unit is studied </a:t>
            </a:r>
            <a:r>
              <a:rPr lang="en-US" sz="2800" b="1" dirty="0" smtClean="0">
                <a:latin typeface="Garamond" panose="02020404030301010803" pitchFamily="18" charset="0"/>
              </a:rPr>
              <a:t>directly and </a:t>
            </a:r>
            <a:r>
              <a:rPr lang="en-US" sz="2800" b="1" dirty="0">
                <a:latin typeface="Garamond" panose="02020404030301010803" pitchFamily="18" charset="0"/>
              </a:rPr>
              <a:t>not by an indirect and abstract approach.</a:t>
            </a:r>
          </a:p>
        </p:txBody>
      </p:sp>
    </p:spTree>
    <p:extLst>
      <p:ext uri="{BB962C8B-B14F-4D97-AF65-F5344CB8AC3E}">
        <p14:creationId xmlns:p14="http://schemas.microsoft.com/office/powerpoint/2010/main" val="400145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53" y="0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Interview 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721217"/>
            <a:ext cx="11281893" cy="57568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Collecting </a:t>
            </a:r>
            <a:r>
              <a:rPr lang="en-US" sz="2800" b="1" dirty="0">
                <a:latin typeface="Garamond" panose="02020404030301010803" pitchFamily="18" charset="0"/>
              </a:rPr>
              <a:t>data involves presentation of oral verbal stimuli and reply in terms of oral verbal responses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Two </a:t>
            </a:r>
            <a:r>
              <a:rPr lang="en-US" sz="2800" b="1" dirty="0">
                <a:latin typeface="Garamond" panose="02020404030301010803" pitchFamily="18" charset="0"/>
              </a:rPr>
              <a:t>types of taking interviews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Personal interview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Telephonic </a:t>
            </a: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interview </a:t>
            </a:r>
            <a:endParaRPr lang="en-US" sz="2800" b="1" dirty="0" smtClean="0">
              <a:solidFill>
                <a:srgbClr val="FFFF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Personal interview</a:t>
            </a:r>
            <a:r>
              <a:rPr lang="en-US" sz="2800" b="1" dirty="0">
                <a:latin typeface="Garamond" panose="02020404030301010803" pitchFamily="18" charset="0"/>
              </a:rPr>
              <a:t>-This method requires a person known as the interviewer asking questions generally in a face to face contact to the other person or persons who are considered as interviewee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Telephonic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interview</a:t>
            </a:r>
            <a:r>
              <a:rPr lang="en-US" sz="2800" b="1" dirty="0">
                <a:latin typeface="Garamond" panose="02020404030301010803" pitchFamily="18" charset="0"/>
              </a:rPr>
              <a:t>-This method of collecting information </a:t>
            </a:r>
            <a:r>
              <a:rPr lang="en-US" sz="2800" b="1" dirty="0" smtClean="0">
                <a:latin typeface="Garamond" panose="02020404030301010803" pitchFamily="18" charset="0"/>
              </a:rPr>
              <a:t>consist </a:t>
            </a:r>
            <a:r>
              <a:rPr lang="en-US" sz="2800" b="1" dirty="0">
                <a:latin typeface="Garamond" panose="02020404030301010803" pitchFamily="18" charset="0"/>
              </a:rPr>
              <a:t>in contacting respondents via telephone.</a:t>
            </a:r>
          </a:p>
        </p:txBody>
      </p:sp>
    </p:spTree>
    <p:extLst>
      <p:ext uri="{BB962C8B-B14F-4D97-AF65-F5344CB8AC3E}">
        <p14:creationId xmlns:p14="http://schemas.microsoft.com/office/powerpoint/2010/main" val="19579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53" y="0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Merits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of the Interview </a:t>
            </a:r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721217"/>
            <a:ext cx="11281893" cy="57568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More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information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and in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greater depth </a:t>
            </a:r>
            <a:r>
              <a:rPr lang="en-US" sz="2800" b="1" dirty="0">
                <a:latin typeface="Garamond" panose="02020404030301010803" pitchFamily="18" charset="0"/>
              </a:rPr>
              <a:t>can be obtained.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Interviewer by his own skill can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overcome the resistance</a:t>
            </a:r>
            <a:r>
              <a:rPr lang="en-US" sz="2800" b="1" dirty="0">
                <a:latin typeface="Garamond" panose="02020404030301010803" pitchFamily="18" charset="0"/>
              </a:rPr>
              <a:t>, if any, of the </a:t>
            </a:r>
            <a:r>
              <a:rPr lang="en-US" sz="2800" b="1" dirty="0" smtClean="0">
                <a:latin typeface="Garamond" panose="02020404030301010803" pitchFamily="18" charset="0"/>
              </a:rPr>
              <a:t>respondents.</a:t>
            </a: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There is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greater flexibility </a:t>
            </a:r>
            <a:r>
              <a:rPr lang="en-US" sz="2800" b="1" dirty="0">
                <a:latin typeface="Garamond" panose="02020404030301010803" pitchFamily="18" charset="0"/>
              </a:rPr>
              <a:t>under this method as the opportunity to restructure questions </a:t>
            </a:r>
            <a:r>
              <a:rPr lang="en-US" sz="2800" b="1" dirty="0" smtClean="0">
                <a:latin typeface="Garamond" panose="02020404030301010803" pitchFamily="18" charset="0"/>
              </a:rPr>
              <a:t>is always </a:t>
            </a:r>
            <a:r>
              <a:rPr lang="en-US" sz="2800" b="1" dirty="0">
                <a:latin typeface="Garamond" panose="02020404030301010803" pitchFamily="18" charset="0"/>
              </a:rPr>
              <a:t>there, specially in case of unstructured interviews.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Personal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information </a:t>
            </a:r>
            <a:r>
              <a:rPr lang="en-US" sz="2800" b="1" dirty="0">
                <a:latin typeface="Garamond" panose="02020404030301010803" pitchFamily="18" charset="0"/>
              </a:rPr>
              <a:t>can as well be obtained easily under this method.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Samples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can be controlled more effectively </a:t>
            </a:r>
            <a:r>
              <a:rPr lang="en-US" sz="2800" b="1" dirty="0">
                <a:latin typeface="Garamond" panose="02020404030301010803" pitchFamily="18" charset="0"/>
              </a:rPr>
              <a:t>as there arises no difficulty of the </a:t>
            </a:r>
            <a:r>
              <a:rPr lang="en-US" sz="2800" b="1" dirty="0" smtClean="0">
                <a:latin typeface="Garamond" panose="02020404030301010803" pitchFamily="18" charset="0"/>
              </a:rPr>
              <a:t>missing returns</a:t>
            </a:r>
            <a:r>
              <a:rPr lang="en-US" sz="2800" b="1" dirty="0">
                <a:latin typeface="Garamond" panose="02020404030301010803" pitchFamily="18" charset="0"/>
              </a:rPr>
              <a:t>; non-response generally remains very low.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interviewer can usually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control which person(s</a:t>
            </a:r>
            <a:r>
              <a:rPr lang="en-US" sz="2800" b="1" dirty="0">
                <a:latin typeface="Garamond" panose="02020404030301010803" pitchFamily="18" charset="0"/>
              </a:rPr>
              <a:t>) will answer the questions. This is </a:t>
            </a:r>
            <a:r>
              <a:rPr lang="en-US" sz="2800" b="1" dirty="0" smtClean="0">
                <a:latin typeface="Garamond" panose="02020404030301010803" pitchFamily="18" charset="0"/>
              </a:rPr>
              <a:t>not possible </a:t>
            </a:r>
            <a:r>
              <a:rPr lang="en-US" sz="2800" b="1" dirty="0">
                <a:latin typeface="Garamond" panose="02020404030301010803" pitchFamily="18" charset="0"/>
              </a:rPr>
              <a:t>in mailed questionnaire approach. </a:t>
            </a:r>
          </a:p>
        </p:txBody>
      </p:sp>
    </p:spTree>
    <p:extLst>
      <p:ext uri="{BB962C8B-B14F-4D97-AF65-F5344CB8AC3E}">
        <p14:creationId xmlns:p14="http://schemas.microsoft.com/office/powerpoint/2010/main" val="165869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53" y="0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Weaknesses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of </a:t>
            </a:r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Interview </a:t>
            </a:r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8" y="605308"/>
            <a:ext cx="11294772" cy="60511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It is a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very expensive method</a:t>
            </a:r>
            <a:r>
              <a:rPr lang="en-US" sz="2800" b="1" dirty="0">
                <a:latin typeface="Garamond" panose="02020404030301010803" pitchFamily="18" charset="0"/>
              </a:rPr>
              <a:t>, specially when large and widely spread geographical </a:t>
            </a:r>
            <a:r>
              <a:rPr lang="en-US" sz="2800" b="1" dirty="0" smtClean="0">
                <a:latin typeface="Garamond" panose="02020404030301010803" pitchFamily="18" charset="0"/>
              </a:rPr>
              <a:t>sample is </a:t>
            </a:r>
            <a:r>
              <a:rPr lang="en-US" sz="2800" b="1" dirty="0">
                <a:latin typeface="Garamond" panose="02020404030301010803" pitchFamily="18" charset="0"/>
              </a:rPr>
              <a:t>taken.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There is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possibility of the bias of interviewer </a:t>
            </a:r>
            <a:r>
              <a:rPr lang="en-US" sz="2800" b="1" dirty="0">
                <a:latin typeface="Garamond" panose="02020404030301010803" pitchFamily="18" charset="0"/>
              </a:rPr>
              <a:t>as well as that of the </a:t>
            </a:r>
            <a:r>
              <a:rPr lang="en-US" sz="2800" b="1" dirty="0" smtClean="0">
                <a:latin typeface="Garamond" panose="02020404030301010803" pitchFamily="18" charset="0"/>
              </a:rPr>
              <a:t>respondent; there </a:t>
            </a:r>
            <a:r>
              <a:rPr lang="en-US" sz="2800" b="1" dirty="0">
                <a:latin typeface="Garamond" panose="02020404030301010803" pitchFamily="18" charset="0"/>
              </a:rPr>
              <a:t>also remains the headache of supervision and control of interviewers.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Certain </a:t>
            </a:r>
            <a:r>
              <a:rPr lang="en-US" sz="2800" b="1" dirty="0">
                <a:latin typeface="Garamond" panose="02020404030301010803" pitchFamily="18" charset="0"/>
              </a:rPr>
              <a:t>types of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respondents such as important officials </a:t>
            </a:r>
            <a:r>
              <a:rPr lang="en-US" sz="2800" b="1" dirty="0">
                <a:latin typeface="Garamond" panose="02020404030301010803" pitchFamily="18" charset="0"/>
              </a:rPr>
              <a:t>or executives or people in </a:t>
            </a:r>
            <a:r>
              <a:rPr lang="en-US" sz="2800" b="1" dirty="0" smtClean="0">
                <a:latin typeface="Garamond" panose="02020404030301010803" pitchFamily="18" charset="0"/>
              </a:rPr>
              <a:t>high income </a:t>
            </a:r>
            <a:r>
              <a:rPr lang="en-US" sz="2800" b="1" dirty="0">
                <a:latin typeface="Garamond" panose="02020404030301010803" pitchFamily="18" charset="0"/>
              </a:rPr>
              <a:t>groups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may not be easily approachable </a:t>
            </a:r>
            <a:r>
              <a:rPr lang="en-US" sz="2800" b="1" dirty="0">
                <a:latin typeface="Garamond" panose="02020404030301010803" pitchFamily="18" charset="0"/>
              </a:rPr>
              <a:t>under this method and to that extent </a:t>
            </a:r>
            <a:r>
              <a:rPr lang="en-US" sz="2800" b="1" dirty="0" smtClean="0">
                <a:latin typeface="Garamond" panose="02020404030301010803" pitchFamily="18" charset="0"/>
              </a:rPr>
              <a:t>the data </a:t>
            </a:r>
            <a:r>
              <a:rPr lang="en-US" sz="2800" b="1" dirty="0">
                <a:latin typeface="Garamond" panose="02020404030301010803" pitchFamily="18" charset="0"/>
              </a:rPr>
              <a:t>may prove inadequate.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R</a:t>
            </a:r>
            <a:r>
              <a:rPr lang="en-US" sz="2800" b="1" dirty="0" smtClean="0">
                <a:latin typeface="Garamond" panose="02020404030301010803" pitchFamily="18" charset="0"/>
              </a:rPr>
              <a:t>elatively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more-time-consuming</a:t>
            </a:r>
            <a:r>
              <a:rPr lang="en-US" sz="2800" b="1" dirty="0">
                <a:latin typeface="Garamond" panose="02020404030301010803" pitchFamily="18" charset="0"/>
              </a:rPr>
              <a:t>, specially when the sample is large and </a:t>
            </a:r>
            <a:r>
              <a:rPr lang="en-US" sz="2800" b="1" dirty="0" smtClean="0">
                <a:latin typeface="Garamond" panose="02020404030301010803" pitchFamily="18" charset="0"/>
              </a:rPr>
              <a:t>recall upon </a:t>
            </a:r>
            <a:r>
              <a:rPr lang="en-US" sz="2800" b="1" dirty="0">
                <a:latin typeface="Garamond" panose="02020404030301010803" pitchFamily="18" charset="0"/>
              </a:rPr>
              <a:t>the respondents are necessary.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presence of the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interviewer on the spot may over-stimulate the respondent</a:t>
            </a:r>
            <a:r>
              <a:rPr lang="en-US" sz="2800" b="1" dirty="0">
                <a:latin typeface="Garamond" panose="02020404030301010803" pitchFamily="18" charset="0"/>
              </a:rPr>
              <a:t>, </a:t>
            </a:r>
            <a:r>
              <a:rPr lang="en-US" sz="2800" b="1" dirty="0" smtClean="0">
                <a:latin typeface="Garamond" panose="02020404030301010803" pitchFamily="18" charset="0"/>
              </a:rPr>
              <a:t>sometimes even </a:t>
            </a:r>
            <a:r>
              <a:rPr lang="en-US" sz="2800" b="1" dirty="0">
                <a:latin typeface="Garamond" panose="02020404030301010803" pitchFamily="18" charset="0"/>
              </a:rPr>
              <a:t>to the extent that he may give imaginary information just to make the </a:t>
            </a:r>
            <a:r>
              <a:rPr lang="en-US" sz="2800" b="1" dirty="0" smtClean="0">
                <a:latin typeface="Garamond" panose="02020404030301010803" pitchFamily="18" charset="0"/>
              </a:rPr>
              <a:t>interview interesting</a:t>
            </a:r>
            <a:r>
              <a:rPr lang="en-US" sz="2800" b="1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organization  is required in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selecting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, training and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supervision </a:t>
            </a:r>
            <a:r>
              <a:rPr lang="en-US" sz="2800" b="1" dirty="0" smtClean="0">
                <a:latin typeface="Garamond" panose="02020404030301010803" pitchFamily="18" charset="0"/>
              </a:rPr>
              <a:t>in the </a:t>
            </a:r>
            <a:r>
              <a:rPr lang="en-US" sz="2800" b="1" dirty="0">
                <a:latin typeface="Garamond" panose="02020404030301010803" pitchFamily="18" charset="0"/>
              </a:rPr>
              <a:t>field-staff is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more complex </a:t>
            </a:r>
            <a:r>
              <a:rPr lang="en-US" sz="2800" b="1" dirty="0">
                <a:latin typeface="Garamond" panose="02020404030301010803" pitchFamily="18" charset="0"/>
              </a:rPr>
              <a:t>with </a:t>
            </a:r>
            <a:r>
              <a:rPr lang="en-US" sz="2800" b="1" dirty="0" smtClean="0">
                <a:latin typeface="Garamond" panose="02020404030301010803" pitchFamily="18" charset="0"/>
              </a:rPr>
              <a:t>difficult </a:t>
            </a:r>
            <a:r>
              <a:rPr lang="en-US" sz="2800" b="1" dirty="0">
                <a:latin typeface="Garamond" panose="02020404030301010803" pitchFamily="18" charset="0"/>
              </a:rPr>
              <a:t>problems.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Interviewing </a:t>
            </a:r>
            <a:r>
              <a:rPr lang="en-US" sz="2800" b="1" dirty="0">
                <a:latin typeface="Garamond" panose="02020404030301010803" pitchFamily="18" charset="0"/>
              </a:rPr>
              <a:t>at times may also introduce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systematic errors.</a:t>
            </a:r>
          </a:p>
        </p:txBody>
      </p:sp>
    </p:spTree>
    <p:extLst>
      <p:ext uri="{BB962C8B-B14F-4D97-AF65-F5344CB8AC3E}">
        <p14:creationId xmlns:p14="http://schemas.microsoft.com/office/powerpoint/2010/main" val="258354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05" y="55418"/>
            <a:ext cx="11949059" cy="71925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The </a:t>
            </a:r>
            <a:r>
              <a:rPr lang="en-US" sz="3200" b="1" dirty="0">
                <a:solidFill>
                  <a:srgbClr val="FFFF00"/>
                </a:solidFill>
                <a:latin typeface="Garamond" panose="02020404030301010803" pitchFamily="18" charset="0"/>
              </a:rPr>
              <a:t>overall research design </a:t>
            </a:r>
            <a:r>
              <a:rPr lang="en-US" sz="32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 maybe </a:t>
            </a:r>
            <a:r>
              <a:rPr lang="en-US" sz="3200" b="1" dirty="0" err="1" smtClean="0">
                <a:solidFill>
                  <a:srgbClr val="FFFF00"/>
                </a:solidFill>
                <a:latin typeface="Garamond" panose="02020404030301010803" pitchFamily="18" charset="0"/>
              </a:rPr>
              <a:t>slipted</a:t>
            </a:r>
            <a:r>
              <a:rPr lang="en-US" sz="32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  into the </a:t>
            </a:r>
            <a:r>
              <a:rPr lang="en-US" sz="3200" b="1" dirty="0">
                <a:solidFill>
                  <a:srgbClr val="FFFF00"/>
                </a:solidFill>
                <a:latin typeface="Garamond" panose="02020404030301010803" pitchFamily="18" charset="0"/>
              </a:rPr>
              <a:t>following parts: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0" y="719259"/>
            <a:ext cx="10805373" cy="5969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(a)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sampling design </a:t>
            </a:r>
            <a:r>
              <a:rPr lang="en-US" sz="2800" b="1" dirty="0">
                <a:latin typeface="Garamond" panose="02020404030301010803" pitchFamily="18" charset="0"/>
              </a:rPr>
              <a:t>which deals with the method of selecting items to be observed for </a:t>
            </a:r>
            <a:r>
              <a:rPr lang="en-US" sz="2800" b="1" dirty="0" smtClean="0">
                <a:latin typeface="Garamond" panose="02020404030301010803" pitchFamily="18" charset="0"/>
              </a:rPr>
              <a:t>the given </a:t>
            </a:r>
            <a:r>
              <a:rPr lang="en-US" sz="2800" b="1" dirty="0">
                <a:latin typeface="Garamond" panose="02020404030301010803" pitchFamily="18" charset="0"/>
              </a:rPr>
              <a:t>study</a:t>
            </a:r>
            <a:r>
              <a:rPr lang="en-US" sz="2800" b="1" dirty="0" smtClean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(b)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observational design </a:t>
            </a:r>
            <a:r>
              <a:rPr lang="en-US" sz="2800" b="1" dirty="0">
                <a:latin typeface="Garamond" panose="02020404030301010803" pitchFamily="18" charset="0"/>
              </a:rPr>
              <a:t>which relates to the conditions under which the </a:t>
            </a:r>
            <a:r>
              <a:rPr lang="en-US" sz="2800" b="1" dirty="0" smtClean="0">
                <a:latin typeface="Garamond" panose="02020404030301010803" pitchFamily="18" charset="0"/>
              </a:rPr>
              <a:t>observations are </a:t>
            </a:r>
            <a:r>
              <a:rPr lang="en-US" sz="2800" b="1" dirty="0">
                <a:latin typeface="Garamond" panose="02020404030301010803" pitchFamily="18" charset="0"/>
              </a:rPr>
              <a:t>to be made;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(c)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the statistical design </a:t>
            </a:r>
            <a:r>
              <a:rPr lang="en-US" sz="2800" b="1" dirty="0">
                <a:latin typeface="Garamond" panose="02020404030301010803" pitchFamily="18" charset="0"/>
              </a:rPr>
              <a:t>which concerns with the question of how many items are to </a:t>
            </a:r>
            <a:r>
              <a:rPr lang="en-US" sz="2800" b="1" dirty="0" smtClean="0">
                <a:latin typeface="Garamond" panose="02020404030301010803" pitchFamily="18" charset="0"/>
              </a:rPr>
              <a:t>be observed </a:t>
            </a:r>
            <a:r>
              <a:rPr lang="en-US" sz="2800" b="1" dirty="0">
                <a:latin typeface="Garamond" panose="02020404030301010803" pitchFamily="18" charset="0"/>
              </a:rPr>
              <a:t>and how the information and data gathered are to be </a:t>
            </a:r>
            <a:r>
              <a:rPr lang="en-US" sz="2800" b="1" dirty="0" err="1" smtClean="0">
                <a:latin typeface="Garamond" panose="02020404030301010803" pitchFamily="18" charset="0"/>
              </a:rPr>
              <a:t>analysed</a:t>
            </a:r>
            <a:r>
              <a:rPr lang="en-US" sz="2800" b="1" dirty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(d)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the operational design </a:t>
            </a:r>
            <a:r>
              <a:rPr lang="en-US" sz="2800" b="1" dirty="0">
                <a:latin typeface="Garamond" panose="02020404030301010803" pitchFamily="18" charset="0"/>
              </a:rPr>
              <a:t>which deals with the techniques by which the procedures </a:t>
            </a:r>
            <a:r>
              <a:rPr lang="en-US" sz="2800" b="1" dirty="0" smtClean="0">
                <a:latin typeface="Garamond" panose="02020404030301010803" pitchFamily="18" charset="0"/>
              </a:rPr>
              <a:t>specified in </a:t>
            </a:r>
            <a:r>
              <a:rPr lang="en-US" sz="2800" b="1" dirty="0">
                <a:latin typeface="Garamond" panose="02020404030301010803" pitchFamily="18" charset="0"/>
              </a:rPr>
              <a:t>the sampling, statistical and observational designs can be carried out.</a:t>
            </a:r>
          </a:p>
        </p:txBody>
      </p:sp>
    </p:spTree>
    <p:extLst>
      <p:ext uri="{BB962C8B-B14F-4D97-AF65-F5344CB8AC3E}">
        <p14:creationId xmlns:p14="http://schemas.microsoft.com/office/powerpoint/2010/main" val="395821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1" y="0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Observation 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669700"/>
            <a:ext cx="11191741" cy="60917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</a:t>
            </a:r>
            <a:r>
              <a:rPr lang="en-US" sz="2800" b="1" dirty="0" smtClean="0">
                <a:latin typeface="Garamond" panose="02020404030301010803" pitchFamily="18" charset="0"/>
              </a:rPr>
              <a:t>he </a:t>
            </a:r>
            <a:r>
              <a:rPr lang="en-US" sz="2800" b="1" dirty="0">
                <a:latin typeface="Garamond" panose="02020404030301010803" pitchFamily="18" charset="0"/>
              </a:rPr>
              <a:t>information </a:t>
            </a:r>
            <a:r>
              <a:rPr lang="en-US" sz="2800" b="1" dirty="0" smtClean="0">
                <a:latin typeface="Garamond" panose="02020404030301010803" pitchFamily="18" charset="0"/>
              </a:rPr>
              <a:t>is sought </a:t>
            </a:r>
            <a:r>
              <a:rPr lang="en-US" sz="2800" b="1" dirty="0">
                <a:latin typeface="Garamond" panose="02020404030301010803" pitchFamily="18" charset="0"/>
              </a:rPr>
              <a:t>by way of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investigator’s own direct </a:t>
            </a:r>
            <a:r>
              <a:rPr lang="en-US" sz="2800" b="1" dirty="0">
                <a:latin typeface="Garamond" panose="02020404030301010803" pitchFamily="18" charset="0"/>
              </a:rPr>
              <a:t>observation without asking from the respondent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Garamond" panose="02020404030301010803" pitchFamily="18" charset="0"/>
              </a:rPr>
              <a:t>i.e</a:t>
            </a:r>
            <a:r>
              <a:rPr lang="en-US" sz="2800" b="1" dirty="0" smtClean="0">
                <a:latin typeface="Garamond" panose="02020404030301010803" pitchFamily="18" charset="0"/>
              </a:rPr>
              <a:t> in </a:t>
            </a:r>
            <a:r>
              <a:rPr lang="en-US" sz="2800" b="1" dirty="0">
                <a:latin typeface="Garamond" panose="02020404030301010803" pitchFamily="18" charset="0"/>
              </a:rPr>
              <a:t>a study relating to consumer </a:t>
            </a:r>
            <a:r>
              <a:rPr lang="en-US" sz="2800" b="1" dirty="0" err="1">
                <a:latin typeface="Garamond" panose="02020404030301010803" pitchFamily="18" charset="0"/>
              </a:rPr>
              <a:t>behaviour</a:t>
            </a:r>
            <a:r>
              <a:rPr lang="en-US" sz="2800" b="1" dirty="0">
                <a:latin typeface="Garamond" panose="02020404030301010803" pitchFamily="18" charset="0"/>
              </a:rPr>
              <a:t>, the investigator instead of asking the brand </a:t>
            </a:r>
            <a:r>
              <a:rPr lang="en-US" sz="2800" b="1" dirty="0" smtClean="0">
                <a:latin typeface="Garamond" panose="02020404030301010803" pitchFamily="18" charset="0"/>
              </a:rPr>
              <a:t>of wrist </a:t>
            </a:r>
            <a:r>
              <a:rPr lang="en-US" sz="2800" b="1" dirty="0">
                <a:latin typeface="Garamond" panose="02020404030301010803" pitchFamily="18" charset="0"/>
              </a:rPr>
              <a:t>watch used by the respondent, </a:t>
            </a:r>
            <a:r>
              <a:rPr lang="en-US" sz="2800" b="1" dirty="0" smtClean="0">
                <a:latin typeface="Garamond" panose="02020404030301010803" pitchFamily="18" charset="0"/>
              </a:rPr>
              <a:t>he may </a:t>
            </a:r>
            <a:r>
              <a:rPr lang="en-US" sz="2800" b="1" dirty="0">
                <a:latin typeface="Garamond" panose="02020404030301010803" pitchFamily="18" charset="0"/>
              </a:rPr>
              <a:t>himself look at the watch.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The main advantage of </a:t>
            </a:r>
            <a:r>
              <a:rPr lang="en-US" sz="2800" b="1" dirty="0" smtClean="0">
                <a:latin typeface="Garamond" panose="02020404030301010803" pitchFamily="18" charset="0"/>
              </a:rPr>
              <a:t>this method </a:t>
            </a:r>
            <a:r>
              <a:rPr lang="en-US" sz="2800" b="1" dirty="0">
                <a:latin typeface="Garamond" panose="02020404030301010803" pitchFamily="18" charset="0"/>
              </a:rPr>
              <a:t>is that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subjective bias is eliminated,</a:t>
            </a:r>
            <a:r>
              <a:rPr lang="en-US" sz="2800" b="1" dirty="0">
                <a:latin typeface="Garamond" panose="02020404030301010803" pitchFamily="18" charset="0"/>
              </a:rPr>
              <a:t> if observation is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done accurately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</a:t>
            </a:r>
            <a:r>
              <a:rPr lang="en-US" sz="2800" b="1" dirty="0" smtClean="0">
                <a:latin typeface="Garamond" panose="02020404030301010803" pitchFamily="18" charset="0"/>
              </a:rPr>
              <a:t>he information obtained </a:t>
            </a:r>
            <a:r>
              <a:rPr lang="en-US" sz="2800" b="1" dirty="0">
                <a:latin typeface="Garamond" panose="02020404030301010803" pitchFamily="18" charset="0"/>
              </a:rPr>
              <a:t>under this method relates to what is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currently happening</a:t>
            </a:r>
            <a:r>
              <a:rPr lang="en-US" sz="2800" b="1" dirty="0">
                <a:latin typeface="Garamond" panose="02020404030301010803" pitchFamily="18" charset="0"/>
              </a:rPr>
              <a:t>; it is not complicated by either </a:t>
            </a:r>
            <a:r>
              <a:rPr lang="en-US" sz="2800" b="1" dirty="0" smtClean="0">
                <a:latin typeface="Garamond" panose="02020404030301010803" pitchFamily="18" charset="0"/>
              </a:rPr>
              <a:t>the past </a:t>
            </a:r>
            <a:r>
              <a:rPr lang="en-US" sz="2800" b="1" dirty="0" err="1">
                <a:solidFill>
                  <a:srgbClr val="FFC000"/>
                </a:solidFill>
                <a:latin typeface="Garamond" panose="02020404030301010803" pitchFamily="18" charset="0"/>
              </a:rPr>
              <a:t>behaviour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or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future intentions or attitudes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This </a:t>
            </a:r>
            <a:r>
              <a:rPr lang="en-US" sz="2800" b="1" dirty="0">
                <a:latin typeface="Garamond" panose="02020404030301010803" pitchFamily="18" charset="0"/>
              </a:rPr>
              <a:t>method is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independent of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respondents’ willingness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to respond </a:t>
            </a:r>
            <a:r>
              <a:rPr lang="en-US" sz="2800" b="1" dirty="0">
                <a:latin typeface="Garamond" panose="02020404030301010803" pitchFamily="18" charset="0"/>
              </a:rPr>
              <a:t>and as such is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relatively less demanding of active cooperation </a:t>
            </a:r>
            <a:r>
              <a:rPr lang="en-US" sz="2800" b="1" dirty="0">
                <a:latin typeface="Garamond" panose="02020404030301010803" pitchFamily="18" charset="0"/>
              </a:rPr>
              <a:t>on the part of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respondents as happens to be the case in the interview or the questionnaire method.</a:t>
            </a:r>
          </a:p>
        </p:txBody>
      </p:sp>
    </p:spTree>
    <p:extLst>
      <p:ext uri="{BB962C8B-B14F-4D97-AF65-F5344CB8AC3E}">
        <p14:creationId xmlns:p14="http://schemas.microsoft.com/office/powerpoint/2010/main" val="330402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1" y="0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Limitations of Observation 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669700"/>
            <a:ext cx="11191741" cy="6091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I</a:t>
            </a:r>
            <a:r>
              <a:rPr lang="en-US" sz="2800" b="1" dirty="0" smtClean="0">
                <a:latin typeface="Garamond" panose="02020404030301010803" pitchFamily="18" charset="0"/>
              </a:rPr>
              <a:t>t </a:t>
            </a:r>
            <a:r>
              <a:rPr lang="en-US" sz="2800" b="1" dirty="0">
                <a:latin typeface="Garamond" panose="02020404030301010803" pitchFamily="18" charset="0"/>
              </a:rPr>
              <a:t>is an expensive method.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</a:t>
            </a:r>
            <a:r>
              <a:rPr lang="en-US" sz="2800" b="1" dirty="0" smtClean="0">
                <a:latin typeface="Garamond" panose="02020404030301010803" pitchFamily="18" charset="0"/>
              </a:rPr>
              <a:t>he </a:t>
            </a:r>
            <a:r>
              <a:rPr lang="en-US" sz="2800" b="1" dirty="0">
                <a:latin typeface="Garamond" panose="02020404030301010803" pitchFamily="18" charset="0"/>
              </a:rPr>
              <a:t>information provided by this method is very limited.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S</a:t>
            </a:r>
            <a:r>
              <a:rPr lang="en-US" sz="2800" b="1" dirty="0" smtClean="0">
                <a:latin typeface="Garamond" panose="02020404030301010803" pitchFamily="18" charset="0"/>
              </a:rPr>
              <a:t>ometimes </a:t>
            </a:r>
            <a:r>
              <a:rPr lang="en-US" sz="2800" b="1" dirty="0">
                <a:latin typeface="Garamond" panose="02020404030301010803" pitchFamily="18" charset="0"/>
              </a:rPr>
              <a:t>unforeseen factors </a:t>
            </a:r>
            <a:r>
              <a:rPr lang="en-US" sz="2800" b="1" dirty="0" smtClean="0">
                <a:latin typeface="Garamond" panose="02020404030301010803" pitchFamily="18" charset="0"/>
              </a:rPr>
              <a:t>may interfere </a:t>
            </a:r>
            <a:r>
              <a:rPr lang="en-US" sz="2800" b="1" dirty="0">
                <a:latin typeface="Garamond" panose="02020404030301010803" pitchFamily="18" charset="0"/>
              </a:rPr>
              <a:t>with the observational task.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At </a:t>
            </a:r>
            <a:r>
              <a:rPr lang="en-US" sz="2800" b="1" dirty="0">
                <a:latin typeface="Garamond" panose="02020404030301010803" pitchFamily="18" charset="0"/>
              </a:rPr>
              <a:t>times, the fact that some people are rarely accessible </a:t>
            </a:r>
            <a:r>
              <a:rPr lang="en-US" sz="2800" b="1" dirty="0" smtClean="0">
                <a:latin typeface="Garamond" panose="02020404030301010803" pitchFamily="18" charset="0"/>
              </a:rPr>
              <a:t>to direct </a:t>
            </a:r>
            <a:r>
              <a:rPr lang="en-US" sz="2800" b="1" dirty="0">
                <a:latin typeface="Garamond" panose="02020404030301010803" pitchFamily="18" charset="0"/>
              </a:rPr>
              <a:t>observation creates obstacle for this method to collect data effectively</a:t>
            </a:r>
          </a:p>
        </p:txBody>
      </p:sp>
    </p:spTree>
    <p:extLst>
      <p:ext uri="{BB962C8B-B14F-4D97-AF65-F5344CB8AC3E}">
        <p14:creationId xmlns:p14="http://schemas.microsoft.com/office/powerpoint/2010/main" val="285717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1" y="0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Types Observation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669700"/>
            <a:ext cx="11191741" cy="60917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Structured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observation.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is </a:t>
            </a:r>
            <a:r>
              <a:rPr lang="en-US" sz="2800" b="1" dirty="0" err="1">
                <a:latin typeface="Garamond" panose="02020404030301010803" pitchFamily="18" charset="0"/>
              </a:rPr>
              <a:t>characterised</a:t>
            </a:r>
            <a:r>
              <a:rPr lang="en-US" sz="2800" b="1" dirty="0">
                <a:latin typeface="Garamond" panose="02020404030301010803" pitchFamily="18" charset="0"/>
              </a:rPr>
              <a:t> by a careful definition of the units to be observed, the style </a:t>
            </a:r>
            <a:r>
              <a:rPr lang="en-US" sz="2800" b="1" dirty="0" smtClean="0">
                <a:latin typeface="Garamond" panose="02020404030301010803" pitchFamily="18" charset="0"/>
              </a:rPr>
              <a:t>of recording </a:t>
            </a:r>
            <a:r>
              <a:rPr lang="en-US" sz="2800" b="1" dirty="0">
                <a:latin typeface="Garamond" panose="02020404030301010803" pitchFamily="18" charset="0"/>
              </a:rPr>
              <a:t>the observed information, </a:t>
            </a:r>
            <a:r>
              <a:rPr lang="en-US" sz="2800" b="1" dirty="0" err="1">
                <a:latin typeface="Garamond" panose="02020404030301010803" pitchFamily="18" charset="0"/>
              </a:rPr>
              <a:t>standardised</a:t>
            </a:r>
            <a:r>
              <a:rPr lang="en-US" sz="2800" b="1" dirty="0">
                <a:latin typeface="Garamond" panose="02020404030301010803" pitchFamily="18" charset="0"/>
              </a:rPr>
              <a:t> conditions of observation and the selection of </a:t>
            </a:r>
            <a:r>
              <a:rPr lang="en-US" sz="2800" b="1" dirty="0" smtClean="0">
                <a:latin typeface="Garamond" panose="02020404030301010803" pitchFamily="18" charset="0"/>
              </a:rPr>
              <a:t>pertinent data </a:t>
            </a:r>
            <a:r>
              <a:rPr lang="en-US" sz="2800" b="1" dirty="0">
                <a:latin typeface="Garamond" panose="02020404030301010803" pitchFamily="18" charset="0"/>
              </a:rPr>
              <a:t>of observation.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Unstructured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observation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.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when observation is </a:t>
            </a:r>
            <a:r>
              <a:rPr lang="en-US" sz="2800" b="1" dirty="0">
                <a:latin typeface="Garamond" panose="02020404030301010803" pitchFamily="18" charset="0"/>
              </a:rPr>
              <a:t>to take place without these characteristics to be thought of in advance.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Participant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observation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.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This </a:t>
            </a:r>
            <a:r>
              <a:rPr lang="en-US" sz="2800" b="1" dirty="0">
                <a:latin typeface="Garamond" panose="02020404030301010803" pitchFamily="18" charset="0"/>
              </a:rPr>
              <a:t>distinction depends upon the observer’s sharing or not sharing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the life of the group he is observing. If the observer observes by making himself, more or less, a member of the group he is observing so that he can experience what the members of the group </a:t>
            </a:r>
            <a:r>
              <a:rPr lang="en-US" sz="2800" b="1" dirty="0">
                <a:latin typeface="Garamond" panose="02020404030301010803" pitchFamily="18" charset="0"/>
              </a:rPr>
              <a:t>experience.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Non-participant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observation.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W</a:t>
            </a:r>
            <a:r>
              <a:rPr lang="en-US" sz="2800" b="1" dirty="0" smtClean="0">
                <a:latin typeface="Garamond" panose="02020404030301010803" pitchFamily="18" charset="0"/>
              </a:rPr>
              <a:t>hen </a:t>
            </a:r>
            <a:r>
              <a:rPr lang="en-US" sz="2800" b="1" dirty="0">
                <a:latin typeface="Garamond" panose="02020404030301010803" pitchFamily="18" charset="0"/>
              </a:rPr>
              <a:t>the observer </a:t>
            </a:r>
            <a:r>
              <a:rPr lang="en-US" sz="2800" b="1" dirty="0" smtClean="0">
                <a:latin typeface="Garamond" panose="02020404030301010803" pitchFamily="18" charset="0"/>
              </a:rPr>
              <a:t>observes as </a:t>
            </a:r>
            <a:r>
              <a:rPr lang="en-US" sz="2800" b="1" dirty="0">
                <a:latin typeface="Garamond" panose="02020404030301010803" pitchFamily="18" charset="0"/>
              </a:rPr>
              <a:t>a detached </a:t>
            </a:r>
            <a:r>
              <a:rPr lang="en-US" sz="2800" b="1" dirty="0" smtClean="0">
                <a:latin typeface="Garamond" panose="02020404030301010803" pitchFamily="18" charset="0"/>
              </a:rPr>
              <a:t>agent </a:t>
            </a:r>
            <a:r>
              <a:rPr lang="en-US" sz="2800" b="1" dirty="0">
                <a:latin typeface="Garamond" panose="02020404030301010803" pitchFamily="18" charset="0"/>
              </a:rPr>
              <a:t>without any attempt on his part to experience through participation </a:t>
            </a:r>
            <a:r>
              <a:rPr lang="en-US" sz="2800" b="1" dirty="0" smtClean="0">
                <a:latin typeface="Garamond" panose="02020404030301010803" pitchFamily="18" charset="0"/>
              </a:rPr>
              <a:t>what others feel</a:t>
            </a:r>
            <a:endParaRPr lang="en-US" sz="2800" b="1" dirty="0">
              <a:solidFill>
                <a:srgbClr val="66FF3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3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90" y="117867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Questionnaire 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3" y="875764"/>
            <a:ext cx="10908404" cy="53726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A </a:t>
            </a:r>
            <a:r>
              <a:rPr lang="en-US" sz="3200" b="1" dirty="0">
                <a:latin typeface="Garamond" panose="02020404030301010803" pitchFamily="18" charset="0"/>
              </a:rPr>
              <a:t>questionnaire </a:t>
            </a:r>
            <a:r>
              <a:rPr lang="en-US" sz="3200" b="1" dirty="0" smtClean="0">
                <a:latin typeface="Garamond" panose="02020404030301010803" pitchFamily="18" charset="0"/>
              </a:rPr>
              <a:t>consist </a:t>
            </a:r>
            <a:r>
              <a:rPr lang="en-US" sz="3200" b="1" dirty="0">
                <a:latin typeface="Garamond" panose="02020404030301010803" pitchFamily="18" charset="0"/>
              </a:rPr>
              <a:t>of a number of </a:t>
            </a:r>
            <a:r>
              <a:rPr lang="en-US" sz="3200" b="1" dirty="0">
                <a:solidFill>
                  <a:srgbClr val="66FF33"/>
                </a:solidFill>
                <a:latin typeface="Garamond" panose="02020404030301010803" pitchFamily="18" charset="0"/>
              </a:rPr>
              <a:t>questions printed or typed in a definite </a:t>
            </a:r>
            <a:r>
              <a:rPr lang="en-US" sz="3200" b="1" dirty="0">
                <a:latin typeface="Garamond" panose="02020404030301010803" pitchFamily="18" charset="0"/>
              </a:rPr>
              <a:t>order on a form or set of forms.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>
                <a:latin typeface="Garamond" panose="02020404030301010803" pitchFamily="18" charset="0"/>
              </a:rPr>
              <a:t>The questionnaire is </a:t>
            </a:r>
            <a:r>
              <a:rPr lang="en-US" sz="3200" b="1" dirty="0">
                <a:solidFill>
                  <a:srgbClr val="66FF33"/>
                </a:solidFill>
                <a:latin typeface="Garamond" panose="02020404030301010803" pitchFamily="18" charset="0"/>
              </a:rPr>
              <a:t>mailed or posted </a:t>
            </a:r>
            <a:r>
              <a:rPr lang="en-US" sz="3200" b="1" dirty="0">
                <a:latin typeface="Garamond" panose="02020404030301010803" pitchFamily="18" charset="0"/>
              </a:rPr>
              <a:t>or sent personally to the respondents.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The </a:t>
            </a:r>
            <a:r>
              <a:rPr lang="en-US" sz="3200" b="1" dirty="0">
                <a:latin typeface="Garamond" panose="02020404030301010803" pitchFamily="18" charset="0"/>
              </a:rPr>
              <a:t>respondents are expected to </a:t>
            </a:r>
            <a:r>
              <a:rPr lang="en-US" sz="3200" b="1" dirty="0">
                <a:solidFill>
                  <a:srgbClr val="66FF33"/>
                </a:solidFill>
                <a:latin typeface="Garamond" panose="02020404030301010803" pitchFamily="18" charset="0"/>
              </a:rPr>
              <a:t>read and understand </a:t>
            </a:r>
            <a:r>
              <a:rPr lang="en-US" sz="3200" b="1" dirty="0">
                <a:latin typeface="Garamond" panose="02020404030301010803" pitchFamily="18" charset="0"/>
              </a:rPr>
              <a:t>the questions and write down the reply in the given </a:t>
            </a:r>
            <a:r>
              <a:rPr lang="en-US" sz="3200" b="1" dirty="0" smtClean="0">
                <a:latin typeface="Garamond" panose="02020404030301010803" pitchFamily="18" charset="0"/>
              </a:rPr>
              <a:t>space meant</a:t>
            </a:r>
            <a:endParaRPr lang="en-US" sz="32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for the purpose in the questionnaire itself.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The </a:t>
            </a:r>
            <a:r>
              <a:rPr lang="en-US" sz="3200" b="1" dirty="0">
                <a:latin typeface="Garamond" panose="02020404030301010803" pitchFamily="18" charset="0"/>
              </a:rPr>
              <a:t>respondents have to answer the questions on their own.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The </a:t>
            </a:r>
            <a:r>
              <a:rPr lang="en-US" sz="3200" b="1" dirty="0">
                <a:latin typeface="Garamond" panose="02020404030301010803" pitchFamily="18" charset="0"/>
              </a:rPr>
              <a:t>method of collecting data by mailing the questionnaires to respondents is most </a:t>
            </a:r>
            <a:r>
              <a:rPr lang="en-US" sz="3200" b="1" dirty="0" smtClean="0">
                <a:latin typeface="Garamond" panose="02020404030301010803" pitchFamily="18" charset="0"/>
              </a:rPr>
              <a:t>extensively employed </a:t>
            </a:r>
            <a:r>
              <a:rPr lang="en-US" sz="3200" b="1" dirty="0">
                <a:latin typeface="Garamond" panose="02020404030301010803" pitchFamily="18" charset="0"/>
              </a:rPr>
              <a:t>in various economic and business surveys.</a:t>
            </a:r>
          </a:p>
          <a:p>
            <a:pPr marL="0" indent="0">
              <a:buNone/>
            </a:pPr>
            <a:endParaRPr lang="en-US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6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90" y="117867"/>
            <a:ext cx="9404723" cy="8995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merits of Questionnaire 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3" y="875764"/>
            <a:ext cx="10908404" cy="53726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There </a:t>
            </a:r>
            <a:r>
              <a:rPr lang="en-US" sz="3200" b="1" dirty="0">
                <a:latin typeface="Garamond" panose="02020404030301010803" pitchFamily="18" charset="0"/>
              </a:rPr>
              <a:t>is </a:t>
            </a:r>
            <a:r>
              <a:rPr lang="en-US" sz="3200" b="1" dirty="0">
                <a:solidFill>
                  <a:srgbClr val="66FF33"/>
                </a:solidFill>
                <a:latin typeface="Garamond" panose="02020404030301010803" pitchFamily="18" charset="0"/>
              </a:rPr>
              <a:t>low cost </a:t>
            </a:r>
            <a:r>
              <a:rPr lang="en-US" sz="3200" b="1" dirty="0">
                <a:latin typeface="Garamond" panose="02020404030301010803" pitchFamily="18" charset="0"/>
              </a:rPr>
              <a:t>even when the universe is large and is widely spread geographically.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>
                <a:latin typeface="Garamond" panose="02020404030301010803" pitchFamily="18" charset="0"/>
              </a:rPr>
              <a:t>It is free from the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bias of the interviewer</a:t>
            </a:r>
            <a:r>
              <a:rPr lang="en-US" sz="3200" b="1" dirty="0">
                <a:latin typeface="Garamond" panose="02020404030301010803" pitchFamily="18" charset="0"/>
              </a:rPr>
              <a:t>; answers are in respondents’ own words.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Respondents </a:t>
            </a:r>
            <a:r>
              <a:rPr lang="en-US" sz="3200" b="1" dirty="0">
                <a:latin typeface="Garamond" panose="02020404030301010803" pitchFamily="18" charset="0"/>
              </a:rPr>
              <a:t>have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adequate time </a:t>
            </a:r>
            <a:r>
              <a:rPr lang="en-US" sz="3200" b="1" dirty="0">
                <a:latin typeface="Garamond" panose="02020404030301010803" pitchFamily="18" charset="0"/>
              </a:rPr>
              <a:t>to give well thought out answers.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Respondents</a:t>
            </a:r>
            <a:r>
              <a:rPr lang="en-US" sz="3200" b="1" dirty="0">
                <a:latin typeface="Garamond" panose="02020404030301010803" pitchFamily="18" charset="0"/>
              </a:rPr>
              <a:t>, who are not easily approachable, can also be reached conveniently.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Large </a:t>
            </a:r>
            <a:r>
              <a:rPr lang="en-US" sz="3200" b="1" dirty="0">
                <a:latin typeface="Garamond" panose="02020404030301010803" pitchFamily="18" charset="0"/>
              </a:rPr>
              <a:t>samples can be made use of and thus the results can be made more dependable </a:t>
            </a:r>
            <a:r>
              <a:rPr lang="en-US" sz="3200" b="1" dirty="0" smtClean="0">
                <a:latin typeface="Garamond" panose="02020404030301010803" pitchFamily="18" charset="0"/>
              </a:rPr>
              <a:t>and reliable</a:t>
            </a:r>
            <a:r>
              <a:rPr lang="en-US" sz="3200" b="1" dirty="0">
                <a:latin typeface="Garamond" panose="02020404030301010803" pitchFamily="18" charset="0"/>
              </a:rPr>
              <a:t>.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9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90" y="117867"/>
            <a:ext cx="9404723" cy="8995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The demerits  </a:t>
            </a:r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of Questionnaire 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3" y="875764"/>
            <a:ext cx="10908404" cy="537263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Low </a:t>
            </a:r>
            <a:r>
              <a:rPr lang="en-US" sz="3200" b="1" dirty="0">
                <a:latin typeface="Garamond" panose="02020404030301010803" pitchFamily="18" charset="0"/>
              </a:rPr>
              <a:t>rate of return of the </a:t>
            </a:r>
            <a:r>
              <a:rPr lang="en-US" sz="3200" b="1" dirty="0" smtClean="0">
                <a:latin typeface="Garamond" panose="02020404030301010803" pitchFamily="18" charset="0"/>
              </a:rPr>
              <a:t>properly </a:t>
            </a:r>
            <a:r>
              <a:rPr lang="en-US" sz="3200" b="1" dirty="0">
                <a:latin typeface="Garamond" panose="02020404030301010803" pitchFamily="18" charset="0"/>
              </a:rPr>
              <a:t>filled in </a:t>
            </a:r>
            <a:r>
              <a:rPr lang="en-US" sz="3200" b="1" dirty="0" smtClean="0">
                <a:latin typeface="Garamond" panose="02020404030301010803" pitchFamily="18" charset="0"/>
              </a:rPr>
              <a:t>questionnaires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It </a:t>
            </a:r>
            <a:r>
              <a:rPr lang="en-US" sz="3200" b="1" dirty="0">
                <a:latin typeface="Garamond" panose="02020404030301010803" pitchFamily="18" charset="0"/>
              </a:rPr>
              <a:t>can be used only when respondents are educated and cooperating.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The </a:t>
            </a:r>
            <a:r>
              <a:rPr lang="en-US" sz="3200" b="1" dirty="0">
                <a:latin typeface="Garamond" panose="02020404030301010803" pitchFamily="18" charset="0"/>
              </a:rPr>
              <a:t>control over questionnaire may be lost once it is sent.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There </a:t>
            </a:r>
            <a:r>
              <a:rPr lang="en-US" sz="3200" b="1" dirty="0">
                <a:latin typeface="Garamond" panose="02020404030301010803" pitchFamily="18" charset="0"/>
              </a:rPr>
              <a:t>is inbuilt inflexibility because of the difficulty of amending the approach </a:t>
            </a:r>
            <a:r>
              <a:rPr lang="en-US" sz="3200" b="1" dirty="0" smtClean="0">
                <a:latin typeface="Garamond" panose="02020404030301010803" pitchFamily="18" charset="0"/>
              </a:rPr>
              <a:t>once questionnaires </a:t>
            </a:r>
            <a:r>
              <a:rPr lang="en-US" sz="3200" b="1" dirty="0">
                <a:latin typeface="Garamond" panose="02020404030301010803" pitchFamily="18" charset="0"/>
              </a:rPr>
              <a:t>have been </a:t>
            </a:r>
            <a:r>
              <a:rPr lang="en-US" sz="3200" b="1" dirty="0" err="1">
                <a:latin typeface="Garamond" panose="02020404030301010803" pitchFamily="18" charset="0"/>
              </a:rPr>
              <a:t>despatched</a:t>
            </a:r>
            <a:r>
              <a:rPr lang="en-US" sz="3200" b="1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There </a:t>
            </a:r>
            <a:r>
              <a:rPr lang="en-US" sz="3200" b="1" dirty="0">
                <a:latin typeface="Garamond" panose="02020404030301010803" pitchFamily="18" charset="0"/>
              </a:rPr>
              <a:t>is also the possibility of ambiguous replies or omission of replies altogether to </a:t>
            </a:r>
            <a:r>
              <a:rPr lang="en-US" sz="3200" b="1" dirty="0" smtClean="0">
                <a:latin typeface="Garamond" panose="02020404030301010803" pitchFamily="18" charset="0"/>
              </a:rPr>
              <a:t>certain questions</a:t>
            </a:r>
            <a:r>
              <a:rPr lang="en-US" sz="3200" b="1" dirty="0">
                <a:latin typeface="Garamond" panose="02020404030301010803" pitchFamily="18" charset="0"/>
              </a:rPr>
              <a:t>; interpretation of omissions is difficult.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It </a:t>
            </a:r>
            <a:r>
              <a:rPr lang="en-US" sz="3200" b="1" dirty="0">
                <a:latin typeface="Garamond" panose="02020404030301010803" pitchFamily="18" charset="0"/>
              </a:rPr>
              <a:t>is difficult to know whether willing respondents are truly representative.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This </a:t>
            </a:r>
            <a:r>
              <a:rPr lang="en-US" sz="3200" b="1" dirty="0">
                <a:latin typeface="Garamond" panose="02020404030301010803" pitchFamily="18" charset="0"/>
              </a:rPr>
              <a:t>method is likely to be the slowest of all.</a:t>
            </a:r>
          </a:p>
        </p:txBody>
      </p:sp>
    </p:spTree>
    <p:extLst>
      <p:ext uri="{BB962C8B-B14F-4D97-AF65-F5344CB8AC3E}">
        <p14:creationId xmlns:p14="http://schemas.microsoft.com/office/powerpoint/2010/main" val="2596857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130746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Schedules method 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824248"/>
            <a:ext cx="10921283" cy="54241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This method is very similar to questionnaire.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But the difference which lies in the fact that schedules are being filled in by the researcher after getting the reply from the respondents.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This method is very useful in extensive enquiries and can lead to fairly reliable results.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Census is done especially through this method.</a:t>
            </a:r>
          </a:p>
        </p:txBody>
      </p:sp>
    </p:spTree>
    <p:extLst>
      <p:ext uri="{BB962C8B-B14F-4D97-AF65-F5344CB8AC3E}">
        <p14:creationId xmlns:p14="http://schemas.microsoft.com/office/powerpoint/2010/main" val="82514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3625"/>
            <a:ext cx="940472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Some othe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methods of data collection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888642"/>
            <a:ext cx="10856889" cy="5359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Warranty </a:t>
            </a:r>
            <a:r>
              <a:rPr lang="en-US" sz="2800" b="1" dirty="0">
                <a:latin typeface="Garamond" panose="02020404030301010803" pitchFamily="18" charset="0"/>
              </a:rPr>
              <a:t>card.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Distribution </a:t>
            </a:r>
            <a:r>
              <a:rPr lang="en-US" sz="2800" b="1" dirty="0">
                <a:latin typeface="Garamond" panose="02020404030301010803" pitchFamily="18" charset="0"/>
              </a:rPr>
              <a:t>or store audits.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Pantry </a:t>
            </a:r>
            <a:r>
              <a:rPr lang="en-US" sz="2800" b="1" dirty="0">
                <a:latin typeface="Garamond" panose="02020404030301010803" pitchFamily="18" charset="0"/>
              </a:rPr>
              <a:t>audits.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Consumer </a:t>
            </a:r>
            <a:r>
              <a:rPr lang="en-US" sz="2800" b="1" dirty="0">
                <a:latin typeface="Garamond" panose="02020404030301010803" pitchFamily="18" charset="0"/>
              </a:rPr>
              <a:t>panels.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Use </a:t>
            </a:r>
            <a:r>
              <a:rPr lang="en-US" sz="2800" b="1" dirty="0">
                <a:latin typeface="Garamond" panose="02020404030301010803" pitchFamily="18" charset="0"/>
              </a:rPr>
              <a:t>of mechanical devices.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Projective </a:t>
            </a:r>
            <a:r>
              <a:rPr lang="en-US" sz="2800" b="1" dirty="0">
                <a:latin typeface="Garamond" panose="02020404030301010803" pitchFamily="18" charset="0"/>
              </a:rPr>
              <a:t>techniques.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Depth </a:t>
            </a:r>
            <a:r>
              <a:rPr lang="en-US" sz="2800" b="1" dirty="0">
                <a:latin typeface="Garamond" panose="02020404030301010803" pitchFamily="18" charset="0"/>
              </a:rPr>
              <a:t>interviews.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Content </a:t>
            </a:r>
            <a:r>
              <a:rPr lang="en-US" sz="2800" b="1" dirty="0">
                <a:latin typeface="Garamond" panose="02020404030301010803" pitchFamily="18" charset="0"/>
              </a:rPr>
              <a:t>analysis.</a:t>
            </a:r>
          </a:p>
        </p:txBody>
      </p:sp>
    </p:spTree>
    <p:extLst>
      <p:ext uri="{BB962C8B-B14F-4D97-AF65-F5344CB8AC3E}">
        <p14:creationId xmlns:p14="http://schemas.microsoft.com/office/powerpoint/2010/main" val="2349876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347730"/>
            <a:ext cx="10779616" cy="5900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The </a:t>
            </a:r>
            <a:r>
              <a:rPr lang="en-US" sz="3200" b="1" dirty="0">
                <a:solidFill>
                  <a:srgbClr val="92D050"/>
                </a:solidFill>
                <a:latin typeface="Garamond" panose="02020404030301010803" pitchFamily="18" charset="0"/>
              </a:rPr>
              <a:t>secondary data </a:t>
            </a:r>
            <a:r>
              <a:rPr lang="en-US" sz="3200" b="1" dirty="0">
                <a:latin typeface="Garamond" panose="02020404030301010803" pitchFamily="18" charset="0"/>
              </a:rPr>
              <a:t>are collected from secondary sources</a:t>
            </a:r>
            <a:r>
              <a:rPr lang="en-US" sz="3200" b="1" dirty="0" smtClean="0">
                <a:latin typeface="Garamond" panose="02020404030301010803" pitchFamily="18" charset="0"/>
              </a:rPr>
              <a:t>.</a:t>
            </a:r>
          </a:p>
          <a:p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>
                <a:latin typeface="Garamond" panose="02020404030301010803" pitchFamily="18" charset="0"/>
              </a:rPr>
              <a:t>Secondary data means data that are </a:t>
            </a:r>
            <a:r>
              <a:rPr lang="en-US" sz="3200" b="1" dirty="0">
                <a:solidFill>
                  <a:srgbClr val="66FF33"/>
                </a:solidFill>
                <a:latin typeface="Garamond" panose="02020404030301010803" pitchFamily="18" charset="0"/>
              </a:rPr>
              <a:t>already available </a:t>
            </a:r>
            <a:r>
              <a:rPr lang="en-US" sz="3200" b="1" dirty="0">
                <a:latin typeface="Garamond" panose="02020404030301010803" pitchFamily="18" charset="0"/>
              </a:rPr>
              <a:t>i.e., they refer to the data which have </a:t>
            </a:r>
            <a:r>
              <a:rPr lang="en-US" sz="3200" b="1" dirty="0" smtClean="0">
                <a:latin typeface="Garamond" panose="02020404030301010803" pitchFamily="18" charset="0"/>
              </a:rPr>
              <a:t>already been </a:t>
            </a:r>
            <a:r>
              <a:rPr lang="en-US" sz="3200" b="1" dirty="0">
                <a:latin typeface="Garamond" panose="02020404030301010803" pitchFamily="18" charset="0"/>
              </a:rPr>
              <a:t>collected and </a:t>
            </a:r>
            <a:r>
              <a:rPr lang="en-US" sz="3200" b="1" dirty="0" smtClean="0">
                <a:latin typeface="Garamond" panose="02020404030301010803" pitchFamily="18" charset="0"/>
              </a:rPr>
              <a:t>analyzed </a:t>
            </a:r>
            <a:r>
              <a:rPr lang="en-US" sz="3200" b="1" dirty="0">
                <a:latin typeface="Garamond" panose="02020404030301010803" pitchFamily="18" charset="0"/>
              </a:rPr>
              <a:t>by </a:t>
            </a:r>
            <a:r>
              <a:rPr lang="en-US" sz="3200" b="1" dirty="0">
                <a:solidFill>
                  <a:srgbClr val="66FF33"/>
                </a:solidFill>
                <a:latin typeface="Garamond" panose="02020404030301010803" pitchFamily="18" charset="0"/>
              </a:rPr>
              <a:t>someone else.  </a:t>
            </a:r>
            <a:endParaRPr lang="en-US" sz="3200" b="1" dirty="0" smtClean="0">
              <a:solidFill>
                <a:srgbClr val="66FF33"/>
              </a:solidFill>
              <a:latin typeface="Garamond" panose="02020404030301010803" pitchFamily="18" charset="0"/>
            </a:endParaRPr>
          </a:p>
          <a:p>
            <a:r>
              <a:rPr lang="en-US" sz="3200" b="1" dirty="0" smtClean="0">
                <a:latin typeface="Garamond" panose="02020404030301010803" pitchFamily="18" charset="0"/>
              </a:rPr>
              <a:t>The </a:t>
            </a:r>
            <a:r>
              <a:rPr lang="en-US" sz="3200" b="1" dirty="0">
                <a:latin typeface="Garamond" panose="02020404030301010803" pitchFamily="18" charset="0"/>
              </a:rPr>
              <a:t>usefulness and relevancy of secondary data depends </a:t>
            </a:r>
            <a:r>
              <a:rPr lang="en-US" sz="3200" b="1" dirty="0" smtClean="0">
                <a:latin typeface="Garamond" panose="02020404030301010803" pitchFamily="18" charset="0"/>
              </a:rPr>
              <a:t>upon</a:t>
            </a:r>
          </a:p>
          <a:p>
            <a:pPr>
              <a:buFontTx/>
              <a:buChar char="-"/>
            </a:pPr>
            <a:r>
              <a:rPr lang="en-US" sz="3200" b="1" dirty="0" smtClean="0">
                <a:latin typeface="Garamond" panose="02020404030301010803" pitchFamily="18" charset="0"/>
              </a:rPr>
              <a:t>1</a:t>
            </a:r>
            <a:r>
              <a:rPr lang="en-US" sz="3200" b="1" dirty="0">
                <a:latin typeface="Garamond" panose="02020404030301010803" pitchFamily="18" charset="0"/>
              </a:rPr>
              <a:t>) Reliability of data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pPr>
              <a:buFontTx/>
              <a:buChar char="-"/>
            </a:pPr>
            <a:r>
              <a:rPr lang="en-US" sz="3200" b="1" dirty="0" smtClean="0">
                <a:latin typeface="Garamond" panose="02020404030301010803" pitchFamily="18" charset="0"/>
              </a:rPr>
              <a:t>2</a:t>
            </a:r>
            <a:r>
              <a:rPr lang="en-US" sz="3200" b="1" dirty="0">
                <a:latin typeface="Garamond" panose="02020404030301010803" pitchFamily="18" charset="0"/>
              </a:rPr>
              <a:t>) Suitability of </a:t>
            </a:r>
            <a:r>
              <a:rPr lang="en-US" sz="3200" b="1" dirty="0" smtClean="0">
                <a:latin typeface="Garamond" panose="02020404030301010803" pitchFamily="18" charset="0"/>
              </a:rPr>
              <a:t>data</a:t>
            </a:r>
          </a:p>
          <a:p>
            <a:pPr>
              <a:buFontTx/>
              <a:buChar char="-"/>
            </a:pPr>
            <a:r>
              <a:rPr lang="en-US" sz="3200" b="1" dirty="0" smtClean="0">
                <a:latin typeface="Garamond" panose="02020404030301010803" pitchFamily="18" charset="0"/>
              </a:rPr>
              <a:t>3</a:t>
            </a:r>
            <a:r>
              <a:rPr lang="en-US" sz="3200" b="1" dirty="0">
                <a:latin typeface="Garamond" panose="02020404030301010803" pitchFamily="18" charset="0"/>
              </a:rPr>
              <a:t>) Adequacy of data</a:t>
            </a:r>
          </a:p>
        </p:txBody>
      </p:sp>
    </p:spTree>
    <p:extLst>
      <p:ext uri="{BB962C8B-B14F-4D97-AF65-F5344CB8AC3E}">
        <p14:creationId xmlns:p14="http://schemas.microsoft.com/office/powerpoint/2010/main" val="1151009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103031"/>
            <a:ext cx="11552348" cy="67549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Secondary data </a:t>
            </a:r>
            <a:r>
              <a:rPr lang="en-US" sz="2800" b="1" dirty="0">
                <a:latin typeface="Garamond" panose="02020404030301010803" pitchFamily="18" charset="0"/>
              </a:rPr>
              <a:t>may either be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published data </a:t>
            </a:r>
            <a:r>
              <a:rPr lang="en-US" sz="2800" b="1" dirty="0" smtClean="0">
                <a:latin typeface="Garamond" panose="02020404030301010803" pitchFamily="18" charset="0"/>
              </a:rPr>
              <a:t>or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unpublished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data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Usually </a:t>
            </a:r>
            <a:r>
              <a:rPr lang="en-US" sz="2800" b="1" dirty="0">
                <a:latin typeface="Garamond" panose="02020404030301010803" pitchFamily="18" charset="0"/>
              </a:rPr>
              <a:t>published data are available in</a:t>
            </a:r>
            <a:r>
              <a:rPr lang="en-US" sz="2800" b="1" dirty="0" smtClean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(</a:t>
            </a:r>
            <a:r>
              <a:rPr lang="en-US" sz="2400" b="1" dirty="0" smtClean="0">
                <a:latin typeface="Garamond" panose="02020404030301010803" pitchFamily="18" charset="0"/>
              </a:rPr>
              <a:t>a) various </a:t>
            </a:r>
            <a:r>
              <a:rPr lang="en-US" sz="2400" b="1" dirty="0">
                <a:latin typeface="Garamond" panose="02020404030301010803" pitchFamily="18" charset="0"/>
              </a:rPr>
              <a:t>publications of the central, state are local governments; </a:t>
            </a: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(</a:t>
            </a:r>
            <a:r>
              <a:rPr lang="en-US" sz="2400" b="1" dirty="0">
                <a:latin typeface="Garamond" panose="02020404030301010803" pitchFamily="18" charset="0"/>
              </a:rPr>
              <a:t>b) various publications of </a:t>
            </a:r>
            <a:r>
              <a:rPr lang="en-US" sz="2400" b="1" dirty="0" smtClean="0">
                <a:latin typeface="Garamond" panose="02020404030301010803" pitchFamily="18" charset="0"/>
              </a:rPr>
              <a:t>foreign governments </a:t>
            </a:r>
            <a:r>
              <a:rPr lang="en-US" sz="2400" b="1" dirty="0">
                <a:latin typeface="Garamond" panose="02020404030301010803" pitchFamily="18" charset="0"/>
              </a:rPr>
              <a:t>or of international bodies and their subsidiary </a:t>
            </a:r>
            <a:r>
              <a:rPr lang="en-US" sz="2400" b="1" dirty="0" smtClean="0">
                <a:latin typeface="Garamond" panose="02020404030301010803" pitchFamily="18" charset="0"/>
              </a:rPr>
              <a:t>organizations;</a:t>
            </a:r>
          </a:p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(c) technical and </a:t>
            </a:r>
            <a:r>
              <a:rPr lang="en-US" sz="2400" b="1" dirty="0" smtClean="0">
                <a:latin typeface="Garamond" panose="02020404030301010803" pitchFamily="18" charset="0"/>
              </a:rPr>
              <a:t>trade journals</a:t>
            </a:r>
            <a:r>
              <a:rPr lang="en-US" sz="2400" b="1" dirty="0">
                <a:latin typeface="Garamond" panose="02020404030301010803" pitchFamily="18" charset="0"/>
              </a:rPr>
              <a:t>; </a:t>
            </a: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(</a:t>
            </a:r>
            <a:r>
              <a:rPr lang="en-US" sz="2400" b="1" dirty="0">
                <a:latin typeface="Garamond" panose="02020404030301010803" pitchFamily="18" charset="0"/>
              </a:rPr>
              <a:t>d) books, magazines and newspapers; </a:t>
            </a: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(</a:t>
            </a:r>
            <a:r>
              <a:rPr lang="en-US" sz="2400" b="1" dirty="0">
                <a:latin typeface="Garamond" panose="02020404030301010803" pitchFamily="18" charset="0"/>
              </a:rPr>
              <a:t>e) reports and publications of various </a:t>
            </a:r>
            <a:r>
              <a:rPr lang="en-US" sz="2400" b="1" dirty="0" smtClean="0">
                <a:latin typeface="Garamond" panose="02020404030301010803" pitchFamily="18" charset="0"/>
              </a:rPr>
              <a:t>associations connected </a:t>
            </a:r>
            <a:r>
              <a:rPr lang="en-US" sz="2400" b="1" dirty="0">
                <a:latin typeface="Garamond" panose="02020404030301010803" pitchFamily="18" charset="0"/>
              </a:rPr>
              <a:t>with business and industry, banks, stock exchanges, etc</a:t>
            </a:r>
            <a:r>
              <a:rPr lang="en-US" sz="2400" b="1" dirty="0" smtClean="0">
                <a:latin typeface="Garamond" panose="02020404030301010803" pitchFamily="18" charset="0"/>
              </a:rPr>
              <a:t>.;</a:t>
            </a:r>
          </a:p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(f) reports prepared by </a:t>
            </a:r>
            <a:r>
              <a:rPr lang="en-US" sz="2400" b="1" dirty="0" smtClean="0">
                <a:latin typeface="Garamond" panose="02020404030301010803" pitchFamily="18" charset="0"/>
              </a:rPr>
              <a:t>research scholars</a:t>
            </a:r>
            <a:r>
              <a:rPr lang="en-US" sz="2400" b="1" dirty="0">
                <a:latin typeface="Garamond" panose="02020404030301010803" pitchFamily="18" charset="0"/>
              </a:rPr>
              <a:t>, universities, economists, etc. in different fields</a:t>
            </a:r>
            <a:r>
              <a:rPr lang="en-US" sz="2400" b="1" dirty="0" smtClean="0">
                <a:latin typeface="Garamond" panose="02020404030301010803" pitchFamily="18" charset="0"/>
              </a:rPr>
              <a:t>; </a:t>
            </a:r>
          </a:p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(</a:t>
            </a:r>
            <a:r>
              <a:rPr lang="en-US" sz="2400" b="1" dirty="0">
                <a:latin typeface="Garamond" panose="02020404030301010803" pitchFamily="18" charset="0"/>
              </a:rPr>
              <a:t>g) public records and statistics, </a:t>
            </a:r>
            <a:r>
              <a:rPr lang="en-US" sz="2400" b="1" dirty="0" smtClean="0">
                <a:latin typeface="Garamond" panose="02020404030301010803" pitchFamily="18" charset="0"/>
              </a:rPr>
              <a:t>historical documents</a:t>
            </a:r>
            <a:r>
              <a:rPr lang="en-US" sz="2400" b="1" dirty="0">
                <a:latin typeface="Garamond" panose="02020404030301010803" pitchFamily="18" charset="0"/>
              </a:rPr>
              <a:t>, and other sources of published information.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7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05" y="55418"/>
            <a:ext cx="11949059" cy="71925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The </a:t>
            </a:r>
            <a:r>
              <a:rPr lang="en-US" sz="3200" b="1" dirty="0">
                <a:solidFill>
                  <a:srgbClr val="FFFF00"/>
                </a:solidFill>
                <a:latin typeface="Garamond" panose="02020404030301010803" pitchFamily="18" charset="0"/>
              </a:rPr>
              <a:t>important features of a 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0" y="719259"/>
            <a:ext cx="10805373" cy="5969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</a:t>
            </a:r>
            <a:r>
              <a:rPr lang="en-US" sz="2800" b="1" dirty="0" err="1">
                <a:latin typeface="Garamond" panose="02020404030301010803" pitchFamily="18" charset="0"/>
              </a:rPr>
              <a:t>i</a:t>
            </a:r>
            <a:r>
              <a:rPr lang="en-US" sz="2800" b="1" dirty="0">
                <a:latin typeface="Garamond" panose="02020404030301010803" pitchFamily="18" charset="0"/>
              </a:rPr>
              <a:t>) It is a plan that specifies the sources and types of information relevant to the </a:t>
            </a:r>
            <a:r>
              <a:rPr lang="en-US" sz="2800" b="1" dirty="0" smtClean="0">
                <a:latin typeface="Garamond" panose="02020404030301010803" pitchFamily="18" charset="0"/>
              </a:rPr>
              <a:t>research problem</a:t>
            </a:r>
            <a:r>
              <a:rPr lang="en-US" sz="2800" b="1" dirty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(ii) It is a strategy specifying which approach will be used for gathering and </a:t>
            </a:r>
            <a:r>
              <a:rPr lang="en-US" sz="2800" b="1" dirty="0" err="1">
                <a:latin typeface="Garamond" panose="02020404030301010803" pitchFamily="18" charset="0"/>
              </a:rPr>
              <a:t>analysing</a:t>
            </a:r>
            <a:r>
              <a:rPr lang="en-US" sz="2800" b="1" dirty="0">
                <a:latin typeface="Garamond" panose="02020404030301010803" pitchFamily="18" charset="0"/>
              </a:rPr>
              <a:t> the data.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(iii) It also includes the time and cost budgets since most studies are done </a:t>
            </a:r>
            <a:r>
              <a:rPr lang="en-US" sz="2800" b="1" dirty="0" smtClean="0">
                <a:latin typeface="Garamond" panose="02020404030301010803" pitchFamily="18" charset="0"/>
              </a:rPr>
              <a:t>under </a:t>
            </a:r>
            <a:r>
              <a:rPr lang="en-US" sz="2800" b="1" dirty="0">
                <a:latin typeface="Garamond" panose="02020404030301010803" pitchFamily="18" charset="0"/>
              </a:rPr>
              <a:t>these </a:t>
            </a:r>
            <a:r>
              <a:rPr lang="en-US" sz="2800" b="1" dirty="0" smtClean="0">
                <a:latin typeface="Garamond" panose="02020404030301010803" pitchFamily="18" charset="0"/>
              </a:rPr>
              <a:t>two constraints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In brief, research design must, at least, contain</a:t>
            </a:r>
            <a:r>
              <a:rPr lang="en-US" sz="2800" b="1" dirty="0" smtClean="0">
                <a:latin typeface="Garamond" panose="02020404030301010803" pitchFamily="18" charset="0"/>
              </a:rPr>
              <a:t>—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a) a clear statement of the research problem;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(b) procedures and techniques to be used for gathering information; (c) the population to be studied;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(d</a:t>
            </a:r>
            <a:r>
              <a:rPr lang="en-US" sz="2800" b="1" dirty="0">
                <a:latin typeface="Garamond" panose="02020404030301010803" pitchFamily="18" charset="0"/>
              </a:rPr>
              <a:t>) methods to be used in processing and </a:t>
            </a:r>
            <a:r>
              <a:rPr lang="en-US" sz="2800" b="1" dirty="0" err="1">
                <a:latin typeface="Garamond" panose="02020404030301010803" pitchFamily="18" charset="0"/>
              </a:rPr>
              <a:t>analysing</a:t>
            </a:r>
            <a:r>
              <a:rPr lang="en-US" sz="2800" b="1" dirty="0">
                <a:latin typeface="Garamond" panose="02020404030301010803" pitchFamily="18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283194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3625"/>
            <a:ext cx="9404723" cy="89956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The </a:t>
            </a: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researcher, before using secondary data, must see that they </a:t>
            </a:r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possess following </a:t>
            </a: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043190"/>
            <a:ext cx="11193907" cy="568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1.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Reliability of data: </a:t>
            </a:r>
            <a:r>
              <a:rPr lang="en-US" sz="2800" b="1" dirty="0">
                <a:latin typeface="Garamond" panose="02020404030301010803" pitchFamily="18" charset="0"/>
              </a:rPr>
              <a:t>The reliability can be tested by finding out such things about the said data: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(a) Who collected the data?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b) What were the sources of data?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c) Were they collected by </a:t>
            </a:r>
            <a:r>
              <a:rPr lang="en-US" sz="2800" b="1" dirty="0" smtClean="0">
                <a:latin typeface="Garamond" panose="02020404030301010803" pitchFamily="18" charset="0"/>
              </a:rPr>
              <a:t>using proper </a:t>
            </a:r>
            <a:r>
              <a:rPr lang="en-US" sz="2800" b="1" dirty="0">
                <a:latin typeface="Garamond" panose="02020404030301010803" pitchFamily="18" charset="0"/>
              </a:rPr>
              <a:t>methods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d) At what time were they collected</a:t>
            </a:r>
            <a:r>
              <a:rPr lang="en-US" sz="2800" b="1" dirty="0" smtClean="0">
                <a:latin typeface="Garamond" panose="02020404030301010803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e) Was there any bias of the compiler?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(t) What level of accuracy was desired? Was it achieved ?</a:t>
            </a:r>
          </a:p>
        </p:txBody>
      </p:sp>
    </p:spTree>
    <p:extLst>
      <p:ext uri="{BB962C8B-B14F-4D97-AF65-F5344CB8AC3E}">
        <p14:creationId xmlns:p14="http://schemas.microsoft.com/office/powerpoint/2010/main" val="1639321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231820"/>
            <a:ext cx="11219665" cy="649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2. Suitability of data: </a:t>
            </a:r>
            <a:r>
              <a:rPr lang="en-US" sz="2800" b="1" dirty="0">
                <a:latin typeface="Garamond" panose="02020404030301010803" pitchFamily="18" charset="0"/>
              </a:rPr>
              <a:t>The data that are suitable for one enquiry may not necessarily be </a:t>
            </a:r>
            <a:r>
              <a:rPr lang="en-US" sz="2800" b="1" dirty="0" smtClean="0">
                <a:latin typeface="Garamond" panose="02020404030301010803" pitchFamily="18" charset="0"/>
              </a:rPr>
              <a:t>found suitable </a:t>
            </a:r>
            <a:r>
              <a:rPr lang="en-US" sz="2800" b="1" dirty="0">
                <a:latin typeface="Garamond" panose="02020404030301010803" pitchFamily="18" charset="0"/>
              </a:rPr>
              <a:t>in another enquiry. Hence, if the available data are found to be unsuitable, they should not </a:t>
            </a:r>
            <a:r>
              <a:rPr lang="en-US" sz="2800" b="1" dirty="0" smtClean="0">
                <a:latin typeface="Garamond" panose="02020404030301010803" pitchFamily="18" charset="0"/>
              </a:rPr>
              <a:t>be used </a:t>
            </a:r>
            <a:r>
              <a:rPr lang="en-US" sz="2800" b="1" dirty="0">
                <a:latin typeface="Garamond" panose="02020404030301010803" pitchFamily="18" charset="0"/>
              </a:rPr>
              <a:t>by </a:t>
            </a:r>
            <a:r>
              <a:rPr lang="en-US" sz="2800" b="1" dirty="0" smtClean="0">
                <a:latin typeface="Garamond" panose="02020404030301010803" pitchFamily="18" charset="0"/>
              </a:rPr>
              <a:t>the researcher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In </a:t>
            </a:r>
            <a:r>
              <a:rPr lang="en-US" sz="2800" b="1" dirty="0">
                <a:latin typeface="Garamond" panose="02020404030301010803" pitchFamily="18" charset="0"/>
              </a:rPr>
              <a:t>this context, the researcher must very carefully </a:t>
            </a:r>
            <a:r>
              <a:rPr lang="en-US" sz="2800" b="1" dirty="0" smtClean="0">
                <a:latin typeface="Garamond" panose="02020404030301010803" pitchFamily="18" charset="0"/>
              </a:rPr>
              <a:t>scrutinize </a:t>
            </a:r>
            <a:r>
              <a:rPr lang="en-US" sz="2800" b="1" dirty="0">
                <a:latin typeface="Garamond" panose="02020404030301010803" pitchFamily="18" charset="0"/>
              </a:rPr>
              <a:t>the definition </a:t>
            </a:r>
            <a:r>
              <a:rPr lang="en-US" sz="2800" b="1" dirty="0" smtClean="0">
                <a:latin typeface="Garamond" panose="02020404030301010803" pitchFamily="18" charset="0"/>
              </a:rPr>
              <a:t>of various </a:t>
            </a:r>
            <a:r>
              <a:rPr lang="en-US" sz="2800" b="1" dirty="0">
                <a:latin typeface="Garamond" panose="02020404030301010803" pitchFamily="18" charset="0"/>
              </a:rPr>
              <a:t>terms and units of collection used at the time of collecting the data from the primary </a:t>
            </a:r>
            <a:r>
              <a:rPr lang="en-US" sz="2800" b="1" dirty="0" smtClean="0">
                <a:latin typeface="Garamond" panose="02020404030301010803" pitchFamily="18" charset="0"/>
              </a:rPr>
              <a:t>source originally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Similarly</a:t>
            </a:r>
            <a:r>
              <a:rPr lang="en-US" sz="2800" b="1" dirty="0">
                <a:latin typeface="Garamond" panose="02020404030301010803" pitchFamily="18" charset="0"/>
              </a:rPr>
              <a:t>, the object, scope and nature of the original enquiry must also be studied.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If the researcher </a:t>
            </a:r>
            <a:r>
              <a:rPr lang="en-US" sz="2800" b="1" dirty="0">
                <a:latin typeface="Garamond" panose="02020404030301010803" pitchFamily="18" charset="0"/>
              </a:rPr>
              <a:t>finds differences in these, the data will remain unsuitable for the present enquiry </a:t>
            </a:r>
            <a:r>
              <a:rPr lang="en-US" sz="2800" b="1" dirty="0" smtClean="0">
                <a:latin typeface="Garamond" panose="02020404030301010803" pitchFamily="18" charset="0"/>
              </a:rPr>
              <a:t>and should </a:t>
            </a:r>
            <a:r>
              <a:rPr lang="en-US" sz="2800" b="1" dirty="0">
                <a:latin typeface="Garamond" panose="02020404030301010803" pitchFamily="18" charset="0"/>
              </a:rPr>
              <a:t>not be used.</a:t>
            </a:r>
          </a:p>
        </p:txBody>
      </p:sp>
    </p:spTree>
    <p:extLst>
      <p:ext uri="{BB962C8B-B14F-4D97-AF65-F5344CB8AC3E}">
        <p14:creationId xmlns:p14="http://schemas.microsoft.com/office/powerpoint/2010/main" val="1884573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231820"/>
            <a:ext cx="11219665" cy="649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3. Adequacy of data: </a:t>
            </a:r>
            <a:endParaRPr lang="en-US" sz="2800" b="1" dirty="0" smtClean="0">
              <a:solidFill>
                <a:srgbClr val="61FD23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If </a:t>
            </a:r>
            <a:r>
              <a:rPr lang="en-US" sz="2800" b="1" dirty="0">
                <a:latin typeface="Garamond" panose="02020404030301010803" pitchFamily="18" charset="0"/>
              </a:rPr>
              <a:t>the level of accuracy achieved in data is found inadequate for the </a:t>
            </a:r>
            <a:r>
              <a:rPr lang="en-US" sz="2800" b="1" dirty="0" smtClean="0">
                <a:latin typeface="Garamond" panose="02020404030301010803" pitchFamily="18" charset="0"/>
              </a:rPr>
              <a:t>purpose of </a:t>
            </a:r>
            <a:r>
              <a:rPr lang="en-US" sz="2800" b="1" dirty="0">
                <a:latin typeface="Garamond" panose="02020404030301010803" pitchFamily="18" charset="0"/>
              </a:rPr>
              <a:t>the present enquiry, they will be considered as inadequate and should not be used by the </a:t>
            </a:r>
            <a:r>
              <a:rPr lang="en-US" sz="2800" b="1" dirty="0" smtClean="0">
                <a:latin typeface="Garamond" panose="02020404030301010803" pitchFamily="18" charset="0"/>
              </a:rPr>
              <a:t>researcher.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data will also be considered inadequate, if they are related to an area which may be </a:t>
            </a:r>
            <a:r>
              <a:rPr lang="en-US" sz="2800" b="1" dirty="0" smtClean="0">
                <a:latin typeface="Garamond" panose="02020404030301010803" pitchFamily="18" charset="0"/>
              </a:rPr>
              <a:t>either narrower </a:t>
            </a:r>
            <a:r>
              <a:rPr lang="en-US" sz="2800" b="1" dirty="0">
                <a:latin typeface="Garamond" panose="02020404030301010803" pitchFamily="18" charset="0"/>
              </a:rPr>
              <a:t>or wider than the area of the present enquiry.</a:t>
            </a:r>
          </a:p>
        </p:txBody>
      </p:sp>
    </p:spTree>
    <p:extLst>
      <p:ext uri="{BB962C8B-B14F-4D97-AF65-F5344CB8AC3E}">
        <p14:creationId xmlns:p14="http://schemas.microsoft.com/office/powerpoint/2010/main" val="702296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347730"/>
            <a:ext cx="11088709" cy="6078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Garamond" panose="02020404030301010803" pitchFamily="18" charset="0"/>
              </a:rPr>
              <a:t>There </a:t>
            </a:r>
            <a:r>
              <a:rPr lang="en-US" sz="3200" b="1" dirty="0">
                <a:latin typeface="Garamond" panose="02020404030301010803" pitchFamily="18" charset="0"/>
              </a:rPr>
              <a:t>are broadly two approaches which are followed in data collection </a:t>
            </a:r>
            <a:r>
              <a:rPr lang="en-US" sz="3200" b="1" dirty="0" smtClean="0">
                <a:latin typeface="Garamond" panose="02020404030301010803" pitchFamily="18" charset="0"/>
              </a:rPr>
              <a:t>process</a:t>
            </a:r>
          </a:p>
          <a:p>
            <a:pPr>
              <a:buFontTx/>
              <a:buChar char="-"/>
            </a:pPr>
            <a:r>
              <a:rPr lang="en-US" sz="32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 Experiments</a:t>
            </a:r>
          </a:p>
          <a:p>
            <a:pPr>
              <a:buFontTx/>
              <a:buChar char="-"/>
            </a:pPr>
            <a:r>
              <a:rPr lang="en-US" sz="32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 </a:t>
            </a:r>
            <a:r>
              <a:rPr lang="en-US" sz="3200" b="1" dirty="0">
                <a:solidFill>
                  <a:srgbClr val="92D050"/>
                </a:solidFill>
                <a:latin typeface="Garamond" panose="02020404030301010803" pitchFamily="18" charset="0"/>
              </a:rPr>
              <a:t> Surveys </a:t>
            </a:r>
            <a:endParaRPr lang="en-US" sz="3200" b="1" dirty="0" smtClean="0">
              <a:solidFill>
                <a:srgbClr val="92D050"/>
              </a:solidFill>
              <a:latin typeface="Garamond" panose="02020404030301010803" pitchFamily="18" charset="0"/>
            </a:endParaRPr>
          </a:p>
          <a:p>
            <a:pPr>
              <a:buFontTx/>
              <a:buChar char="-"/>
            </a:pPr>
            <a:r>
              <a:rPr lang="en-US" sz="32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An </a:t>
            </a:r>
            <a:r>
              <a:rPr lang="en-US" sz="3200" b="1" dirty="0">
                <a:solidFill>
                  <a:srgbClr val="FFFF00"/>
                </a:solidFill>
                <a:latin typeface="Garamond" panose="02020404030301010803" pitchFamily="18" charset="0"/>
              </a:rPr>
              <a:t>experiment </a:t>
            </a:r>
            <a:r>
              <a:rPr lang="en-US" sz="3200" b="1" dirty="0">
                <a:latin typeface="Garamond" panose="02020404030301010803" pitchFamily="18" charset="0"/>
              </a:rPr>
              <a:t>refers to investigation. The factor or variable under the test and its effect are measured.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pPr>
              <a:buFontTx/>
              <a:buChar char="-"/>
            </a:pPr>
            <a:r>
              <a:rPr lang="en-US" sz="32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Survey</a:t>
            </a:r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>
                <a:latin typeface="Garamond" panose="02020404030301010803" pitchFamily="18" charset="0"/>
              </a:rPr>
              <a:t>refers to the method of securing information concerning a phenomena under the study from all or a selected number of respondents of the concerned universe.</a:t>
            </a:r>
          </a:p>
        </p:txBody>
      </p:sp>
    </p:spTree>
    <p:extLst>
      <p:ext uri="{BB962C8B-B14F-4D97-AF65-F5344CB8AC3E}">
        <p14:creationId xmlns:p14="http://schemas.microsoft.com/office/powerpoint/2010/main" val="2513187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9" y="0"/>
            <a:ext cx="9633397" cy="666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Criteria for selection of data collection method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352282"/>
            <a:ext cx="10831131" cy="489611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Nature, scope and objective of research: </a:t>
            </a:r>
            <a:r>
              <a:rPr lang="en-US" sz="2800" b="1" dirty="0">
                <a:latin typeface="Garamond" panose="02020404030301010803" pitchFamily="18" charset="0"/>
              </a:rPr>
              <a:t>The selected data collection method should always maintain a balance among nature, scope and objectives of the study.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Budget: </a:t>
            </a:r>
            <a:r>
              <a:rPr lang="en-US" sz="2800" b="1" dirty="0">
                <a:latin typeface="Garamond" panose="02020404030301010803" pitchFamily="18" charset="0"/>
              </a:rPr>
              <a:t>Availability of funds for the research project determines to a large extent which the method would be suitable for the collection of </a:t>
            </a:r>
            <a:r>
              <a:rPr lang="en-US" sz="2800" b="1" dirty="0" smtClean="0">
                <a:latin typeface="Garamond" panose="02020404030301010803" pitchFamily="18" charset="0"/>
              </a:rPr>
              <a:t>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Time</a:t>
            </a: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: </a:t>
            </a:r>
            <a:r>
              <a:rPr lang="en-US" sz="2800" b="1" dirty="0">
                <a:latin typeface="Garamond" panose="02020404030301010803" pitchFamily="18" charset="0"/>
              </a:rPr>
              <a:t>Prefixed time frame for the research project has also to be taken into account in deciding a particular method of data collection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Sufficient </a:t>
            </a: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knowledge: </a:t>
            </a:r>
            <a:r>
              <a:rPr lang="en-US" sz="2800" b="1" dirty="0">
                <a:latin typeface="Garamond" panose="02020404030301010803" pitchFamily="18" charset="0"/>
              </a:rPr>
              <a:t>Proper procedure and required sufficient knowledge helps to select the perfect data collection method..</a:t>
            </a:r>
          </a:p>
        </p:txBody>
      </p:sp>
    </p:spTree>
    <p:extLst>
      <p:ext uri="{BB962C8B-B14F-4D97-AF65-F5344CB8AC3E}">
        <p14:creationId xmlns:p14="http://schemas.microsoft.com/office/powerpoint/2010/main" val="1898699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1059404"/>
            <a:ext cx="7810634" cy="54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80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Introduction to Data Analysis </a:t>
            </a:r>
            <a:endParaRPr lang="en-US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7" y="862886"/>
            <a:ext cx="10959920" cy="5385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Once data has been collected, it has </a:t>
            </a:r>
            <a:r>
              <a:rPr lang="en-US" sz="2800" b="1" dirty="0">
                <a:latin typeface="Garamond" panose="02020404030301010803" pitchFamily="18" charset="0"/>
              </a:rPr>
              <a:t>to be processed and </a:t>
            </a:r>
            <a:r>
              <a:rPr lang="en-US" sz="2800" b="1" dirty="0" smtClean="0">
                <a:latin typeface="Garamond" panose="02020404030301010803" pitchFamily="18" charset="0"/>
              </a:rPr>
              <a:t>analyzed </a:t>
            </a:r>
            <a:r>
              <a:rPr lang="en-US" sz="2800" b="1" dirty="0">
                <a:latin typeface="Garamond" panose="02020404030301010803" pitchFamily="18" charset="0"/>
              </a:rPr>
              <a:t>in accordance with the outline laid </a:t>
            </a:r>
            <a:r>
              <a:rPr lang="en-US" sz="2800" b="1" dirty="0" smtClean="0">
                <a:latin typeface="Garamond" panose="02020404030301010803" pitchFamily="18" charset="0"/>
              </a:rPr>
              <a:t>down for </a:t>
            </a:r>
            <a:r>
              <a:rPr lang="en-US" sz="2800" b="1" dirty="0">
                <a:latin typeface="Garamond" panose="02020404030301010803" pitchFamily="18" charset="0"/>
              </a:rPr>
              <a:t>the purpose at the time of developing the research plan.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This </a:t>
            </a:r>
            <a:r>
              <a:rPr lang="en-US" sz="2800" b="1" dirty="0">
                <a:latin typeface="Garamond" panose="02020404030301010803" pitchFamily="18" charset="0"/>
              </a:rPr>
              <a:t>is essential for a scientific study </a:t>
            </a:r>
            <a:r>
              <a:rPr lang="en-US" sz="2800" b="1" dirty="0" smtClean="0">
                <a:latin typeface="Garamond" panose="02020404030301010803" pitchFamily="18" charset="0"/>
              </a:rPr>
              <a:t>and for </a:t>
            </a:r>
            <a:r>
              <a:rPr lang="en-US" sz="2800" b="1" dirty="0">
                <a:latin typeface="Garamond" panose="02020404030301010803" pitchFamily="18" charset="0"/>
              </a:rPr>
              <a:t>ensuring that we have all relevant data for making </a:t>
            </a:r>
            <a:r>
              <a:rPr lang="en-US" sz="2800" b="1" dirty="0" smtClean="0">
                <a:latin typeface="Garamond" panose="02020404030301010803" pitchFamily="18" charset="0"/>
              </a:rPr>
              <a:t>intended </a:t>
            </a:r>
            <a:r>
              <a:rPr lang="en-US" sz="2800" b="1" dirty="0">
                <a:latin typeface="Garamond" panose="02020404030301010803" pitchFamily="18" charset="0"/>
              </a:rPr>
              <a:t>comparisons and analysis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processing implies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editing, coding, classification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tabulation of </a:t>
            </a:r>
            <a:r>
              <a:rPr lang="en-US" sz="28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collected data </a:t>
            </a:r>
            <a:r>
              <a:rPr lang="en-US" sz="2800" b="1" dirty="0">
                <a:latin typeface="Garamond" panose="02020404030301010803" pitchFamily="18" charset="0"/>
              </a:rPr>
              <a:t>so that they are </a:t>
            </a:r>
            <a:r>
              <a:rPr lang="en-US" sz="2800" b="1" dirty="0" smtClean="0">
                <a:latin typeface="Garamond" panose="02020404030301010803" pitchFamily="18" charset="0"/>
              </a:rPr>
              <a:t>responsive </a:t>
            </a:r>
            <a:r>
              <a:rPr lang="en-US" sz="2800" b="1" dirty="0">
                <a:latin typeface="Garamond" panose="02020404030301010803" pitchFamily="18" charset="0"/>
              </a:rPr>
              <a:t>to analysis.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It involves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actions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methods performed on data </a:t>
            </a:r>
            <a:r>
              <a:rPr lang="en-US" sz="2800" b="1" dirty="0">
                <a:latin typeface="Garamond" panose="02020404030301010803" pitchFamily="18" charset="0"/>
              </a:rPr>
              <a:t>that help describe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facts, detect patterns, develop explanations and test hypotheses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This includes data quality assurance, statistical data analysis, modeling, and interpretation of results.</a:t>
            </a:r>
          </a:p>
        </p:txBody>
      </p:sp>
    </p:spTree>
    <p:extLst>
      <p:ext uri="{BB962C8B-B14F-4D97-AF65-F5344CB8AC3E}">
        <p14:creationId xmlns:p14="http://schemas.microsoft.com/office/powerpoint/2010/main" val="137383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Data Analysis </a:t>
            </a:r>
            <a:endParaRPr lang="en-US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7" y="862886"/>
            <a:ext cx="10959920" cy="53855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Data Analysis, </a:t>
            </a:r>
            <a:r>
              <a:rPr lang="en-US" sz="2800" b="1" dirty="0" smtClean="0">
                <a:latin typeface="Garamond" panose="02020404030301010803" pitchFamily="18" charset="0"/>
              </a:rPr>
              <a:t>is the process of inspecting, cleaning ,transforming and modeling data with the objective of discovering useful information, arriving at conclusions and supporting decision making process.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Analysis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refers to the computation of </a:t>
            </a:r>
            <a:r>
              <a:rPr lang="en-US" sz="2800" b="1" dirty="0" smtClean="0">
                <a:latin typeface="Garamond" panose="02020404030301010803" pitchFamily="18" charset="0"/>
              </a:rPr>
              <a:t>certain measures </a:t>
            </a:r>
            <a:r>
              <a:rPr lang="en-US" sz="2800" b="1" dirty="0">
                <a:latin typeface="Garamond" panose="02020404030301010803" pitchFamily="18" charset="0"/>
              </a:rPr>
              <a:t>along with searching for patterns of relationship that exist among </a:t>
            </a:r>
            <a:r>
              <a:rPr lang="en-US" sz="2800" b="1" dirty="0" smtClean="0">
                <a:latin typeface="Garamond" panose="02020404030301010803" pitchFamily="18" charset="0"/>
              </a:rPr>
              <a:t>data-groups</a:t>
            </a:r>
          </a:p>
          <a:p>
            <a:pPr marL="0" indent="0">
              <a:buNone/>
            </a:pP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A</a:t>
            </a:r>
            <a:r>
              <a:rPr lang="en-US" sz="2800" b="1" dirty="0" smtClean="0">
                <a:latin typeface="Garamond" panose="02020404030301010803" pitchFamily="18" charset="0"/>
              </a:rPr>
              <a:t>nalysis </a:t>
            </a:r>
            <a:r>
              <a:rPr lang="en-US" sz="2800" b="1" dirty="0">
                <a:latin typeface="Garamond" panose="02020404030301010803" pitchFamily="18" charset="0"/>
              </a:rPr>
              <a:t>of data in </a:t>
            </a:r>
            <a:r>
              <a:rPr lang="en-US" sz="2800" b="1" dirty="0" smtClean="0">
                <a:latin typeface="Garamond" panose="02020404030301010803" pitchFamily="18" charset="0"/>
              </a:rPr>
              <a:t>a general </a:t>
            </a:r>
            <a:r>
              <a:rPr lang="en-US" sz="2800" b="1" dirty="0">
                <a:latin typeface="Garamond" panose="02020404030301010803" pitchFamily="18" charset="0"/>
              </a:rPr>
              <a:t>way involves a number of closely related operations which are performed with the </a:t>
            </a:r>
            <a:r>
              <a:rPr lang="en-US" sz="2800" b="1" dirty="0" smtClean="0">
                <a:latin typeface="Garamond" panose="02020404030301010803" pitchFamily="18" charset="0"/>
              </a:rPr>
              <a:t>purpose of </a:t>
            </a:r>
            <a:r>
              <a:rPr lang="en-US" sz="28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summarizing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the collected data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organizing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these in such a manner that </a:t>
            </a:r>
            <a:r>
              <a:rPr lang="en-US" sz="2800" b="1" dirty="0" smtClean="0">
                <a:latin typeface="Garamond" panose="02020404030301010803" pitchFamily="18" charset="0"/>
              </a:rPr>
              <a:t>they </a:t>
            </a:r>
            <a:r>
              <a:rPr lang="en-US" sz="2800" b="1" dirty="0">
                <a:latin typeface="Garamond" panose="02020404030301010803" pitchFamily="18" charset="0"/>
              </a:rPr>
              <a:t>answer </a:t>
            </a:r>
            <a:r>
              <a:rPr lang="en-US" sz="2800" b="1" dirty="0" smtClean="0">
                <a:latin typeface="Garamond" panose="02020404030301010803" pitchFamily="18" charset="0"/>
              </a:rPr>
              <a:t>the research </a:t>
            </a:r>
            <a:r>
              <a:rPr lang="en-US" sz="2800" b="1" dirty="0">
                <a:latin typeface="Garamond" panose="02020404030301010803" pitchFamily="18" charset="0"/>
              </a:rPr>
              <a:t>question(s).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The purpose Data Analysis 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To answer the research questions and to help determine the trends and relationships among the variables.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57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1" y="418708"/>
            <a:ext cx="9421246" cy="59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8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05" y="55418"/>
            <a:ext cx="11949059" cy="719259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  <a:latin typeface="Garamond" panose="02020404030301010803" pitchFamily="18" charset="0"/>
              </a:rPr>
              <a:t>NEED FOR 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0" y="719259"/>
            <a:ext cx="10805373" cy="5969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Research design is needed because it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facilitates the smooth sailing of the various research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operations,</a:t>
            </a:r>
            <a:r>
              <a:rPr lang="en-US" sz="2800" b="1" dirty="0" smtClean="0">
                <a:latin typeface="Garamond" panose="02020404030301010803" pitchFamily="18" charset="0"/>
              </a:rPr>
              <a:t> thereby </a:t>
            </a:r>
            <a:r>
              <a:rPr lang="en-US" sz="2800" b="1" dirty="0">
                <a:latin typeface="Garamond" panose="02020404030301010803" pitchFamily="18" charset="0"/>
              </a:rPr>
              <a:t>making research as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efficient </a:t>
            </a:r>
            <a:r>
              <a:rPr lang="en-US" sz="2800" b="1" dirty="0">
                <a:latin typeface="Garamond" panose="02020404030301010803" pitchFamily="18" charset="0"/>
              </a:rPr>
              <a:t>as possible yielding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maximal information </a:t>
            </a:r>
            <a:r>
              <a:rPr lang="en-US" sz="2800" b="1" dirty="0">
                <a:latin typeface="Garamond" panose="02020404030301010803" pitchFamily="18" charset="0"/>
              </a:rPr>
              <a:t>with minimal </a:t>
            </a:r>
            <a:r>
              <a:rPr lang="en-US" sz="2800" b="1" dirty="0" smtClean="0">
                <a:latin typeface="Garamond" panose="02020404030301010803" pitchFamily="18" charset="0"/>
              </a:rPr>
              <a:t>expenditure of </a:t>
            </a:r>
            <a:r>
              <a:rPr lang="en-US" sz="2800" b="1" dirty="0">
                <a:latin typeface="Garamond" panose="02020404030301010803" pitchFamily="18" charset="0"/>
              </a:rPr>
              <a:t>effort, time and money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Just </a:t>
            </a:r>
            <a:r>
              <a:rPr lang="en-US" sz="2800" b="1" dirty="0">
                <a:latin typeface="Garamond" panose="02020404030301010803" pitchFamily="18" charset="0"/>
              </a:rPr>
              <a:t>as for better, economical and attractive construction of a house, </a:t>
            </a:r>
            <a:r>
              <a:rPr lang="en-US" sz="2800" b="1" dirty="0" smtClean="0">
                <a:latin typeface="Garamond" panose="02020404030301010803" pitchFamily="18" charset="0"/>
              </a:rPr>
              <a:t>we need </a:t>
            </a:r>
            <a:r>
              <a:rPr lang="en-US" sz="2800" b="1" dirty="0">
                <a:latin typeface="Garamond" panose="02020404030301010803" pitchFamily="18" charset="0"/>
              </a:rPr>
              <a:t>a blueprint (or what is commonly called the map of the house) well thought out and prepared </a:t>
            </a:r>
            <a:r>
              <a:rPr lang="en-US" sz="2800" b="1" dirty="0" smtClean="0">
                <a:latin typeface="Garamond" panose="02020404030301010803" pitchFamily="18" charset="0"/>
              </a:rPr>
              <a:t>by an </a:t>
            </a:r>
            <a:r>
              <a:rPr lang="en-US" sz="2800" b="1" dirty="0">
                <a:latin typeface="Garamond" panose="02020404030301010803" pitchFamily="18" charset="0"/>
              </a:rPr>
              <a:t>expert </a:t>
            </a:r>
            <a:r>
              <a:rPr lang="en-US" sz="2800" b="1" dirty="0" smtClean="0">
                <a:latin typeface="Garamond" panose="02020404030301010803" pitchFamily="18" charset="0"/>
              </a:rPr>
              <a:t>architect.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similarly </a:t>
            </a:r>
            <a:r>
              <a:rPr lang="en-US" sz="2800" b="1" dirty="0">
                <a:latin typeface="Garamond" panose="02020404030301010803" pitchFamily="18" charset="0"/>
              </a:rPr>
              <a:t>we need a research design or a plan in advance of data collection </a:t>
            </a:r>
            <a:r>
              <a:rPr lang="en-US" sz="2800" b="1" dirty="0" smtClean="0">
                <a:latin typeface="Garamond" panose="02020404030301010803" pitchFamily="18" charset="0"/>
              </a:rPr>
              <a:t>and analysis </a:t>
            </a:r>
            <a:r>
              <a:rPr lang="en-US" sz="2800" b="1" dirty="0">
                <a:latin typeface="Garamond" panose="02020404030301010803" pitchFamily="18" charset="0"/>
              </a:rPr>
              <a:t>for our research project. </a:t>
            </a:r>
          </a:p>
        </p:txBody>
      </p:sp>
    </p:spTree>
    <p:extLst>
      <p:ext uri="{BB962C8B-B14F-4D97-AF65-F5344CB8AC3E}">
        <p14:creationId xmlns:p14="http://schemas.microsoft.com/office/powerpoint/2010/main" val="405027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89956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PROCESSING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965916"/>
            <a:ext cx="10831131" cy="52824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Basic </a:t>
            </a:r>
            <a:r>
              <a:rPr lang="en-US" sz="2800" b="1" dirty="0">
                <a:latin typeface="Garamond" panose="02020404030301010803" pitchFamily="18" charset="0"/>
              </a:rPr>
              <a:t>steps in preliminary data analysis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>
                <a:latin typeface="Garamond" panose="02020404030301010803" pitchFamily="18" charset="0"/>
              </a:rPr>
              <a:t>Editing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>
                <a:latin typeface="Garamond" panose="02020404030301010803" pitchFamily="18" charset="0"/>
              </a:rPr>
              <a:t>Coding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latin typeface="Garamond" panose="02020404030301010803" pitchFamily="18" charset="0"/>
              </a:rPr>
              <a:t>Classification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>
                <a:latin typeface="Garamond" panose="02020404030301010803" pitchFamily="18" charset="0"/>
              </a:rPr>
              <a:t>Tabulating </a:t>
            </a:r>
          </a:p>
          <a:p>
            <a:pPr marL="0" indent="0">
              <a:buNone/>
            </a:pP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7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89956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PROCESSING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965916"/>
            <a:ext cx="10831131" cy="52824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Editing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: </a:t>
            </a:r>
            <a:r>
              <a:rPr lang="en-US" sz="2800" b="1" dirty="0">
                <a:latin typeface="Garamond" panose="02020404030301010803" pitchFamily="18" charset="0"/>
              </a:rPr>
              <a:t>Editing of data is a process of examining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raw data collected </a:t>
            </a:r>
            <a:r>
              <a:rPr lang="en-US" sz="2800" b="1" dirty="0">
                <a:latin typeface="Garamond" panose="02020404030301010803" pitchFamily="18" charset="0"/>
              </a:rPr>
              <a:t>(specially in surveys) </a:t>
            </a:r>
            <a:r>
              <a:rPr lang="en-US" sz="2800" b="1" dirty="0" smtClean="0">
                <a:latin typeface="Garamond" panose="02020404030301010803" pitchFamily="18" charset="0"/>
              </a:rPr>
              <a:t>to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detect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errors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omissions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to correct these when possible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Editing involves a </a:t>
            </a:r>
            <a:r>
              <a:rPr lang="en-US" sz="2800" b="1" dirty="0">
                <a:latin typeface="Garamond" panose="02020404030301010803" pitchFamily="18" charset="0"/>
              </a:rPr>
              <a:t>careful </a:t>
            </a:r>
            <a:r>
              <a:rPr lang="en-US" sz="2800" b="1" dirty="0" smtClean="0">
                <a:latin typeface="Garamond" panose="02020404030301010803" pitchFamily="18" charset="0"/>
              </a:rPr>
              <a:t>scrutiny( Inspection) of </a:t>
            </a:r>
            <a:r>
              <a:rPr lang="en-US" sz="2800" b="1" dirty="0">
                <a:latin typeface="Garamond" panose="02020404030301010803" pitchFamily="18" charset="0"/>
              </a:rPr>
              <a:t>the completed questionnaires and/or schedules.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Editing </a:t>
            </a:r>
            <a:r>
              <a:rPr lang="en-US" sz="2800" b="1" dirty="0">
                <a:latin typeface="Garamond" panose="02020404030301010803" pitchFamily="18" charset="0"/>
              </a:rPr>
              <a:t>is done to assure that </a:t>
            </a:r>
            <a:r>
              <a:rPr lang="en-US" sz="2800" b="1" dirty="0" smtClean="0">
                <a:latin typeface="Garamond" panose="02020404030301010803" pitchFamily="18" charset="0"/>
              </a:rPr>
              <a:t>the data (is)are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accurate, consistent </a:t>
            </a:r>
            <a:r>
              <a:rPr lang="en-US" sz="2800" b="1" dirty="0">
                <a:latin typeface="Garamond" panose="02020404030301010803" pitchFamily="18" charset="0"/>
              </a:rPr>
              <a:t>with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other facts gathered</a:t>
            </a:r>
            <a:r>
              <a:rPr lang="en-US" sz="2800" b="1" dirty="0">
                <a:latin typeface="Garamond" panose="02020404030301010803" pitchFamily="18" charset="0"/>
              </a:rPr>
              <a:t>, uniformly entered, as completed as </a:t>
            </a:r>
            <a:r>
              <a:rPr lang="en-US" sz="2800" b="1" dirty="0" smtClean="0">
                <a:latin typeface="Garamond" panose="02020404030301010803" pitchFamily="18" charset="0"/>
              </a:rPr>
              <a:t>possible and </a:t>
            </a:r>
            <a:r>
              <a:rPr lang="en-US" sz="2800" b="1" dirty="0">
                <a:latin typeface="Garamond" panose="02020404030301010803" pitchFamily="18" charset="0"/>
              </a:rPr>
              <a:t>have been well arranged to facilitate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coding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tabulation.</a:t>
            </a:r>
          </a:p>
        </p:txBody>
      </p:sp>
    </p:spTree>
    <p:extLst>
      <p:ext uri="{BB962C8B-B14F-4D97-AF65-F5344CB8AC3E}">
        <p14:creationId xmlns:p14="http://schemas.microsoft.com/office/powerpoint/2010/main" val="450209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89956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S</a:t>
            </a:r>
            <a: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tages </a:t>
            </a:r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at which editing should be done,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965916"/>
            <a:ext cx="10831131" cy="5282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Field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editing </a:t>
            </a:r>
            <a:endParaRPr lang="en-US" sz="2800" b="1" dirty="0" smtClean="0">
              <a:solidFill>
                <a:srgbClr val="61FD23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This </a:t>
            </a:r>
            <a:r>
              <a:rPr lang="en-US" sz="2800" b="1" dirty="0">
                <a:latin typeface="Garamond" panose="02020404030301010803" pitchFamily="18" charset="0"/>
              </a:rPr>
              <a:t>type of editing is necessary in view of </a:t>
            </a:r>
            <a:r>
              <a:rPr lang="en-US" sz="2800" b="1" dirty="0" smtClean="0">
                <a:latin typeface="Garamond" panose="02020404030301010803" pitchFamily="18" charset="0"/>
              </a:rPr>
              <a:t>the fact </a:t>
            </a:r>
            <a:r>
              <a:rPr lang="en-US" sz="2800" b="1" dirty="0">
                <a:latin typeface="Garamond" panose="02020404030301010803" pitchFamily="18" charset="0"/>
              </a:rPr>
              <a:t>that individual writing styles often can be difficult for others to interpret.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This </a:t>
            </a:r>
            <a:r>
              <a:rPr lang="en-US" sz="2800" b="1" dirty="0">
                <a:latin typeface="Garamond" panose="02020404030301010803" pitchFamily="18" charset="0"/>
              </a:rPr>
              <a:t>sort of </a:t>
            </a:r>
            <a:r>
              <a:rPr lang="en-US" sz="2800" b="1" dirty="0" smtClean="0">
                <a:latin typeface="Garamond" panose="02020404030301010803" pitchFamily="18" charset="0"/>
              </a:rPr>
              <a:t>editing should </a:t>
            </a:r>
            <a:r>
              <a:rPr lang="en-US" sz="2800" b="1" dirty="0">
                <a:latin typeface="Garamond" panose="02020404030301010803" pitchFamily="18" charset="0"/>
              </a:rPr>
              <a:t>be done as soon as possible after the interview, preferably on the very day or on the next 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While doing field editing, the investigator must restrain himself and must not correct errors of </a:t>
            </a:r>
            <a:r>
              <a:rPr lang="en-US" sz="2800" b="1" dirty="0" smtClean="0">
                <a:latin typeface="Garamond" panose="02020404030301010803" pitchFamily="18" charset="0"/>
              </a:rPr>
              <a:t>omission by </a:t>
            </a:r>
            <a:r>
              <a:rPr lang="en-US" sz="2800" b="1" dirty="0">
                <a:latin typeface="Garamond" panose="02020404030301010803" pitchFamily="18" charset="0"/>
              </a:rPr>
              <a:t>simply guessing what the informant would have said if the question had been asked.</a:t>
            </a:r>
          </a:p>
        </p:txBody>
      </p:sp>
    </p:spTree>
    <p:extLst>
      <p:ext uri="{BB962C8B-B14F-4D97-AF65-F5344CB8AC3E}">
        <p14:creationId xmlns:p14="http://schemas.microsoft.com/office/powerpoint/2010/main" val="1047188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965916"/>
            <a:ext cx="10831131" cy="5282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Central editing </a:t>
            </a:r>
            <a:r>
              <a:rPr lang="en-US" sz="2800" b="1" dirty="0">
                <a:latin typeface="Garamond" panose="02020404030301010803" pitchFamily="18" charset="0"/>
              </a:rPr>
              <a:t>should take place when all forms or schedules have been completed and </a:t>
            </a:r>
            <a:r>
              <a:rPr lang="en-US" sz="2800" b="1" dirty="0" smtClean="0">
                <a:latin typeface="Garamond" panose="02020404030301010803" pitchFamily="18" charset="0"/>
              </a:rPr>
              <a:t>returned to </a:t>
            </a:r>
            <a:r>
              <a:rPr lang="en-US" sz="2800" b="1" dirty="0">
                <a:latin typeface="Garamond" panose="02020404030301010803" pitchFamily="18" charset="0"/>
              </a:rPr>
              <a:t>the office.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This </a:t>
            </a:r>
            <a:r>
              <a:rPr lang="en-US" sz="2800" b="1" dirty="0">
                <a:latin typeface="Garamond" panose="02020404030301010803" pitchFamily="18" charset="0"/>
              </a:rPr>
              <a:t>type of editing implies that all forms should get a thorough editing by a single </a:t>
            </a:r>
            <a:r>
              <a:rPr lang="en-US" sz="2800" b="1" dirty="0" smtClean="0">
                <a:latin typeface="Garamond" panose="02020404030301010803" pitchFamily="18" charset="0"/>
              </a:rPr>
              <a:t>editor in </a:t>
            </a:r>
            <a:r>
              <a:rPr lang="en-US" sz="2800" b="1" dirty="0">
                <a:latin typeface="Garamond" panose="02020404030301010803" pitchFamily="18" charset="0"/>
              </a:rPr>
              <a:t>a small study and by a team of editors in case of a large inquiry.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Editor(s</a:t>
            </a:r>
            <a:r>
              <a:rPr lang="en-US" sz="2800" b="1" dirty="0">
                <a:latin typeface="Garamond" panose="02020404030301010803" pitchFamily="18" charset="0"/>
              </a:rPr>
              <a:t>) may correct the </a:t>
            </a:r>
            <a:r>
              <a:rPr lang="en-US" sz="2800" b="1" dirty="0" smtClean="0">
                <a:latin typeface="Garamond" panose="02020404030301010803" pitchFamily="18" charset="0"/>
              </a:rPr>
              <a:t>obvious errors </a:t>
            </a:r>
            <a:r>
              <a:rPr lang="en-US" sz="2800" b="1" dirty="0">
                <a:latin typeface="Garamond" panose="02020404030301010803" pitchFamily="18" charset="0"/>
              </a:rPr>
              <a:t>such as an entry in the wrong place, entry recorded in months when it should have </a:t>
            </a:r>
            <a:r>
              <a:rPr lang="en-US" sz="2800" b="1" dirty="0" smtClean="0">
                <a:latin typeface="Garamond" panose="02020404030301010803" pitchFamily="18" charset="0"/>
              </a:rPr>
              <a:t>been recorded </a:t>
            </a:r>
            <a:r>
              <a:rPr lang="en-US" sz="2800" b="1" dirty="0">
                <a:latin typeface="Garamond" panose="02020404030301010803" pitchFamily="18" charset="0"/>
              </a:rPr>
              <a:t>in weeks, </a:t>
            </a:r>
            <a:r>
              <a:rPr lang="en-US" sz="2800" b="1" dirty="0" smtClean="0">
                <a:latin typeface="Garamond" panose="02020404030301010803" pitchFamily="18" charset="0"/>
              </a:rPr>
              <a:t>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In case of inappropriate </a:t>
            </a:r>
            <a:r>
              <a:rPr lang="en-US" sz="2800" b="1" dirty="0" smtClean="0">
                <a:latin typeface="Garamond" panose="02020404030301010803" pitchFamily="18" charset="0"/>
              </a:rPr>
              <a:t>or </a:t>
            </a:r>
            <a:r>
              <a:rPr lang="en-US" sz="2800" b="1" dirty="0">
                <a:latin typeface="Garamond" panose="02020404030301010803" pitchFamily="18" charset="0"/>
              </a:rPr>
              <a:t>missing replies, the editor can </a:t>
            </a:r>
            <a:r>
              <a:rPr lang="en-US" sz="2800" b="1" dirty="0" smtClean="0">
                <a:latin typeface="Garamond" panose="02020404030301010803" pitchFamily="18" charset="0"/>
              </a:rPr>
              <a:t>sometimes determine </a:t>
            </a:r>
            <a:r>
              <a:rPr lang="en-US" sz="2800" b="1" dirty="0">
                <a:latin typeface="Garamond" panose="02020404030301010803" pitchFamily="18" charset="0"/>
              </a:rPr>
              <a:t>the proper answer by reviewing the other information in the schedule.</a:t>
            </a:r>
          </a:p>
        </p:txBody>
      </p:sp>
    </p:spTree>
    <p:extLst>
      <p:ext uri="{BB962C8B-B14F-4D97-AF65-F5344CB8AC3E}">
        <p14:creationId xmlns:p14="http://schemas.microsoft.com/office/powerpoint/2010/main" val="226431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360608"/>
            <a:ext cx="10753858" cy="588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2.Coding –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Is the process </a:t>
            </a:r>
            <a:r>
              <a:rPr lang="en-US" sz="2800" b="1" dirty="0">
                <a:latin typeface="Garamond" panose="02020404030301010803" pitchFamily="18" charset="0"/>
              </a:rPr>
              <a:t>of assigning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numerals or other symbols </a:t>
            </a:r>
            <a:r>
              <a:rPr lang="en-US" sz="2800" b="1" dirty="0">
                <a:latin typeface="Garamond" panose="02020404030301010803" pitchFamily="18" charset="0"/>
              </a:rPr>
              <a:t>to answers so </a:t>
            </a:r>
            <a:r>
              <a:rPr lang="en-US" sz="2800" b="1" dirty="0" smtClean="0">
                <a:latin typeface="Garamond" panose="02020404030301010803" pitchFamily="18" charset="0"/>
              </a:rPr>
              <a:t>that responses </a:t>
            </a:r>
            <a:r>
              <a:rPr lang="en-US" sz="2800" b="1" dirty="0">
                <a:latin typeface="Garamond" panose="02020404030301010803" pitchFamily="18" charset="0"/>
              </a:rPr>
              <a:t>can be put into a limited number of categories or classes.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Transforming </a:t>
            </a:r>
            <a:r>
              <a:rPr lang="en-US" sz="2800" b="1" dirty="0">
                <a:latin typeface="Garamond" panose="02020404030301010803" pitchFamily="18" charset="0"/>
              </a:rPr>
              <a:t>raw data into symbols (usually numbers) for tabulating, counting, and analyzing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They must also possess the characteristic </a:t>
            </a:r>
            <a:r>
              <a:rPr lang="en-US" sz="2800" b="1" dirty="0" smtClean="0">
                <a:latin typeface="Garamond" panose="02020404030301010803" pitchFamily="18" charset="0"/>
              </a:rPr>
              <a:t>of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Completely exhaustive(i.e., </a:t>
            </a:r>
            <a:r>
              <a:rPr lang="en-US" sz="2800" b="1" dirty="0">
                <a:latin typeface="Garamond" panose="02020404030301010803" pitchFamily="18" charset="0"/>
              </a:rPr>
              <a:t>there must be a class for every data item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) </a:t>
            </a:r>
            <a:endParaRPr lang="en-US" sz="2800" b="1" dirty="0" smtClean="0">
              <a:solidFill>
                <a:srgbClr val="FFC00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Mutually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exclusive -</a:t>
            </a:r>
            <a:r>
              <a:rPr lang="en-US" sz="2800" b="1" dirty="0">
                <a:latin typeface="Garamond" panose="02020404030301010803" pitchFamily="18" charset="0"/>
              </a:rPr>
              <a:t>means that a specific answer can be placed in one and only one cell in a given category set</a:t>
            </a:r>
            <a:endParaRPr lang="en-US" sz="2800" b="1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0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360608"/>
            <a:ext cx="10753858" cy="58877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Coding </a:t>
            </a:r>
            <a:r>
              <a:rPr lang="en-US" sz="2800" b="1" dirty="0">
                <a:latin typeface="Garamond" panose="02020404030301010803" pitchFamily="18" charset="0"/>
              </a:rPr>
              <a:t>is necessary for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efficient analysis </a:t>
            </a:r>
            <a:r>
              <a:rPr lang="en-US" sz="2800" b="1" dirty="0">
                <a:latin typeface="Garamond" panose="02020404030301010803" pitchFamily="18" charset="0"/>
              </a:rPr>
              <a:t>and through it the several replies may be reduced to </a:t>
            </a:r>
            <a:r>
              <a:rPr lang="en-US" sz="2800" b="1" dirty="0" smtClean="0">
                <a:latin typeface="Garamond" panose="02020404030301010803" pitchFamily="18" charset="0"/>
              </a:rPr>
              <a:t>a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small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number of classes </a:t>
            </a:r>
            <a:r>
              <a:rPr lang="en-US" sz="2800" b="1" dirty="0">
                <a:latin typeface="Garamond" panose="02020404030301010803" pitchFamily="18" charset="0"/>
              </a:rPr>
              <a:t>which contain the critical information required for analysis.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Coding decisions should </a:t>
            </a:r>
            <a:r>
              <a:rPr lang="en-US" sz="2800" b="1" dirty="0">
                <a:latin typeface="Garamond" panose="02020404030301010803" pitchFamily="18" charset="0"/>
              </a:rPr>
              <a:t>usually be taken at the designing stage of the questionnaire.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This </a:t>
            </a:r>
            <a:r>
              <a:rPr lang="en-US" sz="2800" b="1" dirty="0">
                <a:latin typeface="Garamond" panose="02020404030301010803" pitchFamily="18" charset="0"/>
              </a:rPr>
              <a:t>makes it possible to </a:t>
            </a:r>
            <a:r>
              <a:rPr lang="en-US" sz="2800" b="1" dirty="0" err="1" smtClean="0">
                <a:latin typeface="Garamond" panose="02020404030301010803" pitchFamily="18" charset="0"/>
              </a:rPr>
              <a:t>precode</a:t>
            </a:r>
            <a:r>
              <a:rPr lang="en-US" sz="2800" b="1" dirty="0" smtClean="0">
                <a:latin typeface="Garamond" panose="02020404030301010803" pitchFamily="18" charset="0"/>
              </a:rPr>
              <a:t>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questionnaire choices </a:t>
            </a:r>
            <a:r>
              <a:rPr lang="en-US" sz="2800" b="1" dirty="0" smtClean="0">
                <a:latin typeface="Garamond" panose="02020404030301010803" pitchFamily="18" charset="0"/>
              </a:rPr>
              <a:t>which </a:t>
            </a:r>
            <a:r>
              <a:rPr lang="en-US" sz="2800" b="1" dirty="0">
                <a:latin typeface="Garamond" panose="02020404030301010803" pitchFamily="18" charset="0"/>
              </a:rPr>
              <a:t>in turn is helpful for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computer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tabulation.</a:t>
            </a:r>
            <a:endParaRPr lang="en-US" sz="2800" b="1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55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3.Classification–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Most research studies result in a large volume of raw data which must be </a:t>
            </a:r>
            <a:r>
              <a:rPr lang="en-US" sz="2800" b="1" dirty="0" smtClean="0">
                <a:latin typeface="Garamond" panose="02020404030301010803" pitchFamily="18" charset="0"/>
              </a:rPr>
              <a:t>reduced into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homogeneous groups </a:t>
            </a:r>
            <a:r>
              <a:rPr lang="en-US" sz="2800" b="1" dirty="0">
                <a:latin typeface="Garamond" panose="02020404030301010803" pitchFamily="18" charset="0"/>
              </a:rPr>
              <a:t>if we are to get meaningful relationships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This fact necessitates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classification of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data </a:t>
            </a:r>
            <a:r>
              <a:rPr lang="en-US" sz="2800" b="1" dirty="0">
                <a:latin typeface="Garamond" panose="02020404030301010803" pitchFamily="18" charset="0"/>
              </a:rPr>
              <a:t>which happens to be the process of arranging data in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groups or classes </a:t>
            </a:r>
            <a:r>
              <a:rPr lang="en-US" sz="2800" b="1" dirty="0">
                <a:latin typeface="Garamond" panose="02020404030301010803" pitchFamily="18" charset="0"/>
              </a:rPr>
              <a:t>on the basis </a:t>
            </a:r>
            <a:r>
              <a:rPr lang="en-US" sz="2800" b="1" dirty="0" smtClean="0">
                <a:latin typeface="Garamond" panose="02020404030301010803" pitchFamily="18" charset="0"/>
              </a:rPr>
              <a:t>of common </a:t>
            </a:r>
            <a:r>
              <a:rPr lang="en-US" sz="2800" b="1" dirty="0">
                <a:latin typeface="Garamond" panose="02020404030301010803" pitchFamily="18" charset="0"/>
              </a:rPr>
              <a:t>characteristics.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Data </a:t>
            </a:r>
            <a:r>
              <a:rPr lang="en-US" sz="2800" b="1" dirty="0">
                <a:latin typeface="Garamond" panose="02020404030301010803" pitchFamily="18" charset="0"/>
              </a:rPr>
              <a:t>having a common characteristic are placed in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one class </a:t>
            </a:r>
            <a:r>
              <a:rPr lang="en-US" sz="2800" b="1" dirty="0">
                <a:latin typeface="Garamond" panose="02020404030301010803" pitchFamily="18" charset="0"/>
              </a:rPr>
              <a:t>and in </a:t>
            </a:r>
            <a:r>
              <a:rPr lang="en-US" sz="2800" b="1" dirty="0" smtClean="0">
                <a:latin typeface="Garamond" panose="02020404030301010803" pitchFamily="18" charset="0"/>
              </a:rPr>
              <a:t>this way </a:t>
            </a:r>
            <a:r>
              <a:rPr lang="en-US" sz="2800" b="1" dirty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entire data get divided </a:t>
            </a:r>
            <a:r>
              <a:rPr lang="en-US" sz="2800" b="1" dirty="0">
                <a:latin typeface="Garamond" panose="02020404030301010803" pitchFamily="18" charset="0"/>
              </a:rPr>
              <a:t>into a number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of groups or classes.</a:t>
            </a:r>
          </a:p>
        </p:txBody>
      </p:sp>
    </p:spTree>
    <p:extLst>
      <p:ext uri="{BB962C8B-B14F-4D97-AF65-F5344CB8AC3E}">
        <p14:creationId xmlns:p14="http://schemas.microsoft.com/office/powerpoint/2010/main" val="1041375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The Two Types of Classification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1.Classification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according to attributes: </a:t>
            </a: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Data </a:t>
            </a:r>
            <a:r>
              <a:rPr lang="en-US" sz="2800" b="1" dirty="0">
                <a:latin typeface="Garamond" panose="02020404030301010803" pitchFamily="18" charset="0"/>
              </a:rPr>
              <a:t>are classified on the </a:t>
            </a:r>
            <a:r>
              <a:rPr lang="en-US" sz="2800" b="1" dirty="0" smtClean="0">
                <a:latin typeface="Garamond" panose="02020404030301010803" pitchFamily="18" charset="0"/>
              </a:rPr>
              <a:t>basis of </a:t>
            </a:r>
            <a:r>
              <a:rPr lang="en-US" sz="2800" b="1" dirty="0">
                <a:latin typeface="Garamond" panose="02020404030301010803" pitchFamily="18" charset="0"/>
              </a:rPr>
              <a:t>common characteristics which can either be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descriptive</a:t>
            </a:r>
            <a:r>
              <a:rPr lang="en-US" sz="2800" b="1" dirty="0">
                <a:latin typeface="Garamond" panose="02020404030301010803" pitchFamily="18" charset="0"/>
              </a:rPr>
              <a:t> (such as literacy, </a:t>
            </a:r>
            <a:r>
              <a:rPr lang="en-US" sz="2800" b="1" dirty="0" smtClean="0">
                <a:latin typeface="Garamond" panose="02020404030301010803" pitchFamily="18" charset="0"/>
              </a:rPr>
              <a:t>gender, honesty, etc</a:t>
            </a:r>
            <a:r>
              <a:rPr lang="en-US" sz="2800" b="1" dirty="0">
                <a:latin typeface="Garamond" panose="02020404030301010803" pitchFamily="18" charset="0"/>
              </a:rPr>
              <a:t>.) or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numerical </a:t>
            </a:r>
            <a:r>
              <a:rPr lang="en-US" sz="2800" b="1" dirty="0">
                <a:latin typeface="Garamond" panose="02020404030301010803" pitchFamily="18" charset="0"/>
              </a:rPr>
              <a:t>(such as weight, height, income, etc.).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Descriptive </a:t>
            </a:r>
            <a:r>
              <a:rPr lang="en-US" sz="2800" b="1" dirty="0">
                <a:latin typeface="Garamond" panose="02020404030301010803" pitchFamily="18" charset="0"/>
              </a:rPr>
              <a:t>characteristics </a:t>
            </a:r>
            <a:r>
              <a:rPr lang="en-US" sz="2800" b="1" dirty="0" smtClean="0">
                <a:latin typeface="Garamond" panose="02020404030301010803" pitchFamily="18" charset="0"/>
              </a:rPr>
              <a:t>refer to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qualitative phenomenon </a:t>
            </a:r>
            <a:r>
              <a:rPr lang="en-US" sz="2800" b="1" dirty="0">
                <a:latin typeface="Garamond" panose="02020404030301010803" pitchFamily="18" charset="0"/>
              </a:rPr>
              <a:t>which cannot be measured quantitatively; only their presence </a:t>
            </a:r>
            <a:r>
              <a:rPr lang="en-US" sz="2800" b="1" dirty="0" smtClean="0">
                <a:latin typeface="Garamond" panose="02020404030301010803" pitchFamily="18" charset="0"/>
              </a:rPr>
              <a:t>or absence </a:t>
            </a:r>
            <a:r>
              <a:rPr lang="en-US" sz="2800" b="1" dirty="0">
                <a:latin typeface="Garamond" panose="02020404030301010803" pitchFamily="18" charset="0"/>
              </a:rPr>
              <a:t>in an individual item can be noticed.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Data </a:t>
            </a:r>
            <a:r>
              <a:rPr lang="en-US" sz="2800" b="1" dirty="0">
                <a:latin typeface="Garamond" panose="02020404030301010803" pitchFamily="18" charset="0"/>
              </a:rPr>
              <a:t>obtained this way on the basis of </a:t>
            </a:r>
            <a:r>
              <a:rPr lang="en-US" sz="2800" b="1" dirty="0" smtClean="0">
                <a:latin typeface="Garamond" panose="02020404030301010803" pitchFamily="18" charset="0"/>
              </a:rPr>
              <a:t>certain attributes </a:t>
            </a:r>
            <a:r>
              <a:rPr lang="en-US" sz="2800" b="1" dirty="0">
                <a:latin typeface="Garamond" panose="02020404030301010803" pitchFamily="18" charset="0"/>
              </a:rPr>
              <a:t>are known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as statistics of attributes </a:t>
            </a:r>
            <a:r>
              <a:rPr lang="en-US" sz="2800" b="1" dirty="0">
                <a:latin typeface="Garamond" panose="02020404030301010803" pitchFamily="18" charset="0"/>
              </a:rPr>
              <a:t>and their classification is said to be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classification according to 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attributes</a:t>
            </a:r>
            <a:endParaRPr lang="en-US" sz="2800" b="1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2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2.Classification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according to class-intervals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latin typeface="Garamond" panose="02020404030301010803" pitchFamily="18" charset="0"/>
              </a:rPr>
              <a:t>Unlike </a:t>
            </a:r>
            <a:r>
              <a:rPr lang="en-US" sz="2800" b="1" dirty="0">
                <a:latin typeface="Garamond" panose="02020404030301010803" pitchFamily="18" charset="0"/>
              </a:rPr>
              <a:t>descriptive characteristics, </a:t>
            </a:r>
            <a:r>
              <a:rPr lang="en-US" sz="2800" b="1" dirty="0" smtClean="0">
                <a:latin typeface="Garamond" panose="02020404030301010803" pitchFamily="18" charset="0"/>
              </a:rPr>
              <a:t>the numerical </a:t>
            </a:r>
            <a:r>
              <a:rPr lang="en-US" sz="2800" b="1" dirty="0">
                <a:latin typeface="Garamond" panose="02020404030301010803" pitchFamily="18" charset="0"/>
              </a:rPr>
              <a:t>characteristics refer to quantitative phenomenon which can be measured </a:t>
            </a:r>
            <a:r>
              <a:rPr lang="en-US" sz="2800" b="1" dirty="0" smtClean="0">
                <a:latin typeface="Garamond" panose="02020404030301010803" pitchFamily="18" charset="0"/>
              </a:rPr>
              <a:t>through some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statistical units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Data </a:t>
            </a:r>
            <a:r>
              <a:rPr lang="en-US" sz="2800" b="1" dirty="0">
                <a:latin typeface="Garamond" panose="02020404030301010803" pitchFamily="18" charset="0"/>
              </a:rPr>
              <a:t>relating to income, production, age, weight, etc. come under </a:t>
            </a:r>
            <a:r>
              <a:rPr lang="en-US" sz="2800" b="1" dirty="0" smtClean="0">
                <a:latin typeface="Garamond" panose="02020404030301010803" pitchFamily="18" charset="0"/>
              </a:rPr>
              <a:t>this category</a:t>
            </a:r>
            <a:r>
              <a:rPr lang="en-US" sz="2800" b="1" dirty="0">
                <a:latin typeface="Garamond" panose="02020404030301010803" pitchFamily="18" charset="0"/>
              </a:rPr>
              <a:t>. Such data are known as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statistics of variables </a:t>
            </a:r>
            <a:r>
              <a:rPr lang="en-US" sz="2800" b="1" dirty="0">
                <a:latin typeface="Garamond" panose="02020404030301010803" pitchFamily="18" charset="0"/>
              </a:rPr>
              <a:t>and are classified on the basis </a:t>
            </a:r>
            <a:r>
              <a:rPr lang="en-US" sz="2800" b="1" dirty="0" smtClean="0">
                <a:latin typeface="Garamond" panose="02020404030301010803" pitchFamily="18" charset="0"/>
              </a:rPr>
              <a:t>of class </a:t>
            </a:r>
            <a:r>
              <a:rPr lang="en-US" sz="2800" b="1" dirty="0">
                <a:latin typeface="Garamond" panose="02020404030301010803" pitchFamily="18" charset="0"/>
              </a:rPr>
              <a:t>intervals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For instance, persons whose incomes, say, are within </a:t>
            </a:r>
            <a:r>
              <a:rPr lang="en-US" sz="2800" b="1" dirty="0" err="1" smtClean="0">
                <a:latin typeface="Garamond" panose="02020404030301010803" pitchFamily="18" charset="0"/>
              </a:rPr>
              <a:t>Kshs</a:t>
            </a:r>
            <a:r>
              <a:rPr lang="en-US" sz="2800" b="1" dirty="0" smtClean="0">
                <a:latin typeface="Garamond" panose="02020404030301010803" pitchFamily="18" charset="0"/>
              </a:rPr>
              <a:t> 20,000 </a:t>
            </a:r>
            <a:r>
              <a:rPr lang="en-US" sz="2800" b="1" dirty="0">
                <a:latin typeface="Garamond" panose="02020404030301010803" pitchFamily="18" charset="0"/>
              </a:rPr>
              <a:t>to </a:t>
            </a:r>
            <a:r>
              <a:rPr lang="en-US" sz="2800" b="1" dirty="0" err="1" smtClean="0">
                <a:latin typeface="Garamond" panose="02020404030301010803" pitchFamily="18" charset="0"/>
              </a:rPr>
              <a:t>Kshs</a:t>
            </a:r>
            <a:r>
              <a:rPr lang="en-US" sz="2800" b="1" dirty="0" smtClean="0">
                <a:latin typeface="Garamond" panose="02020404030301010803" pitchFamily="18" charset="0"/>
              </a:rPr>
              <a:t> 40,000 can form </a:t>
            </a:r>
            <a:r>
              <a:rPr lang="en-US" sz="2800" b="1" dirty="0">
                <a:latin typeface="Garamond" panose="02020404030301010803" pitchFamily="18" charset="0"/>
              </a:rPr>
              <a:t>one group, those whose incomes are within </a:t>
            </a:r>
            <a:r>
              <a:rPr lang="en-US" sz="2800" b="1" dirty="0" err="1" smtClean="0">
                <a:latin typeface="Garamond" panose="02020404030301010803" pitchFamily="18" charset="0"/>
              </a:rPr>
              <a:t>Kshs</a:t>
            </a:r>
            <a:r>
              <a:rPr lang="en-US" sz="2800" b="1" dirty="0" smtClean="0">
                <a:latin typeface="Garamond" panose="02020404030301010803" pitchFamily="18" charset="0"/>
              </a:rPr>
              <a:t> 40,001 </a:t>
            </a:r>
            <a:r>
              <a:rPr lang="en-US" sz="2800" b="1" dirty="0">
                <a:latin typeface="Garamond" panose="02020404030301010803" pitchFamily="18" charset="0"/>
              </a:rPr>
              <a:t>to </a:t>
            </a:r>
            <a:r>
              <a:rPr lang="en-US" sz="2800" b="1" dirty="0" err="1" smtClean="0">
                <a:latin typeface="Garamond" panose="02020404030301010803" pitchFamily="18" charset="0"/>
              </a:rPr>
              <a:t>Kshs</a:t>
            </a:r>
            <a:r>
              <a:rPr lang="en-US" sz="2800" b="1" dirty="0" smtClean="0">
                <a:latin typeface="Garamond" panose="02020404030301010803" pitchFamily="18" charset="0"/>
              </a:rPr>
              <a:t> 60,000 </a:t>
            </a:r>
            <a:r>
              <a:rPr lang="en-US" sz="2800" b="1" dirty="0">
                <a:latin typeface="Garamond" panose="02020404030301010803" pitchFamily="18" charset="0"/>
              </a:rPr>
              <a:t>can form another </a:t>
            </a:r>
            <a:r>
              <a:rPr lang="en-US" sz="2800" b="1" dirty="0" smtClean="0">
                <a:latin typeface="Garamond" panose="02020404030301010803" pitchFamily="18" charset="0"/>
              </a:rPr>
              <a:t>group and </a:t>
            </a:r>
            <a:r>
              <a:rPr lang="en-US" sz="2800" b="1" dirty="0">
                <a:latin typeface="Garamond" panose="02020404030301010803" pitchFamily="18" charset="0"/>
              </a:rPr>
              <a:t>so on.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In </a:t>
            </a:r>
            <a:r>
              <a:rPr lang="en-US" sz="2800" b="1" dirty="0">
                <a:latin typeface="Garamond" panose="02020404030301010803" pitchFamily="18" charset="0"/>
              </a:rPr>
              <a:t>this way the entire data may be divided into a number of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groups or classes </a:t>
            </a:r>
            <a:r>
              <a:rPr lang="en-US" sz="2800" b="1" dirty="0" smtClean="0">
                <a:latin typeface="Garamond" panose="02020404030301010803" pitchFamily="18" charset="0"/>
              </a:rPr>
              <a:t>or what </a:t>
            </a:r>
            <a:r>
              <a:rPr lang="en-US" sz="2800" b="1" dirty="0">
                <a:latin typeface="Garamond" panose="02020404030301010803" pitchFamily="18" charset="0"/>
              </a:rPr>
              <a:t>are usually called, ‘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class-intervals.’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9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Each </a:t>
            </a:r>
            <a:r>
              <a:rPr lang="en-US" sz="2800" b="1" dirty="0">
                <a:latin typeface="Garamond" panose="02020404030301010803" pitchFamily="18" charset="0"/>
              </a:rPr>
              <a:t>group of class-interval, 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has an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upper limit </a:t>
            </a:r>
            <a:r>
              <a:rPr lang="en-US" sz="2800" b="1" dirty="0">
                <a:latin typeface="Garamond" panose="02020404030301010803" pitchFamily="18" charset="0"/>
              </a:rPr>
              <a:t>as well as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a lower limit </a:t>
            </a:r>
            <a:r>
              <a:rPr lang="en-US" sz="2800" b="1" dirty="0">
                <a:latin typeface="Garamond" panose="02020404030301010803" pitchFamily="18" charset="0"/>
              </a:rPr>
              <a:t>which are known as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class </a:t>
            </a:r>
            <a:r>
              <a:rPr lang="en-US" sz="28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limits.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difference between </a:t>
            </a:r>
            <a:r>
              <a:rPr lang="en-US" sz="2800" b="1" dirty="0" smtClean="0">
                <a:latin typeface="Garamond" panose="02020404030301010803" pitchFamily="18" charset="0"/>
              </a:rPr>
              <a:t>the two </a:t>
            </a:r>
            <a:r>
              <a:rPr lang="en-US" sz="2800" b="1" dirty="0">
                <a:latin typeface="Garamond" panose="02020404030301010803" pitchFamily="18" charset="0"/>
              </a:rPr>
              <a:t>class limits is known as class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magnitude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We </a:t>
            </a:r>
            <a:r>
              <a:rPr lang="en-US" sz="2800" b="1" dirty="0">
                <a:latin typeface="Garamond" panose="02020404030301010803" pitchFamily="18" charset="0"/>
              </a:rPr>
              <a:t>may have classes with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equal </a:t>
            </a:r>
            <a:r>
              <a:rPr lang="en-US" sz="28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class magnitudes </a:t>
            </a:r>
            <a:r>
              <a:rPr lang="en-US" sz="2800" b="1" dirty="0">
                <a:latin typeface="Garamond" panose="02020404030301010803" pitchFamily="18" charset="0"/>
              </a:rPr>
              <a:t>or with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unequal class magnitudes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number of items which fall in a </a:t>
            </a:r>
            <a:r>
              <a:rPr lang="en-US" sz="2800" b="1" dirty="0" smtClean="0">
                <a:latin typeface="Garamond" panose="02020404030301010803" pitchFamily="18" charset="0"/>
              </a:rPr>
              <a:t>given class </a:t>
            </a:r>
            <a:r>
              <a:rPr lang="en-US" sz="2800" b="1" dirty="0">
                <a:latin typeface="Garamond" panose="02020404030301010803" pitchFamily="18" charset="0"/>
              </a:rPr>
              <a:t>is known as the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frequency </a:t>
            </a:r>
            <a:r>
              <a:rPr lang="en-US" sz="2800" b="1" dirty="0">
                <a:latin typeface="Garamond" panose="02020404030301010803" pitchFamily="18" charset="0"/>
              </a:rPr>
              <a:t>of the given class.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All </a:t>
            </a:r>
            <a:r>
              <a:rPr lang="en-US" sz="2800" b="1" dirty="0">
                <a:latin typeface="Garamond" panose="02020404030301010803" pitchFamily="18" charset="0"/>
              </a:rPr>
              <a:t>the classes or groups, with </a:t>
            </a:r>
            <a:r>
              <a:rPr lang="en-US" sz="2800" b="1" dirty="0" smtClean="0">
                <a:latin typeface="Garamond" panose="02020404030301010803" pitchFamily="18" charset="0"/>
              </a:rPr>
              <a:t>their respective </a:t>
            </a:r>
            <a:r>
              <a:rPr lang="en-US" sz="2800" b="1" dirty="0">
                <a:latin typeface="Garamond" panose="02020404030301010803" pitchFamily="18" charset="0"/>
              </a:rPr>
              <a:t>frequencies taken together and put in the form of a table, are described as </a:t>
            </a:r>
            <a:r>
              <a:rPr lang="en-US" sz="28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group frequency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distribution</a:t>
            </a:r>
            <a:r>
              <a:rPr lang="en-US" sz="2800" b="1" dirty="0">
                <a:latin typeface="Garamond" panose="02020404030301010803" pitchFamily="18" charset="0"/>
              </a:rPr>
              <a:t> or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simply frequency distribution.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05" y="55418"/>
            <a:ext cx="11949059" cy="719259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  <a:latin typeface="Garamond" panose="02020404030301010803" pitchFamily="18" charset="0"/>
              </a:rPr>
              <a:t>DIFFERENT RESEARCH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0" y="719259"/>
            <a:ext cx="10805373" cy="5969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Different research designs can be conveniently </a:t>
            </a:r>
            <a:r>
              <a:rPr lang="en-US" sz="2800" b="1" dirty="0" smtClean="0">
                <a:latin typeface="Garamond" panose="02020404030301010803" pitchFamily="18" charset="0"/>
              </a:rPr>
              <a:t>categorized  </a:t>
            </a:r>
            <a:r>
              <a:rPr lang="en-US" sz="2800" b="1" dirty="0">
                <a:latin typeface="Garamond" panose="02020404030301010803" pitchFamily="18" charset="0"/>
              </a:rPr>
              <a:t>as: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514350" indent="-514350">
              <a:buAutoNum type="arabicParenBoth"/>
            </a:pPr>
            <a:r>
              <a:rPr lang="en-US" sz="2800" b="1" dirty="0" smtClean="0">
                <a:latin typeface="Garamond" panose="02020404030301010803" pitchFamily="18" charset="0"/>
              </a:rPr>
              <a:t>Research design </a:t>
            </a:r>
            <a:r>
              <a:rPr lang="en-US" sz="2800" b="1" dirty="0">
                <a:latin typeface="Garamond" panose="02020404030301010803" pitchFamily="18" charset="0"/>
              </a:rPr>
              <a:t>in case of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exploratory research studies</a:t>
            </a:r>
            <a:r>
              <a:rPr lang="en-US" sz="2800" b="1" dirty="0" smtClean="0">
                <a:latin typeface="Garamond" panose="02020404030301010803" pitchFamily="18" charset="0"/>
              </a:rPr>
              <a:t>;</a:t>
            </a:r>
          </a:p>
          <a:p>
            <a:pPr marL="514350" indent="-514350">
              <a:buAutoNum type="arabicParenBoth"/>
            </a:pPr>
            <a:r>
              <a:rPr lang="en-US" sz="2800" b="1" dirty="0" smtClean="0">
                <a:latin typeface="Garamond" panose="02020404030301010803" pitchFamily="18" charset="0"/>
              </a:rPr>
              <a:t>  Research </a:t>
            </a:r>
            <a:r>
              <a:rPr lang="en-US" sz="2800" b="1" dirty="0">
                <a:latin typeface="Garamond" panose="02020404030301010803" pitchFamily="18" charset="0"/>
              </a:rPr>
              <a:t>design in case of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descriptive and </a:t>
            </a: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diagnostic research </a:t>
            </a:r>
            <a:r>
              <a:rPr lang="en-US" sz="2800" b="1" dirty="0">
                <a:latin typeface="Garamond" panose="02020404030301010803" pitchFamily="18" charset="0"/>
              </a:rPr>
              <a:t>studies, </a:t>
            </a:r>
            <a:r>
              <a:rPr lang="en-US" sz="2800" b="1" dirty="0" smtClean="0">
                <a:latin typeface="Garamond" panose="02020404030301010803" pitchFamily="18" charset="0"/>
              </a:rPr>
              <a:t>a</a:t>
            </a:r>
          </a:p>
          <a:p>
            <a:pPr marL="514350" indent="-514350">
              <a:buAutoNum type="arabicParenBoth"/>
            </a:pPr>
            <a:r>
              <a:rPr lang="en-US" sz="2800" b="1" dirty="0" smtClean="0">
                <a:latin typeface="Garamond" panose="02020404030301010803" pitchFamily="18" charset="0"/>
              </a:rPr>
              <a:t> Research </a:t>
            </a:r>
            <a:r>
              <a:rPr lang="en-US" sz="2800" b="1" dirty="0">
                <a:latin typeface="Garamond" panose="02020404030301010803" pitchFamily="18" charset="0"/>
              </a:rPr>
              <a:t>design in case of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hypothesis-testing research </a:t>
            </a:r>
            <a:r>
              <a:rPr lang="en-US" sz="2800" b="1" dirty="0">
                <a:latin typeface="Garamond" panose="02020404030301010803" pitchFamily="18" charset="0"/>
              </a:rPr>
              <a:t>studies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70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Classification according to class intervals usually involves the following three main </a:t>
            </a:r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problems: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(</a:t>
            </a:r>
            <a:r>
              <a:rPr lang="en-US" sz="2800" b="1" dirty="0" err="1">
                <a:solidFill>
                  <a:srgbClr val="61FD23"/>
                </a:solidFill>
                <a:latin typeface="Garamond" panose="02020404030301010803" pitchFamily="18" charset="0"/>
              </a:rPr>
              <a:t>i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) How may classes should be there? What should be their magnitudes? </a:t>
            </a:r>
            <a:endParaRPr lang="en-US" sz="2800" b="1" dirty="0" smtClean="0">
              <a:solidFill>
                <a:srgbClr val="61FD23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smtClean="0">
                <a:latin typeface="Garamond" panose="02020404030301010803" pitchFamily="18" charset="0"/>
              </a:rPr>
              <a:t>The </a:t>
            </a:r>
            <a:r>
              <a:rPr lang="en-US" sz="2800" b="1" dirty="0" smtClean="0">
                <a:latin typeface="Garamond" panose="02020404030301010803" pitchFamily="18" charset="0"/>
              </a:rPr>
              <a:t>decision about </a:t>
            </a:r>
            <a:r>
              <a:rPr lang="en-US" sz="2800" b="1" dirty="0">
                <a:latin typeface="Garamond" panose="02020404030301010803" pitchFamily="18" charset="0"/>
              </a:rPr>
              <a:t>this calls for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 skill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experience </a:t>
            </a:r>
            <a:r>
              <a:rPr lang="en-US" sz="2800" b="1" dirty="0">
                <a:latin typeface="Garamond" panose="02020404030301010803" pitchFamily="18" charset="0"/>
              </a:rPr>
              <a:t>of the researcher.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However</a:t>
            </a:r>
            <a:r>
              <a:rPr lang="en-US" sz="2800" b="1" dirty="0">
                <a:latin typeface="Garamond" panose="02020404030301010803" pitchFamily="18" charset="0"/>
              </a:rPr>
              <a:t>, the </a:t>
            </a:r>
            <a:r>
              <a:rPr lang="en-US" sz="2800" b="1" dirty="0" smtClean="0">
                <a:latin typeface="Garamond" panose="02020404030301010803" pitchFamily="18" charset="0"/>
              </a:rPr>
              <a:t>objective should </a:t>
            </a:r>
            <a:r>
              <a:rPr lang="en-US" sz="2800" b="1" dirty="0">
                <a:latin typeface="Garamond" panose="02020404030301010803" pitchFamily="18" charset="0"/>
              </a:rPr>
              <a:t>be to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display the data </a:t>
            </a:r>
            <a:r>
              <a:rPr lang="en-US" sz="2800" b="1" dirty="0">
                <a:latin typeface="Garamond" panose="02020404030301010803" pitchFamily="18" charset="0"/>
              </a:rPr>
              <a:t>in such a way as to make it meaningful for the </a:t>
            </a:r>
            <a:r>
              <a:rPr lang="en-US" sz="2800" b="1" dirty="0" smtClean="0">
                <a:latin typeface="Garamond" panose="02020404030301010803" pitchFamily="18" charset="0"/>
              </a:rPr>
              <a:t>analyst.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Typically</a:t>
            </a:r>
            <a:r>
              <a:rPr lang="en-US" sz="2800" b="1" dirty="0">
                <a:latin typeface="Garamond" panose="02020404030301010803" pitchFamily="18" charset="0"/>
              </a:rPr>
              <a:t>, we may have 5 to 15 classes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second part of the </a:t>
            </a:r>
            <a:r>
              <a:rPr lang="en-US" sz="2800" b="1" dirty="0" smtClean="0">
                <a:latin typeface="Garamond" panose="02020404030301010803" pitchFamily="18" charset="0"/>
              </a:rPr>
              <a:t>question, we </a:t>
            </a:r>
            <a:r>
              <a:rPr lang="en-US" sz="2800" b="1" dirty="0">
                <a:latin typeface="Garamond" panose="02020404030301010803" pitchFamily="18" charset="0"/>
              </a:rPr>
              <a:t>can say that,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to the extent possible</a:t>
            </a:r>
            <a:r>
              <a:rPr lang="en-US" sz="2800" b="1" dirty="0">
                <a:latin typeface="Garamond" panose="02020404030301010803" pitchFamily="18" charset="0"/>
              </a:rPr>
              <a:t>, class-intervals should be of equal </a:t>
            </a:r>
            <a:r>
              <a:rPr lang="en-US" sz="2800" b="1" dirty="0" smtClean="0">
                <a:latin typeface="Garamond" panose="02020404030301010803" pitchFamily="18" charset="0"/>
              </a:rPr>
              <a:t>magnitudes, but </a:t>
            </a:r>
            <a:r>
              <a:rPr lang="en-US" sz="2800" b="1" dirty="0">
                <a:latin typeface="Garamond" panose="02020404030301010803" pitchFamily="18" charset="0"/>
              </a:rPr>
              <a:t>in some cases unequal magnitudes may result in better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01425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(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ii) How to choose class limits?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While choosing class limits, the researcher must take into consideration the </a:t>
            </a:r>
            <a:r>
              <a:rPr lang="en-US" sz="2800" b="1" dirty="0" smtClean="0">
                <a:latin typeface="Garamond" panose="02020404030301010803" pitchFamily="18" charset="0"/>
              </a:rPr>
              <a:t>measure that </a:t>
            </a:r>
            <a:r>
              <a:rPr lang="en-US" sz="2800" b="1" dirty="0">
                <a:latin typeface="Garamond" panose="02020404030301010803" pitchFamily="18" charset="0"/>
              </a:rPr>
              <a:t>the mid-point (generally worked out first by taking the sum of the upper limit </a:t>
            </a:r>
            <a:r>
              <a:rPr lang="en-US" sz="2800" b="1" dirty="0" smtClean="0">
                <a:latin typeface="Garamond" panose="02020404030301010803" pitchFamily="18" charset="0"/>
              </a:rPr>
              <a:t>and lower </a:t>
            </a:r>
            <a:r>
              <a:rPr lang="en-US" sz="2800" b="1" dirty="0">
                <a:latin typeface="Garamond" panose="02020404030301010803" pitchFamily="18" charset="0"/>
              </a:rPr>
              <a:t>limit of a class and then divide this sum by 2) of a class-interval and the </a:t>
            </a:r>
            <a:r>
              <a:rPr lang="en-US" sz="2800" b="1" dirty="0" smtClean="0">
                <a:latin typeface="Garamond" panose="02020404030301010803" pitchFamily="18" charset="0"/>
              </a:rPr>
              <a:t>actual average </a:t>
            </a:r>
            <a:r>
              <a:rPr lang="en-US" sz="2800" b="1" dirty="0">
                <a:latin typeface="Garamond" panose="02020404030301010803" pitchFamily="18" charset="0"/>
              </a:rPr>
              <a:t>of items of that class interval should remain as close to each other as possible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04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Class </a:t>
            </a:r>
            <a:r>
              <a:rPr lang="en-US" sz="2800" b="1" dirty="0">
                <a:latin typeface="Garamond" panose="02020404030301010803" pitchFamily="18" charset="0"/>
              </a:rPr>
              <a:t>limits may generally be stated in any of the </a:t>
            </a:r>
            <a:r>
              <a:rPr lang="en-US" sz="2800" b="1" dirty="0" smtClean="0">
                <a:latin typeface="Garamond" panose="02020404030301010803" pitchFamily="18" charset="0"/>
              </a:rPr>
              <a:t>following forms</a:t>
            </a:r>
            <a:r>
              <a:rPr lang="en-US" sz="2800" b="1" dirty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Exclusive type class intervals</a:t>
            </a:r>
            <a:r>
              <a:rPr lang="en-US" sz="2800" b="1" dirty="0">
                <a:latin typeface="Garamond" panose="02020404030301010803" pitchFamily="18" charset="0"/>
              </a:rPr>
              <a:t>: They are usually stated as follows: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10–20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20–30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30–40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40–50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above intervals should be read as under: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10 and under 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20 and under 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30 and under 40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40 and under 50</a:t>
            </a:r>
          </a:p>
        </p:txBody>
      </p:sp>
    </p:spTree>
    <p:extLst>
      <p:ext uri="{BB962C8B-B14F-4D97-AF65-F5344CB8AC3E}">
        <p14:creationId xmlns:p14="http://schemas.microsoft.com/office/powerpoint/2010/main" val="3647392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U</a:t>
            </a:r>
            <a:r>
              <a:rPr lang="en-US" sz="2800" b="1" dirty="0" smtClean="0">
                <a:latin typeface="Garamond" panose="02020404030301010803" pitchFamily="18" charset="0"/>
              </a:rPr>
              <a:t>nder </a:t>
            </a:r>
            <a:r>
              <a:rPr lang="en-US" sz="2800" b="1" dirty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exclusive type class intervals, </a:t>
            </a:r>
            <a:r>
              <a:rPr lang="en-US" sz="2800" b="1" dirty="0">
                <a:latin typeface="Garamond" panose="02020404030301010803" pitchFamily="18" charset="0"/>
              </a:rPr>
              <a:t>the items whose values are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equal to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the upper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limit </a:t>
            </a:r>
            <a:r>
              <a:rPr lang="en-US" sz="2800" b="1" dirty="0">
                <a:latin typeface="Garamond" panose="02020404030301010803" pitchFamily="18" charset="0"/>
              </a:rPr>
              <a:t>of a class are grouped in the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next higher class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For </a:t>
            </a:r>
            <a:r>
              <a:rPr lang="en-US" sz="2800" b="1" dirty="0">
                <a:latin typeface="Garamond" panose="02020404030301010803" pitchFamily="18" charset="0"/>
              </a:rPr>
              <a:t>example, an item </a:t>
            </a:r>
            <a:r>
              <a:rPr lang="en-US" sz="2800" b="1" dirty="0" smtClean="0">
                <a:latin typeface="Garamond" panose="02020404030301010803" pitchFamily="18" charset="0"/>
              </a:rPr>
              <a:t>whose value </a:t>
            </a:r>
            <a:r>
              <a:rPr lang="en-US" sz="2800" b="1" dirty="0">
                <a:latin typeface="Garamond" panose="02020404030301010803" pitchFamily="18" charset="0"/>
              </a:rPr>
              <a:t>is exactly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30 would be put in 30–40 class interval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not in 20–30 class interval.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In simple words, we can say that under exclusive type class intervals, the upper limit </a:t>
            </a:r>
            <a:r>
              <a:rPr lang="en-US" sz="2800" b="1" dirty="0" smtClean="0">
                <a:latin typeface="Garamond" panose="02020404030301010803" pitchFamily="18" charset="0"/>
              </a:rPr>
              <a:t>of </a:t>
            </a:r>
            <a:r>
              <a:rPr lang="en-US" sz="28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a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class interval is excluded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items with values less than the upper limit </a:t>
            </a:r>
            <a:r>
              <a:rPr lang="en-US" sz="2800" b="1" dirty="0">
                <a:latin typeface="Garamond" panose="02020404030301010803" pitchFamily="18" charset="0"/>
              </a:rPr>
              <a:t>(but not </a:t>
            </a:r>
            <a:r>
              <a:rPr lang="en-US" sz="2800" b="1" dirty="0" smtClean="0">
                <a:latin typeface="Garamond" panose="02020404030301010803" pitchFamily="18" charset="0"/>
              </a:rPr>
              <a:t>less than </a:t>
            </a:r>
            <a:r>
              <a:rPr lang="en-US" sz="2800" b="1" dirty="0">
                <a:latin typeface="Garamond" panose="02020404030301010803" pitchFamily="18" charset="0"/>
              </a:rPr>
              <a:t>the lower limit) are put in the given </a:t>
            </a:r>
            <a:r>
              <a:rPr lang="en-US" sz="2800" b="1" dirty="0">
                <a:solidFill>
                  <a:srgbClr val="92D050"/>
                </a:solidFill>
                <a:latin typeface="Garamond" panose="02020404030301010803" pitchFamily="18" charset="0"/>
              </a:rPr>
              <a:t>class interval</a:t>
            </a:r>
            <a:r>
              <a:rPr lang="en-US" sz="2800" b="1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375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Inclusive type class intervals</a:t>
            </a:r>
            <a:r>
              <a:rPr lang="en-US" sz="2800" b="1" dirty="0">
                <a:latin typeface="Garamond" panose="02020404030301010803" pitchFamily="18" charset="0"/>
              </a:rPr>
              <a:t>: They are usually stated as follows: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11–20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21–30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31–40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41–50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In </a:t>
            </a:r>
            <a:r>
              <a:rPr lang="en-US" sz="2800" b="1" dirty="0">
                <a:latin typeface="Garamond" panose="02020404030301010803" pitchFamily="18" charset="0"/>
              </a:rPr>
              <a:t>inclusive type class intervals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upper limit of a class interval </a:t>
            </a:r>
            <a:r>
              <a:rPr lang="en-US" sz="2800" b="1" dirty="0">
                <a:latin typeface="Garamond" panose="02020404030301010803" pitchFamily="18" charset="0"/>
              </a:rPr>
              <a:t>is also included in </a:t>
            </a:r>
            <a:r>
              <a:rPr lang="en-US" sz="2800" b="1" dirty="0" smtClean="0">
                <a:latin typeface="Garamond" panose="02020404030301010803" pitchFamily="18" charset="0"/>
              </a:rPr>
              <a:t>the concerning </a:t>
            </a:r>
            <a:r>
              <a:rPr lang="en-US" sz="2800" b="1" dirty="0">
                <a:latin typeface="Garamond" panose="02020404030301010803" pitchFamily="18" charset="0"/>
              </a:rPr>
              <a:t>class interval. Thus, an item whose value is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20 will be put in 11–20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class interval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stated upper limit of the class interval 11–20 is 20 but the real limit </a:t>
            </a:r>
            <a:r>
              <a:rPr lang="en-US" sz="2800" b="1" dirty="0" smtClean="0">
                <a:latin typeface="Garamond" panose="02020404030301010803" pitchFamily="18" charset="0"/>
              </a:rPr>
              <a:t>is 20.99999 </a:t>
            </a:r>
            <a:r>
              <a:rPr lang="en-US" sz="2800" b="1" dirty="0">
                <a:latin typeface="Garamond" panose="02020404030301010803" pitchFamily="18" charset="0"/>
              </a:rPr>
              <a:t>and as such 11–20 class interval really means 11 and under 21.</a:t>
            </a:r>
          </a:p>
        </p:txBody>
      </p:sp>
    </p:spTree>
    <p:extLst>
      <p:ext uri="{BB962C8B-B14F-4D97-AF65-F5344CB8AC3E}">
        <p14:creationId xmlns:p14="http://schemas.microsoft.com/office/powerpoint/2010/main" val="3688719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(iii) How to determine the frequency of each class?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This can be done either by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tally sheets </a:t>
            </a:r>
            <a:r>
              <a:rPr lang="en-US" sz="2800" b="1" dirty="0">
                <a:latin typeface="Garamond" panose="02020404030301010803" pitchFamily="18" charset="0"/>
              </a:rPr>
              <a:t>or by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mechanical aids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Under </a:t>
            </a:r>
            <a:r>
              <a:rPr lang="en-US" sz="2800" b="1" dirty="0">
                <a:latin typeface="Garamond" panose="02020404030301010803" pitchFamily="18" charset="0"/>
              </a:rPr>
              <a:t>the technique </a:t>
            </a:r>
            <a:r>
              <a:rPr lang="en-US" sz="2800" b="1" dirty="0" smtClean="0">
                <a:latin typeface="Garamond" panose="02020404030301010803" pitchFamily="18" charset="0"/>
              </a:rPr>
              <a:t>of tally </a:t>
            </a:r>
            <a:r>
              <a:rPr lang="en-US" sz="2800" b="1" dirty="0">
                <a:latin typeface="Garamond" panose="02020404030301010803" pitchFamily="18" charset="0"/>
              </a:rPr>
              <a:t>sheet, the class-groups are written on a sheet of paper (commonly known as </a:t>
            </a:r>
            <a:r>
              <a:rPr lang="en-US" sz="2800" b="1" dirty="0" smtClean="0">
                <a:latin typeface="Garamond" panose="02020404030301010803" pitchFamily="18" charset="0"/>
              </a:rPr>
              <a:t>the tally </a:t>
            </a:r>
            <a:r>
              <a:rPr lang="en-US" sz="2800" b="1" dirty="0">
                <a:latin typeface="Garamond" panose="02020404030301010803" pitchFamily="18" charset="0"/>
              </a:rPr>
              <a:t>sheet) and for each item a stroke (usually a small vertical line) is marked </a:t>
            </a:r>
            <a:r>
              <a:rPr lang="en-US" sz="2800" b="1" dirty="0" smtClean="0">
                <a:latin typeface="Garamond" panose="02020404030301010803" pitchFamily="18" charset="0"/>
              </a:rPr>
              <a:t>against the </a:t>
            </a:r>
            <a:r>
              <a:rPr lang="en-US" sz="2800" b="1" dirty="0">
                <a:latin typeface="Garamond" panose="02020404030301010803" pitchFamily="18" charset="0"/>
              </a:rPr>
              <a:t>class group in which it falls.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general practice is that after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every four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small vertical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lines in a class group</a:t>
            </a:r>
            <a:r>
              <a:rPr lang="en-US" sz="2800" b="1" dirty="0">
                <a:latin typeface="Garamond" panose="02020404030301010803" pitchFamily="18" charset="0"/>
              </a:rPr>
              <a:t>,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fifth line </a:t>
            </a:r>
            <a:r>
              <a:rPr lang="en-US" sz="2800" b="1" dirty="0">
                <a:latin typeface="Garamond" panose="02020404030301010803" pitchFamily="18" charset="0"/>
              </a:rPr>
              <a:t>for the item falling in the same group, </a:t>
            </a:r>
            <a:r>
              <a:rPr lang="en-US" sz="2800" b="1" dirty="0" smtClean="0">
                <a:latin typeface="Garamond" panose="02020404030301010803" pitchFamily="18" charset="0"/>
              </a:rPr>
              <a:t>is indicated </a:t>
            </a:r>
            <a:r>
              <a:rPr lang="en-US" sz="2800" b="1" dirty="0">
                <a:latin typeface="Garamond" panose="02020404030301010803" pitchFamily="18" charset="0"/>
              </a:rPr>
              <a:t>as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horizontal line </a:t>
            </a:r>
            <a:r>
              <a:rPr lang="en-US" sz="2800" b="1" dirty="0">
                <a:latin typeface="Garamond" panose="02020404030301010803" pitchFamily="18" charset="0"/>
              </a:rPr>
              <a:t>through the said four lines and the resulting flower (</a:t>
            </a:r>
            <a:r>
              <a:rPr lang="en-US" sz="2800" b="1" dirty="0" smtClean="0">
                <a:latin typeface="Garamond" panose="02020404030301010803" pitchFamily="18" charset="0"/>
              </a:rPr>
              <a:t>IIII) represents </a:t>
            </a:r>
            <a:r>
              <a:rPr lang="en-US" sz="2800" b="1" dirty="0">
                <a:latin typeface="Garamond" panose="02020404030301010803" pitchFamily="18" charset="0"/>
              </a:rPr>
              <a:t>five items.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All </a:t>
            </a:r>
            <a:r>
              <a:rPr lang="en-US" sz="2800" b="1" dirty="0">
                <a:latin typeface="Garamond" panose="02020404030301010803" pitchFamily="18" charset="0"/>
              </a:rPr>
              <a:t>this facilitates the counting of items in each one of the </a:t>
            </a:r>
            <a:r>
              <a:rPr lang="en-US" sz="2800" b="1" dirty="0" smtClean="0">
                <a:latin typeface="Garamond" panose="02020404030301010803" pitchFamily="18" charset="0"/>
              </a:rPr>
              <a:t>class groups</a:t>
            </a:r>
            <a:r>
              <a:rPr lang="en-US" sz="2800" b="1" dirty="0">
                <a:latin typeface="Garamond" panose="02020404030301010803" pitchFamily="18" charset="0"/>
              </a:rPr>
              <a:t>. An illustrative tally sheet can be shown as under:</a:t>
            </a:r>
          </a:p>
        </p:txBody>
      </p:sp>
    </p:spTree>
    <p:extLst>
      <p:ext uri="{BB962C8B-B14F-4D97-AF65-F5344CB8AC3E}">
        <p14:creationId xmlns:p14="http://schemas.microsoft.com/office/powerpoint/2010/main" val="2062382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8" y="136386"/>
            <a:ext cx="11302350" cy="65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12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96214"/>
            <a:ext cx="10934162" cy="595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4</a:t>
            </a: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.Tabulation Of Data –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Is the systematic </a:t>
            </a:r>
            <a:r>
              <a:rPr lang="en-US" sz="2800" b="1" dirty="0">
                <a:latin typeface="Garamond" panose="02020404030301010803" pitchFamily="18" charset="0"/>
              </a:rPr>
              <a:t>arrangement of data </a:t>
            </a:r>
            <a:r>
              <a:rPr lang="en-US" sz="2800" b="1" dirty="0" smtClean="0">
                <a:latin typeface="Garamond" panose="02020404030301010803" pitchFamily="18" charset="0"/>
              </a:rPr>
              <a:t>in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column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rows</a:t>
            </a:r>
            <a:r>
              <a:rPr lang="en-US" sz="2800" b="1" dirty="0">
                <a:latin typeface="Garamond" panose="02020404030301010803" pitchFamily="18" charset="0"/>
              </a:rPr>
              <a:t>. It is designed to simplify presentation of data for the purpose of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analysis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statistical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interpretations.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Tabulation is the of process 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summarizing raw data </a:t>
            </a:r>
            <a:r>
              <a:rPr lang="en-US" sz="2800" b="1" dirty="0" smtClean="0">
                <a:latin typeface="Garamond" panose="02020404030301010803" pitchFamily="18" charset="0"/>
              </a:rPr>
              <a:t>and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displaying the same </a:t>
            </a:r>
            <a:r>
              <a:rPr lang="en-US" sz="2800" b="1" dirty="0" smtClean="0">
                <a:latin typeface="Garamond" panose="02020404030301010803" pitchFamily="18" charset="0"/>
              </a:rPr>
              <a:t>in compact form (i.e., in the form of statistical tables) for further analysis.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Tabulation </a:t>
            </a:r>
            <a:r>
              <a:rPr lang="en-US" sz="2800" b="1" dirty="0">
                <a:latin typeface="Garamond" panose="02020404030301010803" pitchFamily="18" charset="0"/>
              </a:rPr>
              <a:t>is </a:t>
            </a:r>
            <a:r>
              <a:rPr lang="en-US" sz="2800" b="1" dirty="0" smtClean="0">
                <a:latin typeface="Garamond" panose="02020404030301010803" pitchFamily="18" charset="0"/>
              </a:rPr>
              <a:t>an orderly </a:t>
            </a:r>
            <a:r>
              <a:rPr lang="en-US" sz="2800" b="1" dirty="0">
                <a:latin typeface="Garamond" panose="02020404030301010803" pitchFamily="18" charset="0"/>
              </a:rPr>
              <a:t>arrangement of data in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columns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3889763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2"/>
            <a:ext cx="11035026" cy="118289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Tabulation is essential because of the following reasons.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7" y="1493949"/>
            <a:ext cx="10959920" cy="4754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1</a:t>
            </a:r>
            <a:r>
              <a:rPr lang="en-US" sz="2800" b="1" dirty="0">
                <a:latin typeface="Garamond" panose="02020404030301010803" pitchFamily="18" charset="0"/>
              </a:rPr>
              <a:t>. It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preserves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space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reduces explanatory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descriptive statement </a:t>
            </a:r>
            <a:r>
              <a:rPr lang="en-US" sz="2800" b="1" dirty="0">
                <a:latin typeface="Garamond" panose="02020404030301010803" pitchFamily="18" charset="0"/>
              </a:rPr>
              <a:t>to a minimum.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2. It facilitates the process of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comparison</a:t>
            </a:r>
            <a:r>
              <a:rPr lang="en-US" sz="2800" b="1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3. It facilitates the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summary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of items </a:t>
            </a:r>
            <a:r>
              <a:rPr lang="en-US" sz="2800" b="1" dirty="0">
                <a:latin typeface="Garamond" panose="02020404030301010803" pitchFamily="18" charset="0"/>
              </a:rPr>
              <a:t>and the detection of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errors and omissions.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4. It provides a basis for various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statistical computations</a:t>
            </a:r>
            <a:r>
              <a:rPr lang="en-US" sz="2800" b="1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001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899564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Major Objectives </a:t>
            </a:r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of Data Tabulation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927280"/>
            <a:ext cx="10856889" cy="5321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To </a:t>
            </a:r>
            <a:r>
              <a:rPr lang="en-US" sz="2800" b="1" dirty="0">
                <a:latin typeface="Garamond" panose="02020404030301010803" pitchFamily="18" charset="0"/>
              </a:rPr>
              <a:t>carry out investigations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To </a:t>
            </a:r>
            <a:r>
              <a:rPr lang="en-US" sz="2800" b="1" dirty="0">
                <a:latin typeface="Garamond" panose="02020404030301010803" pitchFamily="18" charset="0"/>
              </a:rPr>
              <a:t>facilitate comparison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To </a:t>
            </a:r>
            <a:r>
              <a:rPr lang="en-US" sz="2800" b="1" dirty="0">
                <a:latin typeface="Garamond" panose="02020404030301010803" pitchFamily="18" charset="0"/>
              </a:rPr>
              <a:t>locate omissions and errors in the data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To </a:t>
            </a:r>
            <a:r>
              <a:rPr lang="en-US" sz="2800" b="1" dirty="0">
                <a:latin typeface="Garamond" panose="02020404030301010803" pitchFamily="18" charset="0"/>
              </a:rPr>
              <a:t>use space economically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To </a:t>
            </a:r>
            <a:r>
              <a:rPr lang="en-US" sz="2800" b="1" dirty="0">
                <a:latin typeface="Garamond" panose="02020404030301010803" pitchFamily="18" charset="0"/>
              </a:rPr>
              <a:t>study the trends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To simplify the complex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To </a:t>
            </a:r>
            <a:r>
              <a:rPr lang="en-US" sz="2800" b="1" dirty="0">
                <a:latin typeface="Garamond" panose="02020404030301010803" pitchFamily="18" charset="0"/>
              </a:rPr>
              <a:t>use it as future </a:t>
            </a:r>
            <a:r>
              <a:rPr lang="en-US" sz="2800" b="1" dirty="0" smtClean="0">
                <a:latin typeface="Garamond" panose="02020404030301010803" pitchFamily="18" charset="0"/>
              </a:rPr>
              <a:t>references</a:t>
            </a: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To </a:t>
            </a:r>
            <a:r>
              <a:rPr lang="en-US" sz="2800" b="1" dirty="0">
                <a:latin typeface="Garamond" panose="02020404030301010803" pitchFamily="18" charset="0"/>
              </a:rPr>
              <a:t>draw valid inference / conclusions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To </a:t>
            </a:r>
            <a:r>
              <a:rPr lang="en-US" sz="2800" b="1" dirty="0">
                <a:latin typeface="Garamond" panose="02020404030301010803" pitchFamily="18" charset="0"/>
              </a:rPr>
              <a:t>help for further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5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0" y="719259"/>
            <a:ext cx="10805373" cy="596935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Research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design in case of exploratory research studies: </a:t>
            </a:r>
            <a:r>
              <a:rPr lang="en-US" sz="2800" b="1" dirty="0">
                <a:latin typeface="Garamond" panose="02020404030301010803" pitchFamily="18" charset="0"/>
              </a:rPr>
              <a:t>Exploratory research studies </a:t>
            </a:r>
            <a:r>
              <a:rPr lang="en-US" sz="2800" b="1" dirty="0" smtClean="0">
                <a:latin typeface="Garamond" panose="02020404030301010803" pitchFamily="18" charset="0"/>
              </a:rPr>
              <a:t>are also </a:t>
            </a:r>
            <a:r>
              <a:rPr lang="en-US" sz="2800" b="1" dirty="0">
                <a:latin typeface="Garamond" panose="02020404030301010803" pitchFamily="18" charset="0"/>
              </a:rPr>
              <a:t>termed as </a:t>
            </a:r>
            <a:r>
              <a:rPr lang="en-US" sz="2800" b="1" dirty="0" err="1">
                <a:solidFill>
                  <a:srgbClr val="61FD23"/>
                </a:solidFill>
                <a:latin typeface="Garamond" panose="02020404030301010803" pitchFamily="18" charset="0"/>
              </a:rPr>
              <a:t>formulative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 research studies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main purpose of such studies is that of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formulating a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problem </a:t>
            </a:r>
            <a:r>
              <a:rPr lang="en-US" sz="2800" b="1" dirty="0">
                <a:latin typeface="Garamond" panose="02020404030301010803" pitchFamily="18" charset="0"/>
              </a:rPr>
              <a:t>for more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precise investigation </a:t>
            </a:r>
            <a:r>
              <a:rPr lang="en-US" sz="2800" b="1" dirty="0">
                <a:latin typeface="Garamond" panose="02020404030301010803" pitchFamily="18" charset="0"/>
              </a:rPr>
              <a:t>or of developing the working hypotheses from an </a:t>
            </a:r>
            <a:r>
              <a:rPr lang="en-US" sz="2800" b="1" dirty="0" smtClean="0">
                <a:latin typeface="Garamond" panose="02020404030301010803" pitchFamily="18" charset="0"/>
              </a:rPr>
              <a:t>operational point </a:t>
            </a:r>
            <a:r>
              <a:rPr lang="en-US" sz="2800" b="1" dirty="0">
                <a:latin typeface="Garamond" panose="02020404030301010803" pitchFamily="18" charset="0"/>
              </a:rPr>
              <a:t>of view.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2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. Research design in case of descriptive and diagnostic research studies:</a:t>
            </a:r>
            <a:r>
              <a:rPr lang="en-US" sz="2800" b="1" dirty="0">
                <a:latin typeface="Garamond" panose="02020404030301010803" pitchFamily="18" charset="0"/>
              </a:rPr>
              <a:t> Descriptive </a:t>
            </a:r>
            <a:r>
              <a:rPr lang="en-US" sz="2800" b="1" dirty="0" smtClean="0">
                <a:latin typeface="Garamond" panose="02020404030301010803" pitchFamily="18" charset="0"/>
              </a:rPr>
              <a:t>research studies </a:t>
            </a:r>
            <a:r>
              <a:rPr lang="en-US" sz="2800" b="1" dirty="0">
                <a:latin typeface="Garamond" panose="02020404030301010803" pitchFamily="18" charset="0"/>
              </a:rPr>
              <a:t>are those studies which are concerned with describing the characteristics of a </a:t>
            </a:r>
            <a:r>
              <a:rPr lang="en-US" sz="2800" b="1" dirty="0" smtClean="0">
                <a:latin typeface="Garamond" panose="02020404030301010803" pitchFamily="18" charset="0"/>
              </a:rPr>
              <a:t>particular individual</a:t>
            </a:r>
            <a:r>
              <a:rPr lang="en-US" sz="2800" b="1" dirty="0">
                <a:latin typeface="Garamond" panose="02020404030301010803" pitchFamily="18" charset="0"/>
              </a:rPr>
              <a:t>, or of a group, whereas diagnostic research studies determine the frequency with </a:t>
            </a:r>
            <a:r>
              <a:rPr lang="en-US" sz="2800" b="1" dirty="0" smtClean="0">
                <a:latin typeface="Garamond" panose="02020404030301010803" pitchFamily="18" charset="0"/>
              </a:rPr>
              <a:t>which something </a:t>
            </a:r>
            <a:r>
              <a:rPr lang="en-US" sz="2800" b="1" dirty="0">
                <a:latin typeface="Garamond" panose="02020404030301010803" pitchFamily="18" charset="0"/>
              </a:rPr>
              <a:t>occurs or its association with something else.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studies concerning whether </a:t>
            </a:r>
            <a:r>
              <a:rPr lang="en-US" sz="2800" b="1" dirty="0" smtClean="0">
                <a:latin typeface="Garamond" panose="02020404030301010803" pitchFamily="18" charset="0"/>
              </a:rPr>
              <a:t>certain variables </a:t>
            </a:r>
            <a:r>
              <a:rPr lang="en-US" sz="2800" b="1" dirty="0">
                <a:latin typeface="Garamond" panose="02020404030301010803" pitchFamily="18" charset="0"/>
              </a:rPr>
              <a:t>are associated are examples of diagnostic research studies.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21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89956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Differences between Classification and 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661376"/>
            <a:ext cx="10856889" cy="5321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1</a:t>
            </a:r>
            <a:r>
              <a:rPr lang="en-US" sz="2800" b="1" dirty="0">
                <a:latin typeface="Garamond" panose="02020404030301010803" pitchFamily="18" charset="0"/>
              </a:rPr>
              <a:t>. First data are classified and presented in tables; classification is the basis for tabulation.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2. Tabulation is a mechanical function of classification </a:t>
            </a:r>
            <a:r>
              <a:rPr lang="en-US" sz="2800" b="1" dirty="0" smtClean="0">
                <a:latin typeface="Garamond" panose="02020404030301010803" pitchFamily="18" charset="0"/>
              </a:rPr>
              <a:t>because, in tabulation, </a:t>
            </a:r>
            <a:r>
              <a:rPr lang="en-US" sz="2800" b="1" dirty="0">
                <a:latin typeface="Garamond" panose="02020404030301010803" pitchFamily="18" charset="0"/>
              </a:rPr>
              <a:t>classified data are placed in row and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3. Classification is a process </a:t>
            </a:r>
            <a:r>
              <a:rPr lang="en-US" sz="2800" b="1" dirty="0" smtClean="0">
                <a:latin typeface="Garamond" panose="02020404030301010803" pitchFamily="18" charset="0"/>
              </a:rPr>
              <a:t>of </a:t>
            </a:r>
            <a:r>
              <a:rPr lang="en-US" sz="2800" b="1" dirty="0">
                <a:latin typeface="Garamond" panose="02020404030301010803" pitchFamily="18" charset="0"/>
              </a:rPr>
              <a:t>statistical analysis while tabulation is a process of presenting data is suitable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8399047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71925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Importance of Tabulation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1184856"/>
            <a:ext cx="10805373" cy="5969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D</a:t>
            </a:r>
            <a:r>
              <a:rPr lang="en-US" sz="2800" b="1" dirty="0" smtClean="0">
                <a:latin typeface="Garamond" panose="02020404030301010803" pitchFamily="18" charset="0"/>
              </a:rPr>
              <a:t>ata </a:t>
            </a:r>
            <a:r>
              <a:rPr lang="en-US" sz="2800" b="1" dirty="0">
                <a:latin typeface="Garamond" panose="02020404030301010803" pitchFamily="18" charset="0"/>
              </a:rPr>
              <a:t>is divided into various parts and for each part there are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totals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sub totals</a:t>
            </a:r>
            <a:r>
              <a:rPr lang="en-US" sz="2800" b="1" dirty="0">
                <a:latin typeface="Garamond" panose="02020404030301010803" pitchFamily="18" charset="0"/>
              </a:rPr>
              <a:t>. Therefore, relationship between different parts can be easily known.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Since data are arranged in a table with a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title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a number </a:t>
            </a:r>
            <a:r>
              <a:rPr lang="en-US" sz="2800" b="1" dirty="0" smtClean="0">
                <a:latin typeface="Garamond" panose="02020404030301010803" pitchFamily="18" charset="0"/>
              </a:rPr>
              <a:t>it </a:t>
            </a:r>
            <a:r>
              <a:rPr lang="en-US" sz="2800" b="1" dirty="0">
                <a:latin typeface="Garamond" panose="02020404030301010803" pitchFamily="18" charset="0"/>
              </a:rPr>
              <a:t>can be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easily identified </a:t>
            </a:r>
            <a:r>
              <a:rPr lang="en-US" sz="2800" b="1" dirty="0">
                <a:latin typeface="Garamond" panose="02020404030301010803" pitchFamily="18" charset="0"/>
              </a:rPr>
              <a:t>and used for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required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purpose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 </a:t>
            </a:r>
            <a:r>
              <a:rPr lang="en-US" sz="2800" b="1" dirty="0">
                <a:latin typeface="Garamond" panose="02020404030301010803" pitchFamily="18" charset="0"/>
              </a:rPr>
              <a:t>Tabulation makes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data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brief, </a:t>
            </a:r>
            <a:r>
              <a:rPr lang="en-US" sz="2800" b="1" dirty="0">
                <a:latin typeface="Garamond" panose="02020404030301010803" pitchFamily="18" charset="0"/>
              </a:rPr>
              <a:t>t</a:t>
            </a:r>
            <a:r>
              <a:rPr lang="en-US" sz="2800" b="1" dirty="0" smtClean="0">
                <a:latin typeface="Garamond" panose="02020404030301010803" pitchFamily="18" charset="0"/>
              </a:rPr>
              <a:t>herefore</a:t>
            </a:r>
            <a:r>
              <a:rPr lang="en-US" sz="2800" b="1" dirty="0">
                <a:latin typeface="Garamond" panose="02020404030301010803" pitchFamily="18" charset="0"/>
              </a:rPr>
              <a:t>, it can be easily presented in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form of graphs.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Tabulation </a:t>
            </a:r>
            <a:r>
              <a:rPr lang="en-US" sz="2800" b="1" dirty="0">
                <a:latin typeface="Garamond" panose="02020404030301010803" pitchFamily="18" charset="0"/>
              </a:rPr>
              <a:t>presents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numerical figures </a:t>
            </a:r>
            <a:r>
              <a:rPr lang="en-US" sz="2800" b="1" dirty="0">
                <a:latin typeface="Garamond" panose="02020404030301010803" pitchFamily="18" charset="0"/>
              </a:rPr>
              <a:t>in 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attractive form.</a:t>
            </a:r>
          </a:p>
          <a:p>
            <a:pPr marL="0" indent="0">
              <a:buNone/>
            </a:pPr>
            <a:endParaRPr lang="en-US" sz="28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74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719259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Methods of Tabulation </a:t>
            </a:r>
            <a:endParaRPr lang="en-US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1184856"/>
            <a:ext cx="10805373" cy="5969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1.Simple tabulation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when </a:t>
            </a:r>
            <a:r>
              <a:rPr lang="en-US" sz="2800" b="1" dirty="0">
                <a:latin typeface="Garamond" panose="02020404030301010803" pitchFamily="18" charset="0"/>
              </a:rPr>
              <a:t>the data are tabulated to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one characteristic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Simple tabulation generally </a:t>
            </a:r>
            <a:r>
              <a:rPr lang="en-US" sz="2800" b="1" dirty="0" smtClean="0">
                <a:latin typeface="Garamond" panose="02020404030301010803" pitchFamily="18" charset="0"/>
              </a:rPr>
              <a:t>results in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one-way tables </a:t>
            </a:r>
            <a:r>
              <a:rPr lang="en-US" sz="2800" b="1" dirty="0">
                <a:latin typeface="Garamond" panose="02020404030301010803" pitchFamily="18" charset="0"/>
              </a:rPr>
              <a:t>which supply answers to questions about one characteristic of data only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2.Double tabulation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is </a:t>
            </a:r>
            <a:r>
              <a:rPr lang="en-US" sz="2800" b="1" dirty="0">
                <a:latin typeface="Garamond" panose="02020404030301010803" pitchFamily="18" charset="0"/>
              </a:rPr>
              <a:t>when two characteristics of data are tabulated.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For </a:t>
            </a:r>
            <a:r>
              <a:rPr lang="en-US" sz="2800" b="1" dirty="0">
                <a:latin typeface="Garamond" panose="02020404030301010803" pitchFamily="18" charset="0"/>
              </a:rPr>
              <a:t>example, frequency or number of male and female employees in the firm owning different brand of mobile phones like Blackberry, Nokia, </a:t>
            </a:r>
            <a:r>
              <a:rPr lang="en-US" sz="2800" b="1" dirty="0" err="1">
                <a:latin typeface="Garamond" panose="02020404030301010803" pitchFamily="18" charset="0"/>
              </a:rPr>
              <a:t>Iphone</a:t>
            </a:r>
            <a:r>
              <a:rPr lang="en-US" sz="2800" b="1" dirty="0">
                <a:latin typeface="Garamond" panose="02020404030301010803" pitchFamily="18" charset="0"/>
              </a:rPr>
              <a:t>,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821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991673"/>
            <a:ext cx="10805373" cy="5969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3.Complex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tabulation </a:t>
            </a:r>
            <a:r>
              <a:rPr lang="en-US" sz="2800" b="1" dirty="0" smtClean="0">
                <a:latin typeface="Garamond" panose="02020404030301010803" pitchFamily="18" charset="0"/>
              </a:rPr>
              <a:t>. </a:t>
            </a:r>
            <a:endParaRPr lang="en-US" sz="28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Complex </a:t>
            </a:r>
            <a:r>
              <a:rPr lang="en-US" sz="2800" b="1" dirty="0">
                <a:latin typeface="Garamond" panose="02020404030301010803" pitchFamily="18" charset="0"/>
              </a:rPr>
              <a:t>tabulation of data that includes more than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two characteristics.</a:t>
            </a:r>
            <a:r>
              <a:rPr lang="en-US" sz="2800" b="1" dirty="0">
                <a:latin typeface="Garamond" panose="02020404030301010803" pitchFamily="18" charset="0"/>
              </a:rPr>
              <a:t>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For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example, </a:t>
            </a:r>
            <a:r>
              <a:rPr lang="en-US" sz="2800" b="1" dirty="0">
                <a:latin typeface="Garamond" panose="02020404030301010803" pitchFamily="18" charset="0"/>
              </a:rPr>
              <a:t>frequency or number of male, female and the total employees owning different brand of mobile phones like Blackberry, Nokia, I phone, etc.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Cross </a:t>
            </a:r>
            <a:r>
              <a:rPr lang="en-US" sz="2800" b="1" dirty="0">
                <a:latin typeface="Garamond" panose="02020404030301010803" pitchFamily="18" charset="0"/>
              </a:rPr>
              <a:t>tabulations, is also a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sub-type of complex tabulation </a:t>
            </a:r>
            <a:r>
              <a:rPr lang="en-US" sz="2800" b="1" dirty="0">
                <a:latin typeface="Garamond" panose="02020404030301010803" pitchFamily="18" charset="0"/>
              </a:rPr>
              <a:t>that includes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cross-classifying factors </a:t>
            </a:r>
            <a:r>
              <a:rPr lang="en-US" sz="2800" b="1" dirty="0">
                <a:latin typeface="Garamond" panose="02020404030301010803" pitchFamily="18" charset="0"/>
              </a:rPr>
              <a:t>to build a contingency table of counts or frequencies at each combination of factor levels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A contingency table is a display format used to analyze and record the possible relationship between two or more categorical variables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856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719259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Frequency</a:t>
            </a:r>
            <a:endParaRPr lang="en-US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888642"/>
            <a:ext cx="10921283" cy="60723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Frequency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is basically the number of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times a data item occurs in the series</a:t>
            </a:r>
            <a:r>
              <a:rPr lang="en-US" sz="2800" b="1" dirty="0">
                <a:latin typeface="Garamond" panose="02020404030301010803" pitchFamily="18" charset="0"/>
              </a:rPr>
              <a:t>. In other words, it deals with how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frequent a data item is in the series</a:t>
            </a:r>
            <a:r>
              <a:rPr lang="en-US" sz="2800" b="1" dirty="0">
                <a:latin typeface="Garamond" panose="02020404030301010803" pitchFamily="18" charset="0"/>
              </a:rPr>
              <a:t>. For example, if the weight of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5 students </a:t>
            </a:r>
            <a:r>
              <a:rPr lang="en-US" sz="2800" b="1" dirty="0">
                <a:latin typeface="Garamond" panose="02020404030301010803" pitchFamily="18" charset="0"/>
              </a:rPr>
              <a:t>in a class is exactly 65 kg, then the frequency of data item 65kg is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5.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Class Frequency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is </a:t>
            </a:r>
            <a:r>
              <a:rPr lang="en-US" sz="2800" b="1" dirty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number of times the items corresponding to a class interval repeat in the series</a:t>
            </a:r>
            <a:r>
              <a:rPr lang="en-US" sz="2800" b="1" dirty="0">
                <a:latin typeface="Garamond" panose="02020404030301010803" pitchFamily="18" charset="0"/>
              </a:rPr>
              <a:t>. In simple words, it is the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frequency of a class</a:t>
            </a:r>
            <a:r>
              <a:rPr lang="en-US" sz="2800" b="1" dirty="0">
                <a:latin typeface="Garamond" panose="02020404030301010803" pitchFamily="18" charset="0"/>
              </a:rPr>
              <a:t>. For example, if there are 10 students weighing 50-60 kg, then the class frequency for the class 50-60 is 10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365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71925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888642"/>
            <a:ext cx="10921283" cy="60723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A </a:t>
            </a:r>
            <a:r>
              <a:rPr lang="en-US" sz="2800" b="1" dirty="0">
                <a:latin typeface="Garamond" panose="02020404030301010803" pitchFamily="18" charset="0"/>
              </a:rPr>
              <a:t>frequency distribution is the organization of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raw data </a:t>
            </a:r>
            <a:r>
              <a:rPr lang="en-US" sz="2800" b="1" dirty="0">
                <a:latin typeface="Garamond" panose="02020404030301010803" pitchFamily="18" charset="0"/>
              </a:rPr>
              <a:t>in table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form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, using classes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frequency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right column contains the list of frequencies, or number of occurrences of each class/group. Intervals are normally of equal size covering the sample observations </a:t>
            </a:r>
            <a:r>
              <a:rPr lang="en-US" sz="2800" b="1" dirty="0" smtClean="0">
                <a:latin typeface="Garamond" panose="02020404030301010803" pitchFamily="18" charset="0"/>
              </a:rPr>
              <a:t>range.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It </a:t>
            </a:r>
            <a:r>
              <a:rPr lang="en-US" sz="2800" b="1" dirty="0">
                <a:latin typeface="Garamond" panose="02020404030301010803" pitchFamily="18" charset="0"/>
              </a:rPr>
              <a:t>is simply a table in which the gathered data are grouped into classes and the number of occurrences, which fall in each class, is recorded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86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71925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A frequency distribution can be classified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888642"/>
            <a:ext cx="10921283" cy="607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a</a:t>
            </a:r>
            <a:r>
              <a:rPr lang="en-US" sz="2800" b="1" dirty="0">
                <a:latin typeface="Garamond" panose="02020404030301010803" pitchFamily="18" charset="0"/>
              </a:rPr>
              <a:t>) Series of individual observation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b) Discrete (ungrouped) Frequency </a:t>
            </a:r>
            <a:r>
              <a:rPr lang="en-US" sz="2800" b="1" dirty="0" smtClean="0">
                <a:latin typeface="Garamond" panose="02020404030301010803" pitchFamily="18" charset="0"/>
              </a:rPr>
              <a:t>Distribution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c) Continuous frequency distribution (grouped frequency distribution)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a)Series of individual observation; </a:t>
            </a:r>
            <a:r>
              <a:rPr lang="en-US" sz="2800" b="1" dirty="0" smtClean="0">
                <a:latin typeface="Garamond" panose="02020404030301010803" pitchFamily="18" charset="0"/>
              </a:rPr>
              <a:t>is a series where the items are listed </a:t>
            </a:r>
            <a:r>
              <a:rPr lang="en-US" sz="2800" b="1" dirty="0" smtClean="0">
                <a:latin typeface="Garamond" panose="02020404030301010803" pitchFamily="18" charset="0"/>
              </a:rPr>
              <a:t>once </a:t>
            </a:r>
            <a:r>
              <a:rPr lang="en-US" sz="2800" b="1" dirty="0" smtClean="0">
                <a:latin typeface="Garamond" panose="02020404030301010803" pitchFamily="18" charset="0"/>
              </a:rPr>
              <a:t>after  each observation. For statistical calculations, these observations could be arranged in either ascending or descending order. This is called as 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array.</a:t>
            </a: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062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7" y="407050"/>
            <a:ext cx="6516710" cy="62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94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71925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a) Discrete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(ungrouped)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991673"/>
            <a:ext cx="10805373" cy="596935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Garamond" panose="02020404030301010803" pitchFamily="18" charset="0"/>
              </a:rPr>
              <a:t>If the data series are presented in such away that indicating its exact measurement of units, then it is called as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discrete frequency distribution. </a:t>
            </a:r>
            <a:endParaRPr lang="en-US" sz="3200" b="1" dirty="0" smtClean="0">
              <a:solidFill>
                <a:srgbClr val="FFC00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Discrete </a:t>
            </a:r>
            <a:r>
              <a:rPr lang="en-US" sz="3200" b="1" dirty="0">
                <a:latin typeface="Garamond" panose="02020404030301010803" pitchFamily="18" charset="0"/>
              </a:rPr>
              <a:t>variable is one where the variants differ from each other by definite amounts.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Garamond" panose="02020404030301010803" pitchFamily="18" charset="0"/>
              </a:rPr>
              <a:t>Ex</a:t>
            </a:r>
            <a:r>
              <a:rPr lang="en-US" sz="3200" b="1" dirty="0">
                <a:latin typeface="Garamond" panose="02020404030301010803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Garamond" panose="02020404030301010803" pitchFamily="18" charset="0"/>
              </a:rPr>
              <a:t>Assume that a survey has been made to know number of post-graduates in 10 families at random; the resulted raw data could be as follows.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Garamond" panose="02020404030301010803" pitchFamily="18" charset="0"/>
              </a:rPr>
              <a:t>0, 1, 3, 1, 0, 2, 2, 2, 2, 4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Garamond" panose="02020404030301010803" pitchFamily="18" charset="0"/>
              </a:rPr>
              <a:t>This data can be classified into </a:t>
            </a:r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>
                <a:latin typeface="Garamond" panose="02020404030301010803" pitchFamily="18" charset="0"/>
              </a:rPr>
              <a:t>ungrouped frequency distribution.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The </a:t>
            </a:r>
            <a:r>
              <a:rPr lang="en-US" sz="3200" b="1" dirty="0">
                <a:latin typeface="Garamond" panose="02020404030301010803" pitchFamily="18" charset="0"/>
              </a:rPr>
              <a:t>number of post-graduates becomes variable (x) for which we can list the frequency of occurrence (f) in a tabular </a:t>
            </a:r>
            <a:r>
              <a:rPr lang="en-US" sz="3200" b="1" dirty="0" smtClean="0">
                <a:latin typeface="Garamond" panose="02020404030301010803" pitchFamily="18" charset="0"/>
              </a:rPr>
              <a:t>form </a:t>
            </a:r>
            <a:r>
              <a:rPr lang="en-US" sz="3200" b="1" dirty="0">
                <a:latin typeface="Garamond" panose="02020404030301010803" pitchFamily="18" charset="0"/>
              </a:rPr>
              <a:t>as follows;</a:t>
            </a:r>
          </a:p>
        </p:txBody>
      </p:sp>
    </p:spTree>
    <p:extLst>
      <p:ext uri="{BB962C8B-B14F-4D97-AF65-F5344CB8AC3E}">
        <p14:creationId xmlns:p14="http://schemas.microsoft.com/office/powerpoint/2010/main" val="3579322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9" y="643945"/>
            <a:ext cx="10669513" cy="55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4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0" y="719259"/>
            <a:ext cx="10805373" cy="5969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3. Research design in case of hypothesis-testing research studies: </a:t>
            </a:r>
            <a:r>
              <a:rPr lang="en-US" sz="2800" b="1" dirty="0">
                <a:latin typeface="Garamond" panose="02020404030301010803" pitchFamily="18" charset="0"/>
              </a:rPr>
              <a:t>Hypothesis-testing </a:t>
            </a:r>
            <a:r>
              <a:rPr lang="en-US" sz="2800" b="1" dirty="0" smtClean="0">
                <a:latin typeface="Garamond" panose="02020404030301010803" pitchFamily="18" charset="0"/>
              </a:rPr>
              <a:t>research studies </a:t>
            </a:r>
            <a:r>
              <a:rPr lang="en-US" sz="2800" b="1" dirty="0">
                <a:latin typeface="Garamond" panose="02020404030301010803" pitchFamily="18" charset="0"/>
              </a:rPr>
              <a:t>(generally known as experimental studies) are those where the researcher tests the </a:t>
            </a:r>
            <a:r>
              <a:rPr lang="en-US" sz="2800" b="1" dirty="0" smtClean="0">
                <a:latin typeface="Garamond" panose="02020404030301010803" pitchFamily="18" charset="0"/>
              </a:rPr>
              <a:t>hypotheses of </a:t>
            </a:r>
            <a:r>
              <a:rPr lang="en-US" sz="2800" b="1" dirty="0">
                <a:latin typeface="Garamond" panose="02020404030301010803" pitchFamily="18" charset="0"/>
              </a:rPr>
              <a:t>causal relationships between variables.</a:t>
            </a:r>
          </a:p>
        </p:txBody>
      </p:sp>
    </p:spTree>
    <p:extLst>
      <p:ext uri="{BB962C8B-B14F-4D97-AF65-F5344CB8AC3E}">
        <p14:creationId xmlns:p14="http://schemas.microsoft.com/office/powerpoint/2010/main" val="3556906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3" y="169383"/>
            <a:ext cx="10957753" cy="719259"/>
          </a:xfrm>
        </p:spPr>
        <p:txBody>
          <a:bodyPr/>
          <a:lstStyle/>
          <a:p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c)Continuous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frequency distribution (grouped frequency distribution)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991673"/>
            <a:ext cx="10805373" cy="5969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Continuous data </a:t>
            </a:r>
            <a:r>
              <a:rPr lang="en-US" sz="3200" b="1" dirty="0">
                <a:latin typeface="Garamond" panose="02020404030301010803" pitchFamily="18" charset="0"/>
              </a:rPr>
              <a:t>series is one where the measurements are </a:t>
            </a:r>
            <a:r>
              <a:rPr lang="en-US" sz="3200" b="1" dirty="0">
                <a:solidFill>
                  <a:schemeClr val="accent2"/>
                </a:solidFill>
                <a:latin typeface="Garamond" panose="02020404030301010803" pitchFamily="18" charset="0"/>
              </a:rPr>
              <a:t>only </a:t>
            </a:r>
            <a:r>
              <a:rPr lang="en-US" sz="32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approximated </a:t>
            </a:r>
            <a:r>
              <a:rPr lang="en-US" sz="3200" b="1" dirty="0">
                <a:latin typeface="Garamond" panose="02020404030301010803" pitchFamily="18" charset="0"/>
              </a:rPr>
              <a:t>and are expressed in </a:t>
            </a:r>
            <a:r>
              <a:rPr lang="en-US" sz="3200" b="1" dirty="0">
                <a:solidFill>
                  <a:srgbClr val="92D050"/>
                </a:solidFill>
                <a:latin typeface="Garamond" panose="02020404030301010803" pitchFamily="18" charset="0"/>
              </a:rPr>
              <a:t>class intervals within certain limits</a:t>
            </a:r>
            <a:r>
              <a:rPr lang="en-US" sz="32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>
                <a:latin typeface="Garamond" panose="02020404030301010803" pitchFamily="18" charset="0"/>
              </a:rPr>
              <a:t>In continuous frequency distribution the class interval </a:t>
            </a:r>
            <a:r>
              <a:rPr lang="en-US" sz="3200" b="1" dirty="0" smtClean="0">
                <a:latin typeface="Garamond" panose="02020404030301010803" pitchFamily="18" charset="0"/>
              </a:rPr>
              <a:t>is theoretically </a:t>
            </a:r>
            <a:r>
              <a:rPr lang="en-US" sz="3200" b="1" dirty="0">
                <a:latin typeface="Garamond" panose="02020404030301010803" pitchFamily="18" charset="0"/>
              </a:rPr>
              <a:t>continuous from the starting of the frequency distribution till the end without break.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Garamond" panose="02020404030301010803" pitchFamily="18" charset="0"/>
              </a:rPr>
              <a:t>T</a:t>
            </a:r>
            <a:r>
              <a:rPr lang="en-US" sz="3200" b="1" dirty="0" smtClean="0">
                <a:latin typeface="Garamond" panose="02020404030301010803" pitchFamily="18" charset="0"/>
              </a:rPr>
              <a:t>he </a:t>
            </a:r>
            <a:r>
              <a:rPr lang="en-US" sz="3200" b="1" dirty="0">
                <a:latin typeface="Garamond" panose="02020404030301010803" pitchFamily="18" charset="0"/>
              </a:rPr>
              <a:t>variable </a:t>
            </a:r>
            <a:r>
              <a:rPr lang="en-US" sz="3200" b="1" dirty="0" smtClean="0">
                <a:latin typeface="Garamond" panose="02020404030301010803" pitchFamily="18" charset="0"/>
              </a:rPr>
              <a:t>which can </a:t>
            </a:r>
            <a:r>
              <a:rPr lang="en-US" sz="3200" b="1" dirty="0">
                <a:latin typeface="Garamond" panose="02020404030301010803" pitchFamily="18" charset="0"/>
              </a:rPr>
              <a:t>take very intermediate value between the smallest and largest value in the distribution is a </a:t>
            </a:r>
            <a:r>
              <a:rPr lang="en-US" sz="3200" b="1" dirty="0">
                <a:solidFill>
                  <a:srgbClr val="92D050"/>
                </a:solidFill>
                <a:latin typeface="Garamond" panose="02020404030301010803" pitchFamily="18" charset="0"/>
              </a:rPr>
              <a:t>continuous frequency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151957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9" y="888643"/>
            <a:ext cx="10260316" cy="25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506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167301"/>
            <a:ext cx="11359166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9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0"/>
            <a:ext cx="9139841" cy="64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4" y="439579"/>
            <a:ext cx="8560761" cy="62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2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96533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        Introduction</a:t>
            </a:r>
            <a:r>
              <a:rPr lang="en-US" sz="4400" b="1" dirty="0">
                <a:latin typeface="Garamond" panose="02020404030301010803" pitchFamily="18" charset="0"/>
              </a:rPr>
              <a:t/>
            </a:r>
            <a:br>
              <a:rPr lang="en-US" sz="4400" b="1" dirty="0">
                <a:latin typeface="Garamond" panose="02020404030301010803" pitchFamily="18" charset="0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520" y="796532"/>
            <a:ext cx="10835404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task of data collection begins after a research problem has been defined and research </a:t>
            </a:r>
            <a:r>
              <a:rPr lang="en-US" sz="2800" b="1" dirty="0" smtClean="0">
                <a:latin typeface="Garamond" panose="02020404030301010803" pitchFamily="18" charset="0"/>
              </a:rPr>
              <a:t>design/plan written </a:t>
            </a:r>
            <a:r>
              <a:rPr lang="en-US" sz="2800" b="1" dirty="0">
                <a:latin typeface="Garamond" panose="02020404030301010803" pitchFamily="18" charset="0"/>
              </a:rPr>
              <a:t>out.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While </a:t>
            </a:r>
            <a:r>
              <a:rPr lang="en-US" sz="2800" b="1" dirty="0">
                <a:latin typeface="Garamond" panose="02020404030301010803" pitchFamily="18" charset="0"/>
              </a:rPr>
              <a:t>deciding about the method of data collection to be used for the study, </a:t>
            </a:r>
            <a:r>
              <a:rPr lang="en-US" sz="2800" b="1" dirty="0" smtClean="0">
                <a:latin typeface="Garamond" panose="02020404030301010803" pitchFamily="18" charset="0"/>
              </a:rPr>
              <a:t>the researcher </a:t>
            </a:r>
            <a:r>
              <a:rPr lang="en-US" sz="2800" b="1" dirty="0">
                <a:latin typeface="Garamond" panose="02020404030301010803" pitchFamily="18" charset="0"/>
              </a:rPr>
              <a:t>should keep in mind two types of data ;</a:t>
            </a:r>
            <a:r>
              <a:rPr lang="en-US" sz="2800" b="1" dirty="0" smtClean="0">
                <a:solidFill>
                  <a:srgbClr val="66FF33"/>
                </a:solidFill>
                <a:latin typeface="Garamond" panose="02020404030301010803" pitchFamily="18" charset="0"/>
              </a:rPr>
              <a:t>primary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and secondary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The researcher would </a:t>
            </a:r>
            <a:r>
              <a:rPr lang="en-US" sz="2800" b="1" dirty="0" smtClean="0">
                <a:latin typeface="Garamond" panose="02020404030301010803" pitchFamily="18" charset="0"/>
              </a:rPr>
              <a:t>have to </a:t>
            </a:r>
            <a:r>
              <a:rPr lang="en-US" sz="2800" b="1" dirty="0">
                <a:latin typeface="Garamond" panose="02020404030301010803" pitchFamily="18" charset="0"/>
              </a:rPr>
              <a:t>decide which sort of data he would be using (thus collecting) for his study and accordingly he </a:t>
            </a:r>
            <a:r>
              <a:rPr lang="en-US" sz="2800" b="1" dirty="0" smtClean="0">
                <a:latin typeface="Garamond" panose="02020404030301010803" pitchFamily="18" charset="0"/>
              </a:rPr>
              <a:t>will have </a:t>
            </a:r>
            <a:r>
              <a:rPr lang="en-US" sz="2800" b="1" dirty="0">
                <a:latin typeface="Garamond" panose="02020404030301010803" pitchFamily="18" charset="0"/>
              </a:rPr>
              <a:t>to select one or the other method of data collection.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methods of collecting primary </a:t>
            </a:r>
            <a:r>
              <a:rPr lang="en-US" sz="2800" b="1" dirty="0" smtClean="0">
                <a:latin typeface="Garamond" panose="02020404030301010803" pitchFamily="18" charset="0"/>
              </a:rPr>
              <a:t>and secondary </a:t>
            </a:r>
            <a:r>
              <a:rPr lang="en-US" sz="2800" b="1" dirty="0">
                <a:latin typeface="Garamond" panose="02020404030301010803" pitchFamily="18" charset="0"/>
              </a:rPr>
              <a:t>data differ since primary data are to be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originally collected, </a:t>
            </a:r>
            <a:r>
              <a:rPr lang="en-US" sz="2800" b="1" dirty="0">
                <a:latin typeface="Garamond" panose="02020404030301010803" pitchFamily="18" charset="0"/>
              </a:rPr>
              <a:t>while in case of </a:t>
            </a:r>
            <a:r>
              <a:rPr lang="en-US" sz="2800" b="1" dirty="0" smtClean="0">
                <a:latin typeface="Garamond" panose="02020404030301010803" pitchFamily="18" charset="0"/>
              </a:rPr>
              <a:t>secondary data </a:t>
            </a:r>
            <a:r>
              <a:rPr lang="en-US" sz="2800" b="1" dirty="0">
                <a:latin typeface="Garamond" panose="02020404030301010803" pitchFamily="18" charset="0"/>
              </a:rPr>
              <a:t>the nature of data collection work is </a:t>
            </a:r>
            <a:r>
              <a:rPr lang="en-US" sz="2800" b="1" dirty="0">
                <a:solidFill>
                  <a:srgbClr val="66FF33"/>
                </a:solidFill>
                <a:latin typeface="Garamond" panose="02020404030301010803" pitchFamily="18" charset="0"/>
              </a:rPr>
              <a:t>merely that of compilation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4280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3571</TotalTime>
  <Words>5623</Words>
  <Application>Microsoft Office PowerPoint</Application>
  <PresentationFormat>Widescreen</PresentationFormat>
  <Paragraphs>360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Century Gothic</vt:lpstr>
      <vt:lpstr>Garamond</vt:lpstr>
      <vt:lpstr>Wingdings</vt:lpstr>
      <vt:lpstr>Wingdings 3</vt:lpstr>
      <vt:lpstr>Ion</vt:lpstr>
      <vt:lpstr>Research Design</vt:lpstr>
      <vt:lpstr>The overall research design  maybe slipted  into the following parts:</vt:lpstr>
      <vt:lpstr>The important features of a research design</vt:lpstr>
      <vt:lpstr>NEED FOR RESEARCH DESIGN</vt:lpstr>
      <vt:lpstr>DIFFERENT RESEARCH DESIGNS</vt:lpstr>
      <vt:lpstr>PowerPoint Presentation</vt:lpstr>
      <vt:lpstr>PowerPoint Presentation</vt:lpstr>
      <vt:lpstr>PowerPoint Presentation</vt:lpstr>
      <vt:lpstr>        Introduction </vt:lpstr>
      <vt:lpstr>Data collection </vt:lpstr>
      <vt:lpstr>Types of data </vt:lpstr>
      <vt:lpstr>PowerPoint Presentation</vt:lpstr>
      <vt:lpstr>Methods of collecting primary data</vt:lpstr>
      <vt:lpstr>Primary Data Collection Method </vt:lpstr>
      <vt:lpstr>The case study method </vt:lpstr>
      <vt:lpstr>Characteristics of case study method </vt:lpstr>
      <vt:lpstr>Interview method </vt:lpstr>
      <vt:lpstr>Merits of the Interview method </vt:lpstr>
      <vt:lpstr>Weaknesses of  Interview method </vt:lpstr>
      <vt:lpstr>Observation method </vt:lpstr>
      <vt:lpstr>Limitations of Observation method </vt:lpstr>
      <vt:lpstr>Types Observation</vt:lpstr>
      <vt:lpstr>Questionnaire method </vt:lpstr>
      <vt:lpstr>The merits of Questionnaire method </vt:lpstr>
      <vt:lpstr>The demerits  of Questionnaire method </vt:lpstr>
      <vt:lpstr>Schedules method </vt:lpstr>
      <vt:lpstr>Some other methods of data collection</vt:lpstr>
      <vt:lpstr>PowerPoint Presentation</vt:lpstr>
      <vt:lpstr>PowerPoint Presentation</vt:lpstr>
      <vt:lpstr>The researcher, before using secondary data, must see that they possess following characteristics</vt:lpstr>
      <vt:lpstr>PowerPoint Presentation</vt:lpstr>
      <vt:lpstr>PowerPoint Presentation</vt:lpstr>
      <vt:lpstr>PowerPoint Presentation</vt:lpstr>
      <vt:lpstr>PowerPoint Presentation</vt:lpstr>
      <vt:lpstr>Criteria for selection of data collection method</vt:lpstr>
      <vt:lpstr>PowerPoint Presentation</vt:lpstr>
      <vt:lpstr>Introduction to Data Analysis </vt:lpstr>
      <vt:lpstr>Data Analysis </vt:lpstr>
      <vt:lpstr>PowerPoint Presentation</vt:lpstr>
      <vt:lpstr>PROCESSING OPERATIONS</vt:lpstr>
      <vt:lpstr>PROCESSING OPERATIONS</vt:lpstr>
      <vt:lpstr>Stages at which editing should be done,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Tabulation is essential because of the following reasons.</vt:lpstr>
      <vt:lpstr>Major Objectives of Data Tabulation </vt:lpstr>
      <vt:lpstr>Differences between Classification and Tabulation</vt:lpstr>
      <vt:lpstr>Importance of Tabulation </vt:lpstr>
      <vt:lpstr>Methods of Tabulation </vt:lpstr>
      <vt:lpstr>PowerPoint Presentation</vt:lpstr>
      <vt:lpstr>Frequency</vt:lpstr>
      <vt:lpstr>Frequency Distribution</vt:lpstr>
      <vt:lpstr>A frequency distribution can be classified as</vt:lpstr>
      <vt:lpstr>PowerPoint Presentation</vt:lpstr>
      <vt:lpstr>a) Discrete (ungrouped) Frequency Distribution</vt:lpstr>
      <vt:lpstr>PowerPoint Presentation</vt:lpstr>
      <vt:lpstr>c)Continuous frequency distribution (grouped frequency distribution)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Cathrynjoy</dc:creator>
  <cp:lastModifiedBy>Cathrynjoy</cp:lastModifiedBy>
  <cp:revision>118</cp:revision>
  <dcterms:created xsi:type="dcterms:W3CDTF">2018-06-15T13:29:02Z</dcterms:created>
  <dcterms:modified xsi:type="dcterms:W3CDTF">2019-02-27T09:38:19Z</dcterms:modified>
</cp:coreProperties>
</file>