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295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4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82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7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1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1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9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5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6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5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9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3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3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1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Database design</a:t>
            </a:r>
            <a:r>
              <a:rPr lang="en-US" sz="2400" dirty="0"/>
              <a:t> is the process of creating a </a:t>
            </a:r>
            <a:r>
              <a:rPr lang="en-US" sz="2400" b="1" dirty="0"/>
              <a:t>blueprint</a:t>
            </a:r>
            <a:r>
              <a:rPr lang="en-US" sz="2400" dirty="0"/>
              <a:t> for how data will be stored, accessed, managed, and updated in a </a:t>
            </a:r>
            <a:r>
              <a:rPr lang="en-US" sz="2400" b="1" dirty="0"/>
              <a:t>relational</a:t>
            </a:r>
            <a:r>
              <a:rPr lang="en-US" sz="2400" dirty="0"/>
              <a:t> or </a:t>
            </a:r>
            <a:r>
              <a:rPr lang="en-US" sz="2400" b="1" dirty="0"/>
              <a:t>non-relational</a:t>
            </a:r>
            <a:r>
              <a:rPr lang="en-US" sz="2400" dirty="0"/>
              <a:t> database system. A well-designed database ensures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Data is </a:t>
            </a:r>
            <a:r>
              <a:rPr lang="en-US" sz="2400" b="1" dirty="0"/>
              <a:t>organized </a:t>
            </a:r>
            <a:r>
              <a:rPr lang="en-US" sz="2400" b="1" dirty="0" smtClean="0"/>
              <a:t>logically</a:t>
            </a:r>
          </a:p>
          <a:p>
            <a:r>
              <a:rPr lang="en-US" sz="2400" dirty="0"/>
              <a:t>Data </a:t>
            </a:r>
            <a:r>
              <a:rPr lang="en-US" sz="2400" b="1" dirty="0"/>
              <a:t>integrity</a:t>
            </a:r>
            <a:r>
              <a:rPr lang="en-US" sz="2400" dirty="0"/>
              <a:t> is </a:t>
            </a:r>
            <a:r>
              <a:rPr lang="en-US" sz="2400" dirty="0" smtClean="0"/>
              <a:t>maintained</a:t>
            </a:r>
          </a:p>
          <a:p>
            <a:r>
              <a:rPr lang="en-US" sz="2400" dirty="0"/>
              <a:t>Data is </a:t>
            </a:r>
            <a:r>
              <a:rPr lang="en-US" sz="2400" b="1" dirty="0"/>
              <a:t>scalable</a:t>
            </a:r>
            <a:r>
              <a:rPr lang="en-US" sz="2400" dirty="0"/>
              <a:t> and </a:t>
            </a:r>
            <a:r>
              <a:rPr lang="en-US" sz="2400" b="1" dirty="0" smtClean="0"/>
              <a:t>secure</a:t>
            </a:r>
          </a:p>
          <a:p>
            <a:r>
              <a:rPr lang="en-US" sz="2400" dirty="0"/>
              <a:t>Queries are </a:t>
            </a:r>
            <a:r>
              <a:rPr lang="en-US" sz="2400" b="1" dirty="0"/>
              <a:t>efficient</a:t>
            </a:r>
            <a:r>
              <a:rPr lang="en-US" sz="2400" dirty="0"/>
              <a:t> and </a:t>
            </a:r>
            <a:r>
              <a:rPr lang="en-US" sz="2400" b="1" dirty="0"/>
              <a:t>reliable</a:t>
            </a:r>
            <a:r>
              <a:rPr lang="en-US" sz="2400" dirty="0"/>
              <a:t> 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0149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461" y="650515"/>
            <a:ext cx="9603275" cy="581519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Components of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461" y="1537635"/>
            <a:ext cx="9603275" cy="4949792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sz="2600" b="1" dirty="0" smtClean="0"/>
              <a:t>Requirements Gathering</a:t>
            </a:r>
            <a:endParaRPr lang="en-US" sz="2600" b="1" dirty="0"/>
          </a:p>
          <a:p>
            <a:pPr>
              <a:buFontTx/>
              <a:buChar char="-"/>
            </a:pPr>
            <a:r>
              <a:rPr lang="en-US" sz="2400" dirty="0" smtClean="0"/>
              <a:t>To </a:t>
            </a:r>
            <a:r>
              <a:rPr lang="en-US" sz="2400" b="1" dirty="0"/>
              <a:t>understand what the system is supposed to do</a:t>
            </a:r>
            <a:r>
              <a:rPr lang="en-US" sz="2400" dirty="0"/>
              <a:t> and what kind of data it will manage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dirty="0"/>
              <a:t>Key Activities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a) </a:t>
            </a:r>
            <a:r>
              <a:rPr lang="en-US" sz="2400" b="1" dirty="0" smtClean="0"/>
              <a:t>Identify </a:t>
            </a:r>
            <a:r>
              <a:rPr lang="en-US" sz="2400" b="1" dirty="0"/>
              <a:t>Stakeholders </a:t>
            </a:r>
            <a:r>
              <a:rPr lang="en-US" sz="2400" dirty="0"/>
              <a:t>(System users (e.g., staff, customers)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b) </a:t>
            </a:r>
            <a:r>
              <a:rPr lang="en-US" sz="2400" b="1" dirty="0" smtClean="0"/>
              <a:t>Understand </a:t>
            </a:r>
            <a:r>
              <a:rPr lang="en-US" sz="2400" b="1" dirty="0"/>
              <a:t>Business Rules and Processes </a:t>
            </a:r>
            <a:r>
              <a:rPr lang="en-US" sz="2400" dirty="0"/>
              <a:t>- What is the system supposed to support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Example: In a hospital system:</a:t>
            </a:r>
          </a:p>
          <a:p>
            <a:r>
              <a:rPr lang="en-US" sz="2400" dirty="0" smtClean="0"/>
              <a:t>A doctor sees many patients.</a:t>
            </a:r>
          </a:p>
          <a:p>
            <a:r>
              <a:rPr lang="en-US" sz="2400" dirty="0" smtClean="0"/>
              <a:t>Each visit is recorded with diagnosis and treatment.</a:t>
            </a:r>
          </a:p>
          <a:p>
            <a:r>
              <a:rPr lang="en-US" sz="2400" dirty="0" smtClean="0"/>
              <a:t>Medication may be prescribed, and billing must be generated.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841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221" y="605757"/>
            <a:ext cx="10515600" cy="761031"/>
          </a:xfrm>
        </p:spPr>
        <p:txBody>
          <a:bodyPr>
            <a:normAutofit/>
          </a:bodyPr>
          <a:lstStyle/>
          <a:p>
            <a:r>
              <a:rPr lang="en-US" dirty="0" smtClean="0"/>
              <a:t>CONT: CONCEPTS IN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461" y="1453415"/>
            <a:ext cx="10515600" cy="490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c) </a:t>
            </a:r>
            <a:r>
              <a:rPr lang="en-US" sz="2200" b="1" dirty="0" smtClean="0"/>
              <a:t>Define Data Requirements</a:t>
            </a:r>
          </a:p>
          <a:p>
            <a:pPr marL="0" indent="0">
              <a:buNone/>
            </a:pPr>
            <a:r>
              <a:rPr lang="en-US" sz="2200" dirty="0" smtClean="0"/>
              <a:t>What data should be collected?</a:t>
            </a:r>
            <a:br>
              <a:rPr lang="en-US" sz="2200" dirty="0" smtClean="0"/>
            </a:br>
            <a:r>
              <a:rPr lang="en-US" sz="2200" dirty="0" smtClean="0"/>
              <a:t>e.g., For patients: Name, Age, Address, Gender, Visit History</a:t>
            </a:r>
          </a:p>
          <a:p>
            <a:pPr marL="0" indent="0">
              <a:buNone/>
            </a:pPr>
            <a:r>
              <a:rPr lang="en-US" sz="2200" dirty="0" smtClean="0"/>
              <a:t>What are the entities (things you need to track)?</a:t>
            </a:r>
            <a:br>
              <a:rPr lang="en-US" sz="2200" dirty="0" smtClean="0"/>
            </a:br>
            <a:r>
              <a:rPr lang="en-US" sz="2200" dirty="0" smtClean="0"/>
              <a:t>e.g., Patients, Doctors, Visits, Prescriptions</a:t>
            </a:r>
          </a:p>
          <a:p>
            <a:pPr marL="0" indent="0">
              <a:buNone/>
            </a:pPr>
            <a:r>
              <a:rPr lang="en-US" sz="2200" b="1" dirty="0"/>
              <a:t>d) Define Functional Requirements (CRUD Operations)</a:t>
            </a:r>
          </a:p>
          <a:p>
            <a:pPr marL="0" indent="0">
              <a:buNone/>
            </a:pPr>
            <a:r>
              <a:rPr lang="en-US" sz="2200" dirty="0"/>
              <a:t>What needs to be: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200" dirty="0"/>
              <a:t>Created (e.g., Register new patient)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200" dirty="0"/>
              <a:t>Read (e.g., View medical history)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200" dirty="0"/>
              <a:t>Updated (e.g., Change contact info)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200" dirty="0"/>
              <a:t>Deleted (e.g., Remove erroneous records)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6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44259"/>
            <a:ext cx="10515600" cy="818782"/>
          </a:xfrm>
        </p:spPr>
        <p:txBody>
          <a:bodyPr>
            <a:normAutofit/>
          </a:bodyPr>
          <a:lstStyle/>
          <a:p>
            <a:r>
              <a:rPr lang="en-US" dirty="0" smtClean="0"/>
              <a:t>CONT: CONCEPTS IN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82" y="15998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e) Define Volume &amp; Performance Expectations</a:t>
            </a:r>
          </a:p>
          <a:p>
            <a:r>
              <a:rPr lang="en-US" sz="2400" dirty="0" smtClean="0"/>
              <a:t>How many users?</a:t>
            </a:r>
          </a:p>
          <a:p>
            <a:r>
              <a:rPr lang="en-US" sz="2400" dirty="0" smtClean="0"/>
              <a:t>How much data over time?</a:t>
            </a:r>
          </a:p>
          <a:p>
            <a:r>
              <a:rPr lang="en-US" sz="2400" dirty="0" smtClean="0"/>
              <a:t>Any real-time performance needed?</a:t>
            </a:r>
          </a:p>
          <a:p>
            <a:pPr marL="0" indent="0">
              <a:buNone/>
            </a:pPr>
            <a:r>
              <a:rPr lang="en-US" sz="2400" b="1" dirty="0" smtClean="0"/>
              <a:t>f) Security &amp; Compliance Needs</a:t>
            </a:r>
          </a:p>
          <a:p>
            <a:r>
              <a:rPr lang="en-US" sz="2400" dirty="0" smtClean="0"/>
              <a:t>Are there fields requiring encryption?</a:t>
            </a:r>
          </a:p>
          <a:p>
            <a:r>
              <a:rPr lang="en-US" sz="2400" dirty="0" smtClean="0"/>
              <a:t>Should data be anonymized or access-controlled?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44257"/>
            <a:ext cx="10515600" cy="838033"/>
          </a:xfrm>
        </p:spPr>
        <p:txBody>
          <a:bodyPr/>
          <a:lstStyle/>
          <a:p>
            <a:r>
              <a:rPr lang="en-US" dirty="0" smtClean="0"/>
              <a:t>2. Conceptual Design (ER Modeling)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211" y="1561340"/>
            <a:ext cx="10515600" cy="4685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This step transforms the business understanding into a </a:t>
            </a:r>
            <a:r>
              <a:rPr lang="en-US" sz="2400" b="1" dirty="0" smtClean="0"/>
              <a:t>visual data model</a:t>
            </a:r>
            <a:r>
              <a:rPr lang="en-US" sz="2400" dirty="0" smtClean="0"/>
              <a:t> using an </a:t>
            </a:r>
            <a:r>
              <a:rPr lang="en-US" sz="2400" b="1" dirty="0" smtClean="0"/>
              <a:t>Entity-Relationship Diagram (ERD)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An </a:t>
            </a:r>
            <a:r>
              <a:rPr lang="en-US" sz="2400" b="1" dirty="0" smtClean="0"/>
              <a:t>ER model</a:t>
            </a:r>
            <a:r>
              <a:rPr lang="en-US" sz="2400" dirty="0" smtClean="0"/>
              <a:t> represents:</a:t>
            </a:r>
          </a:p>
          <a:p>
            <a:r>
              <a:rPr lang="en-US" sz="2400" b="1" dirty="0" smtClean="0"/>
              <a:t>Entities</a:t>
            </a:r>
            <a:r>
              <a:rPr lang="en-US" sz="2400" dirty="0" smtClean="0"/>
              <a:t>: Real-world objects or concepts </a:t>
            </a:r>
            <a:r>
              <a:rPr lang="en-US" sz="2400" dirty="0" err="1" smtClean="0"/>
              <a:t>e.g</a:t>
            </a:r>
            <a:r>
              <a:rPr lang="en-US" sz="2400" dirty="0" smtClean="0"/>
              <a:t> student, course, </a:t>
            </a:r>
          </a:p>
          <a:p>
            <a:r>
              <a:rPr lang="en-US" sz="2400" b="1" dirty="0" smtClean="0"/>
              <a:t>Attributes</a:t>
            </a:r>
            <a:r>
              <a:rPr lang="en-US" sz="2400" dirty="0" smtClean="0"/>
              <a:t>: Characteristics of entities </a:t>
            </a:r>
            <a:r>
              <a:rPr lang="en-US" sz="2400" dirty="0" err="1" smtClean="0"/>
              <a:t>e.g</a:t>
            </a:r>
            <a:r>
              <a:rPr lang="en-US" sz="2400" dirty="0"/>
              <a:t> </a:t>
            </a:r>
            <a:r>
              <a:rPr lang="en-US" sz="2400" dirty="0" err="1" smtClean="0"/>
              <a:t>student_id</a:t>
            </a:r>
            <a:r>
              <a:rPr lang="en-US" sz="2400" dirty="0" smtClean="0"/>
              <a:t>, name, email</a:t>
            </a:r>
          </a:p>
          <a:p>
            <a:r>
              <a:rPr lang="en-US" sz="2400" b="1" dirty="0" smtClean="0"/>
              <a:t>Relationships</a:t>
            </a:r>
            <a:r>
              <a:rPr lang="en-US" sz="2400" dirty="0" smtClean="0"/>
              <a:t>: How entities relate to one another</a:t>
            </a:r>
          </a:p>
          <a:p>
            <a:pPr marL="0" indent="0">
              <a:buNone/>
            </a:pPr>
            <a:r>
              <a:rPr lang="en-US" sz="2400" dirty="0" smtClean="0"/>
              <a:t>Types:</a:t>
            </a:r>
          </a:p>
          <a:p>
            <a:r>
              <a:rPr lang="en-US" sz="2400" b="1" dirty="0" smtClean="0"/>
              <a:t>One-to-One</a:t>
            </a:r>
            <a:r>
              <a:rPr lang="en-US" sz="2400" dirty="0" smtClean="0"/>
              <a:t>: One passport → one person</a:t>
            </a:r>
          </a:p>
          <a:p>
            <a:r>
              <a:rPr lang="en-US" sz="2400" b="1" dirty="0" smtClean="0"/>
              <a:t>One-to-Many</a:t>
            </a:r>
            <a:r>
              <a:rPr lang="en-US" sz="2400" dirty="0" smtClean="0"/>
              <a:t>: One customer → many orders</a:t>
            </a:r>
          </a:p>
          <a:p>
            <a:r>
              <a:rPr lang="en-US" sz="2400" b="1" dirty="0" smtClean="0"/>
              <a:t>Many-to-Many</a:t>
            </a:r>
            <a:r>
              <a:rPr lang="en-US" sz="2400" dirty="0" smtClean="0"/>
              <a:t>: Many students ↔ many courses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3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" y="1260910"/>
            <a:ext cx="8086725" cy="5332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0982" y="519765"/>
            <a:ext cx="35998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Entities (Rectangles</a:t>
            </a:r>
            <a:r>
              <a:rPr lang="en-US" sz="20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Exam</a:t>
            </a:r>
          </a:p>
          <a:p>
            <a:endParaRPr lang="en-US" sz="2000" dirty="0"/>
          </a:p>
          <a:p>
            <a:r>
              <a:rPr lang="en-US" sz="2000" b="1" dirty="0"/>
              <a:t>Relationships (</a:t>
            </a:r>
            <a:r>
              <a:rPr lang="en-US" sz="2000" b="1" dirty="0" smtClean="0"/>
              <a:t>Diamonds)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Takes </a:t>
            </a:r>
          </a:p>
          <a:p>
            <a:r>
              <a:rPr lang="en-US" sz="2000" dirty="0" smtClean="0"/>
              <a:t>A many-to-many relationship between student and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Has </a:t>
            </a:r>
          </a:p>
          <a:p>
            <a:r>
              <a:rPr lang="en-US" sz="2000" dirty="0" smtClean="0"/>
              <a:t>A one–to-many relationship from class to exam</a:t>
            </a:r>
          </a:p>
          <a:p>
            <a:endParaRPr lang="en-US" sz="2000" dirty="0"/>
          </a:p>
          <a:p>
            <a:r>
              <a:rPr lang="en-US" sz="2000" b="1" dirty="0"/>
              <a:t>Attribute Types (Ovals</a:t>
            </a:r>
            <a:r>
              <a:rPr lang="en-US" sz="20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Red Ovals:</a:t>
            </a:r>
            <a:r>
              <a:rPr lang="en-US" sz="2000" dirty="0"/>
              <a:t> Primary keys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Blue Ovals:</a:t>
            </a:r>
            <a:r>
              <a:rPr lang="en-US" sz="2000" dirty="0"/>
              <a:t> Regular </a:t>
            </a:r>
            <a:r>
              <a:rPr lang="en-US" sz="2000" dirty="0" smtClean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Dashed Ovals:</a:t>
            </a:r>
            <a:r>
              <a:rPr lang="en-US" sz="2000" dirty="0" smtClean="0"/>
              <a:t> optional attributes </a:t>
            </a:r>
            <a:r>
              <a:rPr lang="en-US" sz="2000" dirty="0" err="1" smtClean="0"/>
              <a:t>e.g</a:t>
            </a:r>
            <a:r>
              <a:rPr lang="en-US" sz="2000" dirty="0" smtClean="0"/>
              <a:t> </a:t>
            </a:r>
            <a:r>
              <a:rPr lang="en-US" sz="2000" dirty="0" err="1" smtClean="0"/>
              <a:t>has_honors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578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423</TotalTime>
  <Words>347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DATABASE DESIGN</vt:lpstr>
      <vt:lpstr>What is database design</vt:lpstr>
      <vt:lpstr>Core Components of Database Design</vt:lpstr>
      <vt:lpstr>CONT: CONCEPTS IN DATABASE DESIGN</vt:lpstr>
      <vt:lpstr>CONT: CONCEPTS IN DATABASE DESIGN</vt:lpstr>
      <vt:lpstr>2. Conceptual Design (ER Modeling)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user</dc:creator>
  <cp:lastModifiedBy>user</cp:lastModifiedBy>
  <cp:revision>12</cp:revision>
  <dcterms:created xsi:type="dcterms:W3CDTF">2025-07-03T10:13:52Z</dcterms:created>
  <dcterms:modified xsi:type="dcterms:W3CDTF">2025-07-03T17:17:39Z</dcterms:modified>
</cp:coreProperties>
</file>