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81" r:id="rId3"/>
    <p:sldId id="282" r:id="rId4"/>
    <p:sldId id="257" r:id="rId5"/>
    <p:sldId id="258" r:id="rId6"/>
    <p:sldId id="283" r:id="rId7"/>
    <p:sldId id="284" r:id="rId8"/>
    <p:sldId id="285" r:id="rId9"/>
    <p:sldId id="286" r:id="rId10"/>
    <p:sldId id="287"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FBD3CF8-880C-4FEC-9E91-1D58AEEED5B7}">
  <a:tblStyle styleId="{AFBD3CF8-880C-4FEC-9E91-1D58AEEED5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8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099fb9fce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099fb9fce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99fb9fce6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99fb9fce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099fb9fce6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099fb9fce6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099fb9fce6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099fb9fce6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99fb9fce6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099fb9fce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099fb9fce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099fb9fce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099fb9fce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099fb9fce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99fb9fce6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099fb9fce6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099fb9fc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099fb9f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099fb9fce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099fb9fce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099fb9fce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3099fb9fce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99fb9fce6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099fb9fce6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099fb9fce6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099fb9fce6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099fb9fce6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099fb9fce6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099fb9fce6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099fb9fce6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99fb9fce6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99fb9fce6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Database Normalisation</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709458" cy="572700"/>
          </a:xfrm>
        </p:spPr>
        <p:txBody>
          <a:bodyPr>
            <a:noAutofit/>
          </a:bodyPr>
          <a:lstStyle/>
          <a:p>
            <a:r>
              <a:rPr lang="en-US" sz="2400" b="1" dirty="0"/>
              <a:t>Third Normal Form (3NF)</a:t>
            </a:r>
            <a:r>
              <a:rPr lang="en-US" sz="2400" dirty="0"/>
              <a:t> – Remove Transitive Dependencies</a:t>
            </a:r>
          </a:p>
        </p:txBody>
      </p:sp>
      <p:sp>
        <p:nvSpPr>
          <p:cNvPr id="3" name="Text Placeholder 2"/>
          <p:cNvSpPr>
            <a:spLocks noGrp="1"/>
          </p:cNvSpPr>
          <p:nvPr>
            <p:ph type="body" idx="1"/>
          </p:nvPr>
        </p:nvSpPr>
        <p:spPr/>
        <p:txBody>
          <a:bodyPr/>
          <a:lstStyle/>
          <a:p>
            <a:r>
              <a:rPr lang="en-US" dirty="0"/>
              <a:t>Must already be in </a:t>
            </a:r>
            <a:r>
              <a:rPr lang="en-US" b="1" dirty="0"/>
              <a:t>2NF</a:t>
            </a:r>
            <a:endParaRPr lang="en-US" dirty="0"/>
          </a:p>
          <a:p>
            <a:r>
              <a:rPr lang="en-US" dirty="0"/>
              <a:t>No </a:t>
            </a:r>
            <a:r>
              <a:rPr lang="en-US" b="1" dirty="0"/>
              <a:t>transitive dependencies</a:t>
            </a:r>
            <a:r>
              <a:rPr lang="en-US" dirty="0"/>
              <a:t>: non-key attributes must not depend on other non-key </a:t>
            </a:r>
            <a:r>
              <a:rPr lang="en-US" dirty="0" smtClean="0"/>
              <a:t>attributes</a:t>
            </a:r>
          </a:p>
          <a:p>
            <a:r>
              <a:rPr lang="en-US" dirty="0" smtClean="0"/>
              <a:t>In the student table, </a:t>
            </a:r>
            <a:r>
              <a:rPr lang="en-US" dirty="0" err="1" smtClean="0"/>
              <a:t>DeptHead</a:t>
            </a:r>
            <a:r>
              <a:rPr lang="en-US" dirty="0" smtClean="0"/>
              <a:t> depends on </a:t>
            </a:r>
            <a:r>
              <a:rPr lang="en-US" dirty="0" err="1" smtClean="0"/>
              <a:t>Dept</a:t>
            </a:r>
            <a:r>
              <a:rPr lang="en-US" dirty="0" smtClean="0"/>
              <a:t> , not </a:t>
            </a:r>
            <a:r>
              <a:rPr lang="en-US" dirty="0" err="1" smtClean="0"/>
              <a:t>StudentID</a:t>
            </a:r>
            <a:endParaRPr lang="en-US" dirty="0" smtClean="0"/>
          </a:p>
          <a:p>
            <a:r>
              <a:rPr lang="en-US" dirty="0" smtClean="0"/>
              <a:t>We handled this by creating a separate department table- so this structure is in 3NF</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563334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383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All non-key attributes should not depend on other non-key attributes – No transitive dependencies</a:t>
            </a:r>
            <a:endParaRPr/>
          </a:p>
        </p:txBody>
      </p:sp>
      <p:sp>
        <p:nvSpPr>
          <p:cNvPr id="143" name="Google Shape;14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4"/>
          <p:cNvGraphicFramePr/>
          <p:nvPr/>
        </p:nvGraphicFramePr>
        <p:xfrm>
          <a:off x="311700" y="1772500"/>
          <a:ext cx="3318625" cy="259062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gridCol w="1194375">
                  <a:extLst>
                    <a:ext uri="{9D8B030D-6E8A-4147-A177-3AD203B41FA5}">
                      <a16:colId xmlns:a16="http://schemas.microsoft.com/office/drawing/2014/main" val="20001"/>
                    </a:ext>
                  </a:extLst>
                </a:gridCol>
                <a:gridCol w="1119000">
                  <a:extLst>
                    <a:ext uri="{9D8B030D-6E8A-4147-A177-3AD203B41FA5}">
                      <a16:colId xmlns:a16="http://schemas.microsoft.com/office/drawing/2014/main" val="20002"/>
                    </a:ext>
                  </a:extLst>
                </a:gridCol>
              </a:tblGrid>
              <a:tr h="389350">
                <a:tc>
                  <a:txBody>
                    <a:bodyPr/>
                    <a:lstStyle/>
                    <a:p>
                      <a:pPr marL="0" lvl="0" indent="0" algn="l" rtl="0">
                        <a:spcBef>
                          <a:spcPts val="0"/>
                        </a:spcBef>
                        <a:spcAft>
                          <a:spcPts val="0"/>
                        </a:spcAft>
                        <a:buNone/>
                      </a:pPr>
                      <a:r>
                        <a:rPr lang="en" b="1"/>
                        <a:t>Course (PK)</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Program</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Program Head</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Python</a:t>
                      </a:r>
                      <a:endParaRPr/>
                    </a:p>
                  </a:txBody>
                  <a:tcPr marL="91425" marR="91425" marT="91425" marB="91425"/>
                </a:tc>
                <a:tc>
                  <a:txBody>
                    <a:bodyPr/>
                    <a:lstStyle/>
                    <a:p>
                      <a:pPr marL="0" lvl="0" indent="0" algn="l" rtl="0">
                        <a:spcBef>
                          <a:spcPts val="0"/>
                        </a:spcBef>
                        <a:spcAft>
                          <a:spcPts val="0"/>
                        </a:spcAft>
                        <a:buNone/>
                      </a:pPr>
                      <a:r>
                        <a:rPr lang="en"/>
                        <a:t>General</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Cyril</a:t>
                      </a:r>
                      <a:endParaRPr/>
                    </a:p>
                  </a:txBody>
                  <a:tcPr marL="91425" marR="91425" marT="91425" marB="91425">
                    <a:solidFill>
                      <a:srgbClr val="F4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ML</a:t>
                      </a:r>
                      <a:endParaRPr/>
                    </a:p>
                  </a:txBody>
                  <a:tcPr marL="91425" marR="91425" marT="91425" marB="91425"/>
                </a:tc>
                <a:tc>
                  <a:txBody>
                    <a:bodyPr/>
                    <a:lstStyle/>
                    <a:p>
                      <a:pPr marL="0" lvl="0" indent="0" algn="l" rtl="0">
                        <a:spcBef>
                          <a:spcPts val="0"/>
                        </a:spcBef>
                        <a:spcAft>
                          <a:spcPts val="0"/>
                        </a:spcAft>
                        <a:buNone/>
                      </a:pPr>
                      <a:r>
                        <a:rPr lang="en"/>
                        <a:t>Data</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Chris</a:t>
                      </a:r>
                      <a:endParaRPr/>
                    </a:p>
                  </a:txBody>
                  <a:tcPr marL="91425" marR="91425" marT="91425" marB="91425">
                    <a:solidFill>
                      <a:srgbClr val="F4CC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SQL</a:t>
                      </a:r>
                      <a:endParaRPr/>
                    </a:p>
                  </a:txBody>
                  <a:tcPr marL="91425" marR="91425" marT="91425" marB="91425"/>
                </a:tc>
                <a:tc>
                  <a:txBody>
                    <a:bodyPr/>
                    <a:lstStyle/>
                    <a:p>
                      <a:pPr marL="0" lvl="0" indent="0" algn="l" rtl="0">
                        <a:spcBef>
                          <a:spcPts val="0"/>
                        </a:spcBef>
                        <a:spcAft>
                          <a:spcPts val="0"/>
                        </a:spcAft>
                        <a:buNone/>
                      </a:pPr>
                      <a:r>
                        <a:rPr lang="en"/>
                        <a:t>General</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Cyril</a:t>
                      </a:r>
                      <a:endParaRPr/>
                    </a:p>
                  </a:txBody>
                  <a:tcPr marL="91425" marR="91425" marT="91425" marB="91425">
                    <a:solidFill>
                      <a:srgbClr val="F4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Javascript</a:t>
                      </a:r>
                      <a:endParaRPr/>
                    </a:p>
                  </a:txBody>
                  <a:tcPr marL="91425" marR="91425" marT="91425" marB="91425"/>
                </a:tc>
                <a:tc>
                  <a:txBody>
                    <a:bodyPr/>
                    <a:lstStyle/>
                    <a:p>
                      <a:pPr marL="0" lvl="0" indent="0" algn="l" rtl="0">
                        <a:spcBef>
                          <a:spcPts val="0"/>
                        </a:spcBef>
                        <a:spcAft>
                          <a:spcPts val="0"/>
                        </a:spcAft>
                        <a:buNone/>
                      </a:pPr>
                      <a:r>
                        <a:rPr lang="en"/>
                        <a:t>Software</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Ezekiel</a:t>
                      </a:r>
                      <a:endParaRPr/>
                    </a:p>
                  </a:txBody>
                  <a:tcPr marL="91425" marR="91425" marT="91425" marB="91425">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Django</a:t>
                      </a:r>
                      <a:endParaRPr/>
                    </a:p>
                  </a:txBody>
                  <a:tcPr marL="91425" marR="91425" marT="91425" marB="91425"/>
                </a:tc>
                <a:tc>
                  <a:txBody>
                    <a:bodyPr/>
                    <a:lstStyle/>
                    <a:p>
                      <a:pPr marL="0" lvl="0" indent="0" algn="l" rtl="0">
                        <a:spcBef>
                          <a:spcPts val="0"/>
                        </a:spcBef>
                        <a:spcAft>
                          <a:spcPts val="0"/>
                        </a:spcAft>
                        <a:buNone/>
                      </a:pPr>
                      <a:r>
                        <a:rPr lang="en"/>
                        <a:t>Software</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Ezekiel</a:t>
                      </a:r>
                      <a:endParaRPr/>
                    </a:p>
                  </a:txBody>
                  <a:tcPr marL="91425" marR="91425" marT="91425" marB="91425">
                    <a:solidFill>
                      <a:srgbClr val="F4CCCC"/>
                    </a:solidFill>
                  </a:tcPr>
                </a:tc>
                <a:extLst>
                  <a:ext uri="{0D108BD9-81ED-4DB2-BD59-A6C34878D82A}">
                    <a16:rowId xmlns:a16="http://schemas.microsoft.com/office/drawing/2014/main" val="10005"/>
                  </a:ext>
                </a:extLst>
              </a:tr>
            </a:tbl>
          </a:graphicData>
        </a:graphic>
      </p:graphicFrame>
      <p:graphicFrame>
        <p:nvGraphicFramePr>
          <p:cNvPr id="145" name="Google Shape;145;p24"/>
          <p:cNvGraphicFramePr/>
          <p:nvPr/>
        </p:nvGraphicFramePr>
        <p:xfrm>
          <a:off x="4069238" y="1772500"/>
          <a:ext cx="2199625" cy="259062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gridCol w="1194375">
                  <a:extLst>
                    <a:ext uri="{9D8B030D-6E8A-4147-A177-3AD203B41FA5}">
                      <a16:colId xmlns:a16="http://schemas.microsoft.com/office/drawing/2014/main" val="20001"/>
                    </a:ext>
                  </a:extLst>
                </a:gridCol>
              </a:tblGrid>
              <a:tr h="389350">
                <a:tc>
                  <a:txBody>
                    <a:bodyPr/>
                    <a:lstStyle/>
                    <a:p>
                      <a:pPr marL="0" lvl="0" indent="0" algn="l" rtl="0">
                        <a:spcBef>
                          <a:spcPts val="0"/>
                        </a:spcBef>
                        <a:spcAft>
                          <a:spcPts val="0"/>
                        </a:spcAft>
                        <a:buNone/>
                      </a:pPr>
                      <a:r>
                        <a:rPr lang="en" b="1"/>
                        <a:t>Course (PK)</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Program</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Python</a:t>
                      </a:r>
                      <a:endParaRPr/>
                    </a:p>
                  </a:txBody>
                  <a:tcPr marL="91425" marR="91425" marT="91425" marB="91425"/>
                </a:tc>
                <a:tc>
                  <a:txBody>
                    <a:bodyPr/>
                    <a:lstStyle/>
                    <a:p>
                      <a:pPr marL="0" lvl="0" indent="0" algn="l" rtl="0">
                        <a:spcBef>
                          <a:spcPts val="0"/>
                        </a:spcBef>
                        <a:spcAft>
                          <a:spcPts val="0"/>
                        </a:spcAft>
                        <a:buNone/>
                      </a:pPr>
                      <a:r>
                        <a:rPr lang="en"/>
                        <a:t>General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ML</a:t>
                      </a:r>
                      <a:endParaRPr/>
                    </a:p>
                  </a:txBody>
                  <a:tcPr marL="91425" marR="91425" marT="91425" marB="91425"/>
                </a:tc>
                <a:tc>
                  <a:txBody>
                    <a:bodyPr/>
                    <a:lstStyle/>
                    <a:p>
                      <a:pPr marL="0" lvl="0" indent="0" algn="l" rtl="0">
                        <a:spcBef>
                          <a:spcPts val="0"/>
                        </a:spcBef>
                        <a:spcAft>
                          <a:spcPts val="0"/>
                        </a:spcAft>
                        <a:buNone/>
                      </a:pPr>
                      <a:r>
                        <a:rPr lang="en"/>
                        <a:t>Data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SQL</a:t>
                      </a:r>
                      <a:endParaRPr/>
                    </a:p>
                  </a:txBody>
                  <a:tcPr marL="91425" marR="91425" marT="91425" marB="91425"/>
                </a:tc>
                <a:tc>
                  <a:txBody>
                    <a:bodyPr/>
                    <a:lstStyle/>
                    <a:p>
                      <a:pPr marL="0" lvl="0" indent="0" algn="l" rtl="0">
                        <a:spcBef>
                          <a:spcPts val="0"/>
                        </a:spcBef>
                        <a:spcAft>
                          <a:spcPts val="0"/>
                        </a:spcAft>
                        <a:buNone/>
                      </a:pPr>
                      <a:r>
                        <a:rPr lang="en"/>
                        <a:t>General</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Javascript</a:t>
                      </a:r>
                      <a:endParaRPr/>
                    </a:p>
                  </a:txBody>
                  <a:tcPr marL="91425" marR="91425" marT="91425" marB="91425"/>
                </a:tc>
                <a:tc>
                  <a:txBody>
                    <a:bodyPr/>
                    <a:lstStyle/>
                    <a:p>
                      <a:pPr marL="0" lvl="0" indent="0" algn="l" rtl="0">
                        <a:spcBef>
                          <a:spcPts val="0"/>
                        </a:spcBef>
                        <a:spcAft>
                          <a:spcPts val="0"/>
                        </a:spcAft>
                        <a:buNone/>
                      </a:pPr>
                      <a:r>
                        <a:rPr lang="en"/>
                        <a:t>Software</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Django</a:t>
                      </a:r>
                      <a:endParaRPr/>
                    </a:p>
                  </a:txBody>
                  <a:tcPr marL="91425" marR="91425" marT="91425" marB="91425"/>
                </a:tc>
                <a:tc>
                  <a:txBody>
                    <a:bodyPr/>
                    <a:lstStyle/>
                    <a:p>
                      <a:pPr marL="0" lvl="0" indent="0" algn="l" rtl="0">
                        <a:spcBef>
                          <a:spcPts val="0"/>
                        </a:spcBef>
                        <a:spcAft>
                          <a:spcPts val="0"/>
                        </a:spcAft>
                        <a:buNone/>
                      </a:pPr>
                      <a:r>
                        <a:rPr lang="en"/>
                        <a:t>Software</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46" name="Google Shape;146;p24"/>
          <p:cNvGraphicFramePr/>
          <p:nvPr/>
        </p:nvGraphicFramePr>
        <p:xfrm>
          <a:off x="6518925" y="2168700"/>
          <a:ext cx="2313375" cy="1798200"/>
        </p:xfrm>
        <a:graphic>
          <a:graphicData uri="http://schemas.openxmlformats.org/drawingml/2006/table">
            <a:tbl>
              <a:tblPr>
                <a:noFill/>
                <a:tableStyleId>{AFBD3CF8-880C-4FEC-9E91-1D58AEEED5B7}</a:tableStyleId>
              </a:tblPr>
              <a:tblGrid>
                <a:gridCol w="1194375">
                  <a:extLst>
                    <a:ext uri="{9D8B030D-6E8A-4147-A177-3AD203B41FA5}">
                      <a16:colId xmlns:a16="http://schemas.microsoft.com/office/drawing/2014/main" val="20000"/>
                    </a:ext>
                  </a:extLst>
                </a:gridCol>
                <a:gridCol w="1119000">
                  <a:extLst>
                    <a:ext uri="{9D8B030D-6E8A-4147-A177-3AD203B41FA5}">
                      <a16:colId xmlns:a16="http://schemas.microsoft.com/office/drawing/2014/main" val="20001"/>
                    </a:ext>
                  </a:extLst>
                </a:gridCol>
              </a:tblGrid>
              <a:tr h="389350">
                <a:tc>
                  <a:txBody>
                    <a:bodyPr/>
                    <a:lstStyle/>
                    <a:p>
                      <a:pPr marL="0" lvl="0" indent="0" algn="l" rtl="0">
                        <a:spcBef>
                          <a:spcPts val="0"/>
                        </a:spcBef>
                        <a:spcAft>
                          <a:spcPts val="0"/>
                        </a:spcAft>
                        <a:buNone/>
                      </a:pPr>
                      <a:r>
                        <a:rPr lang="en" b="1"/>
                        <a:t>Program (PK)</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Program Head</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General</a:t>
                      </a:r>
                      <a:endParaRPr/>
                    </a:p>
                  </a:txBody>
                  <a:tcPr marL="91425" marR="91425" marT="91425" marB="91425"/>
                </a:tc>
                <a:tc>
                  <a:txBody>
                    <a:bodyPr/>
                    <a:lstStyle/>
                    <a:p>
                      <a:pPr marL="0" lvl="0" indent="0" algn="l" rtl="0">
                        <a:spcBef>
                          <a:spcPts val="0"/>
                        </a:spcBef>
                        <a:spcAft>
                          <a:spcPts val="0"/>
                        </a:spcAft>
                        <a:buNone/>
                      </a:pPr>
                      <a:r>
                        <a:rPr lang="en"/>
                        <a:t>Cyril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Data</a:t>
                      </a:r>
                      <a:endParaRPr/>
                    </a:p>
                  </a:txBody>
                  <a:tcPr marL="91425" marR="91425" marT="91425" marB="91425"/>
                </a:tc>
                <a:tc>
                  <a:txBody>
                    <a:bodyPr/>
                    <a:lstStyle/>
                    <a:p>
                      <a:pPr marL="0" lvl="0" indent="0" algn="l" rtl="0">
                        <a:spcBef>
                          <a:spcPts val="0"/>
                        </a:spcBef>
                        <a:spcAft>
                          <a:spcPts val="0"/>
                        </a:spcAft>
                        <a:buNone/>
                      </a:pPr>
                      <a:r>
                        <a:rPr lang="en"/>
                        <a:t>Chris</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Software</a:t>
                      </a:r>
                      <a:endParaRPr/>
                    </a:p>
                  </a:txBody>
                  <a:tcPr marL="91425" marR="91425" marT="91425" marB="91425"/>
                </a:tc>
                <a:tc>
                  <a:txBody>
                    <a:bodyPr/>
                    <a:lstStyle/>
                    <a:p>
                      <a:pPr marL="0" lvl="0" indent="0" algn="l" rtl="0">
                        <a:spcBef>
                          <a:spcPts val="0"/>
                        </a:spcBef>
                        <a:spcAft>
                          <a:spcPts val="0"/>
                        </a:spcAft>
                        <a:buNone/>
                      </a:pPr>
                      <a:r>
                        <a:rPr lang="en"/>
                        <a:t>Ezekiel</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490250" y="450150"/>
            <a:ext cx="7803900" cy="4090800"/>
          </a:xfrm>
          <a:prstGeom prst="rect">
            <a:avLst/>
          </a:prstGeom>
        </p:spPr>
        <p:txBody>
          <a:bodyPr spcFirstLastPara="1" wrap="square" lIns="91425" tIns="91425" rIns="91425" bIns="91425" anchor="ctr" anchorCtr="0">
            <a:normAutofit/>
          </a:bodyPr>
          <a:lstStyle/>
          <a:p>
            <a:pPr marL="0" lvl="0" indent="0" algn="l" rtl="0">
              <a:lnSpc>
                <a:spcPct val="115000"/>
              </a:lnSpc>
              <a:spcBef>
                <a:spcPts val="0"/>
              </a:spcBef>
              <a:spcAft>
                <a:spcPts val="1200"/>
              </a:spcAft>
              <a:buClr>
                <a:schemeClr val="dk1"/>
              </a:buClr>
              <a:buSzPts val="1100"/>
              <a:buFont typeface="Arial"/>
              <a:buNone/>
            </a:pPr>
            <a:r>
              <a:rPr lang="en" sz="2800" b="1">
                <a:solidFill>
                  <a:schemeClr val="dk2"/>
                </a:solidFill>
              </a:rPr>
              <a:t>Boyce-Codd Normal Form (BCNF)</a:t>
            </a:r>
            <a:r>
              <a:rPr lang="en" sz="2800">
                <a:solidFill>
                  <a:schemeClr val="dk2"/>
                </a:solidFill>
              </a:rPr>
              <a:t> states that every column in a table must relate directly to the entire primary key and nothing but the primary key.</a:t>
            </a:r>
            <a:endParaRPr sz="5800"/>
          </a:p>
        </p:txBody>
      </p:sp>
      <p:sp>
        <p:nvSpPr>
          <p:cNvPr id="152" name="Google Shape;152;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490250" y="450150"/>
            <a:ext cx="6824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4th Normal Form (4NF)</a:t>
            </a:r>
            <a:endParaRPr/>
          </a:p>
        </p:txBody>
      </p:sp>
      <p:sp>
        <p:nvSpPr>
          <p:cNvPr id="158" name="Google Shape;15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7"/>
          <p:cNvSpPr txBox="1">
            <a:spLocks noGrp="1"/>
          </p:cNvSpPr>
          <p:nvPr>
            <p:ph type="title"/>
          </p:nvPr>
        </p:nvSpPr>
        <p:spPr>
          <a:xfrm>
            <a:off x="311700" y="383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 does not contain multi-value dependencies</a:t>
            </a:r>
            <a:endParaRPr/>
          </a:p>
        </p:txBody>
      </p:sp>
      <p:sp>
        <p:nvSpPr>
          <p:cNvPr id="164" name="Google Shape;16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65" name="Google Shape;165;p27"/>
          <p:cNvGraphicFramePr/>
          <p:nvPr/>
        </p:nvGraphicFramePr>
        <p:xfrm>
          <a:off x="311700" y="1772500"/>
          <a:ext cx="3318625" cy="277347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gridCol w="1194375">
                  <a:extLst>
                    <a:ext uri="{9D8B030D-6E8A-4147-A177-3AD203B41FA5}">
                      <a16:colId xmlns:a16="http://schemas.microsoft.com/office/drawing/2014/main" val="20001"/>
                    </a:ext>
                  </a:extLst>
                </a:gridCol>
                <a:gridCol w="1119000">
                  <a:extLst>
                    <a:ext uri="{9D8B030D-6E8A-4147-A177-3AD203B41FA5}">
                      <a16:colId xmlns:a16="http://schemas.microsoft.com/office/drawing/2014/main" val="20002"/>
                    </a:ext>
                  </a:extLst>
                </a:gridCol>
              </a:tblGrid>
              <a:tr h="389350">
                <a:tc>
                  <a:txBody>
                    <a:bodyPr/>
                    <a:lstStyle/>
                    <a:p>
                      <a:pPr marL="0" lvl="0" indent="0" algn="l" rtl="0">
                        <a:spcBef>
                          <a:spcPts val="0"/>
                        </a:spcBef>
                        <a:spcAft>
                          <a:spcPts val="0"/>
                        </a:spcAft>
                        <a:buNone/>
                      </a:pPr>
                      <a:r>
                        <a:rPr lang="en" b="1"/>
                        <a:t>Student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Course</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Interests</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Finance</a:t>
                      </a:r>
                      <a:endParaRPr/>
                    </a:p>
                  </a:txBody>
                  <a:tcPr marL="91425" marR="91425" marT="91425" marB="91425">
                    <a:solidFill>
                      <a:srgbClr val="F4CCCC"/>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Health</a:t>
                      </a:r>
                      <a:endParaRPr/>
                    </a:p>
                  </a:txBody>
                  <a:tcPr marL="91425" marR="91425" marT="91425" marB="91425">
                    <a:solidFill>
                      <a:srgbClr val="F4CCCC"/>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Finance</a:t>
                      </a:r>
                      <a:endParaRPr/>
                    </a:p>
                  </a:txBody>
                  <a:tcPr marL="91425" marR="91425" marT="91425" marB="91425">
                    <a:solidFill>
                      <a:srgbClr val="F4CCCC"/>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Health</a:t>
                      </a:r>
                      <a:endParaRPr/>
                    </a:p>
                  </a:txBody>
                  <a:tcPr marL="91425" marR="91425" marT="91425" marB="91425">
                    <a:solidFill>
                      <a:srgbClr val="F4CCCC"/>
                    </a:solidFill>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S002</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Sports</a:t>
                      </a:r>
                      <a:endParaRPr/>
                    </a:p>
                  </a:txBody>
                  <a:tcPr marL="91425" marR="91425" marT="91425" marB="91425">
                    <a:solidFill>
                      <a:srgbClr val="F4CCCC"/>
                    </a:solidFill>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S002</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solidFill>
                      <a:srgbClr val="F4CCCC"/>
                    </a:solidFill>
                  </a:tcPr>
                </a:tc>
                <a:tc>
                  <a:txBody>
                    <a:bodyPr/>
                    <a:lstStyle/>
                    <a:p>
                      <a:pPr marL="0" lvl="0" indent="0" algn="l" rtl="0">
                        <a:spcBef>
                          <a:spcPts val="0"/>
                        </a:spcBef>
                        <a:spcAft>
                          <a:spcPts val="0"/>
                        </a:spcAft>
                        <a:buNone/>
                      </a:pPr>
                      <a:r>
                        <a:rPr lang="en"/>
                        <a:t>Sports</a:t>
                      </a:r>
                      <a:endParaRPr/>
                    </a:p>
                  </a:txBody>
                  <a:tcPr marL="91425" marR="91425" marT="91425" marB="91425">
                    <a:solidFill>
                      <a:srgbClr val="F4CCCC"/>
                    </a:solidFill>
                  </a:tcPr>
                </a:tc>
                <a:extLst>
                  <a:ext uri="{0D108BD9-81ED-4DB2-BD59-A6C34878D82A}">
                    <a16:rowId xmlns:a16="http://schemas.microsoft.com/office/drawing/2014/main" val="10006"/>
                  </a:ext>
                </a:extLst>
              </a:tr>
            </a:tbl>
          </a:graphicData>
        </a:graphic>
      </p:graphicFrame>
      <p:graphicFrame>
        <p:nvGraphicFramePr>
          <p:cNvPr id="166" name="Google Shape;166;p27"/>
          <p:cNvGraphicFramePr/>
          <p:nvPr/>
        </p:nvGraphicFramePr>
        <p:xfrm>
          <a:off x="4096638" y="2347388"/>
          <a:ext cx="2199625" cy="198105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gridCol w="1194375">
                  <a:extLst>
                    <a:ext uri="{9D8B030D-6E8A-4147-A177-3AD203B41FA5}">
                      <a16:colId xmlns:a16="http://schemas.microsoft.com/office/drawing/2014/main" val="20001"/>
                    </a:ext>
                  </a:extLst>
                </a:gridCol>
              </a:tblGrid>
              <a:tr h="389350">
                <a:tc>
                  <a:txBody>
                    <a:bodyPr/>
                    <a:lstStyle/>
                    <a:p>
                      <a:pPr marL="0" lvl="0" indent="0" algn="l" rtl="0">
                        <a:spcBef>
                          <a:spcPts val="0"/>
                        </a:spcBef>
                        <a:spcAft>
                          <a:spcPts val="0"/>
                        </a:spcAft>
                        <a:buNone/>
                      </a:pPr>
                      <a:r>
                        <a:rPr lang="en" b="1"/>
                        <a:t>Student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Course</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S002</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S002</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167" name="Google Shape;167;p27"/>
          <p:cNvGraphicFramePr/>
          <p:nvPr/>
        </p:nvGraphicFramePr>
        <p:xfrm>
          <a:off x="6546325" y="2743588"/>
          <a:ext cx="2313375" cy="1584840"/>
        </p:xfrm>
        <a:graphic>
          <a:graphicData uri="http://schemas.openxmlformats.org/drawingml/2006/table">
            <a:tbl>
              <a:tblPr>
                <a:noFill/>
                <a:tableStyleId>{AFBD3CF8-880C-4FEC-9E91-1D58AEEED5B7}</a:tableStyleId>
              </a:tblPr>
              <a:tblGrid>
                <a:gridCol w="1194375">
                  <a:extLst>
                    <a:ext uri="{9D8B030D-6E8A-4147-A177-3AD203B41FA5}">
                      <a16:colId xmlns:a16="http://schemas.microsoft.com/office/drawing/2014/main" val="20000"/>
                    </a:ext>
                  </a:extLst>
                </a:gridCol>
                <a:gridCol w="1119000">
                  <a:extLst>
                    <a:ext uri="{9D8B030D-6E8A-4147-A177-3AD203B41FA5}">
                      <a16:colId xmlns:a16="http://schemas.microsoft.com/office/drawing/2014/main" val="20001"/>
                    </a:ext>
                  </a:extLst>
                </a:gridCol>
              </a:tblGrid>
              <a:tr h="389350">
                <a:tc>
                  <a:txBody>
                    <a:bodyPr/>
                    <a:lstStyle/>
                    <a:p>
                      <a:pPr marL="0" lvl="0" indent="0" algn="l" rtl="0">
                        <a:spcBef>
                          <a:spcPts val="0"/>
                        </a:spcBef>
                        <a:spcAft>
                          <a:spcPts val="0"/>
                        </a:spcAft>
                        <a:buNone/>
                      </a:pPr>
                      <a:r>
                        <a:rPr lang="en" b="1"/>
                        <a:t>Student</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Interests</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Finance</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S001</a:t>
                      </a:r>
                      <a:endParaRPr/>
                    </a:p>
                  </a:txBody>
                  <a:tcPr marL="91425" marR="91425" marT="91425" marB="91425"/>
                </a:tc>
                <a:tc>
                  <a:txBody>
                    <a:bodyPr/>
                    <a:lstStyle/>
                    <a:p>
                      <a:pPr marL="0" lvl="0" indent="0" algn="l" rtl="0">
                        <a:spcBef>
                          <a:spcPts val="0"/>
                        </a:spcBef>
                        <a:spcAft>
                          <a:spcPts val="0"/>
                        </a:spcAft>
                        <a:buNone/>
                      </a:pPr>
                      <a:r>
                        <a:rPr lang="en"/>
                        <a:t>Health</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S002</a:t>
                      </a:r>
                      <a:endParaRPr/>
                    </a:p>
                  </a:txBody>
                  <a:tcPr marL="91425" marR="91425" marT="91425" marB="91425"/>
                </a:tc>
                <a:tc>
                  <a:txBody>
                    <a:bodyPr/>
                    <a:lstStyle/>
                    <a:p>
                      <a:pPr marL="0" lvl="0" indent="0" algn="l" rtl="0">
                        <a:spcBef>
                          <a:spcPts val="0"/>
                        </a:spcBef>
                        <a:spcAft>
                          <a:spcPts val="0"/>
                        </a:spcAft>
                        <a:buNone/>
                      </a:pPr>
                      <a:r>
                        <a:rPr lang="en"/>
                        <a:t>Sports</a:t>
                      </a:r>
                      <a:endParaRPr/>
                    </a:p>
                  </a:txBody>
                  <a:tcPr marL="91425" marR="91425" marT="91425" marB="91425"/>
                </a:tc>
                <a:extLst>
                  <a:ext uri="{0D108BD9-81ED-4DB2-BD59-A6C34878D82A}">
                    <a16:rowId xmlns:a16="http://schemas.microsoft.com/office/drawing/2014/main" val="10003"/>
                  </a:ext>
                </a:extLst>
              </a:tr>
            </a:tbl>
          </a:graphicData>
        </a:graphic>
      </p:graphicFrame>
      <p:sp>
        <p:nvSpPr>
          <p:cNvPr id="168" name="Google Shape;168;p27"/>
          <p:cNvSpPr txBox="1">
            <a:spLocks noGrp="1"/>
          </p:cNvSpPr>
          <p:nvPr>
            <p:ph type="body" idx="1"/>
          </p:nvPr>
        </p:nvSpPr>
        <p:spPr>
          <a:xfrm>
            <a:off x="643979" y="1367200"/>
            <a:ext cx="2520300" cy="6645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1200"/>
              </a:spcAft>
              <a:buNone/>
            </a:pPr>
            <a:r>
              <a:rPr lang="en" sz="1600" b="1">
                <a:solidFill>
                  <a:srgbClr val="38761D"/>
                </a:solidFill>
              </a:rPr>
              <a:t>Compound Key</a:t>
            </a:r>
            <a:endParaRPr sz="1600" b="1">
              <a:solidFill>
                <a:srgbClr val="38761D"/>
              </a:solidFill>
            </a:endParaRPr>
          </a:p>
        </p:txBody>
      </p:sp>
      <p:sp>
        <p:nvSpPr>
          <p:cNvPr id="169" name="Google Shape;169;p27"/>
          <p:cNvSpPr txBox="1">
            <a:spLocks noGrp="1"/>
          </p:cNvSpPr>
          <p:nvPr>
            <p:ph type="body" idx="1"/>
          </p:nvPr>
        </p:nvSpPr>
        <p:spPr>
          <a:xfrm>
            <a:off x="4172838" y="1990013"/>
            <a:ext cx="1901700" cy="6645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1200"/>
              </a:spcAft>
              <a:buNone/>
            </a:pPr>
            <a:r>
              <a:rPr lang="en" sz="1400" b="1">
                <a:solidFill>
                  <a:srgbClr val="38761D"/>
                </a:solidFill>
              </a:rPr>
              <a:t>Compound Key</a:t>
            </a:r>
            <a:endParaRPr sz="1400" b="1">
              <a:solidFill>
                <a:srgbClr val="38761D"/>
              </a:solidFill>
            </a:endParaRPr>
          </a:p>
        </p:txBody>
      </p:sp>
      <p:sp>
        <p:nvSpPr>
          <p:cNvPr id="170" name="Google Shape;170;p27"/>
          <p:cNvSpPr txBox="1">
            <a:spLocks noGrp="1"/>
          </p:cNvSpPr>
          <p:nvPr>
            <p:ph type="body" idx="1"/>
          </p:nvPr>
        </p:nvSpPr>
        <p:spPr>
          <a:xfrm>
            <a:off x="6660713" y="2399938"/>
            <a:ext cx="1901700" cy="664500"/>
          </a:xfrm>
          <a:prstGeom prst="rect">
            <a:avLst/>
          </a:prstGeom>
        </p:spPr>
        <p:txBody>
          <a:bodyPr spcFirstLastPara="1" wrap="square" lIns="91425" tIns="91425" rIns="91425" bIns="91425" anchor="t" anchorCtr="0">
            <a:normAutofit/>
          </a:bodyPr>
          <a:lstStyle/>
          <a:p>
            <a:pPr marL="0" lvl="0" indent="0" algn="ctr" rtl="0">
              <a:lnSpc>
                <a:spcPct val="95000"/>
              </a:lnSpc>
              <a:spcBef>
                <a:spcPts val="0"/>
              </a:spcBef>
              <a:spcAft>
                <a:spcPts val="1200"/>
              </a:spcAft>
              <a:buNone/>
            </a:pPr>
            <a:r>
              <a:rPr lang="en" sz="1400" b="1">
                <a:solidFill>
                  <a:srgbClr val="38761D"/>
                </a:solidFill>
              </a:rPr>
              <a:t>Compound Key</a:t>
            </a:r>
            <a:endParaRPr sz="1400" b="1">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490250" y="450150"/>
            <a:ext cx="6824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5th Normal Form (5NF)</a:t>
            </a:r>
            <a:endParaRPr/>
          </a:p>
        </p:txBody>
      </p:sp>
      <p:sp>
        <p:nvSpPr>
          <p:cNvPr id="176" name="Google Shape;176;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3833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It cannot be decomposed into any number of smaller tables without loss of data.</a:t>
            </a:r>
            <a:endParaRPr/>
          </a:p>
        </p:txBody>
      </p:sp>
      <p:sp>
        <p:nvSpPr>
          <p:cNvPr id="182" name="Google Shape;18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graphicFrame>
        <p:nvGraphicFramePr>
          <p:cNvPr id="183" name="Google Shape;183;p29"/>
          <p:cNvGraphicFramePr/>
          <p:nvPr/>
        </p:nvGraphicFramePr>
        <p:xfrm>
          <a:off x="311700" y="1772500"/>
          <a:ext cx="3318625" cy="278031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gridCol w="1194375">
                  <a:extLst>
                    <a:ext uri="{9D8B030D-6E8A-4147-A177-3AD203B41FA5}">
                      <a16:colId xmlns:a16="http://schemas.microsoft.com/office/drawing/2014/main" val="20001"/>
                    </a:ext>
                  </a:extLst>
                </a:gridCol>
                <a:gridCol w="1119000">
                  <a:extLst>
                    <a:ext uri="{9D8B030D-6E8A-4147-A177-3AD203B41FA5}">
                      <a16:colId xmlns:a16="http://schemas.microsoft.com/office/drawing/2014/main" val="20002"/>
                    </a:ext>
                  </a:extLst>
                </a:gridCol>
              </a:tblGrid>
              <a:tr h="389350">
                <a:tc>
                  <a:txBody>
                    <a:bodyPr/>
                    <a:lstStyle/>
                    <a:p>
                      <a:pPr marL="0" lvl="0" indent="0" algn="l" rtl="0">
                        <a:spcBef>
                          <a:spcPts val="0"/>
                        </a:spcBef>
                        <a:spcAft>
                          <a:spcPts val="0"/>
                        </a:spcAft>
                        <a:buNone/>
                      </a:pPr>
                      <a:r>
                        <a:rPr lang="en" b="1"/>
                        <a:t>Mentor</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Course</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Cohort</a:t>
                      </a:r>
                      <a:endParaRPr b="1"/>
                    </a:p>
                  </a:txBody>
                  <a:tcPr marL="91425" marR="91425" marT="91425" marB="91425">
                    <a:solidFill>
                      <a:schemeClr val="lt2"/>
                    </a:solidFill>
                  </a:tcPr>
                </a:tc>
                <a:extLst>
                  <a:ext uri="{0D108BD9-81ED-4DB2-BD59-A6C34878D82A}">
                    <a16:rowId xmlns:a16="http://schemas.microsoft.com/office/drawing/2014/main" val="10000"/>
                  </a:ext>
                </a:extLst>
              </a:tr>
              <a:tr h="403050">
                <a:tc>
                  <a:txBody>
                    <a:bodyPr/>
                    <a:lstStyle/>
                    <a:p>
                      <a:pPr marL="0" lvl="0" indent="0" algn="l" rtl="0">
                        <a:spcBef>
                          <a:spcPts val="0"/>
                        </a:spcBef>
                        <a:spcAft>
                          <a:spcPts val="0"/>
                        </a:spcAft>
                        <a:buNone/>
                      </a:pPr>
                      <a:r>
                        <a:rPr lang="en"/>
                        <a:t>Cyril</a:t>
                      </a:r>
                      <a:endParaRPr/>
                    </a:p>
                  </a:txBody>
                  <a:tcPr marL="91425" marR="91425" marT="91425" marB="91425"/>
                </a:tc>
                <a:tc>
                  <a:txBody>
                    <a:bodyPr/>
                    <a:lstStyle/>
                    <a:p>
                      <a:pPr marL="0" lvl="0" indent="0" algn="l" rtl="0">
                        <a:spcBef>
                          <a:spcPts val="0"/>
                        </a:spcBef>
                        <a:spcAft>
                          <a:spcPts val="0"/>
                        </a:spcAft>
                        <a:buNone/>
                      </a:pPr>
                      <a:r>
                        <a:rPr lang="en"/>
                        <a:t>ML</a:t>
                      </a:r>
                      <a:endParaRPr/>
                    </a:p>
                  </a:txBody>
                  <a:tcPr marL="91425" marR="91425" marT="91425" marB="91425"/>
                </a:tc>
                <a:tc>
                  <a:txBody>
                    <a:bodyPr/>
                    <a:lstStyle/>
                    <a:p>
                      <a:pPr marL="0" lvl="0" indent="0" algn="l" rtl="0">
                        <a:spcBef>
                          <a:spcPts val="0"/>
                        </a:spcBef>
                        <a:spcAft>
                          <a:spcPts val="0"/>
                        </a:spcAft>
                        <a:buNone/>
                      </a:pPr>
                      <a:r>
                        <a:rPr lang="en"/>
                        <a:t>24A</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Ezekiel</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tc>
                  <a:txBody>
                    <a:bodyPr/>
                    <a:lstStyle/>
                    <a:p>
                      <a:pPr marL="0" lvl="0" indent="0" algn="l" rtl="0">
                        <a:spcBef>
                          <a:spcPts val="0"/>
                        </a:spcBef>
                        <a:spcAft>
                          <a:spcPts val="0"/>
                        </a:spcAft>
                        <a:buNone/>
                      </a:pPr>
                      <a:r>
                        <a:rPr lang="en"/>
                        <a:t>24A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Ezekiel</a:t>
                      </a:r>
                      <a:endParaRPr/>
                    </a:p>
                  </a:txBody>
                  <a:tcPr marL="91425" marR="91425" marT="91425" marB="91425"/>
                </a:tc>
                <a:tc>
                  <a:txBody>
                    <a:bodyPr/>
                    <a:lstStyle/>
                    <a:p>
                      <a:pPr marL="0" lvl="0" indent="0" algn="l" rtl="0">
                        <a:spcBef>
                          <a:spcPts val="0"/>
                        </a:spcBef>
                        <a:spcAft>
                          <a:spcPts val="0"/>
                        </a:spcAft>
                        <a:buNone/>
                      </a:pPr>
                      <a:r>
                        <a:rPr lang="en"/>
                        <a:t>Django</a:t>
                      </a:r>
                      <a:endParaRPr/>
                    </a:p>
                  </a:txBody>
                  <a:tcPr marL="91425" marR="91425" marT="91425" marB="91425"/>
                </a:tc>
                <a:tc>
                  <a:txBody>
                    <a:bodyPr/>
                    <a:lstStyle/>
                    <a:p>
                      <a:pPr marL="0" lvl="0" indent="0" algn="l" rtl="0">
                        <a:spcBef>
                          <a:spcPts val="0"/>
                        </a:spcBef>
                        <a:spcAft>
                          <a:spcPts val="0"/>
                        </a:spcAft>
                        <a:buNone/>
                      </a:pPr>
                      <a:r>
                        <a:rPr lang="en"/>
                        <a:t>24B</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Chris</a:t>
                      </a:r>
                      <a:endParaRPr/>
                    </a:p>
                  </a:txBody>
                  <a:tcPr marL="91425" marR="91425" marT="91425" marB="91425"/>
                </a:tc>
                <a:tc>
                  <a:txBody>
                    <a:bodyPr/>
                    <a:lstStyle/>
                    <a:p>
                      <a:pPr marL="0" lvl="0" indent="0" algn="l" rtl="0">
                        <a:spcBef>
                          <a:spcPts val="0"/>
                        </a:spcBef>
                        <a:spcAft>
                          <a:spcPts val="0"/>
                        </a:spcAft>
                        <a:buNone/>
                      </a:pPr>
                      <a:r>
                        <a:rPr lang="en"/>
                        <a:t>ML</a:t>
                      </a:r>
                      <a:endParaRPr/>
                    </a:p>
                  </a:txBody>
                  <a:tcPr marL="91425" marR="91425" marT="91425" marB="91425"/>
                </a:tc>
                <a:tc>
                  <a:txBody>
                    <a:bodyPr/>
                    <a:lstStyle/>
                    <a:p>
                      <a:pPr marL="0" lvl="0" indent="0" algn="l" rtl="0">
                        <a:spcBef>
                          <a:spcPts val="0"/>
                        </a:spcBef>
                        <a:spcAft>
                          <a:spcPts val="0"/>
                        </a:spcAft>
                        <a:buNone/>
                      </a:pPr>
                      <a:r>
                        <a:rPr lang="en"/>
                        <a:t>24B</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Chris</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tc>
                <a:tc>
                  <a:txBody>
                    <a:bodyPr/>
                    <a:lstStyle/>
                    <a:p>
                      <a:pPr marL="0" lvl="0" indent="0" algn="l" rtl="0">
                        <a:spcBef>
                          <a:spcPts val="0"/>
                        </a:spcBef>
                        <a:spcAft>
                          <a:spcPts val="0"/>
                        </a:spcAft>
                        <a:buNone/>
                      </a:pPr>
                      <a:r>
                        <a:rPr lang="en"/>
                        <a:t>24A</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Cyril</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tc>
                  <a:txBody>
                    <a:bodyPr/>
                    <a:lstStyle/>
                    <a:p>
                      <a:pPr marL="0" lvl="0" indent="0" algn="l" rtl="0">
                        <a:spcBef>
                          <a:spcPts val="0"/>
                        </a:spcBef>
                        <a:spcAft>
                          <a:spcPts val="0"/>
                        </a:spcAft>
                        <a:buNone/>
                      </a:pPr>
                      <a:r>
                        <a:rPr lang="en"/>
                        <a:t>24B</a:t>
                      </a:r>
                      <a:endParaRPr/>
                    </a:p>
                  </a:txBody>
                  <a:tcPr marL="91425" marR="91425" marT="91425" marB="91425"/>
                </a:tc>
                <a:extLst>
                  <a:ext uri="{0D108BD9-81ED-4DB2-BD59-A6C34878D82A}">
                    <a16:rowId xmlns:a16="http://schemas.microsoft.com/office/drawing/2014/main" val="10006"/>
                  </a:ext>
                </a:extLst>
              </a:tr>
            </a:tbl>
          </a:graphicData>
        </a:graphic>
      </p:graphicFrame>
      <p:graphicFrame>
        <p:nvGraphicFramePr>
          <p:cNvPr id="184" name="Google Shape;184;p29"/>
          <p:cNvGraphicFramePr/>
          <p:nvPr/>
        </p:nvGraphicFramePr>
        <p:xfrm>
          <a:off x="4069363" y="1878538"/>
          <a:ext cx="1005250" cy="2377260"/>
        </p:xfrm>
        <a:graphic>
          <a:graphicData uri="http://schemas.openxmlformats.org/drawingml/2006/table">
            <a:tbl>
              <a:tblPr>
                <a:noFill/>
                <a:tableStyleId>{AFBD3CF8-880C-4FEC-9E91-1D58AEEED5B7}</a:tableStyleId>
              </a:tblPr>
              <a:tblGrid>
                <a:gridCol w="1005250">
                  <a:extLst>
                    <a:ext uri="{9D8B030D-6E8A-4147-A177-3AD203B41FA5}">
                      <a16:colId xmlns:a16="http://schemas.microsoft.com/office/drawing/2014/main" val="20000"/>
                    </a:ext>
                  </a:extLst>
                </a:gridCol>
              </a:tblGrid>
              <a:tr h="389350">
                <a:tc>
                  <a:txBody>
                    <a:bodyPr/>
                    <a:lstStyle/>
                    <a:p>
                      <a:pPr marL="0" lvl="0" indent="0" algn="l" rtl="0">
                        <a:spcBef>
                          <a:spcPts val="0"/>
                        </a:spcBef>
                        <a:spcAft>
                          <a:spcPts val="0"/>
                        </a:spcAft>
                        <a:buNone/>
                      </a:pPr>
                      <a:r>
                        <a:rPr lang="en" b="1"/>
                        <a:t>Mentor</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Cyril</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Ezekiel</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Chris</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Mercy</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Nduti</a:t>
                      </a:r>
                      <a:endParaRPr/>
                    </a:p>
                  </a:txBody>
                  <a:tcPr marL="91425" marR="91425" marT="91425" marB="91425"/>
                </a:tc>
                <a:extLst>
                  <a:ext uri="{0D108BD9-81ED-4DB2-BD59-A6C34878D82A}">
                    <a16:rowId xmlns:a16="http://schemas.microsoft.com/office/drawing/2014/main" val="10005"/>
                  </a:ext>
                </a:extLst>
              </a:tr>
            </a:tbl>
          </a:graphicData>
        </a:graphic>
      </p:graphicFrame>
      <p:graphicFrame>
        <p:nvGraphicFramePr>
          <p:cNvPr id="185" name="Google Shape;185;p29"/>
          <p:cNvGraphicFramePr/>
          <p:nvPr/>
        </p:nvGraphicFramePr>
        <p:xfrm>
          <a:off x="6792900" y="1471138"/>
          <a:ext cx="2313375" cy="3192000"/>
        </p:xfrm>
        <a:graphic>
          <a:graphicData uri="http://schemas.openxmlformats.org/drawingml/2006/table">
            <a:tbl>
              <a:tblPr>
                <a:noFill/>
                <a:tableStyleId>{AFBD3CF8-880C-4FEC-9E91-1D58AEEED5B7}</a:tableStyleId>
              </a:tblPr>
              <a:tblGrid>
                <a:gridCol w="1194375">
                  <a:extLst>
                    <a:ext uri="{9D8B030D-6E8A-4147-A177-3AD203B41FA5}">
                      <a16:colId xmlns:a16="http://schemas.microsoft.com/office/drawing/2014/main" val="20000"/>
                    </a:ext>
                  </a:extLst>
                </a:gridCol>
                <a:gridCol w="1119000">
                  <a:extLst>
                    <a:ext uri="{9D8B030D-6E8A-4147-A177-3AD203B41FA5}">
                      <a16:colId xmlns:a16="http://schemas.microsoft.com/office/drawing/2014/main" val="20001"/>
                    </a:ext>
                  </a:extLst>
                </a:gridCol>
              </a:tblGrid>
              <a:tr h="399000">
                <a:tc>
                  <a:txBody>
                    <a:bodyPr/>
                    <a:lstStyle/>
                    <a:p>
                      <a:pPr marL="0" lvl="0" indent="0" algn="l" rtl="0">
                        <a:spcBef>
                          <a:spcPts val="0"/>
                        </a:spcBef>
                        <a:spcAft>
                          <a:spcPts val="0"/>
                        </a:spcAft>
                        <a:buNone/>
                      </a:pPr>
                      <a:r>
                        <a:rPr lang="en" b="1"/>
                        <a:t>Mentor</a:t>
                      </a:r>
                      <a:endParaRPr b="1"/>
                    </a:p>
                  </a:txBody>
                  <a:tcPr marL="91425" marR="91425" marT="91425" marB="91425">
                    <a:solidFill>
                      <a:schemeClr val="lt2"/>
                    </a:solidFill>
                  </a:tcPr>
                </a:tc>
                <a:tc>
                  <a:txBody>
                    <a:bodyPr/>
                    <a:lstStyle/>
                    <a:p>
                      <a:pPr marL="0" lvl="0" indent="0" algn="l" rtl="0">
                        <a:spcBef>
                          <a:spcPts val="0"/>
                        </a:spcBef>
                        <a:spcAft>
                          <a:spcPts val="0"/>
                        </a:spcAft>
                        <a:buNone/>
                      </a:pPr>
                      <a:r>
                        <a:rPr lang="en" b="1"/>
                        <a:t>Courses</a:t>
                      </a:r>
                      <a:endParaRPr b="1"/>
                    </a:p>
                  </a:txBody>
                  <a:tcPr marL="91425" marR="91425" marT="91425" marB="91425">
                    <a:solidFill>
                      <a:schemeClr val="lt2"/>
                    </a:solidFill>
                  </a:tcPr>
                </a:tc>
                <a:extLst>
                  <a:ext uri="{0D108BD9-81ED-4DB2-BD59-A6C34878D82A}">
                    <a16:rowId xmlns:a16="http://schemas.microsoft.com/office/drawing/2014/main" val="10000"/>
                  </a:ext>
                </a:extLst>
              </a:tr>
              <a:tr h="399000">
                <a:tc>
                  <a:txBody>
                    <a:bodyPr/>
                    <a:lstStyle/>
                    <a:p>
                      <a:pPr marL="0" lvl="0" indent="0" algn="l" rtl="0">
                        <a:spcBef>
                          <a:spcPts val="0"/>
                        </a:spcBef>
                        <a:spcAft>
                          <a:spcPts val="0"/>
                        </a:spcAft>
                        <a:buNone/>
                      </a:pPr>
                      <a:r>
                        <a:rPr lang="en"/>
                        <a:t>Cyril</a:t>
                      </a:r>
                      <a:endParaRPr/>
                    </a:p>
                  </a:txBody>
                  <a:tcPr marL="91425" marR="91425" marT="91425" marB="91425"/>
                </a:tc>
                <a:tc>
                  <a:txBody>
                    <a:bodyPr/>
                    <a:lstStyle/>
                    <a:p>
                      <a:pPr marL="0" lvl="0" indent="0" algn="l" rtl="0">
                        <a:spcBef>
                          <a:spcPts val="0"/>
                        </a:spcBef>
                        <a:spcAft>
                          <a:spcPts val="0"/>
                        </a:spcAft>
                        <a:buNone/>
                      </a:pPr>
                      <a:r>
                        <a:rPr lang="en"/>
                        <a:t>ML</a:t>
                      </a:r>
                      <a:endParaRPr/>
                    </a:p>
                  </a:txBody>
                  <a:tcPr marL="91425" marR="91425" marT="91425" marB="91425"/>
                </a:tc>
                <a:extLst>
                  <a:ext uri="{0D108BD9-81ED-4DB2-BD59-A6C34878D82A}">
                    <a16:rowId xmlns:a16="http://schemas.microsoft.com/office/drawing/2014/main" val="10001"/>
                  </a:ext>
                </a:extLst>
              </a:tr>
              <a:tr h="399000">
                <a:tc>
                  <a:txBody>
                    <a:bodyPr/>
                    <a:lstStyle/>
                    <a:p>
                      <a:pPr marL="0" lvl="0" indent="0" algn="l" rtl="0">
                        <a:spcBef>
                          <a:spcPts val="0"/>
                        </a:spcBef>
                        <a:spcAft>
                          <a:spcPts val="0"/>
                        </a:spcAft>
                        <a:buNone/>
                      </a:pPr>
                      <a:r>
                        <a:rPr lang="en"/>
                        <a:t>Cyril</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extLst>
                  <a:ext uri="{0D108BD9-81ED-4DB2-BD59-A6C34878D82A}">
                    <a16:rowId xmlns:a16="http://schemas.microsoft.com/office/drawing/2014/main" val="10002"/>
                  </a:ext>
                </a:extLst>
              </a:tr>
              <a:tr h="399000">
                <a:tc>
                  <a:txBody>
                    <a:bodyPr/>
                    <a:lstStyle/>
                    <a:p>
                      <a:pPr marL="0" lvl="0" indent="0" algn="l" rtl="0">
                        <a:spcBef>
                          <a:spcPts val="0"/>
                        </a:spcBef>
                        <a:spcAft>
                          <a:spcPts val="0"/>
                        </a:spcAft>
                        <a:buNone/>
                      </a:pPr>
                      <a:r>
                        <a:rPr lang="en"/>
                        <a:t>Ezekiel</a:t>
                      </a:r>
                      <a:endParaRPr/>
                    </a:p>
                  </a:txBody>
                  <a:tcPr marL="91425" marR="91425" marT="91425" marB="91425"/>
                </a:tc>
                <a:tc>
                  <a:txBody>
                    <a:bodyPr/>
                    <a:lstStyle/>
                    <a:p>
                      <a:pPr marL="0" lvl="0" indent="0" algn="l" rtl="0">
                        <a:spcBef>
                          <a:spcPts val="0"/>
                        </a:spcBef>
                        <a:spcAft>
                          <a:spcPts val="0"/>
                        </a:spcAft>
                        <a:buNone/>
                      </a:pPr>
                      <a:r>
                        <a:rPr lang="en"/>
                        <a:t>Python</a:t>
                      </a:r>
                      <a:endParaRPr/>
                    </a:p>
                  </a:txBody>
                  <a:tcPr marL="91425" marR="91425" marT="91425" marB="91425"/>
                </a:tc>
                <a:extLst>
                  <a:ext uri="{0D108BD9-81ED-4DB2-BD59-A6C34878D82A}">
                    <a16:rowId xmlns:a16="http://schemas.microsoft.com/office/drawing/2014/main" val="10003"/>
                  </a:ext>
                </a:extLst>
              </a:tr>
              <a:tr h="399000">
                <a:tc>
                  <a:txBody>
                    <a:bodyPr/>
                    <a:lstStyle/>
                    <a:p>
                      <a:pPr marL="0" lvl="0" indent="0" algn="l" rtl="0">
                        <a:spcBef>
                          <a:spcPts val="0"/>
                        </a:spcBef>
                        <a:spcAft>
                          <a:spcPts val="0"/>
                        </a:spcAft>
                        <a:buNone/>
                      </a:pPr>
                      <a:r>
                        <a:rPr lang="en"/>
                        <a:t>Ezekiel</a:t>
                      </a:r>
                      <a:endParaRPr/>
                    </a:p>
                  </a:txBody>
                  <a:tcPr marL="91425" marR="91425" marT="91425" marB="91425"/>
                </a:tc>
                <a:tc>
                  <a:txBody>
                    <a:bodyPr/>
                    <a:lstStyle/>
                    <a:p>
                      <a:pPr marL="0" lvl="0" indent="0" algn="l" rtl="0">
                        <a:spcBef>
                          <a:spcPts val="0"/>
                        </a:spcBef>
                        <a:spcAft>
                          <a:spcPts val="0"/>
                        </a:spcAft>
                        <a:buNone/>
                      </a:pPr>
                      <a:r>
                        <a:rPr lang="en"/>
                        <a:t>Django</a:t>
                      </a:r>
                      <a:endParaRPr/>
                    </a:p>
                  </a:txBody>
                  <a:tcPr marL="91425" marR="91425" marT="91425" marB="91425"/>
                </a:tc>
                <a:extLst>
                  <a:ext uri="{0D108BD9-81ED-4DB2-BD59-A6C34878D82A}">
                    <a16:rowId xmlns:a16="http://schemas.microsoft.com/office/drawing/2014/main" val="10004"/>
                  </a:ext>
                </a:extLst>
              </a:tr>
              <a:tr h="399000">
                <a:tc>
                  <a:txBody>
                    <a:bodyPr/>
                    <a:lstStyle/>
                    <a:p>
                      <a:pPr marL="0" lvl="0" indent="0" algn="l" rtl="0">
                        <a:spcBef>
                          <a:spcPts val="0"/>
                        </a:spcBef>
                        <a:spcAft>
                          <a:spcPts val="0"/>
                        </a:spcAft>
                        <a:buNone/>
                      </a:pPr>
                      <a:r>
                        <a:rPr lang="en"/>
                        <a:t>Chris</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tc>
                <a:extLst>
                  <a:ext uri="{0D108BD9-81ED-4DB2-BD59-A6C34878D82A}">
                    <a16:rowId xmlns:a16="http://schemas.microsoft.com/office/drawing/2014/main" val="10005"/>
                  </a:ext>
                </a:extLst>
              </a:tr>
              <a:tr h="399000">
                <a:tc>
                  <a:txBody>
                    <a:bodyPr/>
                    <a:lstStyle/>
                    <a:p>
                      <a:pPr marL="0" lvl="0" indent="0" algn="l" rtl="0">
                        <a:spcBef>
                          <a:spcPts val="0"/>
                        </a:spcBef>
                        <a:spcAft>
                          <a:spcPts val="0"/>
                        </a:spcAft>
                        <a:buNone/>
                      </a:pPr>
                      <a:r>
                        <a:rPr lang="en"/>
                        <a:t>Chris</a:t>
                      </a:r>
                      <a:endParaRPr/>
                    </a:p>
                  </a:txBody>
                  <a:tcPr marL="91425" marR="91425" marT="91425" marB="91425"/>
                </a:tc>
                <a:tc>
                  <a:txBody>
                    <a:bodyPr/>
                    <a:lstStyle/>
                    <a:p>
                      <a:pPr marL="0" lvl="0" indent="0" algn="l" rtl="0">
                        <a:spcBef>
                          <a:spcPts val="0"/>
                        </a:spcBef>
                        <a:spcAft>
                          <a:spcPts val="0"/>
                        </a:spcAft>
                        <a:buNone/>
                      </a:pPr>
                      <a:r>
                        <a:rPr lang="en"/>
                        <a:t>ML</a:t>
                      </a:r>
                      <a:endParaRPr/>
                    </a:p>
                  </a:txBody>
                  <a:tcPr marL="91425" marR="91425" marT="91425" marB="91425"/>
                </a:tc>
                <a:extLst>
                  <a:ext uri="{0D108BD9-81ED-4DB2-BD59-A6C34878D82A}">
                    <a16:rowId xmlns:a16="http://schemas.microsoft.com/office/drawing/2014/main" val="10006"/>
                  </a:ext>
                </a:extLst>
              </a:tr>
              <a:tr h="399000">
                <a:tc>
                  <a:txBody>
                    <a:bodyPr/>
                    <a:lstStyle/>
                    <a:p>
                      <a:pPr marL="0" lvl="0" indent="0" algn="l" rtl="0">
                        <a:spcBef>
                          <a:spcPts val="0"/>
                        </a:spcBef>
                        <a:spcAft>
                          <a:spcPts val="0"/>
                        </a:spcAft>
                        <a:buNone/>
                      </a:pPr>
                      <a:r>
                        <a:rPr lang="en"/>
                        <a:t>Mercy</a:t>
                      </a:r>
                      <a:endParaRPr/>
                    </a:p>
                  </a:txBody>
                  <a:tcPr marL="91425" marR="91425" marT="91425" marB="91425"/>
                </a:tc>
                <a:tc>
                  <a:txBody>
                    <a:bodyPr/>
                    <a:lstStyle/>
                    <a:p>
                      <a:pPr marL="0" lvl="0" indent="0" algn="l" rtl="0">
                        <a:spcBef>
                          <a:spcPts val="0"/>
                        </a:spcBef>
                        <a:spcAft>
                          <a:spcPts val="0"/>
                        </a:spcAft>
                        <a:buNone/>
                      </a:pPr>
                      <a:r>
                        <a:rPr lang="en"/>
                        <a:t>Pydata</a:t>
                      </a:r>
                      <a:endParaRPr/>
                    </a:p>
                  </a:txBody>
                  <a:tcPr marL="91425" marR="91425" marT="91425" marB="91425"/>
                </a:tc>
                <a:extLst>
                  <a:ext uri="{0D108BD9-81ED-4DB2-BD59-A6C34878D82A}">
                    <a16:rowId xmlns:a16="http://schemas.microsoft.com/office/drawing/2014/main" val="10007"/>
                  </a:ext>
                </a:extLst>
              </a:tr>
            </a:tbl>
          </a:graphicData>
        </a:graphic>
      </p:graphicFrame>
      <p:sp>
        <p:nvSpPr>
          <p:cNvPr id="186" name="Google Shape;186;p29"/>
          <p:cNvSpPr txBox="1">
            <a:spLocks noGrp="1"/>
          </p:cNvSpPr>
          <p:nvPr>
            <p:ph type="body" idx="1"/>
          </p:nvPr>
        </p:nvSpPr>
        <p:spPr>
          <a:xfrm>
            <a:off x="643975" y="1367200"/>
            <a:ext cx="2520300" cy="393600"/>
          </a:xfrm>
          <a:prstGeom prst="rect">
            <a:avLst/>
          </a:prstGeom>
        </p:spPr>
        <p:txBody>
          <a:bodyPr spcFirstLastPara="1" wrap="square" lIns="91425" tIns="91425" rIns="91425" bIns="91425" anchor="t" anchorCtr="0">
            <a:normAutofit fontScale="32500" lnSpcReduction="20000"/>
          </a:bodyPr>
          <a:lstStyle/>
          <a:p>
            <a:pPr marL="0" lvl="0" indent="0" algn="ctr" rtl="0">
              <a:lnSpc>
                <a:spcPct val="95000"/>
              </a:lnSpc>
              <a:spcBef>
                <a:spcPts val="0"/>
              </a:spcBef>
              <a:spcAft>
                <a:spcPts val="1200"/>
              </a:spcAft>
              <a:buNone/>
            </a:pPr>
            <a:r>
              <a:rPr lang="en" sz="1600" b="1">
                <a:solidFill>
                  <a:srgbClr val="38761D"/>
                </a:solidFill>
              </a:rPr>
              <a:t>Compound Key</a:t>
            </a:r>
            <a:endParaRPr sz="1600" b="1">
              <a:solidFill>
                <a:srgbClr val="38761D"/>
              </a:solidFill>
            </a:endParaRPr>
          </a:p>
        </p:txBody>
      </p:sp>
      <p:graphicFrame>
        <p:nvGraphicFramePr>
          <p:cNvPr id="187" name="Google Shape;187;p29"/>
          <p:cNvGraphicFramePr/>
          <p:nvPr/>
        </p:nvGraphicFramePr>
        <p:xfrm>
          <a:off x="5310613" y="1680438"/>
          <a:ext cx="1194375" cy="2773470"/>
        </p:xfrm>
        <a:graphic>
          <a:graphicData uri="http://schemas.openxmlformats.org/drawingml/2006/table">
            <a:tbl>
              <a:tblPr>
                <a:noFill/>
                <a:tableStyleId>{AFBD3CF8-880C-4FEC-9E91-1D58AEEED5B7}</a:tableStyleId>
              </a:tblPr>
              <a:tblGrid>
                <a:gridCol w="1194375">
                  <a:extLst>
                    <a:ext uri="{9D8B030D-6E8A-4147-A177-3AD203B41FA5}">
                      <a16:colId xmlns:a16="http://schemas.microsoft.com/office/drawing/2014/main" val="20000"/>
                    </a:ext>
                  </a:extLst>
                </a:gridCol>
              </a:tblGrid>
              <a:tr h="389350">
                <a:tc>
                  <a:txBody>
                    <a:bodyPr/>
                    <a:lstStyle/>
                    <a:p>
                      <a:pPr marL="0" lvl="0" indent="0" algn="l" rtl="0">
                        <a:spcBef>
                          <a:spcPts val="0"/>
                        </a:spcBef>
                        <a:spcAft>
                          <a:spcPts val="0"/>
                        </a:spcAft>
                        <a:buNone/>
                      </a:pPr>
                      <a:r>
                        <a:rPr lang="en" b="1"/>
                        <a:t>Course</a:t>
                      </a:r>
                      <a:endParaRPr b="1"/>
                    </a:p>
                  </a:txBody>
                  <a:tcPr marL="91425" marR="91425" marT="91425" marB="91425">
                    <a:solidFill>
                      <a:schemeClr val="lt2"/>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Python</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Pydata</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ML</a:t>
                      </a:r>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a:t>Django</a:t>
                      </a:r>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r>
                        <a:rPr lang="en"/>
                        <a:t>SQL</a:t>
                      </a:r>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r>
                        <a:rPr lang="en"/>
                        <a:t>JavaScript</a:t>
                      </a:r>
                      <a:endParaRPr/>
                    </a:p>
                  </a:txBody>
                  <a:tcPr marL="91425" marR="91425" marT="91425" marB="91425"/>
                </a:tc>
                <a:extLst>
                  <a:ext uri="{0D108BD9-81ED-4DB2-BD59-A6C34878D82A}">
                    <a16:rowId xmlns:a16="http://schemas.microsoft.com/office/drawing/2014/main" val="10006"/>
                  </a:ext>
                </a:extLst>
              </a:tr>
            </a:tbl>
          </a:graphicData>
        </a:graphic>
      </p:graphicFrame>
      <p:sp>
        <p:nvSpPr>
          <p:cNvPr id="188" name="Google Shape;188;p29"/>
          <p:cNvSpPr txBox="1">
            <a:spLocks noGrp="1"/>
          </p:cNvSpPr>
          <p:nvPr>
            <p:ph type="body" idx="1"/>
          </p:nvPr>
        </p:nvSpPr>
        <p:spPr>
          <a:xfrm>
            <a:off x="6689450" y="1108000"/>
            <a:ext cx="2520300" cy="393600"/>
          </a:xfrm>
          <a:prstGeom prst="rect">
            <a:avLst/>
          </a:prstGeom>
        </p:spPr>
        <p:txBody>
          <a:bodyPr spcFirstLastPara="1" wrap="square" lIns="91425" tIns="91425" rIns="91425" bIns="91425" anchor="t" anchorCtr="0">
            <a:normAutofit fontScale="32500" lnSpcReduction="20000"/>
          </a:bodyPr>
          <a:lstStyle/>
          <a:p>
            <a:pPr marL="0" lvl="0" indent="0" algn="ctr" rtl="0">
              <a:lnSpc>
                <a:spcPct val="95000"/>
              </a:lnSpc>
              <a:spcBef>
                <a:spcPts val="0"/>
              </a:spcBef>
              <a:spcAft>
                <a:spcPts val="1200"/>
              </a:spcAft>
              <a:buNone/>
            </a:pPr>
            <a:r>
              <a:rPr lang="en" sz="1600" b="1">
                <a:solidFill>
                  <a:srgbClr val="38761D"/>
                </a:solidFill>
              </a:rPr>
              <a:t>Compound Key</a:t>
            </a:r>
            <a:endParaRPr sz="1600" b="1">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90250" y="450150"/>
            <a:ext cx="6824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BONUS 1: Database Transactions (ACID)</a:t>
            </a:r>
            <a:endParaRPr/>
          </a:p>
        </p:txBody>
      </p:sp>
      <p:sp>
        <p:nvSpPr>
          <p:cNvPr id="194" name="Google Shape;19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a transaction?</a:t>
            </a:r>
            <a:endParaRPr/>
          </a:p>
        </p:txBody>
      </p:sp>
      <p:sp>
        <p:nvSpPr>
          <p:cNvPr id="200" name="Google Shape;20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 transaction is a sequence of operations performed as a single logical unit of work on a database. Transactions ensure:</a:t>
            </a:r>
            <a:endParaRPr/>
          </a:p>
          <a:p>
            <a:pPr marL="457200" lvl="0" indent="-342900" algn="l" rtl="0">
              <a:spcBef>
                <a:spcPts val="1200"/>
              </a:spcBef>
              <a:spcAft>
                <a:spcPts val="0"/>
              </a:spcAft>
              <a:buSzPts val="1800"/>
              <a:buChar char="➔"/>
            </a:pPr>
            <a:r>
              <a:rPr lang="en" b="1"/>
              <a:t>Data Integrity:</a:t>
            </a:r>
            <a:r>
              <a:rPr lang="en"/>
              <a:t> Ensures that the database remains accurate and reliable.</a:t>
            </a:r>
            <a:endParaRPr/>
          </a:p>
          <a:p>
            <a:pPr marL="457200" lvl="0" indent="-342900" algn="l" rtl="0">
              <a:spcBef>
                <a:spcPts val="0"/>
              </a:spcBef>
              <a:spcAft>
                <a:spcPts val="0"/>
              </a:spcAft>
              <a:buSzPts val="1800"/>
              <a:buChar char="➔"/>
            </a:pPr>
            <a:r>
              <a:rPr lang="en" b="1"/>
              <a:t>Error Handling:</a:t>
            </a:r>
            <a:r>
              <a:rPr lang="en"/>
              <a:t> Allows for recovery from errors during operations.</a:t>
            </a:r>
            <a:endParaRPr/>
          </a:p>
          <a:p>
            <a:pPr marL="457200" lvl="0" indent="-342900" algn="l" rtl="0">
              <a:spcBef>
                <a:spcPts val="0"/>
              </a:spcBef>
              <a:spcAft>
                <a:spcPts val="0"/>
              </a:spcAft>
              <a:buSzPts val="1800"/>
              <a:buChar char="➔"/>
            </a:pPr>
            <a:r>
              <a:rPr lang="en" b="1"/>
              <a:t>Concurrency Control:</a:t>
            </a:r>
            <a:r>
              <a:rPr lang="en"/>
              <a:t> Manages simultaneous operations without data conflicts.</a:t>
            </a:r>
            <a:endParaRPr/>
          </a:p>
          <a:p>
            <a:pPr marL="0" lvl="0" indent="0" algn="l" rtl="0">
              <a:spcBef>
                <a:spcPts val="1200"/>
              </a:spcBef>
              <a:spcAft>
                <a:spcPts val="1200"/>
              </a:spcAft>
              <a:buNone/>
            </a:pPr>
            <a:r>
              <a:rPr lang="en"/>
              <a:t>To guarantee that database transactions are processed reliably, we follow ACID properties: Atomicity, Consistency, Isolation, and Durability.</a:t>
            </a:r>
            <a:endParaRPr/>
          </a:p>
        </p:txBody>
      </p:sp>
      <p:sp>
        <p:nvSpPr>
          <p:cNvPr id="201" name="Google Shape;201;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Atomicity</a:t>
            </a:r>
            <a:endParaRPr/>
          </a:p>
        </p:txBody>
      </p:sp>
      <p:sp>
        <p:nvSpPr>
          <p:cNvPr id="207" name="Google Shape;20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Atomicity ensures that a transaction is treated as a single unit. It </a:t>
            </a:r>
            <a:r>
              <a:rPr lang="en" b="1"/>
              <a:t>either completes entirely or does not occur at all</a:t>
            </a:r>
            <a:r>
              <a:rPr lang="en"/>
              <a:t>. Example:</a:t>
            </a:r>
            <a:endParaRPr/>
          </a:p>
          <a:p>
            <a:pPr marL="914400" lvl="0" indent="-342900" algn="l" rtl="0">
              <a:spcBef>
                <a:spcPts val="1200"/>
              </a:spcBef>
              <a:spcAft>
                <a:spcPts val="0"/>
              </a:spcAft>
              <a:buSzPts val="1800"/>
              <a:buChar char="➔"/>
            </a:pPr>
            <a:r>
              <a:rPr lang="en"/>
              <a:t>Consider a bank transfer from Account A to Account B</a:t>
            </a:r>
            <a:endParaRPr/>
          </a:p>
          <a:p>
            <a:pPr marL="914400" lvl="0" indent="-342900" algn="l" rtl="0">
              <a:spcBef>
                <a:spcPts val="0"/>
              </a:spcBef>
              <a:spcAft>
                <a:spcPts val="0"/>
              </a:spcAft>
              <a:buSzPts val="1800"/>
              <a:buChar char="➔"/>
            </a:pPr>
            <a:r>
              <a:rPr lang="en"/>
              <a:t>Debiting $100 from Account A</a:t>
            </a:r>
            <a:endParaRPr/>
          </a:p>
          <a:p>
            <a:pPr marL="914400" lvl="0" indent="-342900" algn="l" rtl="0">
              <a:spcBef>
                <a:spcPts val="0"/>
              </a:spcBef>
              <a:spcAft>
                <a:spcPts val="0"/>
              </a:spcAft>
              <a:buSzPts val="1800"/>
              <a:buChar char="➔"/>
            </a:pPr>
            <a:r>
              <a:rPr lang="en"/>
              <a:t>Crediting $100 to Account B</a:t>
            </a:r>
            <a:endParaRPr/>
          </a:p>
          <a:p>
            <a:pPr marL="0" lvl="0" indent="0" algn="l" rtl="0">
              <a:spcBef>
                <a:spcPts val="1200"/>
              </a:spcBef>
              <a:spcAft>
                <a:spcPts val="0"/>
              </a:spcAft>
              <a:buNone/>
            </a:pPr>
            <a:r>
              <a:rPr lang="en"/>
              <a:t>If the debit operation succeeds but the credit fails, the transaction must be rolled back to maintain integrity.</a:t>
            </a:r>
            <a:endParaRPr/>
          </a:p>
          <a:p>
            <a:pPr marL="0" lvl="0" indent="0" algn="l" rtl="0">
              <a:spcBef>
                <a:spcPts val="1200"/>
              </a:spcBef>
              <a:spcAft>
                <a:spcPts val="0"/>
              </a:spcAft>
              <a:buNone/>
            </a:pPr>
            <a:r>
              <a:rPr lang="en"/>
              <a:t>Implementation of Atomicity:</a:t>
            </a:r>
            <a:endParaRPr/>
          </a:p>
          <a:p>
            <a:pPr marL="914400" lvl="0" indent="-342900" algn="l" rtl="0">
              <a:spcBef>
                <a:spcPts val="1200"/>
              </a:spcBef>
              <a:spcAft>
                <a:spcPts val="0"/>
              </a:spcAft>
              <a:buSzPts val="1800"/>
              <a:buChar char="➔"/>
            </a:pPr>
            <a:r>
              <a:rPr lang="en"/>
              <a:t>COMMIT: Finalizes the transaction</a:t>
            </a:r>
            <a:endParaRPr/>
          </a:p>
          <a:p>
            <a:pPr marL="914400" lvl="0" indent="-342900" algn="l" rtl="0">
              <a:spcBef>
                <a:spcPts val="0"/>
              </a:spcBef>
              <a:spcAft>
                <a:spcPts val="0"/>
              </a:spcAft>
              <a:buSzPts val="1800"/>
              <a:buChar char="➔"/>
            </a:pPr>
            <a:r>
              <a:rPr lang="en"/>
              <a:t>ROLLBACK: Reverts all changes if any part of the transaction fails</a:t>
            </a:r>
            <a:endParaRPr/>
          </a:p>
        </p:txBody>
      </p:sp>
      <p:sp>
        <p:nvSpPr>
          <p:cNvPr id="208" name="Google Shape;208;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Database Normalization?</a:t>
            </a:r>
          </a:p>
        </p:txBody>
      </p:sp>
      <p:sp>
        <p:nvSpPr>
          <p:cNvPr id="3" name="Text Placeholder 2"/>
          <p:cNvSpPr>
            <a:spLocks noGrp="1"/>
          </p:cNvSpPr>
          <p:nvPr>
            <p:ph type="body" idx="1"/>
          </p:nvPr>
        </p:nvSpPr>
        <p:spPr/>
        <p:txBody>
          <a:bodyPr/>
          <a:lstStyle/>
          <a:p>
            <a:r>
              <a:rPr lang="en-US" b="1" dirty="0"/>
              <a:t>Database normalization</a:t>
            </a:r>
            <a:r>
              <a:rPr lang="en-US" dirty="0"/>
              <a:t> is the process of organizing data in a relational database to </a:t>
            </a:r>
            <a:r>
              <a:rPr lang="en-US" b="1" dirty="0"/>
              <a:t>reduce redundancy</a:t>
            </a:r>
            <a:r>
              <a:rPr lang="en-US" dirty="0"/>
              <a:t> and </a:t>
            </a:r>
            <a:r>
              <a:rPr lang="en-US" b="1" dirty="0"/>
              <a:t>improve data integrity</a:t>
            </a:r>
            <a:r>
              <a:rPr lang="en-US" dirty="0"/>
              <a:t>. </a:t>
            </a:r>
            <a:endParaRPr lang="en-US" dirty="0" smtClean="0"/>
          </a:p>
          <a:p>
            <a:r>
              <a:rPr lang="en-US" dirty="0" smtClean="0"/>
              <a:t>It </a:t>
            </a:r>
            <a:r>
              <a:rPr lang="en-US" dirty="0"/>
              <a:t>breaks large, complex tables into smaller, more manageable pieces and defines relationships between them using </a:t>
            </a:r>
            <a:r>
              <a:rPr lang="en-US" b="1" dirty="0"/>
              <a:t>keys</a:t>
            </a:r>
            <a:r>
              <a:rPr lang="en-US" dirty="0" smtClean="0"/>
              <a:t>.</a:t>
            </a:r>
          </a:p>
          <a:p>
            <a:pPr marL="114300" indent="0">
              <a:buNone/>
            </a:pPr>
            <a:endParaRPr lang="en-US" dirty="0" smtClean="0"/>
          </a:p>
          <a:p>
            <a:pPr marL="114300" indent="0">
              <a:buNone/>
            </a:pPr>
            <a:r>
              <a:rPr lang="en-US" b="1" dirty="0" smtClean="0"/>
              <a:t>Why </a:t>
            </a:r>
            <a:r>
              <a:rPr lang="en-US" b="1" dirty="0"/>
              <a:t>is Normalization Important?</a:t>
            </a:r>
          </a:p>
          <a:p>
            <a:r>
              <a:rPr lang="en-US" dirty="0"/>
              <a:t>Imagine storing all student, course, and enrollment info in one big table. If a student changes their name, you'd have to update it everywhere it appears. Normalization avoids this by </a:t>
            </a:r>
            <a:r>
              <a:rPr lang="en-US" b="1" dirty="0"/>
              <a:t>separating data into logical tables</a:t>
            </a:r>
            <a:r>
              <a:rPr lang="en-US" dirty="0"/>
              <a:t> with minimal duplication.</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1570929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Consistency</a:t>
            </a:r>
            <a:endParaRPr/>
          </a:p>
        </p:txBody>
      </p:sp>
      <p:sp>
        <p:nvSpPr>
          <p:cNvPr id="214" name="Google Shape;21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Ensures that </a:t>
            </a:r>
            <a:r>
              <a:rPr lang="en" b="1"/>
              <a:t>a transaction brings the database from one valid state to another</a:t>
            </a:r>
            <a:r>
              <a:rPr lang="en"/>
              <a:t>, adhering to all defined rules. Example in a university database:</a:t>
            </a:r>
            <a:endParaRPr/>
          </a:p>
          <a:p>
            <a:pPr marL="914400" lvl="0" indent="-342900" algn="l" rtl="0">
              <a:spcBef>
                <a:spcPts val="1200"/>
              </a:spcBef>
              <a:spcAft>
                <a:spcPts val="0"/>
              </a:spcAft>
              <a:buSzPts val="1800"/>
              <a:buChar char="➔"/>
            </a:pPr>
            <a:r>
              <a:rPr lang="en"/>
              <a:t>A student’s enrollment in a course should not exceed the maximum allowed credits</a:t>
            </a:r>
            <a:endParaRPr/>
          </a:p>
          <a:p>
            <a:pPr marL="914400" lvl="0" indent="-342900" algn="l" rtl="0">
              <a:spcBef>
                <a:spcPts val="0"/>
              </a:spcBef>
              <a:spcAft>
                <a:spcPts val="0"/>
              </a:spcAft>
              <a:buSzPts val="1800"/>
              <a:buChar char="➔"/>
            </a:pPr>
            <a:r>
              <a:rPr lang="en"/>
              <a:t>If a student tries to enroll in a course that exceeds this limit, the transaction should fail, maintaining consistency</a:t>
            </a:r>
            <a:endParaRPr/>
          </a:p>
          <a:p>
            <a:pPr marL="0" lvl="0" indent="0" algn="l" rtl="0">
              <a:spcBef>
                <a:spcPts val="1200"/>
              </a:spcBef>
              <a:spcAft>
                <a:spcPts val="0"/>
              </a:spcAft>
              <a:buClr>
                <a:schemeClr val="dk1"/>
              </a:buClr>
              <a:buSzPts val="1100"/>
              <a:buFont typeface="Arial"/>
              <a:buNone/>
            </a:pPr>
            <a:r>
              <a:rPr lang="en"/>
              <a:t>Implementation of Consistency</a:t>
            </a:r>
            <a:endParaRPr/>
          </a:p>
          <a:p>
            <a:pPr marL="914400" lvl="0" indent="-342900" algn="l" rtl="0">
              <a:spcBef>
                <a:spcPts val="1200"/>
              </a:spcBef>
              <a:spcAft>
                <a:spcPts val="0"/>
              </a:spcAft>
              <a:buSzPts val="1800"/>
              <a:buChar char="➔"/>
            </a:pPr>
            <a:r>
              <a:rPr lang="en"/>
              <a:t>Use of integrity constraints (e.g., foreign keys, unique constraints)</a:t>
            </a:r>
            <a:endParaRPr/>
          </a:p>
          <a:p>
            <a:pPr marL="914400" lvl="0" indent="-342900" algn="l" rtl="0">
              <a:spcBef>
                <a:spcPts val="0"/>
              </a:spcBef>
              <a:spcAft>
                <a:spcPts val="0"/>
              </a:spcAft>
              <a:buSzPts val="1800"/>
              <a:buChar char="➔"/>
            </a:pPr>
            <a:r>
              <a:rPr lang="en"/>
              <a:t>Application logic that checks conditions before executing transactions</a:t>
            </a:r>
            <a:endParaRPr/>
          </a:p>
        </p:txBody>
      </p:sp>
      <p:sp>
        <p:nvSpPr>
          <p:cNvPr id="215" name="Google Shape;215;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Isolation</a:t>
            </a:r>
            <a:endParaRPr/>
          </a:p>
        </p:txBody>
      </p:sp>
      <p:sp>
        <p:nvSpPr>
          <p:cNvPr id="221" name="Google Shape;221;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a:t>Ensures that </a:t>
            </a:r>
            <a:r>
              <a:rPr lang="en" b="1"/>
              <a:t>concurrent transactions do not interfere with each other</a:t>
            </a:r>
            <a:r>
              <a:rPr lang="en"/>
              <a:t>. The results of a transaction shouldn’t be visible to others until it is committed. Example:</a:t>
            </a:r>
            <a:endParaRPr/>
          </a:p>
          <a:p>
            <a:pPr marL="914400" lvl="0" indent="-342900" algn="l" rtl="0">
              <a:spcBef>
                <a:spcPts val="1200"/>
              </a:spcBef>
              <a:spcAft>
                <a:spcPts val="0"/>
              </a:spcAft>
              <a:buSzPts val="1800"/>
              <a:buChar char="➔"/>
            </a:pPr>
            <a:r>
              <a:rPr lang="en"/>
              <a:t>Transaction T1 reads Account A's balance</a:t>
            </a:r>
            <a:endParaRPr/>
          </a:p>
          <a:p>
            <a:pPr marL="914400" lvl="0" indent="-342900" algn="l" rtl="0">
              <a:spcBef>
                <a:spcPts val="0"/>
              </a:spcBef>
              <a:spcAft>
                <a:spcPts val="0"/>
              </a:spcAft>
              <a:buSzPts val="1800"/>
              <a:buChar char="➔"/>
            </a:pPr>
            <a:r>
              <a:rPr lang="en"/>
              <a:t>Transaction T2 debits $50 from Account A</a:t>
            </a:r>
            <a:endParaRPr/>
          </a:p>
          <a:p>
            <a:pPr marL="0" lvl="0" indent="0" algn="l" rtl="0">
              <a:spcBef>
                <a:spcPts val="1200"/>
              </a:spcBef>
              <a:spcAft>
                <a:spcPts val="0"/>
              </a:spcAft>
              <a:buNone/>
            </a:pPr>
            <a:r>
              <a:rPr lang="en"/>
              <a:t>If T1 reads the balance before T2 completes, it may see an incorrect balance. Isolation prevents this by ensuring T1 does not see any changes made by T2 until T2 is committed. Implementation of Isolation:</a:t>
            </a:r>
            <a:endParaRPr/>
          </a:p>
          <a:p>
            <a:pPr marL="914400" lvl="0" indent="-342900" algn="l" rtl="0">
              <a:spcBef>
                <a:spcPts val="1200"/>
              </a:spcBef>
              <a:spcAft>
                <a:spcPts val="0"/>
              </a:spcAft>
              <a:buSzPts val="1800"/>
              <a:buChar char="➔"/>
            </a:pPr>
            <a:r>
              <a:rPr lang="en"/>
              <a:t>Locking mechanisms (e.g., row-level locks)</a:t>
            </a:r>
            <a:endParaRPr/>
          </a:p>
          <a:p>
            <a:pPr marL="914400" lvl="0" indent="-342900" algn="l" rtl="0">
              <a:spcBef>
                <a:spcPts val="0"/>
              </a:spcBef>
              <a:spcAft>
                <a:spcPts val="0"/>
              </a:spcAft>
              <a:buSzPts val="1800"/>
              <a:buChar char="➔"/>
            </a:pPr>
            <a:r>
              <a:rPr lang="en"/>
              <a:t>Timestamping methods to track transaction states</a:t>
            </a:r>
            <a:endParaRPr/>
          </a:p>
        </p:txBody>
      </p:sp>
      <p:sp>
        <p:nvSpPr>
          <p:cNvPr id="222" name="Google Shape;222;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Durability</a:t>
            </a:r>
            <a:endParaRPr/>
          </a:p>
        </p:txBody>
      </p:sp>
      <p:sp>
        <p:nvSpPr>
          <p:cNvPr id="228" name="Google Shape;22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Durability guarantees that </a:t>
            </a:r>
            <a:r>
              <a:rPr lang="en" b="1"/>
              <a:t>once a transaction has been committed, its effects are permanent</a:t>
            </a:r>
            <a:r>
              <a:rPr lang="en"/>
              <a:t> and will survive system failures. Example:</a:t>
            </a:r>
            <a:endParaRPr/>
          </a:p>
          <a:p>
            <a:pPr marL="457200" lvl="0" indent="0" algn="l" rtl="0">
              <a:spcBef>
                <a:spcPts val="1200"/>
              </a:spcBef>
              <a:spcAft>
                <a:spcPts val="0"/>
              </a:spcAft>
              <a:buClr>
                <a:schemeClr val="dk1"/>
              </a:buClr>
              <a:buSzPts val="1100"/>
              <a:buFont typeface="Arial"/>
              <a:buNone/>
            </a:pPr>
            <a:r>
              <a:rPr lang="en" i="1"/>
              <a:t>After successfully transferring funds between accounts, even if the system crashes immediately afterward, the changes must persist in the database</a:t>
            </a:r>
            <a:endParaRPr i="1"/>
          </a:p>
          <a:p>
            <a:pPr marL="0" lvl="0" indent="0" algn="l" rtl="0">
              <a:spcBef>
                <a:spcPts val="1200"/>
              </a:spcBef>
              <a:spcAft>
                <a:spcPts val="0"/>
              </a:spcAft>
              <a:buClr>
                <a:schemeClr val="dk1"/>
              </a:buClr>
              <a:buSzPts val="1100"/>
              <a:buFont typeface="Arial"/>
              <a:buNone/>
            </a:pPr>
            <a:r>
              <a:rPr lang="en"/>
              <a:t>Implementation of Durability:</a:t>
            </a:r>
            <a:endParaRPr/>
          </a:p>
          <a:p>
            <a:pPr marL="457200" lvl="0" indent="-342900" algn="l" rtl="0">
              <a:spcBef>
                <a:spcPts val="1200"/>
              </a:spcBef>
              <a:spcAft>
                <a:spcPts val="0"/>
              </a:spcAft>
              <a:buSzPts val="1800"/>
              <a:buChar char="➔"/>
            </a:pPr>
            <a:r>
              <a:rPr lang="en"/>
              <a:t>Use of transaction logs to record changes before they are committed</a:t>
            </a:r>
            <a:endParaRPr/>
          </a:p>
          <a:p>
            <a:pPr marL="457200" lvl="0" indent="-342900" algn="l" rtl="0">
              <a:spcBef>
                <a:spcPts val="0"/>
              </a:spcBef>
              <a:spcAft>
                <a:spcPts val="0"/>
              </a:spcAft>
              <a:buSzPts val="1800"/>
              <a:buChar char="➔"/>
            </a:pPr>
            <a:r>
              <a:rPr lang="en"/>
              <a:t>Backup strategies and recovery mechanisms to restore data after failures</a:t>
            </a:r>
            <a:endParaRPr/>
          </a:p>
        </p:txBody>
      </p:sp>
      <p:sp>
        <p:nvSpPr>
          <p:cNvPr id="229" name="Google Shape;22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490250" y="450150"/>
            <a:ext cx="68244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BONUS 2: OLTP vs OLAP Databases</a:t>
            </a:r>
            <a:endParaRPr/>
          </a:p>
        </p:txBody>
      </p:sp>
      <p:sp>
        <p:nvSpPr>
          <p:cNvPr id="235" name="Google Shape;235;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Essential Database Types</a:t>
            </a:r>
            <a:endParaRPr/>
          </a:p>
        </p:txBody>
      </p:sp>
      <p:sp>
        <p:nvSpPr>
          <p:cNvPr id="241" name="Google Shape;24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Online Transaction Processing Database (OLTP)</a:t>
            </a:r>
            <a:endParaRPr/>
          </a:p>
          <a:p>
            <a:pPr marL="914400" lvl="1" indent="-317500" algn="l" rtl="0">
              <a:spcBef>
                <a:spcPts val="0"/>
              </a:spcBef>
              <a:spcAft>
                <a:spcPts val="0"/>
              </a:spcAft>
              <a:buSzPts val="1400"/>
              <a:buAutoNum type="alphaLcPeriod"/>
            </a:pPr>
            <a:r>
              <a:rPr lang="en"/>
              <a:t>Real-time updates and transactional processing</a:t>
            </a:r>
            <a:endParaRPr/>
          </a:p>
          <a:p>
            <a:pPr marL="914400" lvl="1" indent="-317500" algn="l" rtl="0">
              <a:spcBef>
                <a:spcPts val="0"/>
              </a:spcBef>
              <a:spcAft>
                <a:spcPts val="0"/>
              </a:spcAft>
              <a:buSzPts val="1400"/>
              <a:buAutoNum type="alphaLcPeriod"/>
            </a:pPr>
            <a:r>
              <a:rPr lang="en"/>
              <a:t>Powers software applications (numerous users)</a:t>
            </a:r>
            <a:endParaRPr/>
          </a:p>
          <a:p>
            <a:pPr marL="914400" lvl="1" indent="-317500" algn="l" rtl="0">
              <a:spcBef>
                <a:spcPts val="0"/>
              </a:spcBef>
              <a:spcAft>
                <a:spcPts val="0"/>
              </a:spcAft>
              <a:buSzPts val="1400"/>
              <a:buAutoNum type="alphaLcPeriod"/>
            </a:pPr>
            <a:r>
              <a:rPr lang="en"/>
              <a:t>Could be SQL or NoSQL</a:t>
            </a:r>
            <a:endParaRPr/>
          </a:p>
          <a:p>
            <a:pPr marL="914400" lvl="1" indent="-317500" algn="l" rtl="0">
              <a:spcBef>
                <a:spcPts val="0"/>
              </a:spcBef>
              <a:spcAft>
                <a:spcPts val="0"/>
              </a:spcAft>
              <a:buSzPts val="1400"/>
              <a:buAutoNum type="alphaLcPeriod"/>
            </a:pPr>
            <a:r>
              <a:rPr lang="en"/>
              <a:t>Should be normalised</a:t>
            </a:r>
            <a:endParaRPr/>
          </a:p>
          <a:p>
            <a:pPr marL="914400" lvl="1" indent="-317500" algn="l" rtl="0">
              <a:spcBef>
                <a:spcPts val="0"/>
              </a:spcBef>
              <a:spcAft>
                <a:spcPts val="0"/>
              </a:spcAft>
              <a:buSzPts val="1400"/>
              <a:buAutoNum type="alphaLcPeriod"/>
            </a:pPr>
            <a:r>
              <a:rPr lang="en"/>
              <a:t>Contains data relevant to the powered application</a:t>
            </a:r>
            <a:endParaRPr/>
          </a:p>
          <a:p>
            <a:pPr marL="457200" lvl="0" indent="-342900" algn="l" rtl="0">
              <a:spcBef>
                <a:spcPts val="0"/>
              </a:spcBef>
              <a:spcAft>
                <a:spcPts val="0"/>
              </a:spcAft>
              <a:buSzPts val="1800"/>
              <a:buAutoNum type="arabicPeriod"/>
            </a:pPr>
            <a:r>
              <a:rPr lang="en"/>
              <a:t>Online Analytical Processing Database (OLAP)</a:t>
            </a:r>
            <a:endParaRPr/>
          </a:p>
          <a:p>
            <a:pPr marL="914400" lvl="1" indent="-317500" algn="l" rtl="0">
              <a:spcBef>
                <a:spcPts val="0"/>
              </a:spcBef>
              <a:spcAft>
                <a:spcPts val="0"/>
              </a:spcAft>
              <a:buSzPts val="1400"/>
              <a:buAutoNum type="alphaLcPeriod"/>
            </a:pPr>
            <a:r>
              <a:rPr lang="en"/>
              <a:t>Optimised for complex data analysis and reporting</a:t>
            </a:r>
            <a:endParaRPr/>
          </a:p>
          <a:p>
            <a:pPr marL="914400" lvl="1" indent="-317500" algn="l" rtl="0">
              <a:spcBef>
                <a:spcPts val="0"/>
              </a:spcBef>
              <a:spcAft>
                <a:spcPts val="0"/>
              </a:spcAft>
              <a:buSzPts val="1400"/>
              <a:buAutoNum type="alphaLcPeriod"/>
            </a:pPr>
            <a:r>
              <a:rPr lang="en"/>
              <a:t>Powers business reports and dashboard (few users)</a:t>
            </a:r>
            <a:endParaRPr/>
          </a:p>
          <a:p>
            <a:pPr marL="914400" lvl="1" indent="-317500" algn="l" rtl="0">
              <a:spcBef>
                <a:spcPts val="0"/>
              </a:spcBef>
              <a:spcAft>
                <a:spcPts val="0"/>
              </a:spcAft>
              <a:buSzPts val="1400"/>
              <a:buAutoNum type="alphaLcPeriod"/>
            </a:pPr>
            <a:r>
              <a:rPr lang="en"/>
              <a:t>Data aggregated from multiple data sources</a:t>
            </a:r>
            <a:endParaRPr/>
          </a:p>
          <a:p>
            <a:pPr marL="914400" lvl="1" indent="-317500" algn="l" rtl="0">
              <a:spcBef>
                <a:spcPts val="0"/>
              </a:spcBef>
              <a:spcAft>
                <a:spcPts val="0"/>
              </a:spcAft>
              <a:buSzPts val="1400"/>
              <a:buAutoNum type="alphaLcPeriod"/>
            </a:pPr>
            <a:r>
              <a:rPr lang="en"/>
              <a:t>Usually rests in a data warehouse</a:t>
            </a:r>
            <a:endParaRPr/>
          </a:p>
          <a:p>
            <a:pPr marL="914400" lvl="1" indent="-317500" algn="l" rtl="0">
              <a:spcBef>
                <a:spcPts val="0"/>
              </a:spcBef>
              <a:spcAft>
                <a:spcPts val="0"/>
              </a:spcAft>
              <a:buSzPts val="1400"/>
              <a:buAutoNum type="alphaLcPeriod"/>
            </a:pPr>
            <a:r>
              <a:rPr lang="en"/>
              <a:t>Data is de-normalised (Easier for querying)</a:t>
            </a:r>
            <a:endParaRPr/>
          </a:p>
        </p:txBody>
      </p:sp>
      <p:sp>
        <p:nvSpPr>
          <p:cNvPr id="242" name="Google Shape;24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Anomalies Normalization Solves</a:t>
            </a:r>
          </a:p>
        </p:txBody>
      </p:sp>
      <p:sp>
        <p:nvSpPr>
          <p:cNvPr id="3" name="Text Placeholder 2"/>
          <p:cNvSpPr>
            <a:spLocks noGrp="1"/>
          </p:cNvSpPr>
          <p:nvPr>
            <p:ph type="body" idx="1"/>
          </p:nvPr>
        </p:nvSpPr>
        <p:spPr/>
        <p:txBody>
          <a:bodyPr/>
          <a:lstStyle/>
          <a:p>
            <a:pPr marL="114300" indent="0">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393578346"/>
              </p:ext>
            </p:extLst>
          </p:nvPr>
        </p:nvGraphicFramePr>
        <p:xfrm>
          <a:off x="374213" y="1207924"/>
          <a:ext cx="8521700" cy="1338207"/>
        </p:xfrm>
        <a:graphic>
          <a:graphicData uri="http://schemas.openxmlformats.org/drawingml/2006/table">
            <a:tbl>
              <a:tblPr/>
              <a:tblGrid>
                <a:gridCol w="4260850">
                  <a:extLst>
                    <a:ext uri="{9D8B030D-6E8A-4147-A177-3AD203B41FA5}">
                      <a16:colId xmlns:a16="http://schemas.microsoft.com/office/drawing/2014/main" val="2390774752"/>
                    </a:ext>
                  </a:extLst>
                </a:gridCol>
                <a:gridCol w="4260850">
                  <a:extLst>
                    <a:ext uri="{9D8B030D-6E8A-4147-A177-3AD203B41FA5}">
                      <a16:colId xmlns:a16="http://schemas.microsoft.com/office/drawing/2014/main" val="3984344091"/>
                    </a:ext>
                  </a:extLst>
                </a:gridCol>
              </a:tblGrid>
              <a:tr h="0">
                <a:tc>
                  <a:txBody>
                    <a:bodyPr/>
                    <a:lstStyle/>
                    <a:p>
                      <a:r>
                        <a:rPr lang="en-US" dirty="0"/>
                        <a:t>Anomaly</a:t>
                      </a:r>
                    </a:p>
                  </a:txBody>
                  <a:tcPr anchor="ctr">
                    <a:lnL>
                      <a:noFill/>
                    </a:lnL>
                    <a:lnR>
                      <a:noFill/>
                    </a:lnR>
                    <a:lnT>
                      <a:noFill/>
                    </a:lnT>
                    <a:lnB>
                      <a:noFill/>
                    </a:lnB>
                  </a:tcPr>
                </a:tc>
                <a:tc>
                  <a:txBody>
                    <a:bodyPr/>
                    <a:lstStyle/>
                    <a:p>
                      <a:r>
                        <a:rPr lang="en-US"/>
                        <a:t>Description</a:t>
                      </a:r>
                    </a:p>
                  </a:txBody>
                  <a:tcPr anchor="ctr">
                    <a:lnL>
                      <a:noFill/>
                    </a:lnL>
                    <a:lnR>
                      <a:noFill/>
                    </a:lnR>
                    <a:lnT>
                      <a:noFill/>
                    </a:lnT>
                    <a:lnB>
                      <a:noFill/>
                    </a:lnB>
                  </a:tcPr>
                </a:tc>
                <a:extLst>
                  <a:ext uri="{0D108BD9-81ED-4DB2-BD59-A6C34878D82A}">
                    <a16:rowId xmlns:a16="http://schemas.microsoft.com/office/drawing/2014/main" val="1810887176"/>
                  </a:ext>
                </a:extLst>
              </a:tr>
              <a:tr h="0">
                <a:tc>
                  <a:txBody>
                    <a:bodyPr/>
                    <a:lstStyle/>
                    <a:p>
                      <a:r>
                        <a:rPr lang="en-US" b="1" dirty="0"/>
                        <a:t>Update Anomaly</a:t>
                      </a:r>
                      <a:endParaRPr lang="en-US" dirty="0"/>
                    </a:p>
                  </a:txBody>
                  <a:tcPr anchor="ctr">
                    <a:lnL>
                      <a:noFill/>
                    </a:lnL>
                    <a:lnR>
                      <a:noFill/>
                    </a:lnR>
                    <a:lnT>
                      <a:noFill/>
                    </a:lnT>
                    <a:lnB>
                      <a:noFill/>
                    </a:lnB>
                  </a:tcPr>
                </a:tc>
                <a:tc>
                  <a:txBody>
                    <a:bodyPr/>
                    <a:lstStyle/>
                    <a:p>
                      <a:r>
                        <a:rPr lang="en-US" dirty="0"/>
                        <a:t>Changing a single value requires multiple updates.</a:t>
                      </a:r>
                    </a:p>
                  </a:txBody>
                  <a:tcPr anchor="ctr">
                    <a:lnL>
                      <a:noFill/>
                    </a:lnL>
                    <a:lnR>
                      <a:noFill/>
                    </a:lnR>
                    <a:lnT>
                      <a:noFill/>
                    </a:lnT>
                    <a:lnB>
                      <a:noFill/>
                    </a:lnB>
                  </a:tcPr>
                </a:tc>
                <a:extLst>
                  <a:ext uri="{0D108BD9-81ED-4DB2-BD59-A6C34878D82A}">
                    <a16:rowId xmlns:a16="http://schemas.microsoft.com/office/drawing/2014/main" val="3871560837"/>
                  </a:ext>
                </a:extLst>
              </a:tr>
              <a:tr h="0">
                <a:tc>
                  <a:txBody>
                    <a:bodyPr/>
                    <a:lstStyle/>
                    <a:p>
                      <a:r>
                        <a:rPr lang="en-US" b="1"/>
                        <a:t>Insert Anomaly</a:t>
                      </a:r>
                      <a:endParaRPr lang="en-US"/>
                    </a:p>
                  </a:txBody>
                  <a:tcPr anchor="ctr">
                    <a:lnL>
                      <a:noFill/>
                    </a:lnL>
                    <a:lnR>
                      <a:noFill/>
                    </a:lnR>
                    <a:lnT>
                      <a:noFill/>
                    </a:lnT>
                    <a:lnB>
                      <a:noFill/>
                    </a:lnB>
                  </a:tcPr>
                </a:tc>
                <a:tc>
                  <a:txBody>
                    <a:bodyPr/>
                    <a:lstStyle/>
                    <a:p>
                      <a:r>
                        <a:rPr lang="en-US"/>
                        <a:t>You can’t insert data because other data is missing.</a:t>
                      </a:r>
                    </a:p>
                  </a:txBody>
                  <a:tcPr anchor="ctr">
                    <a:lnL>
                      <a:noFill/>
                    </a:lnL>
                    <a:lnR>
                      <a:noFill/>
                    </a:lnR>
                    <a:lnT>
                      <a:noFill/>
                    </a:lnT>
                    <a:lnB>
                      <a:noFill/>
                    </a:lnB>
                  </a:tcPr>
                </a:tc>
                <a:extLst>
                  <a:ext uri="{0D108BD9-81ED-4DB2-BD59-A6C34878D82A}">
                    <a16:rowId xmlns:a16="http://schemas.microsoft.com/office/drawing/2014/main" val="51524592"/>
                  </a:ext>
                </a:extLst>
              </a:tr>
              <a:tr h="423807">
                <a:tc>
                  <a:txBody>
                    <a:bodyPr/>
                    <a:lstStyle/>
                    <a:p>
                      <a:r>
                        <a:rPr lang="en-US" b="1"/>
                        <a:t>Delete Anomaly</a:t>
                      </a:r>
                      <a:endParaRPr lang="en-US"/>
                    </a:p>
                  </a:txBody>
                  <a:tcPr anchor="ctr">
                    <a:lnL>
                      <a:noFill/>
                    </a:lnL>
                    <a:lnR>
                      <a:noFill/>
                    </a:lnR>
                    <a:lnT>
                      <a:noFill/>
                    </a:lnT>
                    <a:lnB>
                      <a:noFill/>
                    </a:lnB>
                  </a:tcPr>
                </a:tc>
                <a:tc>
                  <a:txBody>
                    <a:bodyPr/>
                    <a:lstStyle/>
                    <a:p>
                      <a:r>
                        <a:rPr lang="en-US" dirty="0"/>
                        <a:t>Deleting a record deletes unintended data.</a:t>
                      </a:r>
                    </a:p>
                  </a:txBody>
                  <a:tcPr anchor="ctr">
                    <a:lnL>
                      <a:noFill/>
                    </a:lnL>
                    <a:lnR>
                      <a:noFill/>
                    </a:lnR>
                    <a:lnT>
                      <a:noFill/>
                    </a:lnT>
                    <a:lnB>
                      <a:noFill/>
                    </a:lnB>
                  </a:tcPr>
                </a:tc>
                <a:extLst>
                  <a:ext uri="{0D108BD9-81ED-4DB2-BD59-A6C34878D82A}">
                    <a16:rowId xmlns:a16="http://schemas.microsoft.com/office/drawing/2014/main" val="192715094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49599150"/>
              </p:ext>
            </p:extLst>
          </p:nvPr>
        </p:nvGraphicFramePr>
        <p:xfrm>
          <a:off x="374213" y="2590577"/>
          <a:ext cx="8521700" cy="2072640"/>
        </p:xfrm>
        <a:graphic>
          <a:graphicData uri="http://schemas.openxmlformats.org/drawingml/2006/table">
            <a:tbl>
              <a:tblPr/>
              <a:tblGrid>
                <a:gridCol w="4260850">
                  <a:extLst>
                    <a:ext uri="{9D8B030D-6E8A-4147-A177-3AD203B41FA5}">
                      <a16:colId xmlns:a16="http://schemas.microsoft.com/office/drawing/2014/main" val="2193104949"/>
                    </a:ext>
                  </a:extLst>
                </a:gridCol>
                <a:gridCol w="4260850">
                  <a:extLst>
                    <a:ext uri="{9D8B030D-6E8A-4147-A177-3AD203B41FA5}">
                      <a16:colId xmlns:a16="http://schemas.microsoft.com/office/drawing/2014/main" val="1827647048"/>
                    </a:ext>
                  </a:extLst>
                </a:gridCol>
              </a:tblGrid>
              <a:tr h="0">
                <a:tc>
                  <a:txBody>
                    <a:bodyPr/>
                    <a:lstStyle/>
                    <a:p>
                      <a:r>
                        <a:rPr lang="en-US"/>
                        <a:t>Anomaly</a:t>
                      </a:r>
                    </a:p>
                  </a:txBody>
                  <a:tcPr anchor="ctr">
                    <a:lnL>
                      <a:noFill/>
                    </a:lnL>
                    <a:lnR>
                      <a:noFill/>
                    </a:lnR>
                    <a:lnT>
                      <a:noFill/>
                    </a:lnT>
                    <a:lnB>
                      <a:noFill/>
                    </a:lnB>
                  </a:tcPr>
                </a:tc>
                <a:tc>
                  <a:txBody>
                    <a:bodyPr/>
                    <a:lstStyle/>
                    <a:p>
                      <a:r>
                        <a:rPr lang="en-US"/>
                        <a:t>Example</a:t>
                      </a:r>
                    </a:p>
                  </a:txBody>
                  <a:tcPr anchor="ctr">
                    <a:lnL>
                      <a:noFill/>
                    </a:lnL>
                    <a:lnR>
                      <a:noFill/>
                    </a:lnR>
                    <a:lnT>
                      <a:noFill/>
                    </a:lnT>
                    <a:lnB>
                      <a:noFill/>
                    </a:lnB>
                  </a:tcPr>
                </a:tc>
                <a:extLst>
                  <a:ext uri="{0D108BD9-81ED-4DB2-BD59-A6C34878D82A}">
                    <a16:rowId xmlns:a16="http://schemas.microsoft.com/office/drawing/2014/main" val="2538988558"/>
                  </a:ext>
                </a:extLst>
              </a:tr>
              <a:tr h="0">
                <a:tc>
                  <a:txBody>
                    <a:bodyPr/>
                    <a:lstStyle/>
                    <a:p>
                      <a:r>
                        <a:rPr lang="en-US" b="1" dirty="0"/>
                        <a:t>Update Anomaly</a:t>
                      </a:r>
                      <a:endParaRPr lang="en-US" dirty="0"/>
                    </a:p>
                  </a:txBody>
                  <a:tcPr anchor="ctr">
                    <a:lnL>
                      <a:noFill/>
                    </a:lnL>
                    <a:lnR>
                      <a:noFill/>
                    </a:lnR>
                    <a:lnT>
                      <a:noFill/>
                    </a:lnT>
                    <a:lnB>
                      <a:noFill/>
                    </a:lnB>
                  </a:tcPr>
                </a:tc>
                <a:tc>
                  <a:txBody>
                    <a:bodyPr/>
                    <a:lstStyle/>
                    <a:p>
                      <a:r>
                        <a:rPr lang="en-US" dirty="0"/>
                        <a:t>You change a department name in one record, but not in others. Now the same department has different names.</a:t>
                      </a:r>
                    </a:p>
                  </a:txBody>
                  <a:tcPr anchor="ctr">
                    <a:lnL>
                      <a:noFill/>
                    </a:lnL>
                    <a:lnR>
                      <a:noFill/>
                    </a:lnR>
                    <a:lnT>
                      <a:noFill/>
                    </a:lnT>
                    <a:lnB>
                      <a:noFill/>
                    </a:lnB>
                  </a:tcPr>
                </a:tc>
                <a:extLst>
                  <a:ext uri="{0D108BD9-81ED-4DB2-BD59-A6C34878D82A}">
                    <a16:rowId xmlns:a16="http://schemas.microsoft.com/office/drawing/2014/main" val="2441882994"/>
                  </a:ext>
                </a:extLst>
              </a:tr>
              <a:tr h="0">
                <a:tc>
                  <a:txBody>
                    <a:bodyPr/>
                    <a:lstStyle/>
                    <a:p>
                      <a:r>
                        <a:rPr lang="en-US" b="1"/>
                        <a:t>Insert Anomaly</a:t>
                      </a:r>
                      <a:endParaRPr lang="en-US"/>
                    </a:p>
                  </a:txBody>
                  <a:tcPr anchor="ctr">
                    <a:lnL>
                      <a:noFill/>
                    </a:lnL>
                    <a:lnR>
                      <a:noFill/>
                    </a:lnR>
                    <a:lnT>
                      <a:noFill/>
                    </a:lnT>
                    <a:lnB>
                      <a:noFill/>
                    </a:lnB>
                  </a:tcPr>
                </a:tc>
                <a:tc>
                  <a:txBody>
                    <a:bodyPr/>
                    <a:lstStyle/>
                    <a:p>
                      <a:r>
                        <a:rPr lang="en-US"/>
                        <a:t>You can’t add a new course because there’s no student enrolled yet.</a:t>
                      </a:r>
                    </a:p>
                  </a:txBody>
                  <a:tcPr anchor="ctr">
                    <a:lnL>
                      <a:noFill/>
                    </a:lnL>
                    <a:lnR>
                      <a:noFill/>
                    </a:lnR>
                    <a:lnT>
                      <a:noFill/>
                    </a:lnT>
                    <a:lnB>
                      <a:noFill/>
                    </a:lnB>
                  </a:tcPr>
                </a:tc>
                <a:extLst>
                  <a:ext uri="{0D108BD9-81ED-4DB2-BD59-A6C34878D82A}">
                    <a16:rowId xmlns:a16="http://schemas.microsoft.com/office/drawing/2014/main" val="2260609153"/>
                  </a:ext>
                </a:extLst>
              </a:tr>
              <a:tr h="0">
                <a:tc>
                  <a:txBody>
                    <a:bodyPr/>
                    <a:lstStyle/>
                    <a:p>
                      <a:r>
                        <a:rPr lang="en-US" b="1"/>
                        <a:t>Delete Anomaly</a:t>
                      </a:r>
                      <a:endParaRPr lang="en-US"/>
                    </a:p>
                  </a:txBody>
                  <a:tcPr anchor="ctr">
                    <a:lnL>
                      <a:noFill/>
                    </a:lnL>
                    <a:lnR>
                      <a:noFill/>
                    </a:lnR>
                    <a:lnT>
                      <a:noFill/>
                    </a:lnT>
                    <a:lnB>
                      <a:noFill/>
                    </a:lnB>
                  </a:tcPr>
                </a:tc>
                <a:tc>
                  <a:txBody>
                    <a:bodyPr/>
                    <a:lstStyle/>
                    <a:p>
                      <a:r>
                        <a:rPr lang="en-US" dirty="0"/>
                        <a:t>If a student drops their last course and is deleted, you also lose the course info.</a:t>
                      </a:r>
                    </a:p>
                  </a:txBody>
                  <a:tcPr anchor="ctr">
                    <a:lnL>
                      <a:noFill/>
                    </a:lnL>
                    <a:lnR>
                      <a:noFill/>
                    </a:lnR>
                    <a:lnT>
                      <a:noFill/>
                    </a:lnT>
                    <a:lnB>
                      <a:noFill/>
                    </a:lnB>
                  </a:tcPr>
                </a:tc>
                <a:extLst>
                  <a:ext uri="{0D108BD9-81ED-4DB2-BD59-A6C34878D82A}">
                    <a16:rowId xmlns:a16="http://schemas.microsoft.com/office/drawing/2014/main" val="3917237325"/>
                  </a:ext>
                </a:extLst>
              </a:tr>
            </a:tbl>
          </a:graphicData>
        </a:graphic>
      </p:graphicFrame>
    </p:spTree>
    <p:extLst>
      <p:ext uri="{BB962C8B-B14F-4D97-AF65-F5344CB8AC3E}">
        <p14:creationId xmlns:p14="http://schemas.microsoft.com/office/powerpoint/2010/main" val="18354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Why do we normalise databases?</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b="1"/>
              <a:t>Eliminate redundancy:</a:t>
            </a:r>
            <a:r>
              <a:rPr lang="en"/>
              <a:t> minimize data duplication. By organizing data into separate tables, each piece of information is stored only once</a:t>
            </a:r>
            <a:endParaRPr/>
          </a:p>
          <a:p>
            <a:pPr marL="457200" lvl="0" indent="-342900" algn="l" rtl="0">
              <a:spcBef>
                <a:spcPts val="0"/>
              </a:spcBef>
              <a:spcAft>
                <a:spcPts val="0"/>
              </a:spcAft>
              <a:buSzPts val="1800"/>
              <a:buAutoNum type="arabicPeriod"/>
            </a:pPr>
            <a:r>
              <a:rPr lang="en" b="1"/>
              <a:t>Enhance data integrity:</a:t>
            </a:r>
            <a:r>
              <a:rPr lang="en"/>
              <a:t> maintain accuracy by preventing anomalies such as update, insert, and delete anomalies.</a:t>
            </a:r>
            <a:endParaRPr/>
          </a:p>
          <a:p>
            <a:pPr marL="457200" lvl="0" indent="-342900" algn="l" rtl="0">
              <a:spcBef>
                <a:spcPts val="0"/>
              </a:spcBef>
              <a:spcAft>
                <a:spcPts val="0"/>
              </a:spcAft>
              <a:buSzPts val="1800"/>
              <a:buAutoNum type="arabicPeriod"/>
            </a:pPr>
            <a:r>
              <a:rPr lang="en" b="1"/>
              <a:t>Simplify data management:</a:t>
            </a:r>
            <a:r>
              <a:rPr lang="en"/>
              <a:t> related information is stored in distinct tables, making it easier to manage and retrieve.</a:t>
            </a:r>
            <a:endParaRPr/>
          </a:p>
          <a:p>
            <a:pPr marL="914400" lvl="1" indent="-317500" algn="l" rtl="0">
              <a:spcBef>
                <a:spcPts val="0"/>
              </a:spcBef>
              <a:spcAft>
                <a:spcPts val="0"/>
              </a:spcAft>
              <a:buSzPts val="1400"/>
              <a:buAutoNum type="alphaLcPeriod"/>
            </a:pPr>
            <a:r>
              <a:rPr lang="en" u="sng"/>
              <a:t>Retrieve:</a:t>
            </a:r>
            <a:r>
              <a:rPr lang="en"/>
              <a:t> Queries can execute more efficiently</a:t>
            </a:r>
            <a:endParaRPr/>
          </a:p>
          <a:p>
            <a:pPr marL="914400" lvl="1" indent="-317500" algn="l" rtl="0">
              <a:spcBef>
                <a:spcPts val="0"/>
              </a:spcBef>
              <a:spcAft>
                <a:spcPts val="0"/>
              </a:spcAft>
              <a:buSzPts val="1400"/>
              <a:buAutoNum type="alphaLcPeriod"/>
            </a:pPr>
            <a:r>
              <a:rPr lang="en" u="sng"/>
              <a:t>Manage:</a:t>
            </a:r>
            <a:r>
              <a:rPr lang="en"/>
              <a:t> Accommodate new types of data without significant redesigns</a:t>
            </a:r>
            <a:endParaRPr/>
          </a:p>
          <a:p>
            <a:pPr marL="0" lvl="0" indent="0" algn="l" rtl="0">
              <a:spcBef>
                <a:spcPts val="1200"/>
              </a:spcBef>
              <a:spcAft>
                <a:spcPts val="1200"/>
              </a:spcAft>
              <a:buNone/>
            </a:pPr>
            <a:r>
              <a:rPr lang="en" b="1"/>
              <a:t>Applicable to Online Transaction Processing Databases (OLTP), not OLAP.</a:t>
            </a:r>
            <a:endParaRPr b="1"/>
          </a:p>
        </p:txBody>
      </p:sp>
      <p:sp>
        <p:nvSpPr>
          <p:cNvPr id="63" name="Google Shape;6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Database Normal Forms</a:t>
            </a:r>
            <a:endParaRPr/>
          </a:p>
        </p:txBody>
      </p:sp>
      <p:sp>
        <p:nvSpPr>
          <p:cNvPr id="69" name="Google Shape;69;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These are the stages of tests to pass to affirm that a database is fully normalised:</a:t>
            </a:r>
            <a:endParaRPr/>
          </a:p>
          <a:p>
            <a:pPr marL="457200" lvl="0" indent="-342900" algn="l" rtl="0">
              <a:spcBef>
                <a:spcPts val="1200"/>
              </a:spcBef>
              <a:spcAft>
                <a:spcPts val="0"/>
              </a:spcAft>
              <a:buSzPts val="1800"/>
              <a:buAutoNum type="arabicPeriod"/>
            </a:pPr>
            <a:r>
              <a:rPr lang="en"/>
              <a:t>1st Normal Form</a:t>
            </a:r>
            <a:endParaRPr/>
          </a:p>
          <a:p>
            <a:pPr marL="457200" lvl="0" indent="-342900" algn="l" rtl="0">
              <a:spcBef>
                <a:spcPts val="0"/>
              </a:spcBef>
              <a:spcAft>
                <a:spcPts val="0"/>
              </a:spcAft>
              <a:buSzPts val="1800"/>
              <a:buAutoNum type="arabicPeriod"/>
            </a:pPr>
            <a:r>
              <a:rPr lang="en"/>
              <a:t>2nd Normal Form</a:t>
            </a:r>
            <a:endParaRPr/>
          </a:p>
          <a:p>
            <a:pPr marL="457200" lvl="0" indent="-342900" algn="l" rtl="0">
              <a:spcBef>
                <a:spcPts val="0"/>
              </a:spcBef>
              <a:spcAft>
                <a:spcPts val="0"/>
              </a:spcAft>
              <a:buSzPts val="1800"/>
              <a:buAutoNum type="arabicPeriod"/>
            </a:pPr>
            <a:r>
              <a:rPr lang="en"/>
              <a:t>3rd Normal Form | </a:t>
            </a:r>
            <a:r>
              <a:rPr lang="en">
                <a:solidFill>
                  <a:srgbClr val="38761D"/>
                </a:solidFill>
              </a:rPr>
              <a:t>Boyce-Codd Normal Form</a:t>
            </a:r>
            <a:endParaRPr>
              <a:solidFill>
                <a:srgbClr val="38761D"/>
              </a:solidFill>
            </a:endParaRPr>
          </a:p>
          <a:p>
            <a:pPr marL="457200" lvl="0" indent="-342900" algn="l" rtl="0">
              <a:spcBef>
                <a:spcPts val="0"/>
              </a:spcBef>
              <a:spcAft>
                <a:spcPts val="0"/>
              </a:spcAft>
              <a:buSzPts val="1800"/>
              <a:buAutoNum type="arabicPeriod"/>
            </a:pPr>
            <a:r>
              <a:rPr lang="en"/>
              <a:t>4th Normal Form</a:t>
            </a:r>
            <a:endParaRPr/>
          </a:p>
          <a:p>
            <a:pPr marL="457200" lvl="0" indent="-342900" algn="l" rtl="0">
              <a:spcBef>
                <a:spcPts val="0"/>
              </a:spcBef>
              <a:spcAft>
                <a:spcPts val="0"/>
              </a:spcAft>
              <a:buSzPts val="1800"/>
              <a:buAutoNum type="arabicPeriod"/>
            </a:pPr>
            <a:r>
              <a:rPr lang="en"/>
              <a:t>5th Normal Form</a:t>
            </a:r>
            <a:endParaRPr/>
          </a:p>
          <a:p>
            <a:pPr marL="0" lvl="0" indent="0" algn="l" rtl="0">
              <a:spcBef>
                <a:spcPts val="1200"/>
              </a:spcBef>
              <a:spcAft>
                <a:spcPts val="1200"/>
              </a:spcAft>
              <a:buNone/>
            </a:pPr>
            <a:r>
              <a:rPr lang="en"/>
              <a:t>99% databases are usually normalised after the 3rd Normal Form.</a:t>
            </a:r>
            <a:endParaRPr/>
          </a:p>
        </p:txBody>
      </p:sp>
      <p:sp>
        <p:nvSpPr>
          <p:cNvPr id="70" name="Google Shape;7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Step-by-Step Normalization: A Detailed Example</a:t>
            </a:r>
          </a:p>
        </p:txBody>
      </p:sp>
      <p:sp>
        <p:nvSpPr>
          <p:cNvPr id="3" name="Text Placeholder 2"/>
          <p:cNvSpPr>
            <a:spLocks noGrp="1"/>
          </p:cNvSpPr>
          <p:nvPr>
            <p:ph type="body" idx="1"/>
          </p:nvPr>
        </p:nvSpPr>
        <p:spPr>
          <a:xfrm>
            <a:off x="311700" y="1152475"/>
            <a:ext cx="8520600" cy="3719070"/>
          </a:xfrm>
        </p:spPr>
        <p:txBody>
          <a:bodyPr/>
          <a:lstStyle/>
          <a:p>
            <a:r>
              <a:rPr lang="en-US" dirty="0"/>
              <a:t>Let’s say we have a table for </a:t>
            </a:r>
            <a:r>
              <a:rPr lang="en-US" b="1" dirty="0"/>
              <a:t>students and their enrolled courses</a:t>
            </a:r>
            <a:r>
              <a:rPr lang="en-US" dirty="0" smtClean="0"/>
              <a:t>:</a:t>
            </a:r>
          </a:p>
          <a:p>
            <a:r>
              <a:rPr lang="en-US" b="1" dirty="0" err="1"/>
              <a:t>Unnormalized</a:t>
            </a:r>
            <a:r>
              <a:rPr lang="en-US" b="1" dirty="0"/>
              <a:t> Table (UNF</a:t>
            </a:r>
            <a:r>
              <a:rPr lang="en-US" b="1" dirty="0" smtClean="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1144756848"/>
              </p:ext>
            </p:extLst>
          </p:nvPr>
        </p:nvGraphicFramePr>
        <p:xfrm>
          <a:off x="515003" y="2015490"/>
          <a:ext cx="8132382" cy="1112520"/>
        </p:xfrm>
        <a:graphic>
          <a:graphicData uri="http://schemas.openxmlformats.org/drawingml/2006/table">
            <a:tbl>
              <a:tblPr firstRow="1" bandRow="1">
                <a:tableStyleId>{AFBD3CF8-880C-4FEC-9E91-1D58AEEED5B7}</a:tableStyleId>
              </a:tblPr>
              <a:tblGrid>
                <a:gridCol w="1355397">
                  <a:extLst>
                    <a:ext uri="{9D8B030D-6E8A-4147-A177-3AD203B41FA5}">
                      <a16:colId xmlns:a16="http://schemas.microsoft.com/office/drawing/2014/main" val="1246125889"/>
                    </a:ext>
                  </a:extLst>
                </a:gridCol>
                <a:gridCol w="1355397">
                  <a:extLst>
                    <a:ext uri="{9D8B030D-6E8A-4147-A177-3AD203B41FA5}">
                      <a16:colId xmlns:a16="http://schemas.microsoft.com/office/drawing/2014/main" val="3754220725"/>
                    </a:ext>
                  </a:extLst>
                </a:gridCol>
                <a:gridCol w="1355397">
                  <a:extLst>
                    <a:ext uri="{9D8B030D-6E8A-4147-A177-3AD203B41FA5}">
                      <a16:colId xmlns:a16="http://schemas.microsoft.com/office/drawing/2014/main" val="3104671989"/>
                    </a:ext>
                  </a:extLst>
                </a:gridCol>
                <a:gridCol w="1355397">
                  <a:extLst>
                    <a:ext uri="{9D8B030D-6E8A-4147-A177-3AD203B41FA5}">
                      <a16:colId xmlns:a16="http://schemas.microsoft.com/office/drawing/2014/main" val="4107362773"/>
                    </a:ext>
                  </a:extLst>
                </a:gridCol>
                <a:gridCol w="1355397">
                  <a:extLst>
                    <a:ext uri="{9D8B030D-6E8A-4147-A177-3AD203B41FA5}">
                      <a16:colId xmlns:a16="http://schemas.microsoft.com/office/drawing/2014/main" val="1948573107"/>
                    </a:ext>
                  </a:extLst>
                </a:gridCol>
                <a:gridCol w="1355397">
                  <a:extLst>
                    <a:ext uri="{9D8B030D-6E8A-4147-A177-3AD203B41FA5}">
                      <a16:colId xmlns:a16="http://schemas.microsoft.com/office/drawing/2014/main" val="2510208491"/>
                    </a:ext>
                  </a:extLst>
                </a:gridCol>
              </a:tblGrid>
              <a:tr h="370840">
                <a:tc>
                  <a:txBody>
                    <a:bodyPr/>
                    <a:lstStyle/>
                    <a:p>
                      <a:r>
                        <a:rPr lang="en-US" b="1" dirty="0" err="1"/>
                        <a:t>StudentID</a:t>
                      </a:r>
                      <a:endParaRPr lang="en-US" b="1" dirty="0"/>
                    </a:p>
                  </a:txBody>
                  <a:tcPr anchor="ctr"/>
                </a:tc>
                <a:tc>
                  <a:txBody>
                    <a:bodyPr/>
                    <a:lstStyle/>
                    <a:p>
                      <a:r>
                        <a:rPr lang="en-US" b="1" dirty="0"/>
                        <a:t>Name</a:t>
                      </a:r>
                    </a:p>
                  </a:txBody>
                  <a:tcPr anchor="ctr"/>
                </a:tc>
                <a:tc>
                  <a:txBody>
                    <a:bodyPr/>
                    <a:lstStyle/>
                    <a:p>
                      <a:r>
                        <a:rPr lang="en-US" b="1" dirty="0"/>
                        <a:t>Course1</a:t>
                      </a:r>
                    </a:p>
                  </a:txBody>
                  <a:tcPr anchor="ctr"/>
                </a:tc>
                <a:tc>
                  <a:txBody>
                    <a:bodyPr/>
                    <a:lstStyle/>
                    <a:p>
                      <a:r>
                        <a:rPr lang="en-US" b="1" dirty="0"/>
                        <a:t>Course2</a:t>
                      </a:r>
                    </a:p>
                  </a:txBody>
                  <a:tcPr anchor="ctr"/>
                </a:tc>
                <a:tc>
                  <a:txBody>
                    <a:bodyPr/>
                    <a:lstStyle/>
                    <a:p>
                      <a:r>
                        <a:rPr lang="en-US" b="1" dirty="0" err="1"/>
                        <a:t>Dept</a:t>
                      </a:r>
                      <a:endParaRPr lang="en-US" b="1" dirty="0"/>
                    </a:p>
                  </a:txBody>
                  <a:tcPr anchor="ctr"/>
                </a:tc>
                <a:tc>
                  <a:txBody>
                    <a:bodyPr/>
                    <a:lstStyle/>
                    <a:p>
                      <a:r>
                        <a:rPr lang="en-US" b="1" dirty="0" err="1"/>
                        <a:t>DeptHead</a:t>
                      </a:r>
                      <a:endParaRPr lang="en-US" b="1" dirty="0"/>
                    </a:p>
                  </a:txBody>
                  <a:tcPr anchor="ctr"/>
                </a:tc>
                <a:extLst>
                  <a:ext uri="{0D108BD9-81ED-4DB2-BD59-A6C34878D82A}">
                    <a16:rowId xmlns:a16="http://schemas.microsoft.com/office/drawing/2014/main" val="1673258763"/>
                  </a:ext>
                </a:extLst>
              </a:tr>
              <a:tr h="370840">
                <a:tc>
                  <a:txBody>
                    <a:bodyPr/>
                    <a:lstStyle/>
                    <a:p>
                      <a:r>
                        <a:rPr lang="en-US"/>
                        <a:t>1</a:t>
                      </a:r>
                    </a:p>
                  </a:txBody>
                  <a:tcPr anchor="ctr"/>
                </a:tc>
                <a:tc>
                  <a:txBody>
                    <a:bodyPr/>
                    <a:lstStyle/>
                    <a:p>
                      <a:r>
                        <a:rPr lang="en-US"/>
                        <a:t>Alice</a:t>
                      </a:r>
                    </a:p>
                  </a:txBody>
                  <a:tcPr anchor="ctr"/>
                </a:tc>
                <a:tc>
                  <a:txBody>
                    <a:bodyPr/>
                    <a:lstStyle/>
                    <a:p>
                      <a:r>
                        <a:rPr lang="en-US"/>
                        <a:t>Math</a:t>
                      </a:r>
                    </a:p>
                  </a:txBody>
                  <a:tcPr anchor="ctr"/>
                </a:tc>
                <a:tc>
                  <a:txBody>
                    <a:bodyPr/>
                    <a:lstStyle/>
                    <a:p>
                      <a:r>
                        <a:rPr lang="en-US" dirty="0"/>
                        <a:t>English</a:t>
                      </a:r>
                    </a:p>
                  </a:txBody>
                  <a:tcPr anchor="ctr"/>
                </a:tc>
                <a:tc>
                  <a:txBody>
                    <a:bodyPr/>
                    <a:lstStyle/>
                    <a:p>
                      <a:r>
                        <a:rPr lang="en-US"/>
                        <a:t>Arts</a:t>
                      </a:r>
                    </a:p>
                  </a:txBody>
                  <a:tcPr anchor="ctr"/>
                </a:tc>
                <a:tc>
                  <a:txBody>
                    <a:bodyPr/>
                    <a:lstStyle/>
                    <a:p>
                      <a:r>
                        <a:rPr lang="en-US" dirty="0"/>
                        <a:t>Dr. Thompson</a:t>
                      </a:r>
                    </a:p>
                  </a:txBody>
                  <a:tcPr anchor="ctr"/>
                </a:tc>
                <a:extLst>
                  <a:ext uri="{0D108BD9-81ED-4DB2-BD59-A6C34878D82A}">
                    <a16:rowId xmlns:a16="http://schemas.microsoft.com/office/drawing/2014/main" val="1656811045"/>
                  </a:ext>
                </a:extLst>
              </a:tr>
              <a:tr h="370840">
                <a:tc>
                  <a:txBody>
                    <a:bodyPr/>
                    <a:lstStyle/>
                    <a:p>
                      <a:r>
                        <a:rPr lang="en-US"/>
                        <a:t>2</a:t>
                      </a:r>
                    </a:p>
                  </a:txBody>
                  <a:tcPr anchor="ctr"/>
                </a:tc>
                <a:tc>
                  <a:txBody>
                    <a:bodyPr/>
                    <a:lstStyle/>
                    <a:p>
                      <a:r>
                        <a:rPr lang="en-US"/>
                        <a:t>Bob</a:t>
                      </a:r>
                    </a:p>
                  </a:txBody>
                  <a:tcPr anchor="ctr"/>
                </a:tc>
                <a:tc>
                  <a:txBody>
                    <a:bodyPr/>
                    <a:lstStyle/>
                    <a:p>
                      <a:r>
                        <a:rPr lang="en-US"/>
                        <a:t>Biology</a:t>
                      </a:r>
                    </a:p>
                  </a:txBody>
                  <a:tcPr anchor="ctr"/>
                </a:tc>
                <a:tc>
                  <a:txBody>
                    <a:bodyPr/>
                    <a:lstStyle/>
                    <a:p>
                      <a:r>
                        <a:rPr lang="en-US"/>
                        <a:t>NULL</a:t>
                      </a:r>
                    </a:p>
                  </a:txBody>
                  <a:tcPr anchor="ctr"/>
                </a:tc>
                <a:tc>
                  <a:txBody>
                    <a:bodyPr/>
                    <a:lstStyle/>
                    <a:p>
                      <a:r>
                        <a:rPr lang="en-US"/>
                        <a:t>Science</a:t>
                      </a:r>
                    </a:p>
                  </a:txBody>
                  <a:tcPr anchor="ctr"/>
                </a:tc>
                <a:tc>
                  <a:txBody>
                    <a:bodyPr/>
                    <a:lstStyle/>
                    <a:p>
                      <a:r>
                        <a:rPr lang="en-US" dirty="0"/>
                        <a:t>Dr. Wilson</a:t>
                      </a:r>
                    </a:p>
                  </a:txBody>
                  <a:tcPr anchor="ctr"/>
                </a:tc>
                <a:extLst>
                  <a:ext uri="{0D108BD9-81ED-4DB2-BD59-A6C34878D82A}">
                    <a16:rowId xmlns:a16="http://schemas.microsoft.com/office/drawing/2014/main" val="239063707"/>
                  </a:ext>
                </a:extLst>
              </a:tr>
            </a:tbl>
          </a:graphicData>
        </a:graphic>
      </p:graphicFrame>
      <p:sp>
        <p:nvSpPr>
          <p:cNvPr id="6" name="Rectangle 1"/>
          <p:cNvSpPr>
            <a:spLocks noChangeArrowheads="1"/>
          </p:cNvSpPr>
          <p:nvPr/>
        </p:nvSpPr>
        <p:spPr bwMode="auto">
          <a:xfrm>
            <a:off x="515003" y="3366886"/>
            <a:ext cx="5862502"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 Repeating groups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Course1</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Course2</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 Inconsistent structure</a:t>
            </a:r>
            <a:r>
              <a:rPr kumimoji="0" lang="en-US" altLang="en-US" sz="1600" b="0" i="0" u="none" strike="noStrike" cap="none" normalizeH="0" baseline="0" dirty="0" smtClean="0">
                <a:ln>
                  <a:noFill/>
                </a:ln>
                <a:solidFill>
                  <a:schemeClr val="tx1"/>
                </a:solidFill>
                <a:effectLst/>
                <a:latin typeface="Arial" panose="020B0604020202020204" pitchFamily="34" charset="0"/>
              </a:rPr>
              <a:t> (some students have 1 or 2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 Hard to query all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 Risk of data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40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First Normal Form (1NF)</a:t>
            </a:r>
            <a:r>
              <a:rPr lang="en-US" dirty="0"/>
              <a:t> – Remove Repeating Groups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7" name="Rectangle 3"/>
          <p:cNvSpPr>
            <a:spLocks noGrp="1" noChangeArrowheads="1"/>
          </p:cNvSpPr>
          <p:nvPr>
            <p:ph type="body" idx="1"/>
          </p:nvPr>
        </p:nvSpPr>
        <p:spPr bwMode="auto">
          <a:xfrm>
            <a:off x="398462" y="977291"/>
            <a:ext cx="7839021"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Each </a:t>
            </a:r>
            <a:r>
              <a:rPr kumimoji="0" lang="en-US" altLang="en-US" b="1" i="0" u="none" strike="noStrike" cap="none" normalizeH="0" baseline="0" dirty="0" smtClean="0">
                <a:ln>
                  <a:noFill/>
                </a:ln>
                <a:solidFill>
                  <a:schemeClr val="tx1"/>
                </a:solidFill>
                <a:effectLst/>
                <a:latin typeface="Arial" panose="020B0604020202020204" pitchFamily="34" charset="0"/>
              </a:rPr>
              <a:t>column holds atomic values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No repeating columns for the same data type (e.g., </a:t>
            </a:r>
            <a:r>
              <a:rPr kumimoji="0" lang="en-US" altLang="en-US" b="0" i="0" u="none" strike="noStrike" cap="none" normalizeH="0" baseline="0" dirty="0" smtClean="0">
                <a:ln>
                  <a:noFill/>
                </a:ln>
                <a:solidFill>
                  <a:schemeClr val="tx1"/>
                </a:solidFill>
                <a:effectLst/>
                <a:latin typeface="Arial Unicode MS"/>
              </a:rPr>
              <a:t>Course1</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smtClean="0">
                <a:ln>
                  <a:noFill/>
                </a:ln>
                <a:solidFill>
                  <a:schemeClr val="tx1"/>
                </a:solidFill>
                <a:effectLst/>
                <a:latin typeface="Arial Unicode MS"/>
              </a:rPr>
              <a:t>Course2</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lang="en-US" sz="1600" dirty="0"/>
              <a:t>1NF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398462" y="2070733"/>
            <a:ext cx="8433838" cy="523220"/>
          </a:xfrm>
          <a:prstGeom prst="rect">
            <a:avLst/>
          </a:prstGeom>
        </p:spPr>
        <p:txBody>
          <a:bodyPr wrap="square">
            <a:spAutoFit/>
          </a:bodyPr>
          <a:lstStyle/>
          <a:p>
            <a:endParaRPr lang="en-US" dirty="0"/>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444204567"/>
              </p:ext>
            </p:extLst>
          </p:nvPr>
        </p:nvGraphicFramePr>
        <p:xfrm>
          <a:off x="483475" y="2436236"/>
          <a:ext cx="8045670" cy="1483360"/>
        </p:xfrm>
        <a:graphic>
          <a:graphicData uri="http://schemas.openxmlformats.org/drawingml/2006/table">
            <a:tbl>
              <a:tblPr firstRow="1" bandRow="1">
                <a:tableStyleId>{AFBD3CF8-880C-4FEC-9E91-1D58AEEED5B7}</a:tableStyleId>
              </a:tblPr>
              <a:tblGrid>
                <a:gridCol w="1609134">
                  <a:extLst>
                    <a:ext uri="{9D8B030D-6E8A-4147-A177-3AD203B41FA5}">
                      <a16:colId xmlns:a16="http://schemas.microsoft.com/office/drawing/2014/main" val="1978358070"/>
                    </a:ext>
                  </a:extLst>
                </a:gridCol>
                <a:gridCol w="1609134">
                  <a:extLst>
                    <a:ext uri="{9D8B030D-6E8A-4147-A177-3AD203B41FA5}">
                      <a16:colId xmlns:a16="http://schemas.microsoft.com/office/drawing/2014/main" val="3435477083"/>
                    </a:ext>
                  </a:extLst>
                </a:gridCol>
                <a:gridCol w="1609134">
                  <a:extLst>
                    <a:ext uri="{9D8B030D-6E8A-4147-A177-3AD203B41FA5}">
                      <a16:colId xmlns:a16="http://schemas.microsoft.com/office/drawing/2014/main" val="4228698217"/>
                    </a:ext>
                  </a:extLst>
                </a:gridCol>
                <a:gridCol w="1609134">
                  <a:extLst>
                    <a:ext uri="{9D8B030D-6E8A-4147-A177-3AD203B41FA5}">
                      <a16:colId xmlns:a16="http://schemas.microsoft.com/office/drawing/2014/main" val="1409569265"/>
                    </a:ext>
                  </a:extLst>
                </a:gridCol>
                <a:gridCol w="1609134">
                  <a:extLst>
                    <a:ext uri="{9D8B030D-6E8A-4147-A177-3AD203B41FA5}">
                      <a16:colId xmlns:a16="http://schemas.microsoft.com/office/drawing/2014/main" val="1008417942"/>
                    </a:ext>
                  </a:extLst>
                </a:gridCol>
              </a:tblGrid>
              <a:tr h="370840">
                <a:tc>
                  <a:txBody>
                    <a:bodyPr/>
                    <a:lstStyle/>
                    <a:p>
                      <a:r>
                        <a:rPr lang="en-US" b="1" dirty="0" err="1"/>
                        <a:t>StudentID</a:t>
                      </a:r>
                      <a:endParaRPr lang="en-US" b="1" dirty="0"/>
                    </a:p>
                  </a:txBody>
                  <a:tcPr anchor="ctr"/>
                </a:tc>
                <a:tc>
                  <a:txBody>
                    <a:bodyPr/>
                    <a:lstStyle/>
                    <a:p>
                      <a:r>
                        <a:rPr lang="en-US" b="1" dirty="0"/>
                        <a:t>Name</a:t>
                      </a:r>
                    </a:p>
                  </a:txBody>
                  <a:tcPr anchor="ctr"/>
                </a:tc>
                <a:tc>
                  <a:txBody>
                    <a:bodyPr/>
                    <a:lstStyle/>
                    <a:p>
                      <a:r>
                        <a:rPr lang="en-US" b="1" dirty="0"/>
                        <a:t>Course</a:t>
                      </a:r>
                    </a:p>
                  </a:txBody>
                  <a:tcPr anchor="ctr"/>
                </a:tc>
                <a:tc>
                  <a:txBody>
                    <a:bodyPr/>
                    <a:lstStyle/>
                    <a:p>
                      <a:r>
                        <a:rPr lang="en-US" b="1" dirty="0" err="1"/>
                        <a:t>Dept</a:t>
                      </a:r>
                      <a:endParaRPr lang="en-US" b="1" dirty="0"/>
                    </a:p>
                  </a:txBody>
                  <a:tcPr anchor="ctr"/>
                </a:tc>
                <a:tc>
                  <a:txBody>
                    <a:bodyPr/>
                    <a:lstStyle/>
                    <a:p>
                      <a:r>
                        <a:rPr lang="en-US" b="1" dirty="0" err="1"/>
                        <a:t>DeptHead</a:t>
                      </a:r>
                      <a:endParaRPr lang="en-US" b="1" dirty="0"/>
                    </a:p>
                  </a:txBody>
                  <a:tcPr anchor="ctr"/>
                </a:tc>
                <a:extLst>
                  <a:ext uri="{0D108BD9-81ED-4DB2-BD59-A6C34878D82A}">
                    <a16:rowId xmlns:a16="http://schemas.microsoft.com/office/drawing/2014/main" val="3298745258"/>
                  </a:ext>
                </a:extLst>
              </a:tr>
              <a:tr h="370840">
                <a:tc>
                  <a:txBody>
                    <a:bodyPr/>
                    <a:lstStyle/>
                    <a:p>
                      <a:r>
                        <a:rPr lang="en-US"/>
                        <a:t>1</a:t>
                      </a:r>
                    </a:p>
                  </a:txBody>
                  <a:tcPr anchor="ctr"/>
                </a:tc>
                <a:tc>
                  <a:txBody>
                    <a:bodyPr/>
                    <a:lstStyle/>
                    <a:p>
                      <a:r>
                        <a:rPr lang="en-US"/>
                        <a:t>Alice</a:t>
                      </a:r>
                    </a:p>
                  </a:txBody>
                  <a:tcPr anchor="ctr"/>
                </a:tc>
                <a:tc>
                  <a:txBody>
                    <a:bodyPr/>
                    <a:lstStyle/>
                    <a:p>
                      <a:r>
                        <a:rPr lang="en-US" dirty="0"/>
                        <a:t>Math</a:t>
                      </a:r>
                    </a:p>
                  </a:txBody>
                  <a:tcPr anchor="ctr"/>
                </a:tc>
                <a:tc>
                  <a:txBody>
                    <a:bodyPr/>
                    <a:lstStyle/>
                    <a:p>
                      <a:r>
                        <a:rPr lang="en-US"/>
                        <a:t>Arts</a:t>
                      </a:r>
                    </a:p>
                  </a:txBody>
                  <a:tcPr anchor="ctr"/>
                </a:tc>
                <a:tc>
                  <a:txBody>
                    <a:bodyPr/>
                    <a:lstStyle/>
                    <a:p>
                      <a:r>
                        <a:rPr lang="en-US" dirty="0"/>
                        <a:t>Dr. Thompson</a:t>
                      </a:r>
                    </a:p>
                  </a:txBody>
                  <a:tcPr anchor="ctr"/>
                </a:tc>
                <a:extLst>
                  <a:ext uri="{0D108BD9-81ED-4DB2-BD59-A6C34878D82A}">
                    <a16:rowId xmlns:a16="http://schemas.microsoft.com/office/drawing/2014/main" val="491721084"/>
                  </a:ext>
                </a:extLst>
              </a:tr>
              <a:tr h="370840">
                <a:tc>
                  <a:txBody>
                    <a:bodyPr/>
                    <a:lstStyle/>
                    <a:p>
                      <a:r>
                        <a:rPr lang="en-US"/>
                        <a:t>1</a:t>
                      </a:r>
                    </a:p>
                  </a:txBody>
                  <a:tcPr anchor="ctr"/>
                </a:tc>
                <a:tc>
                  <a:txBody>
                    <a:bodyPr/>
                    <a:lstStyle/>
                    <a:p>
                      <a:r>
                        <a:rPr lang="en-US"/>
                        <a:t>Alice</a:t>
                      </a:r>
                    </a:p>
                  </a:txBody>
                  <a:tcPr anchor="ctr"/>
                </a:tc>
                <a:tc>
                  <a:txBody>
                    <a:bodyPr/>
                    <a:lstStyle/>
                    <a:p>
                      <a:r>
                        <a:rPr lang="en-US"/>
                        <a:t>English</a:t>
                      </a:r>
                    </a:p>
                  </a:txBody>
                  <a:tcPr anchor="ctr"/>
                </a:tc>
                <a:tc>
                  <a:txBody>
                    <a:bodyPr/>
                    <a:lstStyle/>
                    <a:p>
                      <a:r>
                        <a:rPr lang="en-US"/>
                        <a:t>Arts</a:t>
                      </a:r>
                    </a:p>
                  </a:txBody>
                  <a:tcPr anchor="ctr"/>
                </a:tc>
                <a:tc>
                  <a:txBody>
                    <a:bodyPr/>
                    <a:lstStyle/>
                    <a:p>
                      <a:r>
                        <a:rPr lang="en-US"/>
                        <a:t>Dr. Thompson</a:t>
                      </a:r>
                    </a:p>
                  </a:txBody>
                  <a:tcPr anchor="ctr"/>
                </a:tc>
                <a:extLst>
                  <a:ext uri="{0D108BD9-81ED-4DB2-BD59-A6C34878D82A}">
                    <a16:rowId xmlns:a16="http://schemas.microsoft.com/office/drawing/2014/main" val="1215016955"/>
                  </a:ext>
                </a:extLst>
              </a:tr>
              <a:tr h="370840">
                <a:tc>
                  <a:txBody>
                    <a:bodyPr/>
                    <a:lstStyle/>
                    <a:p>
                      <a:r>
                        <a:rPr lang="en-US" dirty="0"/>
                        <a:t>2</a:t>
                      </a:r>
                    </a:p>
                  </a:txBody>
                  <a:tcPr anchor="ctr"/>
                </a:tc>
                <a:tc>
                  <a:txBody>
                    <a:bodyPr/>
                    <a:lstStyle/>
                    <a:p>
                      <a:r>
                        <a:rPr lang="en-US"/>
                        <a:t>Bob</a:t>
                      </a:r>
                    </a:p>
                  </a:txBody>
                  <a:tcPr anchor="ctr"/>
                </a:tc>
                <a:tc>
                  <a:txBody>
                    <a:bodyPr/>
                    <a:lstStyle/>
                    <a:p>
                      <a:r>
                        <a:rPr lang="en-US"/>
                        <a:t>Biology</a:t>
                      </a:r>
                    </a:p>
                  </a:txBody>
                  <a:tcPr anchor="ctr"/>
                </a:tc>
                <a:tc>
                  <a:txBody>
                    <a:bodyPr/>
                    <a:lstStyle/>
                    <a:p>
                      <a:r>
                        <a:rPr lang="en-US"/>
                        <a:t>Science</a:t>
                      </a:r>
                    </a:p>
                  </a:txBody>
                  <a:tcPr anchor="ctr"/>
                </a:tc>
                <a:tc>
                  <a:txBody>
                    <a:bodyPr/>
                    <a:lstStyle/>
                    <a:p>
                      <a:r>
                        <a:rPr lang="en-US" dirty="0"/>
                        <a:t>Dr. Wilson</a:t>
                      </a:r>
                    </a:p>
                  </a:txBody>
                  <a:tcPr anchor="ctr"/>
                </a:tc>
                <a:extLst>
                  <a:ext uri="{0D108BD9-81ED-4DB2-BD59-A6C34878D82A}">
                    <a16:rowId xmlns:a16="http://schemas.microsoft.com/office/drawing/2014/main" val="1347590654"/>
                  </a:ext>
                </a:extLst>
              </a:tr>
            </a:tbl>
          </a:graphicData>
        </a:graphic>
      </p:graphicFrame>
      <p:sp>
        <p:nvSpPr>
          <p:cNvPr id="12" name="TextBox 11"/>
          <p:cNvSpPr txBox="1"/>
          <p:nvPr/>
        </p:nvSpPr>
        <p:spPr>
          <a:xfrm>
            <a:off x="483475" y="4272455"/>
            <a:ext cx="7988983" cy="738664"/>
          </a:xfrm>
          <a:prstGeom prst="rect">
            <a:avLst/>
          </a:prstGeom>
          <a:noFill/>
        </p:spPr>
        <p:txBody>
          <a:bodyPr wrap="square" rtlCol="0">
            <a:spAutoFit/>
          </a:bodyPr>
          <a:lstStyle/>
          <a:p>
            <a:r>
              <a:rPr lang="en-US" b="1" dirty="0" smtClean="0"/>
              <a:t>Still problems:</a:t>
            </a:r>
          </a:p>
          <a:p>
            <a:pPr marL="285750" indent="-285750">
              <a:buFont typeface="Arial" panose="020B0604020202020204" pitchFamily="34" charset="0"/>
              <a:buChar char="•"/>
            </a:pPr>
            <a:r>
              <a:rPr lang="en-US" dirty="0" smtClean="0"/>
              <a:t>Repeating Name, </a:t>
            </a:r>
            <a:r>
              <a:rPr lang="en-US" dirty="0" err="1" smtClean="0"/>
              <a:t>Dept</a:t>
            </a:r>
            <a:r>
              <a:rPr lang="en-US" dirty="0" smtClean="0"/>
              <a:t>, </a:t>
            </a:r>
            <a:r>
              <a:rPr lang="en-US" dirty="0" err="1" smtClean="0"/>
              <a:t>DeptHead</a:t>
            </a:r>
            <a:endParaRPr lang="en-US" dirty="0" smtClean="0"/>
          </a:p>
          <a:p>
            <a:pPr marL="285750" indent="-285750">
              <a:buFont typeface="Arial" panose="020B0604020202020204" pitchFamily="34" charset="0"/>
              <a:buChar char="•"/>
            </a:pPr>
            <a:r>
              <a:rPr lang="en-US" dirty="0" err="1" smtClean="0"/>
              <a:t>Redudancy</a:t>
            </a:r>
            <a:r>
              <a:rPr lang="en-US" dirty="0" smtClean="0"/>
              <a:t>, if Alice changes her name it must be changed everywhere</a:t>
            </a:r>
            <a:endParaRPr lang="en-US" dirty="0"/>
          </a:p>
        </p:txBody>
      </p:sp>
    </p:spTree>
    <p:extLst>
      <p:ext uri="{BB962C8B-B14F-4D97-AF65-F5344CB8AC3E}">
        <p14:creationId xmlns:p14="http://schemas.microsoft.com/office/powerpoint/2010/main" val="139362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643114" cy="572700"/>
          </a:xfrm>
        </p:spPr>
        <p:txBody>
          <a:bodyPr>
            <a:noAutofit/>
          </a:bodyPr>
          <a:lstStyle/>
          <a:p>
            <a:r>
              <a:rPr lang="en-US" sz="2400" b="1" dirty="0"/>
              <a:t>Second Normal Form (2NF)</a:t>
            </a:r>
            <a:r>
              <a:rPr lang="en-US" sz="2400" dirty="0"/>
              <a:t> – Remove Partial Dependencies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5" name="Rectangle 1"/>
          <p:cNvSpPr>
            <a:spLocks noGrp="1" noChangeArrowheads="1"/>
          </p:cNvSpPr>
          <p:nvPr>
            <p:ph type="body" idx="1"/>
          </p:nvPr>
        </p:nvSpPr>
        <p:spPr bwMode="auto">
          <a:xfrm>
            <a:off x="311700" y="1255968"/>
            <a:ext cx="870945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Must already be in </a:t>
            </a:r>
            <a:r>
              <a:rPr kumimoji="0" lang="en-US" altLang="en-US" sz="1800" b="1" i="0" u="none" strike="noStrike" cap="none" normalizeH="0" baseline="0" dirty="0" smtClean="0">
                <a:ln>
                  <a:noFill/>
                </a:ln>
                <a:solidFill>
                  <a:schemeClr val="tx1"/>
                </a:solidFill>
                <a:effectLst/>
                <a:latin typeface="Arial" panose="020B0604020202020204" pitchFamily="34" charset="0"/>
              </a:rPr>
              <a:t>1NF</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Every non-key column must depend on the </a:t>
            </a:r>
            <a:r>
              <a:rPr kumimoji="0" lang="en-US" altLang="en-US" sz="1800" b="1" i="0" u="none" strike="noStrike" cap="none" normalizeH="0" baseline="0" dirty="0" smtClean="0">
                <a:ln>
                  <a:noFill/>
                </a:ln>
                <a:solidFill>
                  <a:schemeClr val="tx1"/>
                </a:solidFill>
                <a:effectLst/>
                <a:latin typeface="Arial" panose="020B0604020202020204" pitchFamily="34" charset="0"/>
              </a:rPr>
              <a:t>whole</a:t>
            </a:r>
            <a:r>
              <a:rPr kumimoji="0" lang="en-US" altLang="en-US" sz="1800" b="0" i="0" u="none" strike="noStrike" cap="none" normalizeH="0" baseline="0" dirty="0" smtClean="0">
                <a:ln>
                  <a:noFill/>
                </a:ln>
                <a:solidFill>
                  <a:schemeClr val="tx1"/>
                </a:solidFill>
                <a:effectLst/>
                <a:latin typeface="Arial" panose="020B0604020202020204" pitchFamily="34" charset="0"/>
              </a:rPr>
              <a:t> primary key (no partial dependency)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lang="en-US" altLang="en-US" dirty="0" smtClean="0">
                <a:solidFill>
                  <a:schemeClr val="tx1"/>
                </a:solidFill>
                <a:latin typeface="Arial" panose="020B0604020202020204" pitchFamily="34" charset="0"/>
              </a:rPr>
              <a:t>In our current table, </a:t>
            </a:r>
            <a:r>
              <a:rPr lang="en-US" altLang="en-US" dirty="0" err="1" smtClean="0">
                <a:solidFill>
                  <a:schemeClr val="tx1"/>
                </a:solidFill>
                <a:latin typeface="Arial" panose="020B0604020202020204" pitchFamily="34" charset="0"/>
              </a:rPr>
              <a:t>Student_ID</a:t>
            </a:r>
            <a:r>
              <a:rPr lang="en-US" altLang="en-US" dirty="0" smtClean="0">
                <a:solidFill>
                  <a:schemeClr val="tx1"/>
                </a:solidFill>
                <a:latin typeface="Arial" panose="020B0604020202020204" pitchFamily="34" charset="0"/>
              </a:rPr>
              <a:t> + Course is the composite primary key</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smtClean="0">
                <a:solidFill>
                  <a:schemeClr val="tx1"/>
                </a:solidFill>
                <a:latin typeface="Arial" panose="020B0604020202020204" pitchFamily="34" charset="0"/>
              </a:rPr>
              <a:t>But:</a:t>
            </a: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dirty="0" smtClean="0">
                <a:solidFill>
                  <a:schemeClr val="tx1"/>
                </a:solidFill>
                <a:latin typeface="Arial" panose="020B0604020202020204" pitchFamily="34" charset="0"/>
              </a:rPr>
              <a:t>Name, </a:t>
            </a:r>
            <a:r>
              <a:rPr lang="en-US" altLang="en-US" dirty="0" err="1" smtClean="0">
                <a:solidFill>
                  <a:schemeClr val="tx1"/>
                </a:solidFill>
                <a:latin typeface="Arial" panose="020B0604020202020204" pitchFamily="34" charset="0"/>
              </a:rPr>
              <a:t>Dept</a:t>
            </a:r>
            <a:r>
              <a:rPr lang="en-US" altLang="en-US" dirty="0" smtClean="0">
                <a:solidFill>
                  <a:schemeClr val="tx1"/>
                </a:solidFill>
                <a:latin typeface="Arial" panose="020B0604020202020204" pitchFamily="34" charset="0"/>
              </a:rPr>
              <a:t>, </a:t>
            </a:r>
            <a:r>
              <a:rPr lang="en-US" altLang="en-US" dirty="0" err="1" smtClean="0">
                <a:solidFill>
                  <a:schemeClr val="tx1"/>
                </a:solidFill>
                <a:latin typeface="Arial" panose="020B0604020202020204" pitchFamily="34" charset="0"/>
              </a:rPr>
              <a:t>DeptHead</a:t>
            </a:r>
            <a:r>
              <a:rPr lang="en-US" altLang="en-US" dirty="0" smtClean="0">
                <a:solidFill>
                  <a:schemeClr val="tx1"/>
                </a:solidFill>
                <a:latin typeface="Arial" panose="020B0604020202020204" pitchFamily="34" charset="0"/>
              </a:rPr>
              <a:t> depend only on </a:t>
            </a:r>
            <a:r>
              <a:rPr lang="en-US" altLang="en-US" dirty="0" err="1" smtClean="0">
                <a:solidFill>
                  <a:schemeClr val="tx1"/>
                </a:solidFill>
                <a:latin typeface="Arial" panose="020B0604020202020204" pitchFamily="34" charset="0"/>
              </a:rPr>
              <a:t>studentID</a:t>
            </a:r>
            <a:endParaRPr lang="en-US" altLang="en-US" dirty="0" smtClean="0">
              <a:solidFill>
                <a:schemeClr val="tx1"/>
              </a:solidFill>
              <a:latin typeface="Arial" panose="020B0604020202020204" pitchFamily="34" charset="0"/>
            </a:endParaRPr>
          </a:p>
          <a:p>
            <a:pPr marL="285750" indent="-285750" eaLnBrk="0" fontAlgn="base" hangingPunct="0">
              <a:lnSpc>
                <a:spcPct val="100000"/>
              </a:lnSpc>
              <a:spcBef>
                <a:spcPct val="0"/>
              </a:spcBef>
              <a:spcAft>
                <a:spcPct val="0"/>
              </a:spcAft>
              <a:buClrTx/>
              <a:buSzTx/>
              <a:buFont typeface="Arial" panose="020B0604020202020204" pitchFamily="34" charset="0"/>
              <a:buChar char="•"/>
            </a:pPr>
            <a:r>
              <a:rPr lang="en-US" altLang="en-US" dirty="0" smtClean="0">
                <a:solidFill>
                  <a:schemeClr val="tx1"/>
                </a:solidFill>
                <a:latin typeface="Arial" panose="020B0604020202020204" pitchFamily="34" charset="0"/>
              </a:rPr>
              <a:t>So we split the table into:</a:t>
            </a:r>
          </a:p>
          <a:p>
            <a:pPr marL="342900" eaLnBrk="0" fontAlgn="base" hangingPunct="0">
              <a:lnSpc>
                <a:spcPct val="100000"/>
              </a:lnSpc>
              <a:spcBef>
                <a:spcPct val="0"/>
              </a:spcBef>
              <a:spcAft>
                <a:spcPct val="0"/>
              </a:spcAft>
              <a:buClrTx/>
              <a:buSzTx/>
              <a:buFont typeface="+mj-lt"/>
              <a:buAutoNum type="arabicPeriod"/>
            </a:pPr>
            <a:r>
              <a:rPr lang="en-US" altLang="en-US" dirty="0" smtClean="0">
                <a:solidFill>
                  <a:schemeClr val="tx1"/>
                </a:solidFill>
                <a:latin typeface="Arial" panose="020B0604020202020204" pitchFamily="34" charset="0"/>
              </a:rPr>
              <a:t>Students table</a:t>
            </a:r>
          </a:p>
          <a:p>
            <a:pPr marL="342900" eaLnBrk="0" fontAlgn="base" hangingPunct="0">
              <a:lnSpc>
                <a:spcPct val="100000"/>
              </a:lnSpc>
              <a:spcBef>
                <a:spcPct val="0"/>
              </a:spcBef>
              <a:spcAft>
                <a:spcPct val="0"/>
              </a:spcAft>
              <a:buClrTx/>
              <a:buSzTx/>
              <a:buFont typeface="+mj-lt"/>
              <a:buAutoNum type="arabicPeriod"/>
            </a:pPr>
            <a:r>
              <a:rPr lang="en-US" altLang="en-US" dirty="0" smtClean="0">
                <a:solidFill>
                  <a:schemeClr val="tx1"/>
                </a:solidFill>
                <a:latin typeface="Arial" panose="020B0604020202020204" pitchFamily="34" charset="0"/>
              </a:rPr>
              <a:t>Courses Enrollment table</a:t>
            </a:r>
          </a:p>
          <a:p>
            <a:pPr marL="342900" eaLnBrk="0" fontAlgn="base" hangingPunct="0">
              <a:lnSpc>
                <a:spcPct val="100000"/>
              </a:lnSpc>
              <a:spcBef>
                <a:spcPct val="0"/>
              </a:spcBef>
              <a:spcAft>
                <a:spcPct val="0"/>
              </a:spcAft>
              <a:buClrTx/>
              <a:buSzTx/>
              <a:buFont typeface="+mj-lt"/>
              <a:buAutoNum type="arabicPeriod"/>
            </a:pPr>
            <a:r>
              <a:rPr lang="en-US" altLang="en-US" dirty="0" smtClean="0">
                <a:solidFill>
                  <a:schemeClr val="tx1"/>
                </a:solidFill>
                <a:latin typeface="Arial" panose="020B0604020202020204" pitchFamily="34" charset="0"/>
              </a:rPr>
              <a:t>Department table</a:t>
            </a:r>
          </a:p>
          <a:p>
            <a:pPr marL="285750" indent="-285750" eaLnBrk="0" fontAlgn="base" hangingPunct="0">
              <a:lnSpc>
                <a:spcPct val="100000"/>
              </a:lnSpc>
              <a:spcBef>
                <a:spcPct val="0"/>
              </a:spcBef>
              <a:spcAft>
                <a:spcPct val="0"/>
              </a:spcAft>
              <a:buClrTx/>
              <a:buSzTx/>
              <a:buFont typeface="Arial" panose="020B0604020202020204" pitchFamily="34" charset="0"/>
              <a:buChar char="•"/>
            </a:pPr>
            <a:endParaRPr lang="en-US" altLang="en-US" dirty="0" smtClean="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None/>
            </a:pPr>
            <a:endParaRPr lang="en-US" altLang="en-US"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57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Second Normal Form (2NF)</a:t>
            </a:r>
            <a:endParaRPr lang="en-US" dirty="0"/>
          </a:p>
        </p:txBody>
      </p:sp>
      <p:sp>
        <p:nvSpPr>
          <p:cNvPr id="3" name="Text Placeholder 2"/>
          <p:cNvSpPr>
            <a:spLocks noGrp="1"/>
          </p:cNvSpPr>
          <p:nvPr>
            <p:ph type="body" idx="1"/>
          </p:nvPr>
        </p:nvSpPr>
        <p:spPr/>
        <p:txBody>
          <a:bodyPr/>
          <a:lstStyle/>
          <a:p>
            <a:pPr marL="114300" indent="0">
              <a:buNone/>
            </a:pPr>
            <a:r>
              <a:rPr lang="en-US" dirty="0" smtClean="0"/>
              <a:t>Student Table                                            Course Enrollment Table</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aphicFrame>
        <p:nvGraphicFramePr>
          <p:cNvPr id="5" name="Table 4"/>
          <p:cNvGraphicFramePr>
            <a:graphicFrameLocks noGrp="1"/>
          </p:cNvGraphicFramePr>
          <p:nvPr>
            <p:extLst>
              <p:ext uri="{D42A27DB-BD31-4B8C-83A1-F6EECF244321}">
                <p14:modId xmlns:p14="http://schemas.microsoft.com/office/powerpoint/2010/main" val="3485948345"/>
              </p:ext>
            </p:extLst>
          </p:nvPr>
        </p:nvGraphicFramePr>
        <p:xfrm>
          <a:off x="444062" y="1619688"/>
          <a:ext cx="3347545" cy="1112520"/>
        </p:xfrm>
        <a:graphic>
          <a:graphicData uri="http://schemas.openxmlformats.org/drawingml/2006/table">
            <a:tbl>
              <a:tblPr firstRow="1" bandRow="1">
                <a:tableStyleId>{AFBD3CF8-880C-4FEC-9E91-1D58AEEED5B7}</a:tableStyleId>
              </a:tblPr>
              <a:tblGrid>
                <a:gridCol w="1116724">
                  <a:extLst>
                    <a:ext uri="{9D8B030D-6E8A-4147-A177-3AD203B41FA5}">
                      <a16:colId xmlns:a16="http://schemas.microsoft.com/office/drawing/2014/main" val="3631185863"/>
                    </a:ext>
                  </a:extLst>
                </a:gridCol>
                <a:gridCol w="1032642">
                  <a:extLst>
                    <a:ext uri="{9D8B030D-6E8A-4147-A177-3AD203B41FA5}">
                      <a16:colId xmlns:a16="http://schemas.microsoft.com/office/drawing/2014/main" val="1655290693"/>
                    </a:ext>
                  </a:extLst>
                </a:gridCol>
                <a:gridCol w="1198179">
                  <a:extLst>
                    <a:ext uri="{9D8B030D-6E8A-4147-A177-3AD203B41FA5}">
                      <a16:colId xmlns:a16="http://schemas.microsoft.com/office/drawing/2014/main" val="666544972"/>
                    </a:ext>
                  </a:extLst>
                </a:gridCol>
              </a:tblGrid>
              <a:tr h="370840">
                <a:tc>
                  <a:txBody>
                    <a:bodyPr/>
                    <a:lstStyle/>
                    <a:p>
                      <a:r>
                        <a:rPr lang="en-US" b="1" dirty="0" err="1"/>
                        <a:t>StudentID</a:t>
                      </a:r>
                      <a:endParaRPr lang="en-US" b="1" dirty="0"/>
                    </a:p>
                  </a:txBody>
                  <a:tcPr anchor="ctr"/>
                </a:tc>
                <a:tc>
                  <a:txBody>
                    <a:bodyPr/>
                    <a:lstStyle/>
                    <a:p>
                      <a:r>
                        <a:rPr lang="en-US" b="1" dirty="0"/>
                        <a:t>Name</a:t>
                      </a:r>
                    </a:p>
                  </a:txBody>
                  <a:tcPr anchor="ctr"/>
                </a:tc>
                <a:tc>
                  <a:txBody>
                    <a:bodyPr/>
                    <a:lstStyle/>
                    <a:p>
                      <a:r>
                        <a:rPr lang="en-US" b="1" dirty="0" err="1"/>
                        <a:t>Dept</a:t>
                      </a:r>
                      <a:endParaRPr lang="en-US" b="1" dirty="0"/>
                    </a:p>
                  </a:txBody>
                  <a:tcPr anchor="ctr"/>
                </a:tc>
                <a:extLst>
                  <a:ext uri="{0D108BD9-81ED-4DB2-BD59-A6C34878D82A}">
                    <a16:rowId xmlns:a16="http://schemas.microsoft.com/office/drawing/2014/main" val="2956818248"/>
                  </a:ext>
                </a:extLst>
              </a:tr>
              <a:tr h="370840">
                <a:tc>
                  <a:txBody>
                    <a:bodyPr/>
                    <a:lstStyle/>
                    <a:p>
                      <a:r>
                        <a:rPr lang="en-US"/>
                        <a:t>1</a:t>
                      </a:r>
                    </a:p>
                  </a:txBody>
                  <a:tcPr anchor="ctr"/>
                </a:tc>
                <a:tc>
                  <a:txBody>
                    <a:bodyPr/>
                    <a:lstStyle/>
                    <a:p>
                      <a:r>
                        <a:rPr lang="en-US"/>
                        <a:t>Alice</a:t>
                      </a:r>
                    </a:p>
                  </a:txBody>
                  <a:tcPr anchor="ctr"/>
                </a:tc>
                <a:tc>
                  <a:txBody>
                    <a:bodyPr/>
                    <a:lstStyle/>
                    <a:p>
                      <a:r>
                        <a:rPr lang="en-US" dirty="0"/>
                        <a:t>Arts</a:t>
                      </a:r>
                    </a:p>
                  </a:txBody>
                  <a:tcPr anchor="ctr"/>
                </a:tc>
                <a:extLst>
                  <a:ext uri="{0D108BD9-81ED-4DB2-BD59-A6C34878D82A}">
                    <a16:rowId xmlns:a16="http://schemas.microsoft.com/office/drawing/2014/main" val="3604086587"/>
                  </a:ext>
                </a:extLst>
              </a:tr>
              <a:tr h="370840">
                <a:tc>
                  <a:txBody>
                    <a:bodyPr/>
                    <a:lstStyle/>
                    <a:p>
                      <a:r>
                        <a:rPr lang="en-US"/>
                        <a:t>2</a:t>
                      </a:r>
                    </a:p>
                  </a:txBody>
                  <a:tcPr anchor="ctr"/>
                </a:tc>
                <a:tc>
                  <a:txBody>
                    <a:bodyPr/>
                    <a:lstStyle/>
                    <a:p>
                      <a:r>
                        <a:rPr lang="en-US" dirty="0"/>
                        <a:t>Bob</a:t>
                      </a:r>
                    </a:p>
                  </a:txBody>
                  <a:tcPr anchor="ctr"/>
                </a:tc>
                <a:tc>
                  <a:txBody>
                    <a:bodyPr/>
                    <a:lstStyle/>
                    <a:p>
                      <a:r>
                        <a:rPr lang="en-US" dirty="0"/>
                        <a:t>Science</a:t>
                      </a:r>
                    </a:p>
                  </a:txBody>
                  <a:tcPr anchor="ctr"/>
                </a:tc>
                <a:extLst>
                  <a:ext uri="{0D108BD9-81ED-4DB2-BD59-A6C34878D82A}">
                    <a16:rowId xmlns:a16="http://schemas.microsoft.com/office/drawing/2014/main" val="428182468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8652317"/>
              </p:ext>
            </p:extLst>
          </p:nvPr>
        </p:nvGraphicFramePr>
        <p:xfrm>
          <a:off x="4700752" y="1619688"/>
          <a:ext cx="2291255" cy="1483360"/>
        </p:xfrm>
        <a:graphic>
          <a:graphicData uri="http://schemas.openxmlformats.org/drawingml/2006/table">
            <a:tbl>
              <a:tblPr firstRow="1" bandRow="1">
                <a:tableStyleId>{AFBD3CF8-880C-4FEC-9E91-1D58AEEED5B7}</a:tableStyleId>
              </a:tblPr>
              <a:tblGrid>
                <a:gridCol w="1171904">
                  <a:extLst>
                    <a:ext uri="{9D8B030D-6E8A-4147-A177-3AD203B41FA5}">
                      <a16:colId xmlns:a16="http://schemas.microsoft.com/office/drawing/2014/main" val="959937234"/>
                    </a:ext>
                  </a:extLst>
                </a:gridCol>
                <a:gridCol w="1119351">
                  <a:extLst>
                    <a:ext uri="{9D8B030D-6E8A-4147-A177-3AD203B41FA5}">
                      <a16:colId xmlns:a16="http://schemas.microsoft.com/office/drawing/2014/main" val="379653881"/>
                    </a:ext>
                  </a:extLst>
                </a:gridCol>
              </a:tblGrid>
              <a:tr h="370840">
                <a:tc>
                  <a:txBody>
                    <a:bodyPr/>
                    <a:lstStyle/>
                    <a:p>
                      <a:r>
                        <a:rPr lang="en-US" b="1" dirty="0" err="1"/>
                        <a:t>StudentID</a:t>
                      </a:r>
                      <a:endParaRPr lang="en-US" b="1" dirty="0"/>
                    </a:p>
                  </a:txBody>
                  <a:tcPr anchor="ctr"/>
                </a:tc>
                <a:tc>
                  <a:txBody>
                    <a:bodyPr/>
                    <a:lstStyle/>
                    <a:p>
                      <a:r>
                        <a:rPr lang="en-US" b="1" dirty="0"/>
                        <a:t>Course</a:t>
                      </a:r>
                    </a:p>
                  </a:txBody>
                  <a:tcPr anchor="ctr"/>
                </a:tc>
                <a:extLst>
                  <a:ext uri="{0D108BD9-81ED-4DB2-BD59-A6C34878D82A}">
                    <a16:rowId xmlns:a16="http://schemas.microsoft.com/office/drawing/2014/main" val="1957565571"/>
                  </a:ext>
                </a:extLst>
              </a:tr>
              <a:tr h="370840">
                <a:tc>
                  <a:txBody>
                    <a:bodyPr/>
                    <a:lstStyle/>
                    <a:p>
                      <a:r>
                        <a:rPr lang="en-US" dirty="0"/>
                        <a:t>1</a:t>
                      </a:r>
                    </a:p>
                  </a:txBody>
                  <a:tcPr anchor="ctr"/>
                </a:tc>
                <a:tc>
                  <a:txBody>
                    <a:bodyPr/>
                    <a:lstStyle/>
                    <a:p>
                      <a:r>
                        <a:rPr lang="en-US"/>
                        <a:t>Math</a:t>
                      </a:r>
                    </a:p>
                  </a:txBody>
                  <a:tcPr anchor="ctr"/>
                </a:tc>
                <a:extLst>
                  <a:ext uri="{0D108BD9-81ED-4DB2-BD59-A6C34878D82A}">
                    <a16:rowId xmlns:a16="http://schemas.microsoft.com/office/drawing/2014/main" val="1616388636"/>
                  </a:ext>
                </a:extLst>
              </a:tr>
              <a:tr h="370840">
                <a:tc>
                  <a:txBody>
                    <a:bodyPr/>
                    <a:lstStyle/>
                    <a:p>
                      <a:r>
                        <a:rPr lang="en-US"/>
                        <a:t>1</a:t>
                      </a:r>
                    </a:p>
                  </a:txBody>
                  <a:tcPr anchor="ctr"/>
                </a:tc>
                <a:tc>
                  <a:txBody>
                    <a:bodyPr/>
                    <a:lstStyle/>
                    <a:p>
                      <a:r>
                        <a:rPr lang="en-US"/>
                        <a:t>English</a:t>
                      </a:r>
                    </a:p>
                  </a:txBody>
                  <a:tcPr anchor="ctr"/>
                </a:tc>
                <a:extLst>
                  <a:ext uri="{0D108BD9-81ED-4DB2-BD59-A6C34878D82A}">
                    <a16:rowId xmlns:a16="http://schemas.microsoft.com/office/drawing/2014/main" val="3613419009"/>
                  </a:ext>
                </a:extLst>
              </a:tr>
              <a:tr h="370840">
                <a:tc>
                  <a:txBody>
                    <a:bodyPr/>
                    <a:lstStyle/>
                    <a:p>
                      <a:r>
                        <a:rPr lang="en-US"/>
                        <a:t>2</a:t>
                      </a:r>
                    </a:p>
                  </a:txBody>
                  <a:tcPr anchor="ctr"/>
                </a:tc>
                <a:tc>
                  <a:txBody>
                    <a:bodyPr/>
                    <a:lstStyle/>
                    <a:p>
                      <a:r>
                        <a:rPr lang="en-US" dirty="0"/>
                        <a:t>Biology</a:t>
                      </a:r>
                    </a:p>
                  </a:txBody>
                  <a:tcPr anchor="ctr"/>
                </a:tc>
                <a:extLst>
                  <a:ext uri="{0D108BD9-81ED-4DB2-BD59-A6C34878D82A}">
                    <a16:rowId xmlns:a16="http://schemas.microsoft.com/office/drawing/2014/main" val="310895336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15025979"/>
              </p:ext>
            </p:extLst>
          </p:nvPr>
        </p:nvGraphicFramePr>
        <p:xfrm>
          <a:off x="444062" y="3456355"/>
          <a:ext cx="2850931" cy="1112520"/>
        </p:xfrm>
        <a:graphic>
          <a:graphicData uri="http://schemas.openxmlformats.org/drawingml/2006/table">
            <a:tbl>
              <a:tblPr firstRow="1" bandRow="1">
                <a:tableStyleId>{AFBD3CF8-880C-4FEC-9E91-1D58AEEED5B7}</a:tableStyleId>
              </a:tblPr>
              <a:tblGrid>
                <a:gridCol w="1298028">
                  <a:extLst>
                    <a:ext uri="{9D8B030D-6E8A-4147-A177-3AD203B41FA5}">
                      <a16:colId xmlns:a16="http://schemas.microsoft.com/office/drawing/2014/main" val="2352428468"/>
                    </a:ext>
                  </a:extLst>
                </a:gridCol>
                <a:gridCol w="1552903">
                  <a:extLst>
                    <a:ext uri="{9D8B030D-6E8A-4147-A177-3AD203B41FA5}">
                      <a16:colId xmlns:a16="http://schemas.microsoft.com/office/drawing/2014/main" val="1682078776"/>
                    </a:ext>
                  </a:extLst>
                </a:gridCol>
              </a:tblGrid>
              <a:tr h="370840">
                <a:tc>
                  <a:txBody>
                    <a:bodyPr/>
                    <a:lstStyle/>
                    <a:p>
                      <a:r>
                        <a:rPr lang="en-US" b="1" dirty="0" err="1"/>
                        <a:t>Dept</a:t>
                      </a:r>
                      <a:endParaRPr lang="en-US" b="1" dirty="0"/>
                    </a:p>
                  </a:txBody>
                  <a:tcPr anchor="ctr"/>
                </a:tc>
                <a:tc>
                  <a:txBody>
                    <a:bodyPr/>
                    <a:lstStyle/>
                    <a:p>
                      <a:r>
                        <a:rPr lang="en-US" b="1" dirty="0" err="1"/>
                        <a:t>DeptHead</a:t>
                      </a:r>
                      <a:endParaRPr lang="en-US" b="1" dirty="0"/>
                    </a:p>
                  </a:txBody>
                  <a:tcPr anchor="ctr"/>
                </a:tc>
                <a:extLst>
                  <a:ext uri="{0D108BD9-81ED-4DB2-BD59-A6C34878D82A}">
                    <a16:rowId xmlns:a16="http://schemas.microsoft.com/office/drawing/2014/main" val="3707208550"/>
                  </a:ext>
                </a:extLst>
              </a:tr>
              <a:tr h="370840">
                <a:tc>
                  <a:txBody>
                    <a:bodyPr/>
                    <a:lstStyle/>
                    <a:p>
                      <a:r>
                        <a:rPr lang="en-US"/>
                        <a:t>Arts</a:t>
                      </a:r>
                    </a:p>
                  </a:txBody>
                  <a:tcPr anchor="ctr"/>
                </a:tc>
                <a:tc>
                  <a:txBody>
                    <a:bodyPr/>
                    <a:lstStyle/>
                    <a:p>
                      <a:r>
                        <a:rPr lang="en-US"/>
                        <a:t>Dr. Thompson</a:t>
                      </a:r>
                    </a:p>
                  </a:txBody>
                  <a:tcPr anchor="ctr"/>
                </a:tc>
                <a:extLst>
                  <a:ext uri="{0D108BD9-81ED-4DB2-BD59-A6C34878D82A}">
                    <a16:rowId xmlns:a16="http://schemas.microsoft.com/office/drawing/2014/main" val="2355505766"/>
                  </a:ext>
                </a:extLst>
              </a:tr>
              <a:tr h="370840">
                <a:tc>
                  <a:txBody>
                    <a:bodyPr/>
                    <a:lstStyle/>
                    <a:p>
                      <a:r>
                        <a:rPr lang="en-US"/>
                        <a:t>Science</a:t>
                      </a:r>
                    </a:p>
                  </a:txBody>
                  <a:tcPr anchor="ctr"/>
                </a:tc>
                <a:tc>
                  <a:txBody>
                    <a:bodyPr/>
                    <a:lstStyle/>
                    <a:p>
                      <a:r>
                        <a:rPr lang="en-US" dirty="0"/>
                        <a:t>Dr. Wilson</a:t>
                      </a:r>
                    </a:p>
                  </a:txBody>
                  <a:tcPr anchor="ctr"/>
                </a:tc>
                <a:extLst>
                  <a:ext uri="{0D108BD9-81ED-4DB2-BD59-A6C34878D82A}">
                    <a16:rowId xmlns:a16="http://schemas.microsoft.com/office/drawing/2014/main" val="403063465"/>
                  </a:ext>
                </a:extLst>
              </a:tr>
            </a:tbl>
          </a:graphicData>
        </a:graphic>
      </p:graphicFrame>
      <p:sp>
        <p:nvSpPr>
          <p:cNvPr id="8" name="TextBox 7"/>
          <p:cNvSpPr txBox="1"/>
          <p:nvPr/>
        </p:nvSpPr>
        <p:spPr>
          <a:xfrm flipH="1">
            <a:off x="496613" y="2937811"/>
            <a:ext cx="2363845" cy="369332"/>
          </a:xfrm>
          <a:prstGeom prst="rect">
            <a:avLst/>
          </a:prstGeom>
          <a:noFill/>
        </p:spPr>
        <p:txBody>
          <a:bodyPr wrap="square" rtlCol="0">
            <a:spAutoFit/>
          </a:bodyPr>
          <a:lstStyle/>
          <a:p>
            <a:r>
              <a:rPr lang="en-US" sz="1800" dirty="0">
                <a:solidFill>
                  <a:schemeClr val="dk2"/>
                </a:solidFill>
              </a:rPr>
              <a:t>Department Table</a:t>
            </a:r>
            <a:endParaRPr lang="en-US" sz="1800" dirty="0">
              <a:solidFill>
                <a:schemeClr val="dk2"/>
              </a:solidFill>
            </a:endParaRPr>
          </a:p>
        </p:txBody>
      </p:sp>
      <p:sp>
        <p:nvSpPr>
          <p:cNvPr id="9" name="TextBox 8"/>
          <p:cNvSpPr txBox="1"/>
          <p:nvPr/>
        </p:nvSpPr>
        <p:spPr>
          <a:xfrm>
            <a:off x="4374931" y="3563007"/>
            <a:ext cx="3831021" cy="954107"/>
          </a:xfrm>
          <a:prstGeom prst="rect">
            <a:avLst/>
          </a:prstGeom>
          <a:noFill/>
        </p:spPr>
        <p:txBody>
          <a:bodyPr wrap="square" rtlCol="0">
            <a:spAutoFit/>
          </a:bodyPr>
          <a:lstStyle/>
          <a:p>
            <a:r>
              <a:rPr lang="en-US" dirty="0" smtClean="0"/>
              <a:t>Now:</a:t>
            </a:r>
          </a:p>
          <a:p>
            <a:pPr marL="285750" indent="-285750">
              <a:buFont typeface="Arial" panose="020B0604020202020204" pitchFamily="34" charset="0"/>
              <a:buChar char="•"/>
            </a:pPr>
            <a:r>
              <a:rPr lang="en-US" dirty="0" smtClean="0"/>
              <a:t>No redundancy of student names or department heads</a:t>
            </a:r>
          </a:p>
          <a:p>
            <a:pPr marL="285750" indent="-285750">
              <a:buFont typeface="Arial" panose="020B0604020202020204" pitchFamily="34" charset="0"/>
              <a:buChar char="•"/>
            </a:pPr>
            <a:r>
              <a:rPr lang="en-US" dirty="0" smtClean="0"/>
              <a:t>Each table has a single clear purpose</a:t>
            </a:r>
            <a:endParaRPr lang="en-US" dirty="0"/>
          </a:p>
        </p:txBody>
      </p:sp>
    </p:spTree>
    <p:extLst>
      <p:ext uri="{BB962C8B-B14F-4D97-AF65-F5344CB8AC3E}">
        <p14:creationId xmlns:p14="http://schemas.microsoft.com/office/powerpoint/2010/main" val="177342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1451</Words>
  <Application>Microsoft Office PowerPoint</Application>
  <PresentationFormat>On-screen Show (16:9)</PresentationFormat>
  <Paragraphs>355</Paragraphs>
  <Slides>24</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Arial Unicode MS</vt:lpstr>
      <vt:lpstr>Simple Light</vt:lpstr>
      <vt:lpstr>Database Normalisation</vt:lpstr>
      <vt:lpstr>What is Database Normalization?</vt:lpstr>
      <vt:lpstr>Types of Anomalies Normalization Solves</vt:lpstr>
      <vt:lpstr>Why do we normalise databases?</vt:lpstr>
      <vt:lpstr>Database Normal Forms</vt:lpstr>
      <vt:lpstr>Step-by-Step Normalization: A Detailed Example</vt:lpstr>
      <vt:lpstr>First Normal Form (1NF) – Remove Repeating Groups</vt:lpstr>
      <vt:lpstr>Second Normal Form (2NF) – Remove Partial Dependencies</vt:lpstr>
      <vt:lpstr>Second Normal Form (2NF)</vt:lpstr>
      <vt:lpstr>Third Normal Form (3NF) – Remove Transitive Dependencies</vt:lpstr>
      <vt:lpstr>All non-key attributes should not depend on other non-key attributes – No transitive dependencies</vt:lpstr>
      <vt:lpstr>Boyce-Codd Normal Form (BCNF) states that every column in a table must relate directly to the entire primary key and nothing but the primary key.</vt:lpstr>
      <vt:lpstr>4th Normal Form (4NF)</vt:lpstr>
      <vt:lpstr>It does not contain multi-value dependencies</vt:lpstr>
      <vt:lpstr>5th Normal Form (5NF)</vt:lpstr>
      <vt:lpstr>It cannot be decomposed into any number of smaller tables without loss of data.</vt:lpstr>
      <vt:lpstr>BONUS 1: Database Transactions (ACID)</vt:lpstr>
      <vt:lpstr>What is a transaction?</vt:lpstr>
      <vt:lpstr>Atomicity</vt:lpstr>
      <vt:lpstr>Consistency</vt:lpstr>
      <vt:lpstr>Isolation</vt:lpstr>
      <vt:lpstr>Durability</vt:lpstr>
      <vt:lpstr>BONUS 2: OLTP vs OLAP Databases</vt:lpstr>
      <vt:lpstr>Essential Database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Normalisation</dc:title>
  <dc:creator>Melody Bonareri</dc:creator>
  <cp:lastModifiedBy>user</cp:lastModifiedBy>
  <cp:revision>11</cp:revision>
  <dcterms:modified xsi:type="dcterms:W3CDTF">2025-07-03T19:55:47Z</dcterms:modified>
</cp:coreProperties>
</file>