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0995" autoAdjust="0"/>
  </p:normalViewPr>
  <p:slideViewPr>
    <p:cSldViewPr snapToGrid="0" showGuides="1">
      <p:cViewPr varScale="1">
        <p:scale>
          <a:sx n="39" d="100"/>
          <a:sy n="39" d="100"/>
        </p:scale>
        <p:origin x="1640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640" y="2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DD74C-11BD-4C06-BC00-266F787AAD57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DB806E-C20E-45E3-911C-652B435D0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355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71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4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830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80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53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7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53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06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1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narrative is the key vehicle to convey insights and the visualizations are important proof points to backup</a:t>
            </a:r>
            <a:r>
              <a:rPr lang="en-US" baseline="0" dirty="0" smtClean="0"/>
              <a:t> the narrative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69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67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Establish an objective and story:</a:t>
            </a:r>
            <a:r>
              <a:rPr lang="en-US" baseline="0" dirty="0" smtClean="0"/>
              <a:t> What problem are you trying to solve,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65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Define the purpose – who is the audience , what are their goals</a:t>
            </a:r>
            <a:r>
              <a:rPr lang="en-US" baseline="0" dirty="0" smtClean="0"/>
              <a:t> a</a:t>
            </a:r>
            <a:r>
              <a:rPr lang="en-US" dirty="0" smtClean="0"/>
              <a:t>nd what specific questions do they need answers to.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Choose the right metrics – the data you present directly aligns with the business goals and the level of detail is appropriate for your audience.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Present the data effectively and select the right visuals for analysis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Eliminate clutter and noise – 3D formats, excessive color, background images , anything that takes up space and doesn’t add value or contribute to the story </a:t>
            </a:r>
          </a:p>
          <a:p>
            <a:r>
              <a:rPr lang="en-US" dirty="0" smtClean="0"/>
              <a:t>Quote</a:t>
            </a:r>
            <a:r>
              <a:rPr lang="en-US" baseline="0" dirty="0" smtClean="0"/>
              <a:t>: Perfection is achieved not when there is nothing more to add but when there is nothing left to take away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Use layout to focus attention – group related elements on a page using use attributes like size &amp; color to draw attention to specific patterns or data points and make sure your audience see the most important information first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Tell a clear story – descriptive charts titles and data labels can help you build a narrative.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90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6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2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DB806E-C20E-45E3-911C-652B435D06F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19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4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1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1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43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3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1BB1C-D9AD-4A78-8486-F0352E7CE4F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FA78-8D46-498B-AF22-FC3323796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ths/measures-of-dispersion/" TargetMode="External"/><Relationship Id="rId2" Type="http://schemas.openxmlformats.org/officeDocument/2006/relationships/hyperlink" Target="https://www.geeksforgeeks.org/maths/measures-of-central-tendency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ata-analysis/principal-component-analysis-pca/" TargetMode="External"/><Relationship Id="rId2" Type="http://schemas.openxmlformats.org/officeDocument/2006/relationships/hyperlink" Target="https://www.geeksforgeeks.org/machine-learning/what-is-regression-analys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python/manova-multivariate-analysis-of-variance/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137" y="1203871"/>
            <a:ext cx="7197726" cy="242146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Bahnschrift" panose="020B0502040204020203" pitchFamily="34" charset="0"/>
              </a:rPr>
              <a:t>Story Telling With Data</a:t>
            </a:r>
            <a:endParaRPr lang="en-US" sz="4400" b="1" dirty="0">
              <a:latin typeface="Bahnschrift" panose="020B0502040204020203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63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4571" y="1690688"/>
            <a:ext cx="71317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Bar 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7876"/>
            <a:ext cx="10515600" cy="4779087"/>
          </a:xfrm>
        </p:spPr>
        <p:txBody>
          <a:bodyPr/>
          <a:lstStyle/>
          <a:p>
            <a:r>
              <a:rPr lang="en-US" dirty="0" smtClean="0"/>
              <a:t>Used to show comparison among categories</a:t>
            </a:r>
          </a:p>
          <a:p>
            <a:r>
              <a:rPr lang="en-US" dirty="0" smtClean="0"/>
              <a:t>Do not use 3D format to avoid unnecessary noise</a:t>
            </a:r>
          </a:p>
          <a:p>
            <a:pPr marL="0" indent="0">
              <a:buNone/>
            </a:pPr>
            <a:r>
              <a:rPr lang="en-US" b="1" dirty="0" smtClean="0"/>
              <a:t>Horizontal Bar Chart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010" y="2961453"/>
            <a:ext cx="8458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9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638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Vertical Bar Chart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86391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05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Stacked Bar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07843" y="1372257"/>
            <a:ext cx="84105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Fully Stacked Bar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524000"/>
            <a:ext cx="8232228" cy="480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Pie and Donut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0387" y="1187670"/>
            <a:ext cx="7736771" cy="48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9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Area Chart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2743" y="1783584"/>
            <a:ext cx="818444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Heat Map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439" y="1608685"/>
            <a:ext cx="8835671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Scatter Plot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8557" y="1282810"/>
            <a:ext cx="8284630" cy="48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 of Quantitative data visualization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004301"/>
            <a:ext cx="58808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4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Outline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story telling with data matters?</a:t>
            </a:r>
          </a:p>
          <a:p>
            <a:r>
              <a:rPr lang="en-US" dirty="0" smtClean="0"/>
              <a:t>What is data visualization?</a:t>
            </a:r>
          </a:p>
          <a:p>
            <a:r>
              <a:rPr lang="en-US" dirty="0" smtClean="0"/>
              <a:t>Chart Types and when to use</a:t>
            </a:r>
          </a:p>
          <a:p>
            <a:r>
              <a:rPr lang="en-US" dirty="0" smtClean="0"/>
              <a:t>Summary of charts and their purpose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57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>
                <a:solidFill>
                  <a:srgbClr val="FF0000"/>
                </a:solidFill>
              </a:rPr>
              <a:t>Univariate, Bivariate and Multivariate data and its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is an important process for understanding patterns and making informed decisions based on data</a:t>
            </a:r>
            <a:r>
              <a:rPr lang="en-US" dirty="0" smtClean="0"/>
              <a:t>.</a:t>
            </a:r>
          </a:p>
          <a:p>
            <a:r>
              <a:rPr lang="en-US" dirty="0"/>
              <a:t>Depending on the number of variables involved it can be classified into three main types: univariate, bivariate and multivariate analysis</a:t>
            </a:r>
            <a:r>
              <a:rPr lang="en-US" dirty="0" smtClean="0"/>
              <a:t>.</a:t>
            </a:r>
          </a:p>
          <a:p>
            <a:r>
              <a:rPr lang="en-US" dirty="0"/>
              <a:t>Each method focuses on different aspects of the data which provides a comprehensive understanding of its characteristics and relationships.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32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94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Univariate </a:t>
            </a:r>
            <a:r>
              <a:rPr lang="en-US" b="1" dirty="0"/>
              <a:t>Data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582"/>
            <a:ext cx="10515600" cy="46143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Univariate data refers to a dataset where each observation is associated with only</a:t>
            </a:r>
            <a:r>
              <a:rPr lang="en-US" b="1" dirty="0"/>
              <a:t> one variable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/>
              <a:t>It is the most straightforward type of statistical analysis as it finds only one variable at a time without considering relationships with other variables</a:t>
            </a:r>
            <a:r>
              <a:rPr lang="en-US" dirty="0" smtClean="0"/>
              <a:t>.</a:t>
            </a:r>
          </a:p>
          <a:p>
            <a:r>
              <a:rPr lang="en-US" b="1" dirty="0"/>
              <a:t>Example: </a:t>
            </a:r>
            <a:r>
              <a:rPr lang="en-US" dirty="0"/>
              <a:t>Consider the heights (in cm) of seven students in a class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Here the only variable is height and no relationship or interaction with other variables is being considered.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92" y="4432922"/>
            <a:ext cx="7991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1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1710"/>
          </a:xfrm>
        </p:spPr>
        <p:txBody>
          <a:bodyPr/>
          <a:lstStyle/>
          <a:p>
            <a:pPr fontAlgn="base"/>
            <a:r>
              <a:rPr lang="en-US" b="1" dirty="0"/>
              <a:t>Key points in 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9432"/>
            <a:ext cx="10515600" cy="46993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 No </a:t>
            </a:r>
            <a:r>
              <a:rPr lang="en-US" b="1" dirty="0"/>
              <a:t>Relationships:</a:t>
            </a:r>
            <a:r>
              <a:rPr lang="en-US" dirty="0"/>
              <a:t> It focuses on describing and summarizing the distribution of a single variable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 smtClean="0"/>
              <a:t>2. Descriptive </a:t>
            </a:r>
            <a:r>
              <a:rPr lang="en-US" b="1" dirty="0"/>
              <a:t>Statistics: </a:t>
            </a:r>
            <a:r>
              <a:rPr lang="en-US" dirty="0"/>
              <a:t>Common techniques include:</a:t>
            </a:r>
          </a:p>
          <a:p>
            <a:pPr fontAlgn="base"/>
            <a:r>
              <a:rPr lang="en-US" u="sng" dirty="0">
                <a:hlinkClick r:id="rId2"/>
              </a:rPr>
              <a:t>Measures of Central Tendency</a:t>
            </a:r>
            <a:r>
              <a:rPr lang="en-US" b="1" dirty="0"/>
              <a:t>:</a:t>
            </a:r>
            <a:r>
              <a:rPr lang="en-US" dirty="0"/>
              <a:t> Measures such as mean, median and mode to represent the central value of the data.</a:t>
            </a:r>
          </a:p>
          <a:p>
            <a:pPr fontAlgn="base"/>
            <a:r>
              <a:rPr lang="en-US" u="sng" dirty="0">
                <a:hlinkClick r:id="rId3"/>
              </a:rPr>
              <a:t>Measures of Dispersion</a:t>
            </a:r>
            <a:r>
              <a:rPr lang="en-US" b="1" dirty="0"/>
              <a:t>: </a:t>
            </a:r>
            <a:r>
              <a:rPr lang="en-US" dirty="0"/>
              <a:t>Measures like range, variance and standard deviation to show the spread or variability of the data.</a:t>
            </a:r>
          </a:p>
          <a:p>
            <a:pPr marL="0" indent="0">
              <a:buNone/>
            </a:pPr>
            <a:r>
              <a:rPr lang="en-US" b="1" dirty="0" smtClean="0"/>
              <a:t>3. Visualization</a:t>
            </a:r>
            <a:r>
              <a:rPr lang="en-US" b="1" dirty="0"/>
              <a:t>:</a:t>
            </a:r>
            <a:r>
              <a:rPr lang="en-US" dirty="0"/>
              <a:t> Graphical methods like histograms, box plots and other visual tools are used to represent the distribution and overall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9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Bivariate data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Bivariate data refers to a dataset where each observation is associated with </a:t>
            </a:r>
            <a:r>
              <a:rPr lang="en-US" b="1" dirty="0"/>
              <a:t>two different variables</a:t>
            </a:r>
            <a:r>
              <a:rPr lang="en-US" dirty="0" smtClean="0"/>
              <a:t>.</a:t>
            </a:r>
          </a:p>
          <a:p>
            <a:r>
              <a:rPr lang="en-US" dirty="0"/>
              <a:t>The goal of analyzing bivariate data is to understand the relationship or association between these two variables</a:t>
            </a:r>
            <a:r>
              <a:rPr lang="en-US" dirty="0" smtClean="0"/>
              <a:t>.</a:t>
            </a:r>
          </a:p>
          <a:p>
            <a:r>
              <a:rPr lang="en-US" dirty="0"/>
              <a:t>It helps to identify how one variable might affect or be related to the other</a:t>
            </a:r>
            <a:r>
              <a:rPr lang="en-US" dirty="0" smtClean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 Consider the relationship between temperature and ice cream sales during the summer season: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67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Key Points in 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1. Relationship </a:t>
            </a:r>
            <a:r>
              <a:rPr lang="en-US" b="1" dirty="0"/>
              <a:t>Analysis:</a:t>
            </a:r>
            <a:r>
              <a:rPr lang="en-US" dirty="0"/>
              <a:t> The primary goal of analyzing bivariate data is to understand the relationship between the two variables</a:t>
            </a:r>
            <a:r>
              <a:rPr lang="en-US" dirty="0" smtClean="0"/>
              <a:t>.</a:t>
            </a:r>
          </a:p>
          <a:p>
            <a:r>
              <a:rPr lang="en-US" dirty="0"/>
              <a:t>This relationship could be positive (both variables increase together), negative (one variable increases while the other decreases) or show no clear pattern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b="1" dirty="0"/>
              <a:t>Correlation: </a:t>
            </a:r>
            <a:r>
              <a:rPr lang="en-US" dirty="0"/>
              <a:t>Quantifies the strength and direction of the relationship</a:t>
            </a:r>
            <a:r>
              <a:rPr lang="en-US" dirty="0" smtClean="0"/>
              <a:t>. </a:t>
            </a:r>
            <a:r>
              <a:rPr lang="en-US" dirty="0"/>
              <a:t>It ranges from -1 to +1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b="1" dirty="0"/>
              <a:t>Visualization: </a:t>
            </a:r>
            <a:r>
              <a:rPr lang="en-US" dirty="0"/>
              <a:t>Tools like scatter plots help to visualize the relationship between the two variables.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3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366"/>
          </a:xfrm>
        </p:spPr>
        <p:txBody>
          <a:bodyPr/>
          <a:lstStyle/>
          <a:p>
            <a:pPr fontAlgn="base"/>
            <a:r>
              <a:rPr lang="en-US" b="1" dirty="0"/>
              <a:t>Multivariate data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559"/>
            <a:ext cx="10515600" cy="4695404"/>
          </a:xfrm>
        </p:spPr>
        <p:txBody>
          <a:bodyPr/>
          <a:lstStyle/>
          <a:p>
            <a:r>
              <a:rPr lang="en-US" dirty="0"/>
              <a:t>Multivariate data refers to datasets where each observation is associated with </a:t>
            </a:r>
            <a:r>
              <a:rPr lang="en-US" b="1" dirty="0"/>
              <a:t>more than two</a:t>
            </a:r>
            <a:r>
              <a:rPr lang="en-US" dirty="0"/>
              <a:t> variables</a:t>
            </a:r>
            <a:r>
              <a:rPr lang="en-US" dirty="0" smtClean="0"/>
              <a:t>.</a:t>
            </a:r>
          </a:p>
          <a:p>
            <a:r>
              <a:rPr lang="en-US" dirty="0"/>
              <a:t>This type of data analysis focuses on understanding the interactions and relationships among multiple variables simultaneously. </a:t>
            </a:r>
            <a:endParaRPr lang="en-US" dirty="0" smtClean="0"/>
          </a:p>
          <a:p>
            <a:r>
              <a:rPr lang="en-US" dirty="0"/>
              <a:t>It is used when we want to see how multiple variables influence or relate to each other at the same time</a:t>
            </a:r>
            <a:r>
              <a:rPr lang="en-US" dirty="0" smtClean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 Consider a scenario where an advertiser wants to analyze the click rates for different advertisements on a website. The data includes multiple variables such as advertisement type, gender and click rate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47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9032"/>
          </a:xfrm>
        </p:spPr>
        <p:txBody>
          <a:bodyPr/>
          <a:lstStyle/>
          <a:p>
            <a:r>
              <a:rPr lang="en-US" dirty="0" smtClean="0"/>
              <a:t>Multivariate Data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7705" y="1724628"/>
            <a:ext cx="4092005" cy="46143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67018" y="1724628"/>
            <a:ext cx="495396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Here there are three variables: advertisement type, gender and click rate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rgbClr val="27323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273239"/>
                </a:solidFill>
              </a:rPr>
              <a:t>Multivariate </a:t>
            </a:r>
            <a:r>
              <a:rPr lang="en-US" sz="2400" dirty="0">
                <a:solidFill>
                  <a:srgbClr val="273239"/>
                </a:solidFill>
              </a:rPr>
              <a:t>analysis allows us to see how these variables interact and how one variable might affect another in the context of the others.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160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6136"/>
            <a:ext cx="10515600" cy="96069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 </a:t>
            </a:r>
            <a:r>
              <a:rPr lang="en-US" b="1" dirty="0"/>
              <a:t>Points in Multivariate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9352"/>
            <a:ext cx="10515600" cy="4417611"/>
          </a:xfrm>
        </p:spPr>
        <p:txBody>
          <a:bodyPr/>
          <a:lstStyle/>
          <a:p>
            <a:pPr fontAlgn="base"/>
            <a:r>
              <a:rPr lang="en-US" b="1" dirty="0"/>
              <a:t>Complex Relationships: </a:t>
            </a:r>
            <a:r>
              <a:rPr lang="en-US" dirty="0"/>
              <a:t>Multivariate analysis helps to find patterns and relationships that are not obvious when looking at individual variables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Analysis Techniques:</a:t>
            </a:r>
            <a:r>
              <a:rPr lang="en-US" dirty="0"/>
              <a:t> Techniques such as </a:t>
            </a:r>
            <a:r>
              <a:rPr lang="en-US" u="sng" dirty="0">
                <a:hlinkClick r:id="rId2"/>
              </a:rPr>
              <a:t>regression analysis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principal component analysis (PCA)</a:t>
            </a:r>
            <a:r>
              <a:rPr lang="en-US" dirty="0"/>
              <a:t> and </a:t>
            </a:r>
            <a:r>
              <a:rPr lang="en-US" u="sng" dirty="0">
                <a:hlinkClick r:id="rId4"/>
              </a:rPr>
              <a:t>multivariate analysis of variance (MANOVA)</a:t>
            </a:r>
            <a:r>
              <a:rPr lang="en-US" dirty="0"/>
              <a:t> are used to understand interactions between multiple variables.</a:t>
            </a:r>
          </a:p>
          <a:p>
            <a:pPr fontAlgn="base"/>
            <a:r>
              <a:rPr lang="en-US" b="1" dirty="0"/>
              <a:t>Interpretation:</a:t>
            </a:r>
            <a:r>
              <a:rPr lang="en-US" dirty="0"/>
              <a:t> It provides a deeper and more nuanced understanding of the data which helps us to identify underlying factors that influence the observed patterns.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12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Real-World </a:t>
            </a:r>
            <a:r>
              <a:rPr lang="en-US" b="1" dirty="0"/>
              <a:t>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6366"/>
            <a:ext cx="10515600" cy="5231756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b="1" dirty="0"/>
              <a:t>Univariate Analysis</a:t>
            </a:r>
          </a:p>
          <a:p>
            <a:pPr fontAlgn="base"/>
            <a:r>
              <a:rPr lang="en-US" b="1" dirty="0"/>
              <a:t>Customer Behavior Studies:</a:t>
            </a:r>
            <a:r>
              <a:rPr lang="en-US" dirty="0"/>
              <a:t> Analyzing a single variable like age or spending patterns helps businesses understand customer demographics and optimize marketing strategies.</a:t>
            </a:r>
          </a:p>
          <a:p>
            <a:pPr fontAlgn="base"/>
            <a:r>
              <a:rPr lang="en-US" b="1" dirty="0"/>
              <a:t>Financial Reporting:</a:t>
            </a:r>
            <a:r>
              <a:rPr lang="en-US" dirty="0"/>
              <a:t> It is used to track revenue or expenses over time to identify trends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Bivariate Analysis</a:t>
            </a:r>
            <a:r>
              <a:rPr lang="en-US" b="1" dirty="0" smtClean="0"/>
              <a:t>:</a:t>
            </a:r>
            <a:endParaRPr lang="en-US" b="1" dirty="0"/>
          </a:p>
          <a:p>
            <a:pPr fontAlgn="base"/>
            <a:r>
              <a:rPr lang="en-US" b="1" dirty="0"/>
              <a:t>Market Research:</a:t>
            </a:r>
            <a:r>
              <a:rPr lang="en-US" dirty="0"/>
              <a:t> Analyzing the relationship between advertising spend and sales helps businesses optimize marketing efforts.</a:t>
            </a:r>
          </a:p>
          <a:p>
            <a:pPr fontAlgn="base"/>
            <a:r>
              <a:rPr lang="en-US" b="1" dirty="0"/>
              <a:t>Customer Satisfaction: </a:t>
            </a:r>
            <a:r>
              <a:rPr lang="en-US" dirty="0"/>
              <a:t>Exploring the link between product ratings and purchase frequency helps companies understand how satisfaction influences sales.</a:t>
            </a:r>
          </a:p>
          <a:p>
            <a:pPr marL="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3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438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Real-World </a:t>
            </a:r>
            <a:r>
              <a:rPr lang="en-US" b="1" dirty="0"/>
              <a:t>Applications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/>
              <a:t>Multivariate Analysis:</a:t>
            </a:r>
          </a:p>
          <a:p>
            <a:pPr fontAlgn="base"/>
            <a:r>
              <a:rPr lang="en-US" b="1" dirty="0"/>
              <a:t>Healthcare Predictive Modeling:</a:t>
            </a:r>
            <a:r>
              <a:rPr lang="en-US" dirty="0"/>
              <a:t> Multivariate analysis helps predict patient outcomes based on factors like age, medical history and lifestyle.</a:t>
            </a:r>
          </a:p>
          <a:p>
            <a:pPr fontAlgn="base"/>
            <a:r>
              <a:rPr lang="en-US" b="1" dirty="0"/>
              <a:t>Financial Risk Analysis:</a:t>
            </a:r>
            <a:r>
              <a:rPr lang="en-US" dirty="0"/>
              <a:t> It’s used to assess investment risks by analyzing variables like interest rates, inflation and market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15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story telling with data matters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0428"/>
            <a:ext cx="10515600" cy="4897819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Data visualization </a:t>
            </a:r>
            <a:r>
              <a:rPr lang="en-US" dirty="0" smtClean="0"/>
              <a:t>is transforming complex data into information which is easier to understand.</a:t>
            </a:r>
          </a:p>
          <a:p>
            <a:r>
              <a:rPr lang="en-US" dirty="0" smtClean="0"/>
              <a:t>Data visualizations are created to answer “what” questions but the don’t explain the “why”, or provide contextual information to find the reason.</a:t>
            </a:r>
          </a:p>
          <a:p>
            <a:r>
              <a:rPr lang="en-US" b="1" dirty="0" smtClean="0"/>
              <a:t>Data story telling </a:t>
            </a:r>
            <a:r>
              <a:rPr lang="en-US" dirty="0" smtClean="0"/>
              <a:t>links the visualization with a narrative to answer the “why” question, and conveys credible and compelling insights that is actionable by the decision makers.</a:t>
            </a:r>
          </a:p>
          <a:p>
            <a:r>
              <a:rPr lang="en-US" dirty="0" smtClean="0"/>
              <a:t>Data story telling connects the visualization and the narration/insights to the audience to make data-driven decisions. </a:t>
            </a:r>
            <a:endParaRPr lang="en-US" dirty="0" smtClean="0"/>
          </a:p>
          <a:p>
            <a:r>
              <a:rPr lang="en-US" b="1" dirty="0" smtClean="0"/>
              <a:t>Dashboards</a:t>
            </a:r>
            <a:r>
              <a:rPr lang="en-US" dirty="0" smtClean="0"/>
              <a:t> are tools designed to consolidate data, track key metrics and facilitate data driven decision making.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80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Keys to story telling with data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1966" y="1981009"/>
            <a:ext cx="401002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7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Steps of story telling with data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7670"/>
            <a:ext cx="10515600" cy="54233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Identify your story</a:t>
            </a:r>
          </a:p>
          <a:p>
            <a:r>
              <a:rPr lang="en-US" dirty="0" smtClean="0"/>
              <a:t>What questions are you trying to answer</a:t>
            </a:r>
          </a:p>
          <a:p>
            <a:r>
              <a:rPr lang="en-US" dirty="0" smtClean="0"/>
              <a:t>Context/ current situation</a:t>
            </a:r>
          </a:p>
          <a:p>
            <a:pPr marL="0" indent="0">
              <a:buNone/>
            </a:pPr>
            <a:r>
              <a:rPr lang="en-US" b="1" dirty="0" smtClean="0"/>
              <a:t>Collect your data</a:t>
            </a:r>
          </a:p>
          <a:p>
            <a:r>
              <a:rPr lang="en-US" dirty="0" smtClean="0"/>
              <a:t>What data will help you tell that story</a:t>
            </a:r>
          </a:p>
          <a:p>
            <a:r>
              <a:rPr lang="en-US" dirty="0" smtClean="0"/>
              <a:t>What are you trying to achieve with the data</a:t>
            </a:r>
          </a:p>
          <a:p>
            <a:pPr marL="0" indent="0">
              <a:buNone/>
            </a:pPr>
            <a:r>
              <a:rPr lang="en-US" b="1" dirty="0" smtClean="0"/>
              <a:t>Be aware of your audience</a:t>
            </a:r>
          </a:p>
          <a:p>
            <a:r>
              <a:rPr lang="en-US" dirty="0" smtClean="0"/>
              <a:t>Who is your target audience</a:t>
            </a:r>
          </a:p>
          <a:p>
            <a:r>
              <a:rPr lang="en-US" dirty="0" smtClean="0"/>
              <a:t>What are the most important points you want to focus on</a:t>
            </a:r>
          </a:p>
          <a:p>
            <a:r>
              <a:rPr lang="en-US" dirty="0" smtClean="0"/>
              <a:t>What level of data detail will they expect</a:t>
            </a:r>
          </a:p>
          <a:p>
            <a:pPr marL="0" indent="0">
              <a:buNone/>
            </a:pPr>
            <a:r>
              <a:rPr lang="en-US" b="1" dirty="0" smtClean="0"/>
              <a:t>Transform the data to data visualization</a:t>
            </a:r>
          </a:p>
          <a:p>
            <a:r>
              <a:rPr lang="en-US" dirty="0" smtClean="0"/>
              <a:t>How you want to present the data: charts, graphs</a:t>
            </a:r>
          </a:p>
          <a:p>
            <a:pPr marL="0" indent="0">
              <a:buNone/>
            </a:pPr>
            <a:r>
              <a:rPr lang="en-US" b="1" dirty="0" smtClean="0"/>
              <a:t>Generate your insights/ Narration</a:t>
            </a:r>
          </a:p>
          <a:p>
            <a:r>
              <a:rPr lang="en-US" dirty="0" smtClean="0"/>
              <a:t>Answer the ‘Why’ question of your visualization</a:t>
            </a:r>
          </a:p>
          <a:p>
            <a:r>
              <a:rPr lang="en-US" dirty="0" smtClean="0"/>
              <a:t>What is the one thing  you want your audience to know</a:t>
            </a:r>
          </a:p>
          <a:p>
            <a:r>
              <a:rPr lang="en-US" dirty="0" smtClean="0"/>
              <a:t>Conclude with actions to take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218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903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Data Story Telling Design Framework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Define the purpose </a:t>
            </a:r>
          </a:p>
          <a:p>
            <a:r>
              <a:rPr lang="en-US" dirty="0" smtClean="0"/>
              <a:t>Choose the right metrics </a:t>
            </a:r>
          </a:p>
          <a:p>
            <a:r>
              <a:rPr lang="en-US" dirty="0" smtClean="0"/>
              <a:t>Present the data effectively</a:t>
            </a:r>
          </a:p>
          <a:p>
            <a:r>
              <a:rPr lang="en-US" dirty="0" smtClean="0"/>
              <a:t>Eliminate clutter and noise </a:t>
            </a:r>
          </a:p>
          <a:p>
            <a:r>
              <a:rPr lang="en-US" dirty="0" smtClean="0"/>
              <a:t>Use layout to focus attention </a:t>
            </a:r>
          </a:p>
          <a:p>
            <a:r>
              <a:rPr lang="en-US" dirty="0" smtClean="0"/>
              <a:t>Tell a clear story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20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Why is data visualization important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visualizations highlight patterns and trends in data and gives the reader quick insights</a:t>
            </a:r>
          </a:p>
          <a:p>
            <a:r>
              <a:rPr lang="en-US" dirty="0" smtClean="0"/>
              <a:t>Data visualizations are easier to understand than text based narratives or numbers.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95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Principles of developing effective data visualizations 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4536" y="1825625"/>
            <a:ext cx="72829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2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Chart types and when to use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 chart</a:t>
            </a:r>
          </a:p>
          <a:p>
            <a:r>
              <a:rPr lang="en-US" dirty="0" smtClean="0"/>
              <a:t>Bart chart</a:t>
            </a:r>
          </a:p>
          <a:p>
            <a:r>
              <a:rPr lang="en-US" dirty="0" smtClean="0"/>
              <a:t>Stacked bar chart</a:t>
            </a:r>
          </a:p>
          <a:p>
            <a:r>
              <a:rPr lang="en-US" dirty="0" smtClean="0"/>
              <a:t>Pie chart</a:t>
            </a:r>
          </a:p>
          <a:p>
            <a:r>
              <a:rPr lang="en-US" dirty="0" smtClean="0"/>
              <a:t>Area chart</a:t>
            </a:r>
          </a:p>
          <a:p>
            <a:r>
              <a:rPr lang="en-US" dirty="0" smtClean="0"/>
              <a:t>Scatter chart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8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2290</TotalTime>
  <Words>803</Words>
  <Application>Microsoft Office PowerPoint</Application>
  <PresentationFormat>Widescreen</PresentationFormat>
  <Paragraphs>143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Bahnschrift</vt:lpstr>
      <vt:lpstr>Calibri</vt:lpstr>
      <vt:lpstr>Calibri Light</vt:lpstr>
      <vt:lpstr>Office Theme</vt:lpstr>
      <vt:lpstr>Story Telling With Data</vt:lpstr>
      <vt:lpstr>Outline</vt:lpstr>
      <vt:lpstr>Why story telling with data matters</vt:lpstr>
      <vt:lpstr>Keys to story telling with data</vt:lpstr>
      <vt:lpstr>Steps of story telling with data</vt:lpstr>
      <vt:lpstr>Data Story Telling Design Framework</vt:lpstr>
      <vt:lpstr>Why is data visualization important</vt:lpstr>
      <vt:lpstr>Principles of developing effective data visualizations </vt:lpstr>
      <vt:lpstr>Chart types and when to use</vt:lpstr>
      <vt:lpstr>Line Chart</vt:lpstr>
      <vt:lpstr>Bar Chart</vt:lpstr>
      <vt:lpstr>Vertical Bar Chart</vt:lpstr>
      <vt:lpstr>Stacked Bar Chart</vt:lpstr>
      <vt:lpstr>Fully Stacked Bar Chart</vt:lpstr>
      <vt:lpstr>Pie and Donut Chart</vt:lpstr>
      <vt:lpstr>Area Chart</vt:lpstr>
      <vt:lpstr>Heat Map</vt:lpstr>
      <vt:lpstr>Scatter Plot</vt:lpstr>
      <vt:lpstr>Summary of Quantitative data visualization</vt:lpstr>
      <vt:lpstr>Univariate, Bivariate and Multivariate data and its analysis</vt:lpstr>
      <vt:lpstr> Univariate Data </vt:lpstr>
      <vt:lpstr>Key points in Univariate analysis</vt:lpstr>
      <vt:lpstr>Bivariate data </vt:lpstr>
      <vt:lpstr>Key Points in Bivariate Analysis</vt:lpstr>
      <vt:lpstr>Multivariate data </vt:lpstr>
      <vt:lpstr>Multivariate Data Analysis</vt:lpstr>
      <vt:lpstr> Key Points in Multivariate Analysis </vt:lpstr>
      <vt:lpstr> Real-World Applications </vt:lpstr>
      <vt:lpstr> Real-World 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user</dc:creator>
  <cp:lastModifiedBy>user</cp:lastModifiedBy>
  <cp:revision>19</cp:revision>
  <dcterms:created xsi:type="dcterms:W3CDTF">2025-07-13T17:27:09Z</dcterms:created>
  <dcterms:modified xsi:type="dcterms:W3CDTF">2025-07-16T05:23:12Z</dcterms:modified>
</cp:coreProperties>
</file>