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8" r:id="rId4"/>
    <p:sldId id="259" r:id="rId5"/>
    <p:sldId id="263" r:id="rId6"/>
    <p:sldId id="264" r:id="rId7"/>
    <p:sldId id="261" r:id="rId8"/>
    <p:sldId id="265" r:id="rId9"/>
    <p:sldId id="267" r:id="rId10"/>
    <p:sldId id="266" r:id="rId11"/>
    <p:sldId id="268" r:id="rId12"/>
    <p:sldId id="269" r:id="rId13"/>
    <p:sldId id="270" r:id="rId14"/>
    <p:sldId id="271" r:id="rId15"/>
    <p:sldId id="272" r:id="rId16"/>
    <p:sldId id="273" r:id="rId17"/>
    <p:sldId id="274" r:id="rId18"/>
    <p:sldId id="275" r:id="rId19"/>
    <p:sldId id="277" r:id="rId20"/>
    <p:sldId id="278" r:id="rId21"/>
    <p:sldId id="279" r:id="rId22"/>
    <p:sldId id="283" r:id="rId23"/>
    <p:sldId id="280" r:id="rId24"/>
    <p:sldId id="284" r:id="rId25"/>
    <p:sldId id="285" r:id="rId26"/>
    <p:sldId id="281" r:id="rId27"/>
    <p:sldId id="282" r:id="rId28"/>
    <p:sldId id="286" r:id="rId29"/>
    <p:sldId id="287"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howGuides="1">
      <p:cViewPr>
        <p:scale>
          <a:sx n="61" d="100"/>
          <a:sy n="61" d="100"/>
        </p:scale>
        <p:origin x="812" y="6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3A1E1F-3E3C-4903-80AA-F4D8F982EA89}" type="datetimeFigureOut">
              <a:rPr lang="en-US" smtClean="0"/>
              <a:t>9/25/2025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1775DB-B283-4F4C-8DD9-0DC97F914ECA}" type="slidenum">
              <a:rPr lang="en-US" smtClean="0"/>
              <a:t>‹#›</a:t>
            </a:fld>
            <a:endParaRPr lang="en-US"/>
          </a:p>
        </p:txBody>
      </p:sp>
    </p:spTree>
    <p:extLst>
      <p:ext uri="{BB962C8B-B14F-4D97-AF65-F5344CB8AC3E}">
        <p14:creationId xmlns:p14="http://schemas.microsoft.com/office/powerpoint/2010/main" val="221507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 used to denote a single time step</a:t>
            </a:r>
            <a:endParaRPr lang="en-US" dirty="0"/>
          </a:p>
        </p:txBody>
      </p:sp>
      <p:sp>
        <p:nvSpPr>
          <p:cNvPr id="4" name="Slide Number Placeholder 3"/>
          <p:cNvSpPr>
            <a:spLocks noGrp="1"/>
          </p:cNvSpPr>
          <p:nvPr>
            <p:ph type="sldNum" sz="quarter" idx="10"/>
          </p:nvPr>
        </p:nvSpPr>
        <p:spPr/>
        <p:txBody>
          <a:bodyPr/>
          <a:lstStyle/>
          <a:p>
            <a:fld id="{791775DB-B283-4F4C-8DD9-0DC97F914ECA}" type="slidenum">
              <a:rPr lang="en-US" smtClean="0"/>
              <a:t>10</a:t>
            </a:fld>
            <a:endParaRPr lang="en-US"/>
          </a:p>
        </p:txBody>
      </p:sp>
    </p:spTree>
    <p:extLst>
      <p:ext uri="{BB962C8B-B14F-4D97-AF65-F5344CB8AC3E}">
        <p14:creationId xmlns:p14="http://schemas.microsoft.com/office/powerpoint/2010/main" val="2454158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91775DB-B283-4F4C-8DD9-0DC97F914ECA}" type="slidenum">
              <a:rPr lang="en-US" smtClean="0"/>
              <a:t>25</a:t>
            </a:fld>
            <a:endParaRPr lang="en-US"/>
          </a:p>
        </p:txBody>
      </p:sp>
    </p:spTree>
    <p:extLst>
      <p:ext uri="{BB962C8B-B14F-4D97-AF65-F5344CB8AC3E}">
        <p14:creationId xmlns:p14="http://schemas.microsoft.com/office/powerpoint/2010/main" val="3008500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C9373C-247F-4089-9231-5381B5E07DC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1DBEA-C6F8-4904-81AE-719B1701A3CA}" type="slidenum">
              <a:rPr lang="en-US" smtClean="0"/>
              <a:t>‹#›</a:t>
            </a:fld>
            <a:endParaRPr lang="en-US"/>
          </a:p>
        </p:txBody>
      </p:sp>
    </p:spTree>
    <p:extLst>
      <p:ext uri="{BB962C8B-B14F-4D97-AF65-F5344CB8AC3E}">
        <p14:creationId xmlns:p14="http://schemas.microsoft.com/office/powerpoint/2010/main" val="4113980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C9373C-247F-4089-9231-5381B5E07DC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1DBEA-C6F8-4904-81AE-719B1701A3CA}" type="slidenum">
              <a:rPr lang="en-US" smtClean="0"/>
              <a:t>‹#›</a:t>
            </a:fld>
            <a:endParaRPr lang="en-US"/>
          </a:p>
        </p:txBody>
      </p:sp>
    </p:spTree>
    <p:extLst>
      <p:ext uri="{BB962C8B-B14F-4D97-AF65-F5344CB8AC3E}">
        <p14:creationId xmlns:p14="http://schemas.microsoft.com/office/powerpoint/2010/main" val="1584778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C9373C-247F-4089-9231-5381B5E07DC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1DBEA-C6F8-4904-81AE-719B1701A3CA}" type="slidenum">
              <a:rPr lang="en-US" smtClean="0"/>
              <a:t>‹#›</a:t>
            </a:fld>
            <a:endParaRPr lang="en-US"/>
          </a:p>
        </p:txBody>
      </p:sp>
    </p:spTree>
    <p:extLst>
      <p:ext uri="{BB962C8B-B14F-4D97-AF65-F5344CB8AC3E}">
        <p14:creationId xmlns:p14="http://schemas.microsoft.com/office/powerpoint/2010/main" val="195373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C9373C-247F-4089-9231-5381B5E07DC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1DBEA-C6F8-4904-81AE-719B1701A3CA}" type="slidenum">
              <a:rPr lang="en-US" smtClean="0"/>
              <a:t>‹#›</a:t>
            </a:fld>
            <a:endParaRPr lang="en-US"/>
          </a:p>
        </p:txBody>
      </p:sp>
    </p:spTree>
    <p:extLst>
      <p:ext uri="{BB962C8B-B14F-4D97-AF65-F5344CB8AC3E}">
        <p14:creationId xmlns:p14="http://schemas.microsoft.com/office/powerpoint/2010/main" val="448250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3C9373C-247F-4089-9231-5381B5E07DC5}"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F1DBEA-C6F8-4904-81AE-719B1701A3CA}" type="slidenum">
              <a:rPr lang="en-US" smtClean="0"/>
              <a:t>‹#›</a:t>
            </a:fld>
            <a:endParaRPr lang="en-US"/>
          </a:p>
        </p:txBody>
      </p:sp>
    </p:spTree>
    <p:extLst>
      <p:ext uri="{BB962C8B-B14F-4D97-AF65-F5344CB8AC3E}">
        <p14:creationId xmlns:p14="http://schemas.microsoft.com/office/powerpoint/2010/main" val="944335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C9373C-247F-4089-9231-5381B5E07DC5}"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1DBEA-C6F8-4904-81AE-719B1701A3CA}" type="slidenum">
              <a:rPr lang="en-US" smtClean="0"/>
              <a:t>‹#›</a:t>
            </a:fld>
            <a:endParaRPr lang="en-US"/>
          </a:p>
        </p:txBody>
      </p:sp>
    </p:spTree>
    <p:extLst>
      <p:ext uri="{BB962C8B-B14F-4D97-AF65-F5344CB8AC3E}">
        <p14:creationId xmlns:p14="http://schemas.microsoft.com/office/powerpoint/2010/main" val="400866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C9373C-247F-4089-9231-5381B5E07DC5}" type="datetimeFigureOut">
              <a:rPr lang="en-US" smtClean="0"/>
              <a:t>9/25/2025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F1DBEA-C6F8-4904-81AE-719B1701A3CA}" type="slidenum">
              <a:rPr lang="en-US" smtClean="0"/>
              <a:t>‹#›</a:t>
            </a:fld>
            <a:endParaRPr lang="en-US"/>
          </a:p>
        </p:txBody>
      </p:sp>
    </p:spTree>
    <p:extLst>
      <p:ext uri="{BB962C8B-B14F-4D97-AF65-F5344CB8AC3E}">
        <p14:creationId xmlns:p14="http://schemas.microsoft.com/office/powerpoint/2010/main" val="416984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C9373C-247F-4089-9231-5381B5E07DC5}" type="datetimeFigureOut">
              <a:rPr lang="en-US" smtClean="0"/>
              <a:t>9/25/2025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F1DBEA-C6F8-4904-81AE-719B1701A3CA}" type="slidenum">
              <a:rPr lang="en-US" smtClean="0"/>
              <a:t>‹#›</a:t>
            </a:fld>
            <a:endParaRPr lang="en-US"/>
          </a:p>
        </p:txBody>
      </p:sp>
    </p:spTree>
    <p:extLst>
      <p:ext uri="{BB962C8B-B14F-4D97-AF65-F5344CB8AC3E}">
        <p14:creationId xmlns:p14="http://schemas.microsoft.com/office/powerpoint/2010/main" val="2388592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9373C-247F-4089-9231-5381B5E07DC5}" type="datetimeFigureOut">
              <a:rPr lang="en-US" smtClean="0"/>
              <a:t>9/25/2025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F1DBEA-C6F8-4904-81AE-719B1701A3CA}" type="slidenum">
              <a:rPr lang="en-US" smtClean="0"/>
              <a:t>‹#›</a:t>
            </a:fld>
            <a:endParaRPr lang="en-US"/>
          </a:p>
        </p:txBody>
      </p:sp>
    </p:spTree>
    <p:extLst>
      <p:ext uri="{BB962C8B-B14F-4D97-AF65-F5344CB8AC3E}">
        <p14:creationId xmlns:p14="http://schemas.microsoft.com/office/powerpoint/2010/main" val="464213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C9373C-247F-4089-9231-5381B5E07DC5}"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1DBEA-C6F8-4904-81AE-719B1701A3CA}" type="slidenum">
              <a:rPr lang="en-US" smtClean="0"/>
              <a:t>‹#›</a:t>
            </a:fld>
            <a:endParaRPr lang="en-US"/>
          </a:p>
        </p:txBody>
      </p:sp>
    </p:spTree>
    <p:extLst>
      <p:ext uri="{BB962C8B-B14F-4D97-AF65-F5344CB8AC3E}">
        <p14:creationId xmlns:p14="http://schemas.microsoft.com/office/powerpoint/2010/main" val="935905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3C9373C-247F-4089-9231-5381B5E07DC5}" type="datetimeFigureOut">
              <a:rPr lang="en-US" smtClean="0"/>
              <a:t>9/25/2025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F1DBEA-C6F8-4904-81AE-719B1701A3CA}" type="slidenum">
              <a:rPr lang="en-US" smtClean="0"/>
              <a:t>‹#›</a:t>
            </a:fld>
            <a:endParaRPr lang="en-US"/>
          </a:p>
        </p:txBody>
      </p:sp>
    </p:spTree>
    <p:extLst>
      <p:ext uri="{BB962C8B-B14F-4D97-AF65-F5344CB8AC3E}">
        <p14:creationId xmlns:p14="http://schemas.microsoft.com/office/powerpoint/2010/main" val="405670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C9373C-247F-4089-9231-5381B5E07DC5}" type="datetimeFigureOut">
              <a:rPr lang="en-US" smtClean="0"/>
              <a:t>9/25/2025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F1DBEA-C6F8-4904-81AE-719B1701A3CA}" type="slidenum">
              <a:rPr lang="en-US" smtClean="0"/>
              <a:t>‹#›</a:t>
            </a:fld>
            <a:endParaRPr lang="en-US"/>
          </a:p>
        </p:txBody>
      </p:sp>
    </p:spTree>
    <p:extLst>
      <p:ext uri="{BB962C8B-B14F-4D97-AF65-F5344CB8AC3E}">
        <p14:creationId xmlns:p14="http://schemas.microsoft.com/office/powerpoint/2010/main" val="33792892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geeksforgeeks.org/machine-learning/gated-recurrent-unit-networks/"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Sequential Models, Attention and Transformers</a:t>
            </a:r>
            <a:endParaRPr lang="en-US" b="1" dirty="0"/>
          </a:p>
        </p:txBody>
      </p:sp>
    </p:spTree>
    <p:extLst>
      <p:ext uri="{BB962C8B-B14F-4D97-AF65-F5344CB8AC3E}">
        <p14:creationId xmlns:p14="http://schemas.microsoft.com/office/powerpoint/2010/main" val="86438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p:spPr>
        <p:txBody>
          <a:bodyPr/>
          <a:lstStyle/>
          <a:p>
            <a:r>
              <a:rPr lang="en-US" b="1" dirty="0" smtClean="0"/>
              <a:t>Handling individual Time Steps</a:t>
            </a:r>
            <a:endParaRPr lang="en-US" b="1" dirty="0"/>
          </a:p>
        </p:txBody>
      </p:sp>
      <p:pic>
        <p:nvPicPr>
          <p:cNvPr id="6" name="Content Placeholder 5"/>
          <p:cNvPicPr>
            <a:picLocks noGrp="1" noChangeAspect="1"/>
          </p:cNvPicPr>
          <p:nvPr>
            <p:ph idx="1"/>
          </p:nvPr>
        </p:nvPicPr>
        <p:blipFill>
          <a:blip r:embed="rId3"/>
          <a:stretch>
            <a:fillRect/>
          </a:stretch>
        </p:blipFill>
        <p:spPr>
          <a:xfrm>
            <a:off x="1076325" y="1683270"/>
            <a:ext cx="2114550" cy="3648075"/>
          </a:xfrm>
          <a:prstGeom prst="rect">
            <a:avLst/>
          </a:prstGeom>
        </p:spPr>
      </p:pic>
      <p:pic>
        <p:nvPicPr>
          <p:cNvPr id="7" name="Picture 6"/>
          <p:cNvPicPr>
            <a:picLocks noChangeAspect="1"/>
          </p:cNvPicPr>
          <p:nvPr/>
        </p:nvPicPr>
        <p:blipFill>
          <a:blip r:embed="rId4"/>
          <a:stretch>
            <a:fillRect/>
          </a:stretch>
        </p:blipFill>
        <p:spPr>
          <a:xfrm>
            <a:off x="3399275" y="1524000"/>
            <a:ext cx="2219325" cy="3952875"/>
          </a:xfrm>
          <a:prstGeom prst="rect">
            <a:avLst/>
          </a:prstGeom>
        </p:spPr>
      </p:pic>
      <p:pic>
        <p:nvPicPr>
          <p:cNvPr id="8" name="Picture 7"/>
          <p:cNvPicPr>
            <a:picLocks noChangeAspect="1"/>
          </p:cNvPicPr>
          <p:nvPr/>
        </p:nvPicPr>
        <p:blipFill>
          <a:blip r:embed="rId5"/>
          <a:stretch>
            <a:fillRect/>
          </a:stretch>
        </p:blipFill>
        <p:spPr>
          <a:xfrm>
            <a:off x="5995659" y="1576387"/>
            <a:ext cx="1819275" cy="3848100"/>
          </a:xfrm>
          <a:prstGeom prst="rect">
            <a:avLst/>
          </a:prstGeom>
        </p:spPr>
      </p:pic>
      <p:pic>
        <p:nvPicPr>
          <p:cNvPr id="9" name="Picture 8"/>
          <p:cNvPicPr>
            <a:picLocks noChangeAspect="1"/>
          </p:cNvPicPr>
          <p:nvPr/>
        </p:nvPicPr>
        <p:blipFill>
          <a:blip r:embed="rId6"/>
          <a:stretch>
            <a:fillRect/>
          </a:stretch>
        </p:blipFill>
        <p:spPr>
          <a:xfrm>
            <a:off x="8023827" y="1790700"/>
            <a:ext cx="1885950" cy="3276600"/>
          </a:xfrm>
          <a:prstGeom prst="rect">
            <a:avLst/>
          </a:prstGeom>
        </p:spPr>
      </p:pic>
      <p:pic>
        <p:nvPicPr>
          <p:cNvPr id="10" name="Picture 9"/>
          <p:cNvPicPr>
            <a:picLocks noChangeAspect="1"/>
          </p:cNvPicPr>
          <p:nvPr/>
        </p:nvPicPr>
        <p:blipFill>
          <a:blip r:embed="rId7"/>
          <a:stretch>
            <a:fillRect/>
          </a:stretch>
        </p:blipFill>
        <p:spPr>
          <a:xfrm>
            <a:off x="6096000" y="5323462"/>
            <a:ext cx="2266950" cy="666750"/>
          </a:xfrm>
          <a:prstGeom prst="rect">
            <a:avLst/>
          </a:prstGeom>
        </p:spPr>
      </p:pic>
    </p:spTree>
    <p:extLst>
      <p:ext uri="{BB962C8B-B14F-4D97-AF65-F5344CB8AC3E}">
        <p14:creationId xmlns:p14="http://schemas.microsoft.com/office/powerpoint/2010/main" val="709546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3565"/>
          </a:xfrm>
        </p:spPr>
        <p:txBody>
          <a:bodyPr/>
          <a:lstStyle/>
          <a:p>
            <a:r>
              <a:rPr lang="en-US" b="1" dirty="0" smtClean="0"/>
              <a:t>Neurons with Recurrence</a:t>
            </a:r>
            <a:endParaRPr lang="en-US" b="1" dirty="0"/>
          </a:p>
        </p:txBody>
      </p:sp>
      <p:pic>
        <p:nvPicPr>
          <p:cNvPr id="4" name="Content Placeholder 3"/>
          <p:cNvPicPr>
            <a:picLocks noGrp="1" noChangeAspect="1"/>
          </p:cNvPicPr>
          <p:nvPr>
            <p:ph idx="1"/>
          </p:nvPr>
        </p:nvPicPr>
        <p:blipFill>
          <a:blip r:embed="rId2"/>
          <a:stretch>
            <a:fillRect/>
          </a:stretch>
        </p:blipFill>
        <p:spPr>
          <a:xfrm>
            <a:off x="376401" y="1924351"/>
            <a:ext cx="2400300" cy="3838575"/>
          </a:xfrm>
          <a:prstGeom prst="rect">
            <a:avLst/>
          </a:prstGeom>
        </p:spPr>
      </p:pic>
      <p:pic>
        <p:nvPicPr>
          <p:cNvPr id="5" name="Picture 4"/>
          <p:cNvPicPr>
            <a:picLocks noChangeAspect="1"/>
          </p:cNvPicPr>
          <p:nvPr/>
        </p:nvPicPr>
        <p:blipFill>
          <a:blip r:embed="rId3"/>
          <a:stretch>
            <a:fillRect/>
          </a:stretch>
        </p:blipFill>
        <p:spPr>
          <a:xfrm>
            <a:off x="3569740" y="2249323"/>
            <a:ext cx="1857375" cy="3352800"/>
          </a:xfrm>
          <a:prstGeom prst="rect">
            <a:avLst/>
          </a:prstGeom>
        </p:spPr>
      </p:pic>
      <p:pic>
        <p:nvPicPr>
          <p:cNvPr id="6" name="Picture 5"/>
          <p:cNvPicPr>
            <a:picLocks noChangeAspect="1"/>
          </p:cNvPicPr>
          <p:nvPr/>
        </p:nvPicPr>
        <p:blipFill>
          <a:blip r:embed="rId4"/>
          <a:stretch>
            <a:fillRect/>
          </a:stretch>
        </p:blipFill>
        <p:spPr>
          <a:xfrm>
            <a:off x="5942121" y="2070702"/>
            <a:ext cx="2133600" cy="3305175"/>
          </a:xfrm>
          <a:prstGeom prst="rect">
            <a:avLst/>
          </a:prstGeom>
        </p:spPr>
      </p:pic>
      <p:pic>
        <p:nvPicPr>
          <p:cNvPr id="7" name="Picture 6"/>
          <p:cNvPicPr>
            <a:picLocks noChangeAspect="1"/>
          </p:cNvPicPr>
          <p:nvPr/>
        </p:nvPicPr>
        <p:blipFill>
          <a:blip r:embed="rId5"/>
          <a:stretch>
            <a:fillRect/>
          </a:stretch>
        </p:blipFill>
        <p:spPr>
          <a:xfrm>
            <a:off x="8985851" y="2300588"/>
            <a:ext cx="1514475" cy="3086100"/>
          </a:xfrm>
          <a:prstGeom prst="rect">
            <a:avLst/>
          </a:prstGeom>
        </p:spPr>
      </p:pic>
      <p:pic>
        <p:nvPicPr>
          <p:cNvPr id="9" name="Picture 8"/>
          <p:cNvPicPr>
            <a:picLocks noChangeAspect="1"/>
          </p:cNvPicPr>
          <p:nvPr/>
        </p:nvPicPr>
        <p:blipFill>
          <a:blip r:embed="rId6"/>
          <a:stretch>
            <a:fillRect/>
          </a:stretch>
        </p:blipFill>
        <p:spPr>
          <a:xfrm>
            <a:off x="8075721" y="3429000"/>
            <a:ext cx="590550" cy="628650"/>
          </a:xfrm>
          <a:prstGeom prst="rect">
            <a:avLst/>
          </a:prstGeom>
        </p:spPr>
      </p:pic>
      <p:pic>
        <p:nvPicPr>
          <p:cNvPr id="10" name="Picture 9"/>
          <p:cNvPicPr>
            <a:picLocks noChangeAspect="1"/>
          </p:cNvPicPr>
          <p:nvPr/>
        </p:nvPicPr>
        <p:blipFill>
          <a:blip r:embed="rId7"/>
          <a:stretch>
            <a:fillRect/>
          </a:stretch>
        </p:blipFill>
        <p:spPr>
          <a:xfrm>
            <a:off x="5473755" y="3429000"/>
            <a:ext cx="676275" cy="676275"/>
          </a:xfrm>
          <a:prstGeom prst="rect">
            <a:avLst/>
          </a:prstGeom>
        </p:spPr>
      </p:pic>
      <p:pic>
        <p:nvPicPr>
          <p:cNvPr id="11" name="Picture 10"/>
          <p:cNvPicPr>
            <a:picLocks noChangeAspect="1"/>
          </p:cNvPicPr>
          <p:nvPr/>
        </p:nvPicPr>
        <p:blipFill>
          <a:blip r:embed="rId8"/>
          <a:stretch>
            <a:fillRect/>
          </a:stretch>
        </p:blipFill>
        <p:spPr>
          <a:xfrm>
            <a:off x="6444648" y="5916311"/>
            <a:ext cx="3590925" cy="828675"/>
          </a:xfrm>
          <a:prstGeom prst="rect">
            <a:avLst/>
          </a:prstGeom>
        </p:spPr>
      </p:pic>
    </p:spTree>
    <p:extLst>
      <p:ext uri="{BB962C8B-B14F-4D97-AF65-F5344CB8AC3E}">
        <p14:creationId xmlns:p14="http://schemas.microsoft.com/office/powerpoint/2010/main" val="1981330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80199"/>
          </a:xfrm>
        </p:spPr>
        <p:txBody>
          <a:bodyPr/>
          <a:lstStyle/>
          <a:p>
            <a:r>
              <a:rPr lang="en-US" b="1" dirty="0" smtClean="0"/>
              <a:t>Neurons with Recurrence</a:t>
            </a:r>
            <a:endParaRPr lang="en-US" dirty="0"/>
          </a:p>
        </p:txBody>
      </p:sp>
      <p:pic>
        <p:nvPicPr>
          <p:cNvPr id="4" name="Content Placeholder 3"/>
          <p:cNvPicPr>
            <a:picLocks noGrp="1" noChangeAspect="1"/>
          </p:cNvPicPr>
          <p:nvPr>
            <p:ph idx="1"/>
          </p:nvPr>
        </p:nvPicPr>
        <p:blipFill>
          <a:blip r:embed="rId2"/>
          <a:stretch>
            <a:fillRect/>
          </a:stretch>
        </p:blipFill>
        <p:spPr>
          <a:xfrm>
            <a:off x="1609725" y="1905794"/>
            <a:ext cx="8972550" cy="4191000"/>
          </a:xfrm>
          <a:prstGeom prst="rect">
            <a:avLst/>
          </a:prstGeom>
        </p:spPr>
      </p:pic>
    </p:spTree>
    <p:extLst>
      <p:ext uri="{BB962C8B-B14F-4D97-AF65-F5344CB8AC3E}">
        <p14:creationId xmlns:p14="http://schemas.microsoft.com/office/powerpoint/2010/main" val="34081567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9116494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2241"/>
          </a:xfrm>
        </p:spPr>
        <p:txBody>
          <a:bodyPr/>
          <a:lstStyle/>
          <a:p>
            <a:r>
              <a:rPr lang="en-US" b="1" dirty="0" smtClean="0"/>
              <a:t>Recurrent Neural Networks (RNNs)</a:t>
            </a:r>
            <a:endParaRPr lang="en-US" b="1" dirty="0"/>
          </a:p>
        </p:txBody>
      </p:sp>
      <p:pic>
        <p:nvPicPr>
          <p:cNvPr id="4" name="Content Placeholder 3"/>
          <p:cNvPicPr>
            <a:picLocks noGrp="1" noChangeAspect="1"/>
          </p:cNvPicPr>
          <p:nvPr>
            <p:ph idx="1"/>
          </p:nvPr>
        </p:nvPicPr>
        <p:blipFill>
          <a:blip r:embed="rId2"/>
          <a:stretch>
            <a:fillRect/>
          </a:stretch>
        </p:blipFill>
        <p:spPr>
          <a:xfrm>
            <a:off x="838200" y="1485900"/>
            <a:ext cx="3267075" cy="3886200"/>
          </a:xfrm>
          <a:prstGeom prst="rect">
            <a:avLst/>
          </a:prstGeom>
        </p:spPr>
      </p:pic>
      <p:pic>
        <p:nvPicPr>
          <p:cNvPr id="5" name="Picture 4"/>
          <p:cNvPicPr>
            <a:picLocks noChangeAspect="1"/>
          </p:cNvPicPr>
          <p:nvPr/>
        </p:nvPicPr>
        <p:blipFill>
          <a:blip r:embed="rId3"/>
          <a:stretch>
            <a:fillRect/>
          </a:stretch>
        </p:blipFill>
        <p:spPr>
          <a:xfrm>
            <a:off x="1091597" y="5919624"/>
            <a:ext cx="8810625" cy="400050"/>
          </a:xfrm>
          <a:prstGeom prst="rect">
            <a:avLst/>
          </a:prstGeom>
        </p:spPr>
      </p:pic>
      <p:pic>
        <p:nvPicPr>
          <p:cNvPr id="7" name="Picture 6"/>
          <p:cNvPicPr>
            <a:picLocks noChangeAspect="1"/>
          </p:cNvPicPr>
          <p:nvPr/>
        </p:nvPicPr>
        <p:blipFill>
          <a:blip r:embed="rId4"/>
          <a:stretch>
            <a:fillRect/>
          </a:stretch>
        </p:blipFill>
        <p:spPr>
          <a:xfrm>
            <a:off x="5995660" y="2290599"/>
            <a:ext cx="4867275" cy="1704975"/>
          </a:xfrm>
          <a:prstGeom prst="rect">
            <a:avLst/>
          </a:prstGeom>
        </p:spPr>
      </p:pic>
      <p:pic>
        <p:nvPicPr>
          <p:cNvPr id="8" name="Picture 7"/>
          <p:cNvPicPr>
            <a:picLocks noChangeAspect="1"/>
          </p:cNvPicPr>
          <p:nvPr/>
        </p:nvPicPr>
        <p:blipFill>
          <a:blip r:embed="rId5"/>
          <a:stretch>
            <a:fillRect/>
          </a:stretch>
        </p:blipFill>
        <p:spPr>
          <a:xfrm>
            <a:off x="6333468" y="1531883"/>
            <a:ext cx="3981450" cy="876300"/>
          </a:xfrm>
          <a:prstGeom prst="rect">
            <a:avLst/>
          </a:prstGeom>
        </p:spPr>
      </p:pic>
      <p:pic>
        <p:nvPicPr>
          <p:cNvPr id="9" name="Picture 8"/>
          <p:cNvPicPr>
            <a:picLocks noChangeAspect="1"/>
          </p:cNvPicPr>
          <p:nvPr/>
        </p:nvPicPr>
        <p:blipFill>
          <a:blip r:embed="rId6"/>
          <a:stretch>
            <a:fillRect/>
          </a:stretch>
        </p:blipFill>
        <p:spPr>
          <a:xfrm>
            <a:off x="6148059" y="4214649"/>
            <a:ext cx="4562475" cy="742950"/>
          </a:xfrm>
          <a:prstGeom prst="rect">
            <a:avLst/>
          </a:prstGeom>
        </p:spPr>
      </p:pic>
    </p:spTree>
    <p:extLst>
      <p:ext uri="{BB962C8B-B14F-4D97-AF65-F5344CB8AC3E}">
        <p14:creationId xmlns:p14="http://schemas.microsoft.com/office/powerpoint/2010/main" val="2220801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2544"/>
          </a:xfrm>
        </p:spPr>
        <p:txBody>
          <a:bodyPr/>
          <a:lstStyle/>
          <a:p>
            <a:r>
              <a:rPr lang="en-US" b="1" dirty="0" smtClean="0"/>
              <a:t>RNN Intuition</a:t>
            </a:r>
            <a:endParaRPr lang="en-US" b="1" dirty="0"/>
          </a:p>
        </p:txBody>
      </p:sp>
      <p:pic>
        <p:nvPicPr>
          <p:cNvPr id="4" name="Content Placeholder 3"/>
          <p:cNvPicPr>
            <a:picLocks noGrp="1" noChangeAspect="1"/>
          </p:cNvPicPr>
          <p:nvPr>
            <p:ph idx="1"/>
          </p:nvPr>
        </p:nvPicPr>
        <p:blipFill>
          <a:blip r:embed="rId2"/>
          <a:stretch>
            <a:fillRect/>
          </a:stretch>
        </p:blipFill>
        <p:spPr>
          <a:xfrm>
            <a:off x="0" y="1187671"/>
            <a:ext cx="12192000" cy="5764922"/>
          </a:xfrm>
          <a:prstGeom prst="rect">
            <a:avLst/>
          </a:prstGeom>
        </p:spPr>
      </p:pic>
    </p:spTree>
    <p:extLst>
      <p:ext uri="{BB962C8B-B14F-4D97-AF65-F5344CB8AC3E}">
        <p14:creationId xmlns:p14="http://schemas.microsoft.com/office/powerpoint/2010/main" val="33150651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2241"/>
          </a:xfrm>
        </p:spPr>
        <p:txBody>
          <a:bodyPr/>
          <a:lstStyle/>
          <a:p>
            <a:r>
              <a:rPr lang="en-US" b="1" dirty="0" smtClean="0"/>
              <a:t>RNN State Update and Output</a:t>
            </a:r>
            <a:endParaRPr lang="en-US" b="1" dirty="0"/>
          </a:p>
        </p:txBody>
      </p:sp>
      <p:pic>
        <p:nvPicPr>
          <p:cNvPr id="4" name="Content Placeholder 3"/>
          <p:cNvPicPr>
            <a:picLocks noGrp="1" noChangeAspect="1"/>
          </p:cNvPicPr>
          <p:nvPr>
            <p:ph idx="1"/>
          </p:nvPr>
        </p:nvPicPr>
        <p:blipFill>
          <a:blip r:embed="rId2"/>
          <a:stretch>
            <a:fillRect/>
          </a:stretch>
        </p:blipFill>
        <p:spPr>
          <a:xfrm>
            <a:off x="838200" y="1543050"/>
            <a:ext cx="3086100" cy="3771900"/>
          </a:xfrm>
          <a:prstGeom prst="rect">
            <a:avLst/>
          </a:prstGeom>
        </p:spPr>
      </p:pic>
      <p:pic>
        <p:nvPicPr>
          <p:cNvPr id="6" name="Picture 5"/>
          <p:cNvPicPr>
            <a:picLocks noChangeAspect="1"/>
          </p:cNvPicPr>
          <p:nvPr/>
        </p:nvPicPr>
        <p:blipFill>
          <a:blip r:embed="rId3"/>
          <a:stretch>
            <a:fillRect/>
          </a:stretch>
        </p:blipFill>
        <p:spPr>
          <a:xfrm>
            <a:off x="6176962" y="1710805"/>
            <a:ext cx="2276475" cy="1190625"/>
          </a:xfrm>
          <a:prstGeom prst="rect">
            <a:avLst/>
          </a:prstGeom>
        </p:spPr>
      </p:pic>
      <p:pic>
        <p:nvPicPr>
          <p:cNvPr id="7" name="Picture 6"/>
          <p:cNvPicPr>
            <a:picLocks noChangeAspect="1"/>
          </p:cNvPicPr>
          <p:nvPr/>
        </p:nvPicPr>
        <p:blipFill>
          <a:blip r:embed="rId4"/>
          <a:stretch>
            <a:fillRect/>
          </a:stretch>
        </p:blipFill>
        <p:spPr>
          <a:xfrm>
            <a:off x="6762257" y="5314950"/>
            <a:ext cx="2009775" cy="1009650"/>
          </a:xfrm>
          <a:prstGeom prst="rect">
            <a:avLst/>
          </a:prstGeom>
        </p:spPr>
      </p:pic>
      <p:pic>
        <p:nvPicPr>
          <p:cNvPr id="8" name="Picture 7"/>
          <p:cNvPicPr>
            <a:picLocks noChangeAspect="1"/>
          </p:cNvPicPr>
          <p:nvPr/>
        </p:nvPicPr>
        <p:blipFill>
          <a:blip r:embed="rId5"/>
          <a:stretch>
            <a:fillRect/>
          </a:stretch>
        </p:blipFill>
        <p:spPr>
          <a:xfrm>
            <a:off x="5486728" y="3224869"/>
            <a:ext cx="5086350" cy="1333500"/>
          </a:xfrm>
          <a:prstGeom prst="rect">
            <a:avLst/>
          </a:prstGeom>
        </p:spPr>
      </p:pic>
    </p:spTree>
    <p:extLst>
      <p:ext uri="{BB962C8B-B14F-4D97-AF65-F5344CB8AC3E}">
        <p14:creationId xmlns:p14="http://schemas.microsoft.com/office/powerpoint/2010/main" val="2994734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39"/>
            <a:ext cx="10515600" cy="980199"/>
          </a:xfrm>
        </p:spPr>
        <p:txBody>
          <a:bodyPr/>
          <a:lstStyle/>
          <a:p>
            <a:r>
              <a:rPr lang="en-US" b="1" dirty="0" smtClean="0"/>
              <a:t>RNNs: Computational Graph Across Time</a:t>
            </a:r>
            <a:endParaRPr lang="en-US" b="1" dirty="0"/>
          </a:p>
        </p:txBody>
      </p:sp>
      <p:pic>
        <p:nvPicPr>
          <p:cNvPr id="7" name="Content Placeholder 6"/>
          <p:cNvPicPr>
            <a:picLocks noGrp="1" noChangeAspect="1"/>
          </p:cNvPicPr>
          <p:nvPr>
            <p:ph idx="1"/>
          </p:nvPr>
        </p:nvPicPr>
        <p:blipFill>
          <a:blip r:embed="rId2"/>
          <a:stretch>
            <a:fillRect/>
          </a:stretch>
        </p:blipFill>
        <p:spPr>
          <a:xfrm>
            <a:off x="838200" y="1250732"/>
            <a:ext cx="10796752" cy="5023944"/>
          </a:xfrm>
          <a:prstGeom prst="rect">
            <a:avLst/>
          </a:prstGeom>
        </p:spPr>
      </p:pic>
    </p:spTree>
    <p:extLst>
      <p:ext uri="{BB962C8B-B14F-4D97-AF65-F5344CB8AC3E}">
        <p14:creationId xmlns:p14="http://schemas.microsoft.com/office/powerpoint/2010/main" val="34173364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39"/>
            <a:ext cx="10515600" cy="980199"/>
          </a:xfrm>
        </p:spPr>
        <p:txBody>
          <a:bodyPr/>
          <a:lstStyle/>
          <a:p>
            <a:r>
              <a:rPr lang="en-US" b="1" dirty="0" smtClean="0"/>
              <a:t>RNNs: Computational Graph Across Time</a:t>
            </a:r>
            <a:endParaRPr lang="en-US" b="1" dirty="0"/>
          </a:p>
        </p:txBody>
      </p:sp>
      <p:pic>
        <p:nvPicPr>
          <p:cNvPr id="5" name="Content Placeholder 4"/>
          <p:cNvPicPr>
            <a:picLocks noGrp="1" noChangeAspect="1"/>
          </p:cNvPicPr>
          <p:nvPr>
            <p:ph idx="1"/>
          </p:nvPr>
        </p:nvPicPr>
        <p:blipFill>
          <a:blip r:embed="rId2"/>
          <a:stretch>
            <a:fillRect/>
          </a:stretch>
        </p:blipFill>
        <p:spPr>
          <a:xfrm>
            <a:off x="683172" y="1492469"/>
            <a:ext cx="10773104" cy="4632900"/>
          </a:xfrm>
          <a:prstGeom prst="rect">
            <a:avLst/>
          </a:prstGeom>
        </p:spPr>
      </p:pic>
    </p:spTree>
    <p:extLst>
      <p:ext uri="{BB962C8B-B14F-4D97-AF65-F5344CB8AC3E}">
        <p14:creationId xmlns:p14="http://schemas.microsoft.com/office/powerpoint/2010/main" val="19242870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5939"/>
            <a:ext cx="10515600" cy="980199"/>
          </a:xfrm>
        </p:spPr>
        <p:txBody>
          <a:bodyPr/>
          <a:lstStyle/>
          <a:p>
            <a:r>
              <a:rPr lang="en-US" b="1" dirty="0" smtClean="0"/>
              <a:t>RNNs: Computational Graph Across Time</a:t>
            </a:r>
            <a:endParaRPr lang="en-US" b="1" dirty="0"/>
          </a:p>
        </p:txBody>
      </p:sp>
      <p:pic>
        <p:nvPicPr>
          <p:cNvPr id="4" name="Content Placeholder 3"/>
          <p:cNvPicPr>
            <a:picLocks noGrp="1" noChangeAspect="1"/>
          </p:cNvPicPr>
          <p:nvPr>
            <p:ph idx="1"/>
          </p:nvPr>
        </p:nvPicPr>
        <p:blipFill>
          <a:blip r:embed="rId2"/>
          <a:stretch>
            <a:fillRect/>
          </a:stretch>
        </p:blipFill>
        <p:spPr>
          <a:xfrm>
            <a:off x="838200" y="1397876"/>
            <a:ext cx="10786241" cy="4779087"/>
          </a:xfrm>
          <a:prstGeom prst="rect">
            <a:avLst/>
          </a:prstGeom>
        </p:spPr>
      </p:pic>
    </p:spTree>
    <p:extLst>
      <p:ext uri="{BB962C8B-B14F-4D97-AF65-F5344CB8AC3E}">
        <p14:creationId xmlns:p14="http://schemas.microsoft.com/office/powerpoint/2010/main" val="26395976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72808310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1"/>
            <a:ext cx="12192000" cy="6327229"/>
          </a:xfrm>
          <a:prstGeom prst="rect">
            <a:avLst/>
          </a:prstGeom>
        </p:spPr>
      </p:pic>
    </p:spTree>
    <p:extLst>
      <p:ext uri="{BB962C8B-B14F-4D97-AF65-F5344CB8AC3E}">
        <p14:creationId xmlns:p14="http://schemas.microsoft.com/office/powerpoint/2010/main" val="33189599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3565"/>
          </a:xfrm>
        </p:spPr>
        <p:txBody>
          <a:bodyPr/>
          <a:lstStyle/>
          <a:p>
            <a:pPr fontAlgn="base"/>
            <a:r>
              <a:rPr lang="en-US" b="1" dirty="0"/>
              <a:t>Types Of Recurrent Neural Networks</a:t>
            </a:r>
          </a:p>
        </p:txBody>
      </p:sp>
      <p:sp>
        <p:nvSpPr>
          <p:cNvPr id="3" name="Content Placeholder 2"/>
          <p:cNvSpPr>
            <a:spLocks noGrp="1"/>
          </p:cNvSpPr>
          <p:nvPr>
            <p:ph idx="1"/>
          </p:nvPr>
        </p:nvSpPr>
        <p:spPr>
          <a:xfrm>
            <a:off x="838200" y="1282262"/>
            <a:ext cx="10515600" cy="4894701"/>
          </a:xfrm>
        </p:spPr>
        <p:txBody>
          <a:bodyPr/>
          <a:lstStyle/>
          <a:p>
            <a:r>
              <a:rPr lang="en-US" dirty="0"/>
              <a:t>There are four types of RNNs based on the number of inputs and outputs in the network</a:t>
            </a:r>
            <a:r>
              <a:rPr lang="en-US" dirty="0" smtClean="0"/>
              <a:t>:</a:t>
            </a:r>
          </a:p>
          <a:p>
            <a:pPr marL="514350" indent="-514350">
              <a:buAutoNum type="arabicPeriod"/>
            </a:pPr>
            <a:r>
              <a:rPr lang="en-US" b="1" dirty="0" smtClean="0"/>
              <a:t>One-to-One RNN - </a:t>
            </a:r>
            <a:r>
              <a:rPr lang="en-US" dirty="0"/>
              <a:t>This is the simplest type of neural network architecture where there is a single input and a single output</a:t>
            </a:r>
            <a:r>
              <a:rPr lang="en-US" dirty="0" smtClean="0"/>
              <a:t>.</a:t>
            </a:r>
          </a:p>
          <a:p>
            <a:pPr marL="514350" indent="-514350">
              <a:buFont typeface="Arial" panose="020B0604020202020204" pitchFamily="34" charset="0"/>
              <a:buAutoNum type="arabicPeriod"/>
            </a:pPr>
            <a:r>
              <a:rPr lang="en-US" b="1" dirty="0"/>
              <a:t>One-to-Many </a:t>
            </a:r>
            <a:r>
              <a:rPr lang="en-US" b="1" dirty="0" smtClean="0"/>
              <a:t>RNN - </a:t>
            </a:r>
            <a:r>
              <a:rPr lang="en-US" dirty="0" smtClean="0"/>
              <a:t>The </a:t>
            </a:r>
            <a:r>
              <a:rPr lang="en-US" dirty="0"/>
              <a:t>network processes a single input to produce multiple outputs over time</a:t>
            </a:r>
            <a:r>
              <a:rPr lang="en-US" dirty="0" smtClean="0"/>
              <a:t>. </a:t>
            </a:r>
            <a:r>
              <a:rPr lang="en-US" dirty="0" err="1" smtClean="0"/>
              <a:t>E.g</a:t>
            </a:r>
            <a:r>
              <a:rPr lang="en-US" dirty="0" smtClean="0"/>
              <a:t> image captioning</a:t>
            </a:r>
          </a:p>
          <a:p>
            <a:pPr marL="514350" indent="-514350">
              <a:buFont typeface="Arial" panose="020B0604020202020204" pitchFamily="34" charset="0"/>
              <a:buAutoNum type="arabicPeriod"/>
            </a:pPr>
            <a:r>
              <a:rPr lang="en-US" b="1" dirty="0"/>
              <a:t>Many-to-One </a:t>
            </a:r>
            <a:r>
              <a:rPr lang="en-US" b="1" dirty="0" smtClean="0"/>
              <a:t>RNN - </a:t>
            </a:r>
            <a:r>
              <a:rPr lang="en-US" dirty="0"/>
              <a:t>receives a sequence of inputs and generates a single output. </a:t>
            </a:r>
            <a:r>
              <a:rPr lang="en-US" dirty="0" err="1" smtClean="0"/>
              <a:t>E.g</a:t>
            </a:r>
            <a:r>
              <a:rPr lang="en-US" dirty="0" smtClean="0"/>
              <a:t> </a:t>
            </a:r>
            <a:r>
              <a:rPr lang="en-US" dirty="0"/>
              <a:t>sentiment analysis the model receives a sequence of </a:t>
            </a:r>
            <a:r>
              <a:rPr lang="en-US" dirty="0" smtClean="0"/>
              <a:t>words</a:t>
            </a:r>
          </a:p>
          <a:p>
            <a:pPr marL="514350" indent="-514350">
              <a:buFont typeface="Arial" panose="020B0604020202020204" pitchFamily="34" charset="0"/>
              <a:buAutoNum type="arabicPeriod"/>
            </a:pPr>
            <a:r>
              <a:rPr lang="en-US" b="1" dirty="0"/>
              <a:t>Many-to-Many </a:t>
            </a:r>
            <a:r>
              <a:rPr lang="en-US" b="1" dirty="0" smtClean="0"/>
              <a:t>RNN - </a:t>
            </a:r>
            <a:r>
              <a:rPr lang="en-US" dirty="0"/>
              <a:t>processes a sequence of inputs and generates a sequence of outputs</a:t>
            </a:r>
            <a:r>
              <a:rPr lang="en-US" dirty="0" smtClean="0"/>
              <a:t>.</a:t>
            </a:r>
            <a:r>
              <a:rPr lang="en-US" dirty="0"/>
              <a:t> language translation</a:t>
            </a:r>
            <a:endParaRPr lang="en-US" b="1" dirty="0"/>
          </a:p>
          <a:p>
            <a:pPr marL="514350" indent="-514350">
              <a:buFont typeface="Arial" panose="020B0604020202020204" pitchFamily="34" charset="0"/>
              <a:buAutoNum type="arabicPeriod"/>
            </a:pPr>
            <a:endParaRPr lang="en-US" dirty="0" smtClean="0"/>
          </a:p>
          <a:p>
            <a:pPr marL="514350" indent="-514350">
              <a:buFont typeface="Arial" panose="020B0604020202020204" pitchFamily="34" charset="0"/>
              <a:buAutoNum type="arabicPeriod"/>
            </a:pPr>
            <a:endParaRPr lang="en-US" b="1" dirty="0"/>
          </a:p>
          <a:p>
            <a:pPr marL="0" indent="0">
              <a:buNone/>
            </a:pPr>
            <a:endParaRPr lang="en-US" dirty="0" smtClean="0"/>
          </a:p>
        </p:txBody>
      </p:sp>
    </p:spTree>
    <p:extLst>
      <p:ext uri="{BB962C8B-B14F-4D97-AF65-F5344CB8AC3E}">
        <p14:creationId xmlns:p14="http://schemas.microsoft.com/office/powerpoint/2010/main" val="22332051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6627"/>
          </a:xfrm>
        </p:spPr>
        <p:txBody>
          <a:bodyPr>
            <a:normAutofit fontScale="90000"/>
          </a:bodyPr>
          <a:lstStyle/>
          <a:p>
            <a:r>
              <a:rPr lang="en-US" b="1" dirty="0" smtClean="0"/>
              <a:t/>
            </a:r>
            <a:br>
              <a:rPr lang="en-US" b="1" dirty="0" smtClean="0"/>
            </a:br>
            <a:r>
              <a:rPr lang="en-US" b="1" dirty="0" smtClean="0"/>
              <a:t>Limitations </a:t>
            </a:r>
            <a:r>
              <a:rPr lang="en-US" b="1" dirty="0"/>
              <a:t>of Recurrent Neural Networks (RNNs)</a:t>
            </a:r>
            <a:br>
              <a:rPr lang="en-US" b="1" dirty="0"/>
            </a:br>
            <a:endParaRPr lang="en-US" b="1" dirty="0"/>
          </a:p>
        </p:txBody>
      </p:sp>
      <p:sp>
        <p:nvSpPr>
          <p:cNvPr id="3" name="Content Placeholder 2"/>
          <p:cNvSpPr>
            <a:spLocks noGrp="1"/>
          </p:cNvSpPr>
          <p:nvPr>
            <p:ph idx="1"/>
          </p:nvPr>
        </p:nvSpPr>
        <p:spPr>
          <a:xfrm>
            <a:off x="838200" y="1502979"/>
            <a:ext cx="10515600" cy="4673984"/>
          </a:xfrm>
        </p:spPr>
        <p:txBody>
          <a:bodyPr/>
          <a:lstStyle/>
          <a:p>
            <a:pPr marL="0" indent="0">
              <a:buNone/>
            </a:pPr>
            <a:r>
              <a:rPr lang="en-US" dirty="0"/>
              <a:t>While RNNs excel at handling sequential data they face two main training </a:t>
            </a:r>
            <a:r>
              <a:rPr lang="en-US" dirty="0" smtClean="0"/>
              <a:t>challenges:</a:t>
            </a:r>
          </a:p>
          <a:p>
            <a:pPr fontAlgn="base"/>
            <a:r>
              <a:rPr lang="en-US" b="1" dirty="0" smtClean="0"/>
              <a:t>Vanishing </a:t>
            </a:r>
            <a:r>
              <a:rPr lang="en-US" b="1" dirty="0"/>
              <a:t>Gradient</a:t>
            </a:r>
            <a:r>
              <a:rPr lang="en-US" dirty="0"/>
              <a:t>: During backpropagation gradients diminish as they pass through each time step leading to minimal weight updates. This limits the RNN’s ability to learn long-term dependencies which is crucial for tasks like language translation.</a:t>
            </a:r>
          </a:p>
          <a:p>
            <a:r>
              <a:rPr lang="en-US" b="1" dirty="0"/>
              <a:t>Exploding Gradient</a:t>
            </a:r>
            <a:r>
              <a:rPr lang="en-US" dirty="0"/>
              <a:t>: Sometimes gradients grow uncontrollably causing excessively large weight updates that de-stabilize training</a:t>
            </a:r>
            <a:r>
              <a:rPr lang="en-US" dirty="0" smtClean="0"/>
              <a:t>.</a:t>
            </a:r>
            <a:br>
              <a:rPr lang="en-US" dirty="0" smtClean="0"/>
            </a:br>
            <a:endParaRPr lang="en-US" dirty="0"/>
          </a:p>
        </p:txBody>
      </p:sp>
    </p:spTree>
    <p:extLst>
      <p:ext uri="{BB962C8B-B14F-4D97-AF65-F5344CB8AC3E}">
        <p14:creationId xmlns:p14="http://schemas.microsoft.com/office/powerpoint/2010/main" val="36785350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5606"/>
          </a:xfrm>
        </p:spPr>
        <p:txBody>
          <a:bodyPr/>
          <a:lstStyle/>
          <a:p>
            <a:pPr fontAlgn="base"/>
            <a:r>
              <a:rPr lang="en-US" b="1" dirty="0"/>
              <a:t>Variants of Recurrent Neural Networks (RNNs)</a:t>
            </a:r>
          </a:p>
        </p:txBody>
      </p:sp>
      <p:sp>
        <p:nvSpPr>
          <p:cNvPr id="3" name="Content Placeholder 2"/>
          <p:cNvSpPr>
            <a:spLocks noGrp="1"/>
          </p:cNvSpPr>
          <p:nvPr>
            <p:ph idx="1"/>
          </p:nvPr>
        </p:nvSpPr>
        <p:spPr>
          <a:xfrm>
            <a:off x="838200" y="1376855"/>
            <a:ext cx="10515600" cy="4800108"/>
          </a:xfrm>
        </p:spPr>
        <p:txBody>
          <a:bodyPr/>
          <a:lstStyle/>
          <a:p>
            <a:pPr marL="514350" indent="-514350" fontAlgn="base">
              <a:buAutoNum type="arabicPeriod"/>
            </a:pPr>
            <a:r>
              <a:rPr lang="en-US" b="1" dirty="0" smtClean="0"/>
              <a:t>Vanilla RNN</a:t>
            </a:r>
            <a:endParaRPr lang="en-US" b="1" dirty="0"/>
          </a:p>
          <a:p>
            <a:pPr fontAlgn="base">
              <a:buFontTx/>
              <a:buChar char="-"/>
            </a:pPr>
            <a:r>
              <a:rPr lang="en-US" dirty="0" smtClean="0"/>
              <a:t>This </a:t>
            </a:r>
            <a:r>
              <a:rPr lang="en-US" dirty="0"/>
              <a:t>simplest form of RNN consists of a single hidden layer where weights are shared across time steps</a:t>
            </a:r>
            <a:r>
              <a:rPr lang="en-US" dirty="0" smtClean="0"/>
              <a:t>.</a:t>
            </a:r>
          </a:p>
          <a:p>
            <a:pPr fontAlgn="base">
              <a:buFontTx/>
              <a:buChar char="-"/>
            </a:pPr>
            <a:r>
              <a:rPr lang="en-US" dirty="0"/>
              <a:t>Vanilla RNNs are suitable for learning short-term dependencies but are limited by the vanishing gradient problem, which hampers long-sequence learning</a:t>
            </a:r>
            <a:r>
              <a:rPr lang="en-US" dirty="0" smtClean="0"/>
              <a:t>.</a:t>
            </a:r>
          </a:p>
          <a:p>
            <a:pPr fontAlgn="base">
              <a:buFontTx/>
              <a:buChar char="-"/>
            </a:pPr>
            <a:endParaRPr lang="en-US" b="1" dirty="0"/>
          </a:p>
          <a:p>
            <a:pPr fontAlgn="base">
              <a:buFontTx/>
              <a:buChar char="-"/>
            </a:pPr>
            <a:endParaRPr lang="en-US" b="1" dirty="0"/>
          </a:p>
        </p:txBody>
      </p:sp>
    </p:spTree>
    <p:extLst>
      <p:ext uri="{BB962C8B-B14F-4D97-AF65-F5344CB8AC3E}">
        <p14:creationId xmlns:p14="http://schemas.microsoft.com/office/powerpoint/2010/main" val="24058494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1523"/>
          </a:xfrm>
        </p:spPr>
        <p:txBody>
          <a:bodyPr>
            <a:normAutofit fontScale="90000"/>
          </a:bodyPr>
          <a:lstStyle/>
          <a:p>
            <a:r>
              <a:rPr lang="en-US" b="1" dirty="0" smtClean="0"/>
              <a:t/>
            </a:r>
            <a:br>
              <a:rPr lang="en-US" b="1" dirty="0" smtClean="0"/>
            </a:br>
            <a:r>
              <a:rPr lang="en-US" b="1" dirty="0" smtClean="0"/>
              <a:t>Introduction </a:t>
            </a:r>
            <a:r>
              <a:rPr lang="en-US" b="1" dirty="0"/>
              <a:t>to LSTM</a:t>
            </a:r>
            <a:br>
              <a:rPr lang="en-US" b="1" dirty="0"/>
            </a:br>
            <a:endParaRPr lang="en-US" dirty="0"/>
          </a:p>
        </p:txBody>
      </p:sp>
      <p:sp>
        <p:nvSpPr>
          <p:cNvPr id="3" name="Content Placeholder 2"/>
          <p:cNvSpPr>
            <a:spLocks noGrp="1"/>
          </p:cNvSpPr>
          <p:nvPr>
            <p:ph idx="1"/>
          </p:nvPr>
        </p:nvSpPr>
        <p:spPr>
          <a:xfrm>
            <a:off x="838199" y="1282262"/>
            <a:ext cx="11027979" cy="5286704"/>
          </a:xfrm>
        </p:spPr>
        <p:txBody>
          <a:bodyPr>
            <a:normAutofit/>
          </a:bodyPr>
          <a:lstStyle/>
          <a:p>
            <a:r>
              <a:rPr lang="en-US" dirty="0" smtClean="0"/>
              <a:t>LSTM is a special type of Recurrent Neural Network (RNN) designed to capture long-term dependencies in sequential data while avoiding the vanishing gradient problem.</a:t>
            </a:r>
          </a:p>
          <a:p>
            <a:r>
              <a:rPr lang="en-US" dirty="0" smtClean="0"/>
              <a:t>The </a:t>
            </a:r>
            <a:r>
              <a:rPr lang="en-US" dirty="0"/>
              <a:t>problem with </a:t>
            </a:r>
            <a:r>
              <a:rPr lang="en-US" dirty="0" smtClean="0"/>
              <a:t>RNN is </a:t>
            </a:r>
            <a:r>
              <a:rPr lang="en-US" dirty="0"/>
              <a:t>that they simply store the previous data in their “short-term memory”. Once the memory in it runs out, it simply deletes the longest retained information and replaces it with new data</a:t>
            </a:r>
            <a:r>
              <a:rPr lang="en-US" dirty="0" smtClean="0"/>
              <a:t>.</a:t>
            </a:r>
          </a:p>
          <a:p>
            <a:r>
              <a:rPr lang="en-US" dirty="0"/>
              <a:t> LSTM model attempts to escape this problem by retaining selected information in </a:t>
            </a:r>
            <a:r>
              <a:rPr lang="en-US" b="1" dirty="0"/>
              <a:t>long-term memory</a:t>
            </a:r>
            <a:r>
              <a:rPr lang="en-US" dirty="0"/>
              <a:t>. This long-term memory is stored in the so-called </a:t>
            </a:r>
            <a:r>
              <a:rPr lang="en-US" b="1" dirty="0"/>
              <a:t>Cell State</a:t>
            </a:r>
            <a:r>
              <a:rPr lang="en-US" dirty="0" smtClean="0"/>
              <a:t>.</a:t>
            </a:r>
          </a:p>
          <a:p>
            <a:r>
              <a:rPr lang="en-US" dirty="0"/>
              <a:t> In addition, there is also the </a:t>
            </a:r>
            <a:r>
              <a:rPr lang="en-US" b="1" dirty="0"/>
              <a:t>hidden state</a:t>
            </a:r>
            <a:r>
              <a:rPr lang="en-US" dirty="0"/>
              <a:t>, in which short-term information from the previous calculation steps is stored</a:t>
            </a:r>
            <a:r>
              <a:rPr lang="en-US" dirty="0" smtClean="0"/>
              <a:t>. </a:t>
            </a:r>
            <a:r>
              <a:rPr lang="en-US" dirty="0"/>
              <a:t> The hidden state is the </a:t>
            </a:r>
            <a:r>
              <a:rPr lang="en-US" b="1" dirty="0"/>
              <a:t>short-term memory</a:t>
            </a:r>
            <a:r>
              <a:rPr lang="en-US" dirty="0"/>
              <a:t> of the model.</a:t>
            </a:r>
          </a:p>
        </p:txBody>
      </p:sp>
    </p:spTree>
    <p:extLst>
      <p:ext uri="{BB962C8B-B14F-4D97-AF65-F5344CB8AC3E}">
        <p14:creationId xmlns:p14="http://schemas.microsoft.com/office/powerpoint/2010/main" val="25309933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7587"/>
          </a:xfrm>
        </p:spPr>
        <p:txBody>
          <a:bodyPr>
            <a:normAutofit fontScale="90000"/>
          </a:bodyPr>
          <a:lstStyle/>
          <a:p>
            <a:r>
              <a:rPr lang="en-US" b="1" dirty="0" smtClean="0"/>
              <a:t/>
            </a:r>
            <a:br>
              <a:rPr lang="en-US" b="1" dirty="0" smtClean="0"/>
            </a:br>
            <a:r>
              <a:rPr lang="en-US" b="1" dirty="0" smtClean="0"/>
              <a:t>Structure </a:t>
            </a:r>
            <a:r>
              <a:rPr lang="en-US" b="1" dirty="0"/>
              <a:t>of LSTM</a:t>
            </a:r>
            <a:br>
              <a:rPr lang="en-US" b="1" dirty="0"/>
            </a:br>
            <a:endParaRPr lang="en-US" dirty="0"/>
          </a:p>
        </p:txBody>
      </p:sp>
      <p:pic>
        <p:nvPicPr>
          <p:cNvPr id="7" name="Content Placeholder 6"/>
          <p:cNvPicPr>
            <a:picLocks noGrp="1" noChangeAspect="1"/>
          </p:cNvPicPr>
          <p:nvPr>
            <p:ph idx="1"/>
          </p:nvPr>
        </p:nvPicPr>
        <p:blipFill>
          <a:blip r:embed="rId3"/>
          <a:stretch>
            <a:fillRect/>
          </a:stretch>
        </p:blipFill>
        <p:spPr>
          <a:xfrm>
            <a:off x="838199" y="1072712"/>
            <a:ext cx="10397359" cy="4876143"/>
          </a:xfrm>
          <a:prstGeom prst="rect">
            <a:avLst/>
          </a:prstGeom>
        </p:spPr>
      </p:pic>
      <p:sp>
        <p:nvSpPr>
          <p:cNvPr id="8" name="TextBox 7"/>
          <p:cNvSpPr txBox="1"/>
          <p:nvPr/>
        </p:nvSpPr>
        <p:spPr>
          <a:xfrm>
            <a:off x="838199" y="6106510"/>
            <a:ext cx="10723179" cy="646331"/>
          </a:xfrm>
          <a:prstGeom prst="rect">
            <a:avLst/>
          </a:prstGeom>
          <a:noFill/>
        </p:spPr>
        <p:txBody>
          <a:bodyPr wrap="square" rtlCol="0">
            <a:spAutoFit/>
          </a:bodyPr>
          <a:lstStyle/>
          <a:p>
            <a:r>
              <a:rPr lang="en-US" dirty="0" smtClean="0"/>
              <a:t>In each computational step, the current input x(t) is used, the previous state of short-term memory c(t-1), and the previous state of hidden state h(t-1).</a:t>
            </a:r>
            <a:endParaRPr lang="en-US" dirty="0"/>
          </a:p>
        </p:txBody>
      </p:sp>
    </p:spTree>
    <p:extLst>
      <p:ext uri="{BB962C8B-B14F-4D97-AF65-F5344CB8AC3E}">
        <p14:creationId xmlns:p14="http://schemas.microsoft.com/office/powerpoint/2010/main" val="22446818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5606"/>
          </a:xfrm>
        </p:spPr>
        <p:txBody>
          <a:bodyPr/>
          <a:lstStyle/>
          <a:p>
            <a:pPr fontAlgn="base"/>
            <a:r>
              <a:rPr lang="en-US" b="1" dirty="0"/>
              <a:t>Long Short-Term Memory Networks (LSTMs)</a:t>
            </a:r>
          </a:p>
        </p:txBody>
      </p:sp>
      <p:sp>
        <p:nvSpPr>
          <p:cNvPr id="3" name="Content Placeholder 2"/>
          <p:cNvSpPr>
            <a:spLocks noGrp="1"/>
          </p:cNvSpPr>
          <p:nvPr>
            <p:ph idx="1"/>
          </p:nvPr>
        </p:nvSpPr>
        <p:spPr>
          <a:xfrm>
            <a:off x="838200" y="1250732"/>
            <a:ext cx="10515600" cy="4926231"/>
          </a:xfrm>
        </p:spPr>
        <p:txBody>
          <a:bodyPr>
            <a:normAutofit lnSpcReduction="10000"/>
          </a:bodyPr>
          <a:lstStyle/>
          <a:p>
            <a:pPr fontAlgn="base"/>
            <a:r>
              <a:rPr lang="en-US" b="1" dirty="0" smtClean="0"/>
              <a:t>Forget </a:t>
            </a:r>
            <a:r>
              <a:rPr lang="en-US" b="1" dirty="0"/>
              <a:t>Gate</a:t>
            </a:r>
            <a:r>
              <a:rPr lang="en-US" dirty="0"/>
              <a:t>: decided which current and previous information is kept and which is thrown out. This includes the hidden status from the previous pass and the current input</a:t>
            </a:r>
            <a:r>
              <a:rPr lang="en-US" dirty="0" smtClean="0"/>
              <a:t>. </a:t>
            </a:r>
            <a:r>
              <a:rPr lang="en-US" dirty="0"/>
              <a:t>These values are passed into a sigmoid function, which can only output values between 0 and 1</a:t>
            </a:r>
            <a:r>
              <a:rPr lang="en-US" dirty="0" smtClean="0"/>
              <a:t>. </a:t>
            </a:r>
            <a:r>
              <a:rPr lang="en-US" dirty="0"/>
              <a:t>0 means that previous information can be forgotten </a:t>
            </a:r>
            <a:endParaRPr lang="en-US" dirty="0" smtClean="0"/>
          </a:p>
          <a:p>
            <a:pPr fontAlgn="base"/>
            <a:r>
              <a:rPr lang="en-US" b="1" dirty="0" smtClean="0"/>
              <a:t>Input Gate: </a:t>
            </a:r>
            <a:r>
              <a:rPr lang="en-US" dirty="0"/>
              <a:t>decided how valuable the current input is to solve the task. For this, the current input is multiplied by the hidden state and the weight matrix of the last run. All information that appears important in the Input Gate is then added to the Cell State and forms the new Cell State c(t). </a:t>
            </a:r>
            <a:endParaRPr lang="en-US" dirty="0" smtClean="0"/>
          </a:p>
          <a:p>
            <a:pPr fontAlgn="base"/>
            <a:r>
              <a:rPr lang="en-US" b="1" dirty="0" smtClean="0"/>
              <a:t>Output Gate</a:t>
            </a:r>
            <a:r>
              <a:rPr lang="en-US" dirty="0" smtClean="0"/>
              <a:t>: </a:t>
            </a:r>
            <a:r>
              <a:rPr lang="en-US" dirty="0"/>
              <a:t> output of the LSTM model is then calculated in the Hidden State. Depending on the application, it can be, for example, a word that complements the meaning of the sentence. </a:t>
            </a:r>
            <a:endParaRPr lang="en-US" dirty="0" smtClean="0"/>
          </a:p>
          <a:p>
            <a:endParaRPr lang="en-US" dirty="0"/>
          </a:p>
        </p:txBody>
      </p:sp>
    </p:spTree>
    <p:extLst>
      <p:ext uri="{BB962C8B-B14F-4D97-AF65-F5344CB8AC3E}">
        <p14:creationId xmlns:p14="http://schemas.microsoft.com/office/powerpoint/2010/main" val="122364758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7647"/>
          </a:xfrm>
        </p:spPr>
        <p:txBody>
          <a:bodyPr/>
          <a:lstStyle/>
          <a:p>
            <a:pPr fontAlgn="base"/>
            <a:r>
              <a:rPr lang="en-US" b="1" dirty="0"/>
              <a:t>Gated Recurrent Units (GRUs)</a:t>
            </a:r>
          </a:p>
        </p:txBody>
      </p:sp>
      <p:sp>
        <p:nvSpPr>
          <p:cNvPr id="3" name="Content Placeholder 2"/>
          <p:cNvSpPr>
            <a:spLocks noGrp="1"/>
          </p:cNvSpPr>
          <p:nvPr>
            <p:ph idx="1"/>
          </p:nvPr>
        </p:nvSpPr>
        <p:spPr>
          <a:xfrm>
            <a:off x="838200" y="1418897"/>
            <a:ext cx="10515600" cy="4758066"/>
          </a:xfrm>
        </p:spPr>
        <p:txBody>
          <a:bodyPr/>
          <a:lstStyle/>
          <a:p>
            <a:r>
              <a:rPr lang="en-US" u="sng" dirty="0">
                <a:hlinkClick r:id="rId2"/>
              </a:rPr>
              <a:t>Gated Recurrent Units (GRUs) </a:t>
            </a:r>
            <a:r>
              <a:rPr lang="en-US" dirty="0"/>
              <a:t>simplify LSTMs by combining the input and forget gates into a single update gate and streamlining the output mechanism</a:t>
            </a:r>
            <a:r>
              <a:rPr lang="en-US" dirty="0" smtClean="0"/>
              <a:t>.</a:t>
            </a:r>
          </a:p>
          <a:p>
            <a:r>
              <a:rPr lang="en-US" dirty="0"/>
              <a:t>The architecture of LSTM is a bit complex and is computationally expensive. More time is required for training an LSTM</a:t>
            </a:r>
            <a:r>
              <a:rPr lang="en-US" dirty="0" smtClean="0"/>
              <a:t>. </a:t>
            </a:r>
            <a:r>
              <a:rPr lang="en-US" dirty="0"/>
              <a:t>To deal with this, GRU was introduced which has relatively simpler architecture and was less computationally </a:t>
            </a:r>
            <a:r>
              <a:rPr lang="en-US" dirty="0" smtClean="0"/>
              <a:t>expensive.</a:t>
            </a:r>
          </a:p>
          <a:p>
            <a:endParaRPr lang="en-US" dirty="0"/>
          </a:p>
        </p:txBody>
      </p:sp>
    </p:spTree>
    <p:extLst>
      <p:ext uri="{BB962C8B-B14F-4D97-AF65-F5344CB8AC3E}">
        <p14:creationId xmlns:p14="http://schemas.microsoft.com/office/powerpoint/2010/main" val="36645803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9689"/>
          </a:xfrm>
        </p:spPr>
        <p:txBody>
          <a:bodyPr/>
          <a:lstStyle/>
          <a:p>
            <a:r>
              <a:rPr lang="en-US" b="1" dirty="0"/>
              <a:t>LSTM vs GRU</a:t>
            </a:r>
          </a:p>
        </p:txBody>
      </p:sp>
      <p:sp>
        <p:nvSpPr>
          <p:cNvPr id="3" name="Content Placeholder 2"/>
          <p:cNvSpPr>
            <a:spLocks noGrp="1"/>
          </p:cNvSpPr>
          <p:nvPr>
            <p:ph idx="1"/>
          </p:nvPr>
        </p:nvSpPr>
        <p:spPr>
          <a:xfrm>
            <a:off x="838200" y="1471448"/>
            <a:ext cx="10515600" cy="4705515"/>
          </a:xfrm>
        </p:spPr>
        <p:txBody>
          <a:bodyPr/>
          <a:lstStyle/>
          <a:p>
            <a:r>
              <a:rPr lang="en-US" dirty="0"/>
              <a:t>LSTM consists of 3 gates whereas GRU consists of 2 gates.</a:t>
            </a:r>
          </a:p>
          <a:p>
            <a:r>
              <a:rPr lang="en-US" dirty="0"/>
              <a:t>LSTM has 2 separate states hidden state (Short term memory) and cell state (long term memory or internal memory) while GRU only has 1 state which is hidden state.</a:t>
            </a:r>
          </a:p>
          <a:p>
            <a:r>
              <a:rPr lang="en-US" dirty="0"/>
              <a:t>LSTM generally has more parameters compared to GRU.</a:t>
            </a:r>
          </a:p>
          <a:p>
            <a:r>
              <a:rPr lang="en-US" dirty="0"/>
              <a:t>It has been observed that LSTM performs slightly better in complex tasks. GRU performs comparable to LSTMs when data is limited or tasks are </a:t>
            </a:r>
            <a:r>
              <a:rPr lang="en-US" dirty="0" smtClean="0"/>
              <a:t>simpler.</a:t>
            </a:r>
          </a:p>
          <a:p>
            <a:r>
              <a:rPr lang="en-US" dirty="0"/>
              <a:t>A basic GRU block has 2 input and 1 output while LSTM has 3 input and 2 output</a:t>
            </a:r>
          </a:p>
          <a:p>
            <a:endParaRPr lang="en-US" dirty="0"/>
          </a:p>
          <a:p>
            <a:endParaRPr lang="en-US" dirty="0"/>
          </a:p>
        </p:txBody>
      </p:sp>
    </p:spTree>
    <p:extLst>
      <p:ext uri="{BB962C8B-B14F-4D97-AF65-F5344CB8AC3E}">
        <p14:creationId xmlns:p14="http://schemas.microsoft.com/office/powerpoint/2010/main" val="2398430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0709"/>
          </a:xfrm>
        </p:spPr>
        <p:txBody>
          <a:bodyPr/>
          <a:lstStyle/>
          <a:p>
            <a:r>
              <a:rPr lang="en-US" dirty="0" smtClean="0"/>
              <a:t>LSTM vs GRU</a:t>
            </a:r>
            <a:endParaRPr lang="en-US" dirty="0"/>
          </a:p>
        </p:txBody>
      </p:sp>
      <p:pic>
        <p:nvPicPr>
          <p:cNvPr id="4" name="Content Placeholder 3"/>
          <p:cNvPicPr>
            <a:picLocks noGrp="1" noChangeAspect="1"/>
          </p:cNvPicPr>
          <p:nvPr>
            <p:ph idx="1"/>
          </p:nvPr>
        </p:nvPicPr>
        <p:blipFill>
          <a:blip r:embed="rId2"/>
          <a:stretch>
            <a:fillRect/>
          </a:stretch>
        </p:blipFill>
        <p:spPr>
          <a:xfrm>
            <a:off x="676500" y="1794094"/>
            <a:ext cx="10853348" cy="4351338"/>
          </a:xfrm>
          <a:prstGeom prst="rect">
            <a:avLst/>
          </a:prstGeom>
        </p:spPr>
      </p:pic>
    </p:spTree>
    <p:extLst>
      <p:ext uri="{BB962C8B-B14F-4D97-AF65-F5344CB8AC3E}">
        <p14:creationId xmlns:p14="http://schemas.microsoft.com/office/powerpoint/2010/main" val="13191266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36180698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5096"/>
          </a:xfrm>
        </p:spPr>
        <p:txBody>
          <a:bodyPr/>
          <a:lstStyle/>
          <a:p>
            <a:r>
              <a:rPr lang="en-US" dirty="0" smtClean="0"/>
              <a:t>GRU Architecture</a:t>
            </a:r>
            <a:endParaRPr lang="en-US" dirty="0"/>
          </a:p>
        </p:txBody>
      </p:sp>
      <p:sp>
        <p:nvSpPr>
          <p:cNvPr id="3" name="Content Placeholder 2"/>
          <p:cNvSpPr>
            <a:spLocks noGrp="1"/>
          </p:cNvSpPr>
          <p:nvPr>
            <p:ph idx="1"/>
          </p:nvPr>
        </p:nvSpPr>
        <p:spPr>
          <a:xfrm>
            <a:off x="838200" y="1408386"/>
            <a:ext cx="10515600" cy="4768577"/>
          </a:xfrm>
        </p:spPr>
        <p:txBody>
          <a:bodyPr>
            <a:normAutofit lnSpcReduction="10000"/>
          </a:bodyPr>
          <a:lstStyle/>
          <a:p>
            <a:r>
              <a:rPr lang="en-US" dirty="0" smtClean="0"/>
              <a:t>It merges the cell state and hidden state into a single </a:t>
            </a:r>
            <a:r>
              <a:rPr lang="en-US" b="1" dirty="0" smtClean="0"/>
              <a:t>hidden state</a:t>
            </a:r>
            <a:r>
              <a:rPr lang="en-US" dirty="0" smtClean="0"/>
              <a:t> and uses only </a:t>
            </a:r>
            <a:r>
              <a:rPr lang="en-US" b="1" dirty="0" smtClean="0"/>
              <a:t>two gates</a:t>
            </a:r>
            <a:r>
              <a:rPr lang="en-US" dirty="0" smtClean="0"/>
              <a:t> instead of three.</a:t>
            </a:r>
          </a:p>
          <a:p>
            <a:r>
              <a:rPr lang="en-US" b="1" dirty="0" smtClean="0"/>
              <a:t>Update Gate </a:t>
            </a:r>
            <a:r>
              <a:rPr lang="en-US" dirty="0" smtClean="0"/>
              <a:t>- Controls how much of the previous hidden state should be </a:t>
            </a:r>
            <a:r>
              <a:rPr lang="en-US" b="1" dirty="0" smtClean="0"/>
              <a:t>carried forward</a:t>
            </a:r>
            <a:r>
              <a:rPr lang="en-US" dirty="0" smtClean="0"/>
              <a:t> to the next step. 1 - keep most of the old memory. 0 - focus on the new candidate.</a:t>
            </a:r>
          </a:p>
          <a:p>
            <a:r>
              <a:rPr lang="en-US" b="1" dirty="0" smtClean="0"/>
              <a:t>Reset Gate - </a:t>
            </a:r>
            <a:r>
              <a:rPr lang="en-US" dirty="0" smtClean="0"/>
              <a:t>Decides how much of the past information to </a:t>
            </a:r>
            <a:r>
              <a:rPr lang="en-US" b="1" dirty="0" smtClean="0"/>
              <a:t>forget</a:t>
            </a:r>
            <a:r>
              <a:rPr lang="en-US" dirty="0" smtClean="0"/>
              <a:t> when calculating the candidate hidden state.</a:t>
            </a:r>
          </a:p>
          <a:p>
            <a:r>
              <a:rPr lang="en-US" b="1" dirty="0" smtClean="0"/>
              <a:t>Candidate Hidden State - </a:t>
            </a:r>
            <a:r>
              <a:rPr lang="en-US" dirty="0" smtClean="0"/>
              <a:t>Combines the reset gate with the previous hidden state to create a new candidate:</a:t>
            </a:r>
          </a:p>
          <a:p>
            <a:r>
              <a:rPr lang="en-US" b="1" dirty="0" smtClean="0"/>
              <a:t>New Hidden State </a:t>
            </a:r>
            <a:r>
              <a:rPr lang="en-US" dirty="0" smtClean="0"/>
              <a:t>- The update gate blends the old hidden state with the candidate:</a:t>
            </a:r>
          </a:p>
          <a:p>
            <a:endParaRPr lang="en-US" b="1" dirty="0"/>
          </a:p>
        </p:txBody>
      </p:sp>
    </p:spTree>
    <p:extLst>
      <p:ext uri="{BB962C8B-B14F-4D97-AF65-F5344CB8AC3E}">
        <p14:creationId xmlns:p14="http://schemas.microsoft.com/office/powerpoint/2010/main" val="33043058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1999" cy="6858000"/>
          </a:xfrm>
          <a:prstGeom prst="rect">
            <a:avLst/>
          </a:prstGeom>
        </p:spPr>
      </p:pic>
    </p:spTree>
    <p:extLst>
      <p:ext uri="{BB962C8B-B14F-4D97-AF65-F5344CB8AC3E}">
        <p14:creationId xmlns:p14="http://schemas.microsoft.com/office/powerpoint/2010/main" val="10782370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1406"/>
          </a:xfrm>
        </p:spPr>
        <p:txBody>
          <a:bodyPr/>
          <a:lstStyle/>
          <a:p>
            <a:r>
              <a:rPr lang="en-US" b="1" dirty="0" smtClean="0"/>
              <a:t>Sequence Modelling Applications</a:t>
            </a:r>
            <a:endParaRPr lang="en-US" b="1" dirty="0"/>
          </a:p>
        </p:txBody>
      </p:sp>
      <p:pic>
        <p:nvPicPr>
          <p:cNvPr id="4" name="Content Placeholder 3"/>
          <p:cNvPicPr>
            <a:picLocks noGrp="1" noChangeAspect="1"/>
          </p:cNvPicPr>
          <p:nvPr>
            <p:ph idx="1"/>
          </p:nvPr>
        </p:nvPicPr>
        <p:blipFill>
          <a:blip r:embed="rId2"/>
          <a:stretch>
            <a:fillRect/>
          </a:stretch>
        </p:blipFill>
        <p:spPr>
          <a:xfrm>
            <a:off x="530041" y="1376413"/>
            <a:ext cx="2257425" cy="4912184"/>
          </a:xfrm>
          <a:prstGeom prst="rect">
            <a:avLst/>
          </a:prstGeom>
        </p:spPr>
      </p:pic>
      <p:pic>
        <p:nvPicPr>
          <p:cNvPr id="5" name="Picture 4"/>
          <p:cNvPicPr>
            <a:picLocks noChangeAspect="1"/>
          </p:cNvPicPr>
          <p:nvPr/>
        </p:nvPicPr>
        <p:blipFill>
          <a:blip r:embed="rId3"/>
          <a:stretch>
            <a:fillRect/>
          </a:stretch>
        </p:blipFill>
        <p:spPr>
          <a:xfrm>
            <a:off x="3095926" y="1520791"/>
            <a:ext cx="2400300" cy="4767805"/>
          </a:xfrm>
          <a:prstGeom prst="rect">
            <a:avLst/>
          </a:prstGeom>
        </p:spPr>
      </p:pic>
      <p:pic>
        <p:nvPicPr>
          <p:cNvPr id="6" name="Picture 5"/>
          <p:cNvPicPr>
            <a:picLocks noChangeAspect="1"/>
          </p:cNvPicPr>
          <p:nvPr/>
        </p:nvPicPr>
        <p:blipFill>
          <a:blip r:embed="rId4"/>
          <a:stretch>
            <a:fillRect/>
          </a:stretch>
        </p:blipFill>
        <p:spPr>
          <a:xfrm>
            <a:off x="5804686" y="1376413"/>
            <a:ext cx="2886075" cy="4912183"/>
          </a:xfrm>
          <a:prstGeom prst="rect">
            <a:avLst/>
          </a:prstGeom>
        </p:spPr>
      </p:pic>
      <p:pic>
        <p:nvPicPr>
          <p:cNvPr id="7" name="Picture 6"/>
          <p:cNvPicPr>
            <a:picLocks noChangeAspect="1"/>
          </p:cNvPicPr>
          <p:nvPr/>
        </p:nvPicPr>
        <p:blipFill>
          <a:blip r:embed="rId5"/>
          <a:stretch>
            <a:fillRect/>
          </a:stretch>
        </p:blipFill>
        <p:spPr>
          <a:xfrm>
            <a:off x="9071710" y="1376413"/>
            <a:ext cx="2114550" cy="4912183"/>
          </a:xfrm>
          <a:prstGeom prst="rect">
            <a:avLst/>
          </a:prstGeom>
        </p:spPr>
      </p:pic>
    </p:spTree>
    <p:extLst>
      <p:ext uri="{BB962C8B-B14F-4D97-AF65-F5344CB8AC3E}">
        <p14:creationId xmlns:p14="http://schemas.microsoft.com/office/powerpoint/2010/main" val="337174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9967371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53536"/>
          </a:xfrm>
        </p:spPr>
        <p:txBody>
          <a:bodyPr/>
          <a:lstStyle/>
          <a:p>
            <a:r>
              <a:rPr lang="en-US" b="1" dirty="0" smtClean="0"/>
              <a:t>Perceptron</a:t>
            </a:r>
            <a:endParaRPr lang="en-US" b="1" dirty="0"/>
          </a:p>
        </p:txBody>
      </p:sp>
      <p:pic>
        <p:nvPicPr>
          <p:cNvPr id="4" name="Content Placeholder 3"/>
          <p:cNvPicPr>
            <a:picLocks noGrp="1" noChangeAspect="1"/>
          </p:cNvPicPr>
          <p:nvPr>
            <p:ph idx="1"/>
          </p:nvPr>
        </p:nvPicPr>
        <p:blipFill>
          <a:blip r:embed="rId2"/>
          <a:stretch>
            <a:fillRect/>
          </a:stretch>
        </p:blipFill>
        <p:spPr>
          <a:xfrm>
            <a:off x="588579" y="1587062"/>
            <a:ext cx="10468304" cy="5076497"/>
          </a:xfrm>
          <a:prstGeom prst="rect">
            <a:avLst/>
          </a:prstGeom>
        </p:spPr>
      </p:pic>
    </p:spTree>
    <p:extLst>
      <p:ext uri="{BB962C8B-B14F-4D97-AF65-F5344CB8AC3E}">
        <p14:creationId xmlns:p14="http://schemas.microsoft.com/office/powerpoint/2010/main" val="146490078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163"/>
          </a:xfrm>
        </p:spPr>
        <p:txBody>
          <a:bodyPr/>
          <a:lstStyle/>
          <a:p>
            <a:r>
              <a:rPr lang="en-US" b="1" dirty="0" smtClean="0"/>
              <a:t>Feed Forward Neural Network</a:t>
            </a:r>
            <a:endParaRPr lang="en-US" b="1" dirty="0"/>
          </a:p>
        </p:txBody>
      </p:sp>
      <p:pic>
        <p:nvPicPr>
          <p:cNvPr id="4" name="Content Placeholder 3"/>
          <p:cNvPicPr>
            <a:picLocks noGrp="1" noChangeAspect="1"/>
          </p:cNvPicPr>
          <p:nvPr>
            <p:ph idx="1"/>
          </p:nvPr>
        </p:nvPicPr>
        <p:blipFill>
          <a:blip r:embed="rId2"/>
          <a:stretch>
            <a:fillRect/>
          </a:stretch>
        </p:blipFill>
        <p:spPr>
          <a:xfrm>
            <a:off x="838200" y="1337102"/>
            <a:ext cx="10628586" cy="5011146"/>
          </a:xfrm>
          <a:prstGeom prst="rect">
            <a:avLst/>
          </a:prstGeom>
        </p:spPr>
      </p:pic>
    </p:spTree>
    <p:extLst>
      <p:ext uri="{BB962C8B-B14F-4D97-AF65-F5344CB8AC3E}">
        <p14:creationId xmlns:p14="http://schemas.microsoft.com/office/powerpoint/2010/main" val="38323454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0163"/>
          </a:xfrm>
        </p:spPr>
        <p:txBody>
          <a:bodyPr/>
          <a:lstStyle/>
          <a:p>
            <a:r>
              <a:rPr lang="en-US" b="1" dirty="0" smtClean="0"/>
              <a:t>Feed Forward Neural Network</a:t>
            </a:r>
            <a:endParaRPr lang="en-US" b="1" dirty="0"/>
          </a:p>
        </p:txBody>
      </p:sp>
      <p:pic>
        <p:nvPicPr>
          <p:cNvPr id="6" name="Content Placeholder 5"/>
          <p:cNvPicPr>
            <a:picLocks noGrp="1" noChangeAspect="1"/>
          </p:cNvPicPr>
          <p:nvPr>
            <p:ph idx="1"/>
          </p:nvPr>
        </p:nvPicPr>
        <p:blipFill>
          <a:blip r:embed="rId2"/>
          <a:stretch>
            <a:fillRect/>
          </a:stretch>
        </p:blipFill>
        <p:spPr>
          <a:xfrm>
            <a:off x="1187670" y="1870841"/>
            <a:ext cx="9543392" cy="3197253"/>
          </a:xfrm>
          <a:prstGeom prst="rect">
            <a:avLst/>
          </a:prstGeom>
        </p:spPr>
      </p:pic>
    </p:spTree>
    <p:extLst>
      <p:ext uri="{BB962C8B-B14F-4D97-AF65-F5344CB8AC3E}">
        <p14:creationId xmlns:p14="http://schemas.microsoft.com/office/powerpoint/2010/main" val="41013384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5237</TotalTime>
  <Words>662</Words>
  <Application>Microsoft Office PowerPoint</Application>
  <PresentationFormat>Widescreen</PresentationFormat>
  <Paragraphs>59</Paragraphs>
  <Slides>30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Sequential Models, Attention and Transformers</vt:lpstr>
      <vt:lpstr>PowerPoint Presentation</vt:lpstr>
      <vt:lpstr>PowerPoint Presentation</vt:lpstr>
      <vt:lpstr>PowerPoint Presentation</vt:lpstr>
      <vt:lpstr>Sequence Modelling Applications</vt:lpstr>
      <vt:lpstr>PowerPoint Presentation</vt:lpstr>
      <vt:lpstr>Perceptron</vt:lpstr>
      <vt:lpstr>Feed Forward Neural Network</vt:lpstr>
      <vt:lpstr>Feed Forward Neural Network</vt:lpstr>
      <vt:lpstr>Handling individual Time Steps</vt:lpstr>
      <vt:lpstr>Neurons with Recurrence</vt:lpstr>
      <vt:lpstr>Neurons with Recurrence</vt:lpstr>
      <vt:lpstr>PowerPoint Presentation</vt:lpstr>
      <vt:lpstr>Recurrent Neural Networks (RNNs)</vt:lpstr>
      <vt:lpstr>RNN Intuition</vt:lpstr>
      <vt:lpstr>RNN State Update and Output</vt:lpstr>
      <vt:lpstr>RNNs: Computational Graph Across Time</vt:lpstr>
      <vt:lpstr>RNNs: Computational Graph Across Time</vt:lpstr>
      <vt:lpstr>RNNs: Computational Graph Across Time</vt:lpstr>
      <vt:lpstr>PowerPoint Presentation</vt:lpstr>
      <vt:lpstr>Types Of Recurrent Neural Networks</vt:lpstr>
      <vt:lpstr> Limitations of Recurrent Neural Networks (RNNs) </vt:lpstr>
      <vt:lpstr>Variants of Recurrent Neural Networks (RNNs)</vt:lpstr>
      <vt:lpstr> Introduction to LSTM </vt:lpstr>
      <vt:lpstr> Structure of LSTM </vt:lpstr>
      <vt:lpstr>Long Short-Term Memory Networks (LSTMs)</vt:lpstr>
      <vt:lpstr>Gated Recurrent Units (GRUs)</vt:lpstr>
      <vt:lpstr>LSTM vs GRU</vt:lpstr>
      <vt:lpstr>LSTM vs GRU</vt:lpstr>
      <vt:lpstr>GRU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Sequential Models, Attention and Transformers</dc:title>
  <dc:creator>user</dc:creator>
  <cp:lastModifiedBy>user</cp:lastModifiedBy>
  <cp:revision>22</cp:revision>
  <dcterms:created xsi:type="dcterms:W3CDTF">2025-09-25T18:37:26Z</dcterms:created>
  <dcterms:modified xsi:type="dcterms:W3CDTF">2025-09-29T09:55:15Z</dcterms:modified>
</cp:coreProperties>
</file>