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tebook-58" initials="N" lastIdx="0" clrIdx="0">
    <p:extLst>
      <p:ext uri="{19B8F6BF-5375-455C-9EA6-DF929625EA0E}">
        <p15:presenceInfo xmlns:p15="http://schemas.microsoft.com/office/powerpoint/2012/main" userId="Notebook-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A406-FF98-4805-977D-20354FA8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8C167-0077-4AF9-96F9-BCF3A6EA6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2BB12-7988-46B7-B24A-C1BCE939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4397-BDDA-434B-AE10-1DA609C0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109B-0D80-4350-8048-A3624FCC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2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A5E4-3E01-439D-8266-EB117D80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0C43-2FDD-4C2E-B6D0-57ECFCDD2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188F7-15C8-4015-B6D4-B2999ACE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95B7-81FE-49D6-B8C6-C81117F1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38B1-C120-4175-8B88-2E887A75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882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8AE9B-7AB8-4007-82BE-91E6F076B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1D86C-6A48-4828-94A0-314CDDCEC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181E-13AA-4DAB-B79C-0CF8C919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D51C-E3FC-405E-B4F2-1E311E39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3897-73D0-4206-844F-99A3CD06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942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345077"/>
            <a:ext cx="4267200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0933" y="1727199"/>
            <a:ext cx="11574784" cy="3386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867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0933" y="2232779"/>
            <a:ext cx="11574784" cy="41134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0934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</p:spTree>
    <p:extLst>
      <p:ext uri="{BB962C8B-B14F-4D97-AF65-F5344CB8AC3E}">
        <p14:creationId xmlns:p14="http://schemas.microsoft.com/office/powerpoint/2010/main" val="320398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A809-1FE3-42E1-AEA2-360C653C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B740-8A26-44E9-8628-57C10B80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992B-1C5D-45F6-9925-7CAD063E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4598-2A49-4762-A12F-BAA3C98C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BE59D-9E1A-49CA-8C9B-F8BB4FCB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087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7EC0-5888-430D-AE5F-AB2FFEF8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F57-E10A-450E-9D2E-5307640E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0B40-C07A-4FAC-907C-5CCE2BAE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9D4C3-963F-4A42-B518-B5482031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1192-1D03-42C1-B553-9C2520A6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06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3278-42EB-483F-B0F0-895062D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F691-3C68-4329-9E76-28F5D91DF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C0803-674E-41BE-8735-9A00C7335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B725D-A7F7-4EDB-B95E-22DB93F5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68F6-D9C9-4469-A3F7-CF1A6C35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DA7F-8CCD-4594-944F-87DC75C5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732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536F-777F-42A2-9BC7-17ACF37D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B5A5-D7D6-446C-9F82-BC36352C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9481A-0666-417C-BB92-0D2045AD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F25DB-5272-40DE-9A8F-CE2507AD3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A4B66-7D89-4961-BD1C-36AB01E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1FEF5-05C8-4B58-972D-E63C49AF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C3B8-DB6B-4737-9360-77E72AA4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41377-30BC-4C36-948B-0610D844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111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4738-47AF-4974-A9FE-2C99E0C1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F52AF-0482-4486-BC5A-0FD554F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02D00-5C10-4DF4-8998-D478FE15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F1E0F-C999-43F5-A8A4-F1AF0F55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764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69E06-7D51-477F-88DB-85F148ED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E8FE4-2A5C-42EE-BCC8-1ABD7979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CD46D-6A72-4869-B23E-D41EA37B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988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4857-B369-47C7-8EA0-9EE10799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DF04-2C05-4CB6-9C14-FB66FB53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FEE9F-1AC7-476E-B090-2F7166397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B7E76-65FE-4289-9C06-EB146840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CE838-A9E5-4C2C-B9F4-79B852DD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3DC8D-388C-4EFA-B49C-C155C1E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364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D679-CEA0-410B-9AF1-0BDC9E2E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72D1B-0B5D-4F40-BFB6-38B7F57F9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393B3-8B52-4B36-9306-2F8A84E0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0746-A0EE-466D-A7EF-A66F0C4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80B5-9205-4F82-927D-3DCF5B55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FD3E-CC34-4CED-834B-0C4E2AF5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681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2BBA-80D2-41BA-8CD1-93DACA6E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08037-A4CE-4919-AD72-A222FC21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3BFDC-0519-4E02-BBEF-577E356CA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126D-A7E2-40BB-90E7-D3D89DAD4A09}" type="datetimeFigureOut">
              <a:rPr lang="en-ID" smtClean="0"/>
              <a:t>16/02/2022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3034-CB92-4F5C-8C0D-986014BB8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EDB2-D0C9-45B5-AB3E-C47BD7862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FBBC-0B88-4786-9F88-745A1CB235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2495" y="260650"/>
            <a:ext cx="8681088" cy="7200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id-ID" sz="1600" dirty="0"/>
              <a:t>Marketing Department Organigram.</a:t>
            </a:r>
          </a:p>
          <a:p>
            <a:r>
              <a:rPr lang="id-ID" sz="1300" dirty="0"/>
              <a:t>Effektif  1 </a:t>
            </a:r>
            <a:r>
              <a:rPr lang="en-US" sz="1300" dirty="0"/>
              <a:t>MAR </a:t>
            </a:r>
            <a:r>
              <a:rPr lang="id-ID" sz="1300" dirty="0"/>
              <a:t>202</a:t>
            </a:r>
            <a:r>
              <a:rPr lang="en-US" sz="1300" dirty="0"/>
              <a:t>2</a:t>
            </a:r>
            <a:r>
              <a:rPr lang="id-ID" sz="1300" dirty="0"/>
              <a:t> </a:t>
            </a:r>
          </a:p>
          <a:p>
            <a:endParaRPr lang="id-ID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25701" y="79417"/>
            <a:ext cx="1001713" cy="165059"/>
          </a:xfrm>
        </p:spPr>
        <p:txBody>
          <a:bodyPr/>
          <a:lstStyle/>
          <a:p>
            <a:endParaRPr lang="id-ID" sz="900" b="1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46199" r="48325" b="33851"/>
          <a:stretch>
            <a:fillRect/>
          </a:stretch>
        </p:blipFill>
        <p:spPr bwMode="auto">
          <a:xfrm>
            <a:off x="9631971" y="44624"/>
            <a:ext cx="10005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Elbow Connector 53"/>
          <p:cNvCxnSpPr>
            <a:cxnSpLocks/>
            <a:stCxn id="187" idx="1"/>
            <a:endCxn id="196" idx="0"/>
          </p:cNvCxnSpPr>
          <p:nvPr/>
        </p:nvCxnSpPr>
        <p:spPr>
          <a:xfrm rot="10800000" flipV="1">
            <a:off x="1163626" y="1448780"/>
            <a:ext cx="3854039" cy="3007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cxnSpLocks/>
            <a:stCxn id="187" idx="2"/>
            <a:endCxn id="200" idx="0"/>
          </p:cNvCxnSpPr>
          <p:nvPr/>
        </p:nvCxnSpPr>
        <p:spPr>
          <a:xfrm rot="5400000">
            <a:off x="4977811" y="1227383"/>
            <a:ext cx="178496" cy="9813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cxnSpLocks/>
            <a:stCxn id="200" idx="2"/>
            <a:endCxn id="215" idx="0"/>
          </p:cNvCxnSpPr>
          <p:nvPr/>
        </p:nvCxnSpPr>
        <p:spPr>
          <a:xfrm rot="16200000" flipH="1">
            <a:off x="3245382" y="3674781"/>
            <a:ext cx="2663928" cy="19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200" idx="2"/>
            <a:endCxn id="229" idx="0"/>
          </p:cNvCxnSpPr>
          <p:nvPr/>
        </p:nvCxnSpPr>
        <p:spPr>
          <a:xfrm rot="16200000" flipH="1">
            <a:off x="4498460" y="2421703"/>
            <a:ext cx="720397" cy="564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cxnSpLocks/>
            <a:stCxn id="196" idx="2"/>
            <a:endCxn id="201" idx="0"/>
          </p:cNvCxnSpPr>
          <p:nvPr/>
        </p:nvCxnSpPr>
        <p:spPr>
          <a:xfrm rot="16200000" flipH="1">
            <a:off x="1090965" y="2358657"/>
            <a:ext cx="699197" cy="5538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cxnSpLocks/>
            <a:stCxn id="196" idx="2"/>
            <a:endCxn id="202" idx="0"/>
          </p:cNvCxnSpPr>
          <p:nvPr/>
        </p:nvCxnSpPr>
        <p:spPr>
          <a:xfrm rot="16200000" flipH="1">
            <a:off x="-154495" y="3604116"/>
            <a:ext cx="2636241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512015" y="2349089"/>
            <a:ext cx="714703" cy="588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cxnSpLocks/>
            <a:stCxn id="196" idx="3"/>
            <a:endCxn id="209" idx="0"/>
          </p:cNvCxnSpPr>
          <p:nvPr/>
        </p:nvCxnSpPr>
        <p:spPr>
          <a:xfrm>
            <a:off x="1703685" y="2017761"/>
            <a:ext cx="1082173" cy="19792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cxnSpLocks/>
            <a:stCxn id="196" idx="3"/>
            <a:endCxn id="210" idx="0"/>
          </p:cNvCxnSpPr>
          <p:nvPr/>
        </p:nvCxnSpPr>
        <p:spPr>
          <a:xfrm>
            <a:off x="1703685" y="2017761"/>
            <a:ext cx="537431" cy="29128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cxnSpLocks/>
            <a:stCxn id="211" idx="0"/>
            <a:endCxn id="196" idx="3"/>
          </p:cNvCxnSpPr>
          <p:nvPr/>
        </p:nvCxnSpPr>
        <p:spPr>
          <a:xfrm rot="16200000" flipV="1">
            <a:off x="472013" y="3249433"/>
            <a:ext cx="4080004" cy="16166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cxnSpLocks/>
            <a:stCxn id="216" idx="0"/>
          </p:cNvCxnSpPr>
          <p:nvPr/>
        </p:nvCxnSpPr>
        <p:spPr>
          <a:xfrm rot="5400000" flipH="1" flipV="1">
            <a:off x="3407588" y="2790787"/>
            <a:ext cx="1717649" cy="6437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cxnSpLocks/>
            <a:stCxn id="232" idx="0"/>
            <a:endCxn id="200" idx="3"/>
          </p:cNvCxnSpPr>
          <p:nvPr/>
        </p:nvCxnSpPr>
        <p:spPr>
          <a:xfrm rot="16200000" flipV="1">
            <a:off x="6404428" y="859568"/>
            <a:ext cx="874027" cy="33059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cxnSpLocks/>
            <a:stCxn id="217" idx="0"/>
            <a:endCxn id="200" idx="3"/>
          </p:cNvCxnSpPr>
          <p:nvPr/>
        </p:nvCxnSpPr>
        <p:spPr>
          <a:xfrm rot="16200000" flipV="1">
            <a:off x="3963703" y="3300292"/>
            <a:ext cx="2989786" cy="5402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cxnSpLocks/>
            <a:stCxn id="222" idx="0"/>
            <a:endCxn id="200" idx="3"/>
          </p:cNvCxnSpPr>
          <p:nvPr/>
        </p:nvCxnSpPr>
        <p:spPr>
          <a:xfrm rot="16200000" flipV="1">
            <a:off x="3664888" y="3599108"/>
            <a:ext cx="4051609" cy="10044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9880210" y="3913903"/>
            <a:ext cx="1008112" cy="6480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NPD 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EXECUTIVE</a:t>
            </a:r>
          </a:p>
          <a:p>
            <a:pPr algn="ctr"/>
            <a:endParaRPr lang="id-ID" sz="900" b="1" dirty="0">
              <a:solidFill>
                <a:schemeClr val="bg1"/>
              </a:solidFill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EVELYN</a:t>
            </a:r>
            <a:endParaRPr lang="id-ID" sz="900" b="1" dirty="0">
              <a:solidFill>
                <a:schemeClr val="bg1"/>
              </a:solidFill>
            </a:endParaRPr>
          </a:p>
        </p:txBody>
      </p:sp>
      <p:cxnSp>
        <p:nvCxnSpPr>
          <p:cNvPr id="147" name="Shape 146"/>
          <p:cNvCxnSpPr>
            <a:cxnSpLocks/>
            <a:stCxn id="145" idx="0"/>
            <a:endCxn id="187" idx="3"/>
          </p:cNvCxnSpPr>
          <p:nvPr/>
        </p:nvCxnSpPr>
        <p:spPr>
          <a:xfrm rot="16200000" flipV="1">
            <a:off x="7008464" y="538101"/>
            <a:ext cx="2465123" cy="4286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149"/>
          <p:cNvCxnSpPr>
            <a:stCxn id="245" idx="0"/>
            <a:endCxn id="187" idx="3"/>
          </p:cNvCxnSpPr>
          <p:nvPr/>
        </p:nvCxnSpPr>
        <p:spPr>
          <a:xfrm rot="16200000" flipV="1">
            <a:off x="6784754" y="761811"/>
            <a:ext cx="3575413" cy="49493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151"/>
          <p:cNvCxnSpPr>
            <a:cxnSpLocks/>
            <a:stCxn id="243" idx="0"/>
            <a:endCxn id="187" idx="3"/>
          </p:cNvCxnSpPr>
          <p:nvPr/>
        </p:nvCxnSpPr>
        <p:spPr>
          <a:xfrm rot="16200000" flipV="1">
            <a:off x="7695810" y="-149246"/>
            <a:ext cx="2369840" cy="55658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155"/>
          <p:cNvCxnSpPr>
            <a:cxnSpLocks/>
            <a:stCxn id="244" idx="0"/>
            <a:endCxn id="187" idx="3"/>
          </p:cNvCxnSpPr>
          <p:nvPr/>
        </p:nvCxnSpPr>
        <p:spPr>
          <a:xfrm rot="16200000" flipV="1">
            <a:off x="7517508" y="29057"/>
            <a:ext cx="459741" cy="32991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4931686" y="138365"/>
            <a:ext cx="1296144" cy="40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>
                <a:solidFill>
                  <a:prstClr val="white"/>
                </a:solidFill>
              </a:rPr>
              <a:t>CHIEF EXECUTIVE</a:t>
            </a:r>
          </a:p>
          <a:p>
            <a:pPr algn="ctr"/>
            <a:r>
              <a:rPr lang="id-ID" sz="1000" dirty="0">
                <a:solidFill>
                  <a:prstClr val="white"/>
                </a:solidFill>
              </a:rPr>
              <a:t>AMIT DAWN</a:t>
            </a:r>
          </a:p>
        </p:txBody>
      </p:sp>
      <p:cxnSp>
        <p:nvCxnSpPr>
          <p:cNvPr id="186" name="Elbow Connector 185"/>
          <p:cNvCxnSpPr>
            <a:stCxn id="184" idx="2"/>
            <a:endCxn id="187" idx="0"/>
          </p:cNvCxnSpPr>
          <p:nvPr/>
        </p:nvCxnSpPr>
        <p:spPr>
          <a:xfrm rot="5400000">
            <a:off x="5205876" y="894877"/>
            <a:ext cx="725731" cy="220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5017664" y="1268760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>
                <a:solidFill>
                  <a:prstClr val="white"/>
                </a:solidFill>
              </a:rPr>
              <a:t>MKT DIRECTOR</a:t>
            </a:r>
          </a:p>
          <a:p>
            <a:pPr algn="ctr"/>
            <a:r>
              <a:rPr lang="id-ID" sz="1000" dirty="0">
                <a:solidFill>
                  <a:prstClr val="white"/>
                </a:solidFill>
              </a:rPr>
              <a:t>ANDANI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623565" y="1749524"/>
            <a:ext cx="1080120" cy="53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</a:rPr>
              <a:t>SR MKT MGR</a:t>
            </a:r>
          </a:p>
          <a:p>
            <a:pPr algn="ctr"/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id-ID" sz="900" dirty="0">
                <a:solidFill>
                  <a:prstClr val="white"/>
                </a:solidFill>
              </a:rPr>
              <a:t>WILSA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3964326" y="1807296"/>
            <a:ext cx="1224136" cy="53647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solidFill>
                  <a:prstClr val="white"/>
                </a:solidFill>
              </a:rPr>
              <a:t>GROUP BRAND </a:t>
            </a:r>
            <a:r>
              <a:rPr lang="en-US" sz="900" dirty="0">
                <a:solidFill>
                  <a:prstClr val="white"/>
                </a:solidFill>
              </a:rPr>
              <a:t> MGR</a:t>
            </a: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ACTING MKT MGR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id-ID" sz="900" dirty="0">
                <a:solidFill>
                  <a:prstClr val="white"/>
                </a:solidFill>
              </a:rPr>
              <a:t>ASTI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1228955" y="2985194"/>
            <a:ext cx="977091" cy="64807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solidFill>
                  <a:prstClr val="white"/>
                </a:solidFill>
              </a:rPr>
              <a:t>B</a:t>
            </a:r>
            <a:r>
              <a:rPr lang="en-US" sz="900" dirty="0">
                <a:solidFill>
                  <a:prstClr val="white"/>
                </a:solidFill>
              </a:rPr>
              <a:t>RAND MGR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id-ID" sz="900" dirty="0">
                <a:solidFill>
                  <a:prstClr val="white"/>
                </a:solidFill>
              </a:rPr>
              <a:t>VITALIS</a:t>
            </a:r>
            <a:endParaRPr lang="en-US" sz="900" dirty="0">
              <a:solidFill>
                <a:prstClr val="white"/>
              </a:solidFill>
            </a:endParaRPr>
          </a:p>
          <a:p>
            <a:pPr algn="ctr"/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MONICA</a:t>
            </a:r>
            <a:endParaRPr lang="id-ID" sz="900" dirty="0">
              <a:solidFill>
                <a:prstClr val="white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558497" y="4922238"/>
            <a:ext cx="1210257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</a:rPr>
              <a:t>BRAND SPV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IZZI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Livia</a:t>
            </a:r>
            <a:endParaRPr lang="id-ID" sz="900" dirty="0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81338" y="3000700"/>
            <a:ext cx="987536" cy="648072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70C0"/>
                </a:solidFill>
              </a:rPr>
              <a:t> BRAND MGR</a:t>
            </a:r>
          </a:p>
          <a:p>
            <a:pPr algn="ctr"/>
            <a:r>
              <a:rPr lang="en-US" sz="900" b="1" dirty="0">
                <a:solidFill>
                  <a:srgbClr val="0070C0"/>
                </a:solidFill>
              </a:rPr>
              <a:t>ROMANO  &amp; </a:t>
            </a:r>
          </a:p>
          <a:p>
            <a:pPr algn="ctr"/>
            <a:r>
              <a:rPr lang="en-US" sz="900" b="1" dirty="0">
                <a:solidFill>
                  <a:srgbClr val="0070C0"/>
                </a:solidFill>
              </a:rPr>
              <a:t>ENCHANTEUR</a:t>
            </a:r>
          </a:p>
          <a:p>
            <a:pPr algn="ctr"/>
            <a:r>
              <a:rPr lang="en-US" sz="900" b="1" dirty="0">
                <a:solidFill>
                  <a:srgbClr val="0070C0"/>
                </a:solidFill>
              </a:rPr>
              <a:t>VACANT</a:t>
            </a:r>
            <a:endParaRPr lang="id-ID" sz="900" b="1" dirty="0">
              <a:solidFill>
                <a:srgbClr val="0070C0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35807" y="3997025"/>
            <a:ext cx="900101" cy="732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</a:rPr>
              <a:t>BRAND EXE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id-ID" sz="900" dirty="0">
                <a:solidFill>
                  <a:prstClr val="white"/>
                </a:solidFill>
              </a:rPr>
              <a:t>VITALIS</a:t>
            </a:r>
            <a:endParaRPr lang="en-US" sz="900" dirty="0">
              <a:solidFill>
                <a:prstClr val="white"/>
              </a:solidFill>
            </a:endParaRPr>
          </a:p>
          <a:p>
            <a:pPr algn="ctr"/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id-ID" sz="900" dirty="0">
                <a:solidFill>
                  <a:prstClr val="white"/>
                </a:solidFill>
              </a:rPr>
              <a:t>CLARISSA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1830252" y="4930622"/>
            <a:ext cx="821728" cy="6691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</a:rPr>
              <a:t>CREATIVE </a:t>
            </a:r>
            <a:r>
              <a:rPr lang="id-ID" sz="900" dirty="0">
                <a:solidFill>
                  <a:prstClr val="white"/>
                </a:solidFill>
              </a:rPr>
              <a:t> Spv </a:t>
            </a:r>
          </a:p>
          <a:p>
            <a:pPr algn="ctr"/>
            <a:r>
              <a:rPr lang="id-ID" sz="900" dirty="0">
                <a:solidFill>
                  <a:prstClr val="white"/>
                </a:solidFill>
              </a:rPr>
              <a:t>RIYO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2924300" y="6097765"/>
            <a:ext cx="792088" cy="495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solidFill>
                  <a:prstClr val="white"/>
                </a:solidFill>
              </a:rPr>
              <a:t>Creative </a:t>
            </a:r>
          </a:p>
          <a:p>
            <a:pPr algn="ctr"/>
            <a:r>
              <a:rPr lang="id-ID" sz="900" dirty="0">
                <a:solidFill>
                  <a:prstClr val="white"/>
                </a:solidFill>
              </a:rPr>
              <a:t>Staff</a:t>
            </a:r>
            <a:endParaRPr lang="en-US" sz="900" dirty="0">
              <a:solidFill>
                <a:prstClr val="white"/>
              </a:solidFill>
            </a:endParaRP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DIMAS</a:t>
            </a:r>
            <a:endParaRPr lang="id-ID" sz="900" dirty="0">
              <a:solidFill>
                <a:prstClr val="white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4110247" y="5007698"/>
            <a:ext cx="936104" cy="576064"/>
          </a:xfrm>
          <a:prstGeom prst="roundRect">
            <a:avLst/>
          </a:prstGeom>
          <a:solidFill>
            <a:schemeClr val="accent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solidFill>
                  <a:prstClr val="white"/>
                </a:solidFill>
              </a:rPr>
              <a:t>B</a:t>
            </a:r>
            <a:r>
              <a:rPr lang="en-US" sz="900" dirty="0">
                <a:solidFill>
                  <a:prstClr val="white"/>
                </a:solidFill>
              </a:rPr>
              <a:t>RAND SPV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SUMBER AYU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en-US" sz="900" dirty="0" err="1">
                <a:solidFill>
                  <a:prstClr val="white"/>
                </a:solidFill>
              </a:rPr>
              <a:t>Firdha</a:t>
            </a:r>
            <a:endParaRPr lang="id-ID" sz="900" dirty="0">
              <a:solidFill>
                <a:prstClr val="white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3431309" y="3971471"/>
            <a:ext cx="1026485" cy="75367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</a:rPr>
              <a:t>BRAND  EXE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id-ID" sz="900" dirty="0">
                <a:solidFill>
                  <a:prstClr val="white"/>
                </a:solidFill>
              </a:rPr>
              <a:t>AIKEN</a:t>
            </a:r>
            <a:r>
              <a:rPr lang="en-US" sz="900" dirty="0">
                <a:solidFill>
                  <a:prstClr val="white"/>
                </a:solidFill>
              </a:rPr>
              <a:t> &amp;</a:t>
            </a: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 MAXKLEEN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id-ID" sz="900" dirty="0">
                <a:solidFill>
                  <a:prstClr val="white"/>
                </a:solidFill>
              </a:rPr>
              <a:t>DIZAR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5294751" y="5065319"/>
            <a:ext cx="867956" cy="495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</a:rPr>
              <a:t>CREATIVE </a:t>
            </a:r>
            <a:r>
              <a:rPr lang="id-ID" sz="900" dirty="0">
                <a:solidFill>
                  <a:prstClr val="white"/>
                </a:solidFill>
              </a:rPr>
              <a:t> S</a:t>
            </a:r>
            <a:r>
              <a:rPr lang="en-US" sz="900" dirty="0">
                <a:solidFill>
                  <a:prstClr val="white"/>
                </a:solidFill>
              </a:rPr>
              <a:t>PV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id-ID" sz="900" dirty="0">
                <a:solidFill>
                  <a:prstClr val="white"/>
                </a:solidFill>
              </a:rPr>
              <a:t>SARDJIE</a:t>
            </a:r>
          </a:p>
        </p:txBody>
      </p:sp>
      <p:sp>
        <p:nvSpPr>
          <p:cNvPr id="222" name="Rounded Rectangle 221"/>
          <p:cNvSpPr/>
          <p:nvPr/>
        </p:nvSpPr>
        <p:spPr>
          <a:xfrm>
            <a:off x="5832881" y="6127142"/>
            <a:ext cx="720080" cy="495672"/>
          </a:xfrm>
          <a:prstGeom prst="roundRect">
            <a:avLst/>
          </a:prstGeom>
          <a:solidFill>
            <a:schemeClr val="accent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</a:rPr>
              <a:t>CREATIVE </a:t>
            </a:r>
            <a:r>
              <a:rPr lang="id-ID" sz="900" dirty="0">
                <a:solidFill>
                  <a:prstClr val="white"/>
                </a:solidFill>
              </a:rPr>
              <a:t> Staff</a:t>
            </a: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DEVINA</a:t>
            </a:r>
            <a:endParaRPr lang="id-ID" sz="900" dirty="0">
              <a:solidFill>
                <a:prstClr val="white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4638693" y="3064167"/>
            <a:ext cx="1004459" cy="6480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</a:rPr>
              <a:t>SR </a:t>
            </a:r>
            <a:r>
              <a:rPr lang="id-ID" sz="900" dirty="0">
                <a:solidFill>
                  <a:prstClr val="white"/>
                </a:solidFill>
              </a:rPr>
              <a:t>B</a:t>
            </a:r>
            <a:r>
              <a:rPr lang="en-US" sz="900" dirty="0">
                <a:solidFill>
                  <a:prstClr val="white"/>
                </a:solidFill>
              </a:rPr>
              <a:t>RAND MGR</a:t>
            </a: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DOREMI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FEBRI</a:t>
            </a:r>
            <a:endParaRPr lang="id-ID" sz="900" dirty="0">
              <a:solidFill>
                <a:prstClr val="white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7917143" y="2949560"/>
            <a:ext cx="1154554" cy="6480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</a:rPr>
              <a:t>JR BRAND </a:t>
            </a:r>
            <a:r>
              <a:rPr lang="id-ID" sz="900" dirty="0">
                <a:solidFill>
                  <a:prstClr val="white"/>
                </a:solidFill>
              </a:rPr>
              <a:t> </a:t>
            </a:r>
            <a:r>
              <a:rPr lang="en-US" sz="900" dirty="0">
                <a:solidFill>
                  <a:prstClr val="white"/>
                </a:solidFill>
              </a:rPr>
              <a:t>MGR</a:t>
            </a:r>
            <a:endParaRPr lang="id-ID" sz="900" dirty="0">
              <a:solidFill>
                <a:prstClr val="white"/>
              </a:solidFill>
            </a:endParaRP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EVERCARE &amp;</a:t>
            </a: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 E-com COORD</a:t>
            </a: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CHRISTIA </a:t>
            </a:r>
            <a:endParaRPr lang="id-ID" sz="900" dirty="0">
              <a:solidFill>
                <a:prstClr val="white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1159667" y="3818620"/>
            <a:ext cx="1008015" cy="6234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RESEARCH EXECUTIVE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MIEKE</a:t>
            </a:r>
            <a:endParaRPr lang="id-ID" sz="900" b="1" dirty="0">
              <a:solidFill>
                <a:schemeClr val="bg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8819694" y="1908521"/>
            <a:ext cx="1154554" cy="64554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1"/>
                </a:solidFill>
              </a:rPr>
              <a:t>MEDIA  MANAGER</a:t>
            </a:r>
            <a:endParaRPr lang="id-ID" sz="900" b="1" dirty="0">
              <a:solidFill>
                <a:schemeClr val="accent1"/>
              </a:solidFill>
            </a:endParaRPr>
          </a:p>
          <a:p>
            <a:pPr algn="ctr"/>
            <a:r>
              <a:rPr lang="id-ID" sz="900" b="1" dirty="0">
                <a:solidFill>
                  <a:schemeClr val="accent1"/>
                </a:solidFill>
              </a:rPr>
              <a:t>V</a:t>
            </a:r>
            <a:r>
              <a:rPr lang="en-US" sz="900" b="1" dirty="0">
                <a:solidFill>
                  <a:schemeClr val="accent1"/>
                </a:solidFill>
              </a:rPr>
              <a:t>ACANT</a:t>
            </a:r>
          </a:p>
          <a:p>
            <a:pPr algn="ctr"/>
            <a:endParaRPr lang="id-ID" sz="900" b="1" dirty="0">
              <a:solidFill>
                <a:schemeClr val="accent1"/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10439260" y="5024193"/>
            <a:ext cx="1215752" cy="5040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solidFill>
                  <a:schemeClr val="bg1"/>
                </a:solidFill>
              </a:rPr>
              <a:t>Mkt Data Support &amp; Admin Spv</a:t>
            </a:r>
          </a:p>
          <a:p>
            <a:pPr algn="ctr"/>
            <a:r>
              <a:rPr lang="id-ID" sz="900" dirty="0">
                <a:solidFill>
                  <a:schemeClr val="bg1"/>
                </a:solidFill>
              </a:rPr>
              <a:t>NANIK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8915079" y="3971471"/>
            <a:ext cx="936104" cy="6618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DIGITAL MKT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EXECUTIVE</a:t>
            </a:r>
          </a:p>
          <a:p>
            <a:pPr algn="ctr"/>
            <a:endParaRPr lang="id-ID" sz="900" b="1" dirty="0">
              <a:solidFill>
                <a:schemeClr val="bg1"/>
              </a:solidFill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VACANT</a:t>
            </a:r>
            <a:endParaRPr lang="id-ID" sz="900" b="1" dirty="0">
              <a:solidFill>
                <a:schemeClr val="bg1"/>
              </a:solidFill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10142844" y="6083842"/>
            <a:ext cx="820216" cy="5040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solidFill>
                  <a:schemeClr val="bg1"/>
                </a:solidFill>
              </a:rPr>
              <a:t>Mkt Admin Staff 1</a:t>
            </a:r>
          </a:p>
          <a:p>
            <a:pPr algn="ctr"/>
            <a:r>
              <a:rPr lang="id-ID" sz="900" dirty="0">
                <a:solidFill>
                  <a:schemeClr val="bg1"/>
                </a:solidFill>
              </a:rPr>
              <a:t>FIHA</a:t>
            </a:r>
          </a:p>
        </p:txBody>
      </p:sp>
      <p:sp>
        <p:nvSpPr>
          <p:cNvPr id="325" name="Rounded Rectangle 324"/>
          <p:cNvSpPr/>
          <p:nvPr/>
        </p:nvSpPr>
        <p:spPr>
          <a:xfrm>
            <a:off x="11222964" y="6073209"/>
            <a:ext cx="864096" cy="5040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solidFill>
                  <a:schemeClr val="bg1"/>
                </a:solidFill>
              </a:rPr>
              <a:t>Mkt Admin/ Warehouse Staff 2</a:t>
            </a:r>
          </a:p>
          <a:p>
            <a:pPr algn="ctr"/>
            <a:r>
              <a:rPr lang="id-ID" sz="900" dirty="0">
                <a:solidFill>
                  <a:schemeClr val="bg1"/>
                </a:solidFill>
              </a:rPr>
              <a:t>DIAN</a:t>
            </a:r>
          </a:p>
        </p:txBody>
      </p:sp>
      <p:cxnSp>
        <p:nvCxnSpPr>
          <p:cNvPr id="327" name="Elbow Connector 326"/>
          <p:cNvCxnSpPr>
            <a:stCxn id="245" idx="2"/>
            <a:endCxn id="324" idx="0"/>
          </p:cNvCxnSpPr>
          <p:nvPr/>
        </p:nvCxnSpPr>
        <p:spPr>
          <a:xfrm rot="5400000">
            <a:off x="10522248" y="5558953"/>
            <a:ext cx="555593" cy="4941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245" idx="2"/>
            <a:endCxn id="325" idx="0"/>
          </p:cNvCxnSpPr>
          <p:nvPr/>
        </p:nvCxnSpPr>
        <p:spPr>
          <a:xfrm rot="16200000" flipH="1">
            <a:off x="11078594" y="5496791"/>
            <a:ext cx="544960" cy="60787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479EA7F-7662-41E9-9C0D-3E8A3ED97B2F}"/>
              </a:ext>
            </a:extLst>
          </p:cNvPr>
          <p:cNvCxnSpPr>
            <a:cxnSpLocks/>
            <a:stCxn id="246" idx="0"/>
            <a:endCxn id="244" idx="2"/>
          </p:cNvCxnSpPr>
          <p:nvPr/>
        </p:nvCxnSpPr>
        <p:spPr>
          <a:xfrm flipV="1">
            <a:off x="9383131" y="2554066"/>
            <a:ext cx="13840" cy="141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DFF0497-D077-4977-A782-D4FC8D046A5D}"/>
              </a:ext>
            </a:extLst>
          </p:cNvPr>
          <p:cNvCxnSpPr>
            <a:cxnSpLocks/>
            <a:stCxn id="232" idx="3"/>
            <a:endCxn id="244" idx="2"/>
          </p:cNvCxnSpPr>
          <p:nvPr/>
        </p:nvCxnSpPr>
        <p:spPr>
          <a:xfrm flipV="1">
            <a:off x="9071697" y="2554066"/>
            <a:ext cx="325274" cy="719530"/>
          </a:xfrm>
          <a:prstGeom prst="bentConnector2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221">
            <a:extLst>
              <a:ext uri="{FF2B5EF4-FFF2-40B4-BE49-F238E27FC236}">
                <a16:creationId xmlns:a16="http://schemas.microsoft.com/office/drawing/2014/main" id="{8EF59961-CB80-4140-90A5-97FBAA0FFF83}"/>
              </a:ext>
            </a:extLst>
          </p:cNvPr>
          <p:cNvSpPr/>
          <p:nvPr/>
        </p:nvSpPr>
        <p:spPr>
          <a:xfrm>
            <a:off x="6702955" y="6073209"/>
            <a:ext cx="720080" cy="524141"/>
          </a:xfrm>
          <a:prstGeom prst="roundRect">
            <a:avLst/>
          </a:prstGeom>
          <a:solidFill>
            <a:schemeClr val="accent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</a:rPr>
              <a:t>Digital CREATIVE </a:t>
            </a:r>
            <a:r>
              <a:rPr lang="id-ID" sz="900" dirty="0">
                <a:solidFill>
                  <a:prstClr val="white"/>
                </a:solidFill>
              </a:rPr>
              <a:t> Staff</a:t>
            </a:r>
            <a:r>
              <a:rPr lang="en-US" sz="900" dirty="0">
                <a:solidFill>
                  <a:prstClr val="white"/>
                </a:solidFill>
              </a:rPr>
              <a:t> Vacant</a:t>
            </a:r>
            <a:endParaRPr lang="id-ID" sz="900" dirty="0">
              <a:solidFill>
                <a:prstClr val="white"/>
              </a:solidFill>
            </a:endParaRPr>
          </a:p>
        </p:txBody>
      </p:sp>
      <p:sp>
        <p:nvSpPr>
          <p:cNvPr id="52" name="Rounded Rectangle 221">
            <a:extLst>
              <a:ext uri="{FF2B5EF4-FFF2-40B4-BE49-F238E27FC236}">
                <a16:creationId xmlns:a16="http://schemas.microsoft.com/office/drawing/2014/main" id="{0DD513DD-7FD7-4C2E-BA4E-525907A1202C}"/>
              </a:ext>
            </a:extLst>
          </p:cNvPr>
          <p:cNvSpPr/>
          <p:nvPr/>
        </p:nvSpPr>
        <p:spPr>
          <a:xfrm>
            <a:off x="7503399" y="6054679"/>
            <a:ext cx="720080" cy="524141"/>
          </a:xfrm>
          <a:prstGeom prst="roundRect">
            <a:avLst/>
          </a:prstGeom>
          <a:solidFill>
            <a:schemeClr val="accent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</a:rPr>
              <a:t>DIGITAL CREATIVE </a:t>
            </a:r>
            <a:r>
              <a:rPr lang="id-ID" sz="900" dirty="0">
                <a:solidFill>
                  <a:prstClr val="white"/>
                </a:solidFill>
              </a:rPr>
              <a:t> Staff</a:t>
            </a:r>
          </a:p>
          <a:p>
            <a:pPr algn="ctr"/>
            <a:r>
              <a:rPr lang="en-US" sz="900" dirty="0">
                <a:solidFill>
                  <a:prstClr val="white"/>
                </a:solidFill>
              </a:rPr>
              <a:t>Vacant</a:t>
            </a:r>
            <a:endParaRPr lang="id-ID" sz="900" dirty="0">
              <a:solidFill>
                <a:prstClr val="white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1C76C4-74E1-45E6-85AF-5C02A9F81CBC}"/>
              </a:ext>
            </a:extLst>
          </p:cNvPr>
          <p:cNvCxnSpPr>
            <a:cxnSpLocks/>
            <a:stCxn id="200" idx="3"/>
            <a:endCxn id="52" idx="0"/>
          </p:cNvCxnSpPr>
          <p:nvPr/>
        </p:nvCxnSpPr>
        <p:spPr>
          <a:xfrm>
            <a:off x="5188462" y="2075533"/>
            <a:ext cx="2674977" cy="39791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17FF866-2B80-464A-8A94-7B80D8CF6366}"/>
              </a:ext>
            </a:extLst>
          </p:cNvPr>
          <p:cNvCxnSpPr>
            <a:cxnSpLocks/>
            <a:stCxn id="200" idx="3"/>
            <a:endCxn id="51" idx="0"/>
          </p:cNvCxnSpPr>
          <p:nvPr/>
        </p:nvCxnSpPr>
        <p:spPr>
          <a:xfrm>
            <a:off x="5188462" y="2075533"/>
            <a:ext cx="1874533" cy="39976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129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Notebook-58</dc:creator>
  <cp:lastModifiedBy>Notebook-58</cp:lastModifiedBy>
  <cp:revision>10</cp:revision>
  <dcterms:created xsi:type="dcterms:W3CDTF">2022-01-17T04:08:14Z</dcterms:created>
  <dcterms:modified xsi:type="dcterms:W3CDTF">2022-02-16T04:56:01Z</dcterms:modified>
</cp:coreProperties>
</file>