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82" r:id="rId3"/>
    <p:sldId id="286" r:id="rId4"/>
    <p:sldId id="287" r:id="rId5"/>
    <p:sldId id="258" r:id="rId6"/>
    <p:sldId id="300" r:id="rId7"/>
    <p:sldId id="299" r:id="rId8"/>
    <p:sldId id="283" r:id="rId9"/>
    <p:sldId id="288" r:id="rId10"/>
    <p:sldId id="289" r:id="rId11"/>
    <p:sldId id="290" r:id="rId12"/>
    <p:sldId id="292" r:id="rId13"/>
    <p:sldId id="291" r:id="rId14"/>
    <p:sldId id="293" r:id="rId15"/>
    <p:sldId id="294" r:id="rId16"/>
    <p:sldId id="295" r:id="rId17"/>
    <p:sldId id="296" r:id="rId18"/>
    <p:sldId id="297" r:id="rId19"/>
    <p:sldId id="298" r:id="rId20"/>
  </p:sldIdLst>
  <p:sldSz cx="9144000" cy="6858000" type="screen4x3"/>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CILEO Bonaventura Francesco, EDU/ECS" initials="PBFE" lastIdx="2" clrIdx="0">
    <p:extLst>
      <p:ext uri="{19B8F6BF-5375-455C-9EA6-DF929625EA0E}">
        <p15:presenceInfo xmlns:p15="http://schemas.microsoft.com/office/powerpoint/2012/main" userId="S-1-5-21-2146598497-832928401-1254845835-1235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11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345C4062-2971-4581-8F7A-3A5EEC109DF4}" type="datetimeFigureOut">
              <a:rPr lang="en-GB" smtClean="0"/>
              <a:t>17/07/2019</a:t>
            </a:fld>
            <a:endParaRPr lang="en-GB"/>
          </a:p>
        </p:txBody>
      </p:sp>
      <p:sp>
        <p:nvSpPr>
          <p:cNvPr id="4" name="Footer Placeholder 3"/>
          <p:cNvSpPr>
            <a:spLocks noGrp="1"/>
          </p:cNvSpPr>
          <p:nvPr>
            <p:ph type="ftr" sz="quarter" idx="2"/>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450" y="9445625"/>
            <a:ext cx="2949575" cy="498475"/>
          </a:xfrm>
          <a:prstGeom prst="rect">
            <a:avLst/>
          </a:prstGeom>
        </p:spPr>
        <p:txBody>
          <a:bodyPr vert="horz" lIns="91440" tIns="45720" rIns="91440" bIns="45720" rtlCol="0" anchor="b"/>
          <a:lstStyle>
            <a:lvl1pPr algn="r">
              <a:defRPr sz="1200"/>
            </a:lvl1pPr>
          </a:lstStyle>
          <a:p>
            <a:fld id="{55210053-04E8-443C-B840-514FACE20AC3}" type="slidenum">
              <a:rPr lang="en-GB" smtClean="0"/>
              <a:t>‹#›</a:t>
            </a:fld>
            <a:endParaRPr lang="en-GB"/>
          </a:p>
        </p:txBody>
      </p:sp>
    </p:spTree>
    <p:extLst>
      <p:ext uri="{BB962C8B-B14F-4D97-AF65-F5344CB8AC3E}">
        <p14:creationId xmlns:p14="http://schemas.microsoft.com/office/powerpoint/2010/main" val="3636761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82DC0F57-CAD9-4ABB-A8D9-14DE53F5804F}" type="datetimeFigureOut">
              <a:rPr lang="en-GB" smtClean="0"/>
              <a:t>17/07/2019</a:t>
            </a:fld>
            <a:endParaRPr lang="en-GB"/>
          </a:p>
        </p:txBody>
      </p:sp>
      <p:sp>
        <p:nvSpPr>
          <p:cNvPr id="4" name="Slide Image Placeholder 3"/>
          <p:cNvSpPr>
            <a:spLocks noGrp="1" noRot="1" noChangeAspect="1"/>
          </p:cNvSpPr>
          <p:nvPr>
            <p:ph type="sldImg" idx="2"/>
          </p:nvPr>
        </p:nvSpPr>
        <p:spPr>
          <a:xfrm>
            <a:off x="917575" y="746125"/>
            <a:ext cx="4972050"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ACC87C62-930D-4055-805E-4983E566083A}" type="slidenum">
              <a:rPr lang="en-GB" smtClean="0"/>
              <a:t>‹#›</a:t>
            </a:fld>
            <a:endParaRPr lang="en-GB"/>
          </a:p>
        </p:txBody>
      </p:sp>
    </p:spTree>
    <p:extLst>
      <p:ext uri="{BB962C8B-B14F-4D97-AF65-F5344CB8AC3E}">
        <p14:creationId xmlns:p14="http://schemas.microsoft.com/office/powerpoint/2010/main" val="689746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394B40-E6C6-4996-A8B9-45C130AE5286}" type="slidenum">
              <a:rPr lang="en-GB" smtClean="0"/>
              <a:pPr/>
              <a:t>3</a:t>
            </a:fld>
            <a:endParaRPr lang="en-GB"/>
          </a:p>
        </p:txBody>
      </p:sp>
    </p:spTree>
    <p:extLst>
      <p:ext uri="{BB962C8B-B14F-4D97-AF65-F5344CB8AC3E}">
        <p14:creationId xmlns:p14="http://schemas.microsoft.com/office/powerpoint/2010/main" val="381783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E394B40-E6C6-4996-A8B9-45C130AE5286}" type="slidenum">
              <a:rPr lang="en-GB" smtClean="0"/>
              <a:pPr/>
              <a:t>4</a:t>
            </a:fld>
            <a:endParaRPr lang="en-GB"/>
          </a:p>
        </p:txBody>
      </p:sp>
    </p:spTree>
    <p:extLst>
      <p:ext uri="{BB962C8B-B14F-4D97-AF65-F5344CB8AC3E}">
        <p14:creationId xmlns:p14="http://schemas.microsoft.com/office/powerpoint/2010/main" val="2745255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CC87C62-930D-4055-805E-4983E566083A}" type="slidenum">
              <a:rPr lang="en-GB" smtClean="0"/>
              <a:t>5</a:t>
            </a:fld>
            <a:endParaRPr lang="en-GB"/>
          </a:p>
        </p:txBody>
      </p:sp>
    </p:spTree>
    <p:extLst>
      <p:ext uri="{BB962C8B-B14F-4D97-AF65-F5344CB8AC3E}">
        <p14:creationId xmlns:p14="http://schemas.microsoft.com/office/powerpoint/2010/main" val="392492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tx2"/>
        </a:solidFill>
        <a:effectLst/>
      </p:bgPr>
    </p:bg>
    <p:spTree>
      <p:nvGrpSpPr>
        <p:cNvPr id="1" name=""/>
        <p:cNvGrpSpPr/>
        <p:nvPr/>
      </p:nvGrpSpPr>
      <p:grpSpPr>
        <a:xfrm>
          <a:off x="0" y="0"/>
          <a:ext cx="0" cy="0"/>
          <a:chOff x="0" y="0"/>
          <a:chExt cx="0" cy="0"/>
        </a:xfrm>
      </p:grpSpPr>
      <p:pic>
        <p:nvPicPr>
          <p:cNvPr id="38"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000" y="2628508"/>
            <a:ext cx="2628000" cy="4229631"/>
          </a:xfrm>
          <a:prstGeom prst="rect">
            <a:avLst/>
          </a:prstGeom>
        </p:spPr>
      </p:pic>
      <p:pic>
        <p:nvPicPr>
          <p:cNvPr id="39"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000" y="6001200"/>
            <a:ext cx="1742400" cy="685680"/>
          </a:xfrm>
          <a:prstGeom prst="rect">
            <a:avLst/>
          </a:prstGeom>
        </p:spPr>
      </p:pic>
      <p:pic>
        <p:nvPicPr>
          <p:cNvPr id="36" name="Imag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508"/>
            <a:ext cx="2628000" cy="4229631"/>
          </a:xfrm>
          <a:prstGeom prst="rect">
            <a:avLst/>
          </a:prstGeom>
        </p:spPr>
      </p:pic>
      <p:sp>
        <p:nvSpPr>
          <p:cNvPr id="8" name="Title 7"/>
          <p:cNvSpPr>
            <a:spLocks noGrp="1"/>
          </p:cNvSpPr>
          <p:nvPr>
            <p:ph type="ctrTitle" hasCustomPrompt="1"/>
          </p:nvPr>
        </p:nvSpPr>
        <p:spPr>
          <a:xfrm>
            <a:off x="1368000" y="2480400"/>
            <a:ext cx="6300000" cy="1267200"/>
          </a:xfrm>
          <a:prstGeom prst="rect">
            <a:avLst/>
          </a:prstGeom>
        </p:spPr>
        <p:txBody>
          <a:bodyPr lIns="90000" rIns="90000" anchor="b">
            <a:spAutoFit/>
          </a:bodyPr>
          <a:lstStyle>
            <a:lvl1pPr>
              <a:lnSpc>
                <a:spcPts val="4500"/>
              </a:lnSpc>
              <a:defRPr sz="4500" cap="all" baseline="0">
                <a:solidFill>
                  <a:schemeClr val="bg1"/>
                </a:solidFill>
              </a:defRPr>
            </a:lvl1pPr>
          </a:lstStyle>
          <a:p>
            <a:r>
              <a:rPr kumimoji="0" lang="fr-FR" dirty="0" smtClean="0"/>
              <a:t>CLIQUEZ POUR MODIFIER LE TITRE</a:t>
            </a:r>
            <a:endParaRPr kumimoji="0" lang="en-US" dirty="0"/>
          </a:p>
        </p:txBody>
      </p:sp>
      <p:sp>
        <p:nvSpPr>
          <p:cNvPr id="9" name="Subtitle 8"/>
          <p:cNvSpPr>
            <a:spLocks noGrp="1"/>
          </p:cNvSpPr>
          <p:nvPr>
            <p:ph type="subTitle" idx="1" hasCustomPrompt="1"/>
          </p:nvPr>
        </p:nvSpPr>
        <p:spPr>
          <a:xfrm>
            <a:off x="1368000" y="3805200"/>
            <a:ext cx="6300000" cy="352800"/>
          </a:xfrm>
        </p:spPr>
        <p:txBody>
          <a:bodyPr lIns="90000" rIns="90000">
            <a:spAutoFit/>
          </a:bodyPr>
          <a:lstStyle>
            <a:lvl1pPr marL="0" indent="0" algn="l">
              <a:lnSpc>
                <a:spcPts val="2000"/>
              </a:lnSpc>
              <a:spcBef>
                <a:spcPts val="0"/>
              </a:spcBef>
              <a:buNone/>
              <a:defRPr sz="1800" baseline="0">
                <a:solidFill>
                  <a:schemeClr val="bg1"/>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les sous-titres</a:t>
            </a:r>
            <a:endParaRPr kumimoji="0" lang="en-US" dirty="0"/>
          </a:p>
        </p:txBody>
      </p:sp>
      <p:pic>
        <p:nvPicPr>
          <p:cNvPr id="37" name="Image 11"/>
          <p:cNvPicPr>
            <a:picLocks noChangeAspect="1"/>
          </p:cNvPicPr>
          <p:nvPr/>
        </p:nvPicPr>
        <p:blipFill>
          <a:blip r:embed="rId4" cstate="print"/>
          <a:stretch>
            <a:fillRect/>
          </a:stretch>
        </p:blipFill>
        <p:spPr>
          <a:xfrm>
            <a:off x="511200" y="432000"/>
            <a:ext cx="692307" cy="1440000"/>
          </a:xfrm>
          <a:prstGeom prst="rect">
            <a:avLst/>
          </a:prstGeom>
        </p:spPr>
      </p:pic>
      <p:sp>
        <p:nvSpPr>
          <p:cNvPr id="12"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67C1C9C4-96FB-42D6-B6FF-2A7163D9DEDD}" type="datetime1">
              <a:rPr lang="en-US" smtClean="0"/>
              <a:t>17-Jul-2019</a:t>
            </a:fld>
            <a:endParaRPr lang="en-GB"/>
          </a:p>
        </p:txBody>
      </p:sp>
      <p:sp>
        <p:nvSpPr>
          <p:cNvPr id="13"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fr-FR" dirty="0" smtClean="0"/>
              <a:t>Cliquez pour modifier les styles du texte du masque</a:t>
            </a:r>
            <a:endParaRPr lang="en-US" dirty="0" smtClean="0"/>
          </a:p>
          <a:p>
            <a:pPr lvl="1" eaLnBrk="1" latinLnBrk="0" hangingPunct="1"/>
            <a:r>
              <a:rPr lang="en-US" dirty="0" err="1" smtClean="0"/>
              <a:t>Deuxième</a:t>
            </a:r>
            <a:r>
              <a:rPr lang="en-US" dirty="0" smtClean="0"/>
              <a:t> </a:t>
            </a:r>
            <a:r>
              <a:rPr lang="en-US" dirty="0" err="1" smtClean="0"/>
              <a:t>niveau</a:t>
            </a:r>
            <a:endParaRPr lang="en-US" dirty="0" smtClean="0"/>
          </a:p>
          <a:p>
            <a:pPr lvl="2" eaLnBrk="1" latinLnBrk="0" hangingPunct="1"/>
            <a:r>
              <a:rPr lang="en-US" dirty="0" err="1" smtClean="0"/>
              <a:t>Troisième</a:t>
            </a:r>
            <a:r>
              <a:rPr lang="en-US" dirty="0" smtClean="0"/>
              <a:t> </a:t>
            </a:r>
            <a:r>
              <a:rPr lang="en-US" dirty="0" err="1" smtClean="0"/>
              <a:t>niveau</a:t>
            </a:r>
            <a:endParaRPr lang="en-US" dirty="0" smtClean="0"/>
          </a:p>
          <a:p>
            <a:pPr lvl="3" eaLnBrk="1" latinLnBrk="0" hangingPunct="1"/>
            <a:r>
              <a:rPr lang="en-US" dirty="0" err="1" smtClean="0"/>
              <a:t>Quatrième</a:t>
            </a:r>
            <a:r>
              <a:rPr lang="en-US" dirty="0" smtClean="0"/>
              <a:t> </a:t>
            </a:r>
            <a:r>
              <a:rPr lang="en-US" dirty="0" err="1" smtClean="0"/>
              <a:t>niveau</a:t>
            </a:r>
            <a:endParaRPr lang="en-US" dirty="0" smtClean="0"/>
          </a:p>
          <a:p>
            <a:pPr lvl="4" eaLnBrk="1" latinLnBrk="0" hangingPunct="1"/>
            <a:r>
              <a:rPr lang="en-US" dirty="0" err="1" smtClean="0"/>
              <a:t>Cinquième</a:t>
            </a:r>
            <a:r>
              <a:rPr lang="en-US" dirty="0" smtClean="0"/>
              <a:t> </a:t>
            </a:r>
            <a:r>
              <a:rPr lang="en-US" dirty="0" err="1" smtClean="0"/>
              <a:t>niveau</a:t>
            </a:r>
            <a:endParaRPr kumimoji="0" lang="en-US" dirty="0"/>
          </a:p>
        </p:txBody>
      </p:sp>
      <p:sp>
        <p:nvSpPr>
          <p:cNvPr id="8"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0195D477-22B7-4FA9-903B-FDCA1CEF2172}" type="datetime1">
              <a:rPr lang="en-US" smtClean="0"/>
              <a:t>17-Jul-2019</a:t>
            </a:fld>
            <a:endParaRPr lang="en-GB"/>
          </a:p>
        </p:txBody>
      </p:sp>
      <p:sp>
        <p:nvSpPr>
          <p:cNvPr id="9"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10"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CA81476A-F7A5-4493-9DA7-812CEF125711}" type="slidenum">
              <a:rPr lang="en-GB" smtClean="0"/>
              <a:t>‹#›</a:t>
            </a:fld>
            <a:endParaRPr lang="en-GB"/>
          </a:p>
        </p:txBody>
      </p:sp>
      <p:sp>
        <p:nvSpPr>
          <p:cNvPr id="11" name="Title Placeholder 1"/>
          <p:cNvSpPr>
            <a:spLocks noGrp="1"/>
          </p:cNvSpPr>
          <p:nvPr>
            <p:ph type="title" hasCustomPrompt="1"/>
          </p:nvPr>
        </p:nvSpPr>
        <p:spPr>
          <a:xfrm>
            <a:off x="1080000" y="237600"/>
            <a:ext cx="7416000" cy="1022400"/>
          </a:xfrm>
          <a:prstGeom prst="rect">
            <a:avLst/>
          </a:prstGeom>
        </p:spPr>
        <p:txBody>
          <a:bodyPr vert="horz" lIns="91440" tIns="45720" rIns="91440" bIns="45720" rtlCol="0" anchor="ctr">
            <a:noAutofit/>
          </a:bodyPr>
          <a:lstStyle/>
          <a:p>
            <a:r>
              <a:rPr lang="fr-FR" dirty="0" smtClean="0"/>
              <a:t>Cliquez pour modifier le titre</a:t>
            </a:r>
            <a:br>
              <a:rPr lang="fr-FR" dirty="0" smtClean="0"/>
            </a:br>
            <a:r>
              <a:rPr lang="fr-FR" dirty="0" smtClean="0"/>
              <a:t>Le titre peut-être étendu sur deux lignes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tête de section">
    <p:bg>
      <p:bgPr>
        <a:solidFill>
          <a:schemeClr val="tx1"/>
        </a:solidFill>
        <a:effectLst/>
      </p:bgPr>
    </p:bg>
    <p:spTree>
      <p:nvGrpSpPr>
        <p:cNvPr id="1" name=""/>
        <p:cNvGrpSpPr/>
        <p:nvPr/>
      </p:nvGrpSpPr>
      <p:grpSpPr>
        <a:xfrm>
          <a:off x="0" y="0"/>
          <a:ext cx="0" cy="0"/>
          <a:chOff x="0" y="0"/>
          <a:chExt cx="0" cy="0"/>
        </a:xfrm>
      </p:grpSpPr>
      <p:pic>
        <p:nvPicPr>
          <p:cNvPr id="7" name="Image 6"/>
          <p:cNvPicPr>
            <a:picLocks noChangeAspect="1"/>
          </p:cNvPicPr>
          <p:nvPr/>
        </p:nvPicPr>
        <p:blipFill>
          <a:blip r:embed="rId2" cstate="print"/>
          <a:stretch>
            <a:fillRect/>
          </a:stretch>
        </p:blipFill>
        <p:spPr>
          <a:xfrm>
            <a:off x="8193600" y="5328000"/>
            <a:ext cx="950407" cy="1530000"/>
          </a:xfrm>
          <a:prstGeom prst="rect">
            <a:avLst/>
          </a:prstGeom>
        </p:spPr>
      </p:pic>
      <p:pic>
        <p:nvPicPr>
          <p:cNvPr id="8" name="Image 7"/>
          <p:cNvPicPr>
            <a:picLocks noChangeAspect="1"/>
          </p:cNvPicPr>
          <p:nvPr/>
        </p:nvPicPr>
        <p:blipFill>
          <a:blip r:embed="rId3" cstate="print"/>
          <a:stretch>
            <a:fillRect/>
          </a:stretch>
        </p:blipFill>
        <p:spPr>
          <a:xfrm>
            <a:off x="579600" y="468000"/>
            <a:ext cx="692308" cy="1440000"/>
          </a:xfrm>
          <a:prstGeom prst="rect">
            <a:avLst/>
          </a:prstGeom>
        </p:spPr>
      </p:pic>
      <p:sp>
        <p:nvSpPr>
          <p:cNvPr id="9" name="Title 1"/>
          <p:cNvSpPr>
            <a:spLocks noGrp="1"/>
          </p:cNvSpPr>
          <p:nvPr>
            <p:ph type="title" hasCustomPrompt="1"/>
          </p:nvPr>
        </p:nvSpPr>
        <p:spPr>
          <a:xfrm>
            <a:off x="1260000" y="2682992"/>
            <a:ext cx="6624000" cy="1531616"/>
          </a:xfrm>
        </p:spPr>
        <p:txBody>
          <a:bodyPr anchor="ctr" anchorCtr="0">
            <a:spAutoFit/>
          </a:bodyPr>
          <a:lstStyle>
            <a:lvl1pPr algn="ctr">
              <a:lnSpc>
                <a:spcPts val="3700"/>
              </a:lnSpc>
              <a:defRPr sz="3700" b="0" i="0" cap="all" baseline="0">
                <a:solidFill>
                  <a:schemeClr val="bg1"/>
                </a:solidFill>
              </a:defRPr>
            </a:lvl1pPr>
          </a:lstStyle>
          <a:p>
            <a:r>
              <a:rPr lang="fr-FR" dirty="0" smtClean="0"/>
              <a:t>Cliquez pour modifier</a:t>
            </a:r>
            <a:br>
              <a:rPr lang="fr-FR" dirty="0" smtClean="0"/>
            </a:br>
            <a:r>
              <a:rPr lang="fr-FR" dirty="0" smtClean="0"/>
              <a:t>le titre de l'en-tête de section</a:t>
            </a:r>
            <a:endParaRPr lang="en-US" dirty="0"/>
          </a:p>
        </p:txBody>
      </p:sp>
      <p:sp>
        <p:nvSpPr>
          <p:cNvPr id="10"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chemeClr val="bg1"/>
                </a:solidFill>
                <a:latin typeface="Arial"/>
              </a:defRPr>
            </a:lvl1pPr>
          </a:lstStyle>
          <a:p>
            <a:fld id="{1FC2BB6A-80E8-45EA-B3A4-4B56BF713D98}" type="datetime1">
              <a:rPr lang="en-US" smtClean="0"/>
              <a:t>17-Jul-2019</a:t>
            </a:fld>
            <a:endParaRPr lang="en-GB"/>
          </a:p>
        </p:txBody>
      </p:sp>
      <p:sp>
        <p:nvSpPr>
          <p:cNvPr id="11"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chemeClr val="bg1"/>
                </a:solidFill>
                <a:latin typeface="Arial"/>
              </a:defRPr>
            </a:lvl1pPr>
          </a:lstStyle>
          <a:p>
            <a:endParaRPr lang="en-GB"/>
          </a:p>
        </p:txBody>
      </p:sp>
      <p:sp>
        <p:nvSpPr>
          <p:cNvPr id="12"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tx2"/>
                </a:solidFill>
                <a:latin typeface="Arial"/>
              </a:defRPr>
            </a:lvl1pPr>
          </a:lstStyle>
          <a:p>
            <a:fld id="{CA81476A-F7A5-4493-9DA7-812CEF12571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pPr latinLnBrk="0"/>
            <a:fld id="{77C3F3F4-E43F-4F74-BFBC-75BA383D6FAA}" type="datetime1">
              <a:rPr lang="en-US" smtClean="0">
                <a:solidFill>
                  <a:prstClr val="white"/>
                </a:solidFill>
              </a:rPr>
              <a:t>17-Jul-2019</a:t>
            </a:fld>
            <a:endParaRPr lang="en-US" dirty="0">
              <a:solidFill>
                <a:prstClr val="white"/>
              </a:solidFill>
            </a:endParaRPr>
          </a:p>
        </p:txBody>
      </p:sp>
      <p:sp>
        <p:nvSpPr>
          <p:cNvPr id="9"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pPr latinLnBrk="0"/>
            <a:endParaRPr lang="en-US" dirty="0">
              <a:solidFill>
                <a:prstClr val="white"/>
              </a:solidFill>
            </a:endParaRPr>
          </a:p>
        </p:txBody>
      </p:sp>
      <p:sp>
        <p:nvSpPr>
          <p:cNvPr id="10"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pPr latinLnBrk="0"/>
            <a:fld id="{8B41FC3D-B2D2-492F-9AC8-2752AB6962AE}" type="slidenum">
              <a:rPr lang="en-US" smtClean="0">
                <a:solidFill>
                  <a:prstClr val="white"/>
                </a:solidFill>
              </a:rPr>
              <a:pPr latinLnBrk="0"/>
              <a:t>‹#›</a:t>
            </a:fld>
            <a:endParaRPr lang="en-US" dirty="0">
              <a:solidFill>
                <a:prstClr val="white"/>
              </a:solidFill>
            </a:endParaRPr>
          </a:p>
        </p:txBody>
      </p:sp>
      <p:sp>
        <p:nvSpPr>
          <p:cNvPr id="11" name="Title Placeholder 1"/>
          <p:cNvSpPr>
            <a:spLocks noGrp="1"/>
          </p:cNvSpPr>
          <p:nvPr>
            <p:ph type="title" hasCustomPrompt="1"/>
          </p:nvPr>
        </p:nvSpPr>
        <p:spPr>
          <a:xfrm>
            <a:off x="1080000" y="237600"/>
            <a:ext cx="7416000" cy="1022400"/>
          </a:xfrm>
          <a:prstGeom prst="rect">
            <a:avLst/>
          </a:prstGeom>
        </p:spPr>
        <p:txBody>
          <a:bodyPr vert="horz" lIns="91440" tIns="45720" rIns="91440" bIns="45720" rtlCol="0" anchor="ctr">
            <a:noAutofit/>
          </a:bodyPr>
          <a:lstStyle>
            <a:lvl1pPr>
              <a:defRPr/>
            </a:lvl1pPr>
          </a:lstStyle>
          <a:p>
            <a:r>
              <a:rPr lang="en-US" dirty="0" smtClean="0"/>
              <a:t>Click to edit Slide title</a:t>
            </a:r>
            <a:br>
              <a:rPr lang="en-US" dirty="0" smtClean="0"/>
            </a:br>
            <a:r>
              <a:rPr lang="en-US" dirty="0" smtClean="0"/>
              <a:t>Slide title can be extended to two lines</a:t>
            </a:r>
            <a:endParaRPr lang="en-US" dirty="0"/>
          </a:p>
        </p:txBody>
      </p:sp>
    </p:spTree>
    <p:extLst>
      <p:ext uri="{BB962C8B-B14F-4D97-AF65-F5344CB8AC3E}">
        <p14:creationId xmlns:p14="http://schemas.microsoft.com/office/powerpoint/2010/main" val="5121419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93600" y="5328184"/>
            <a:ext cx="950407" cy="1529631"/>
          </a:xfrm>
          <a:prstGeom prst="rect">
            <a:avLst/>
          </a:prstGeom>
        </p:spPr>
      </p:pic>
      <p:sp>
        <p:nvSpPr>
          <p:cNvPr id="21" name="Rectangle 20"/>
          <p:cNvSpPr/>
          <p:nvPr/>
        </p:nvSpPr>
        <p:spPr bwMode="auto">
          <a:xfrm>
            <a:off x="504000" y="1306800"/>
            <a:ext cx="8154000" cy="0"/>
          </a:xfrm>
          <a:prstGeom prst="rect">
            <a:avLst/>
          </a:prstGeom>
          <a:noFill/>
          <a:ln w="6350" cap="flat" cmpd="sng" algn="ctr">
            <a:solidFill>
              <a:srgbClr val="72727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65 Medium" pitchFamily="34" charset="0"/>
            </a:endParaRPr>
          </a:p>
        </p:txBody>
      </p:sp>
      <p:pic>
        <p:nvPicPr>
          <p:cNvPr id="24" name="Image 7"/>
          <p:cNvPicPr>
            <a:picLocks noChangeAspect="1"/>
          </p:cNvPicPr>
          <p:nvPr/>
        </p:nvPicPr>
        <p:blipFill>
          <a:blip r:embed="rId7" cstate="print"/>
          <a:stretch>
            <a:fillRect/>
          </a:stretch>
        </p:blipFill>
        <p:spPr>
          <a:xfrm>
            <a:off x="500400" y="288000"/>
            <a:ext cx="458653" cy="954000"/>
          </a:xfrm>
          <a:prstGeom prst="rect">
            <a:avLst/>
          </a:prstGeom>
        </p:spPr>
      </p:pic>
      <p:sp>
        <p:nvSpPr>
          <p:cNvPr id="13" name="Text Placeholder 12"/>
          <p:cNvSpPr>
            <a:spLocks noGrp="1"/>
          </p:cNvSpPr>
          <p:nvPr>
            <p:ph type="body" idx="1"/>
          </p:nvPr>
        </p:nvSpPr>
        <p:spPr>
          <a:xfrm>
            <a:off x="468000" y="1602000"/>
            <a:ext cx="8218800" cy="4525200"/>
          </a:xfrm>
          <a:prstGeom prst="rect">
            <a:avLst/>
          </a:prstGeom>
        </p:spPr>
        <p:txBody>
          <a:bodyPr vert="horz">
            <a:normAutofit/>
          </a:bodyPr>
          <a:lstStyle/>
          <a:p>
            <a:pPr lvl="0" eaLnBrk="1" latinLnBrk="0" hangingPunct="1"/>
            <a:r>
              <a:rPr kumimoji="0" lang="fr-FR" dirty="0" smtClean="0"/>
              <a:t>Cliquez pour modifier les styles du texte du masque</a:t>
            </a:r>
            <a:endParaRPr kumimoji="0" lang="en-US" dirty="0" smtClean="0"/>
          </a:p>
          <a:p>
            <a:pPr lvl="1" eaLnBrk="1" latinLnBrk="0" hangingPunct="1"/>
            <a:r>
              <a:rPr kumimoji="0" lang="en-US" dirty="0" err="1" smtClean="0"/>
              <a:t>Deuxième</a:t>
            </a:r>
            <a:r>
              <a:rPr kumimoji="0" lang="en-US" dirty="0" smtClean="0"/>
              <a:t> </a:t>
            </a:r>
            <a:r>
              <a:rPr kumimoji="0" lang="en-US" dirty="0" err="1" smtClean="0"/>
              <a:t>niveau</a:t>
            </a:r>
            <a:endParaRPr kumimoji="0" lang="en-US" dirty="0" smtClean="0"/>
          </a:p>
          <a:p>
            <a:pPr lvl="2" eaLnBrk="1" latinLnBrk="0" hangingPunct="1"/>
            <a:r>
              <a:rPr kumimoji="0" lang="en-US" dirty="0" err="1" smtClean="0"/>
              <a:t>Troisième</a:t>
            </a:r>
            <a:r>
              <a:rPr kumimoji="0" lang="en-US" dirty="0" smtClean="0"/>
              <a:t> </a:t>
            </a:r>
            <a:r>
              <a:rPr kumimoji="0" lang="en-US" dirty="0" err="1" smtClean="0"/>
              <a:t>niveau</a:t>
            </a:r>
            <a:endParaRPr kumimoji="0" lang="en-US" dirty="0" smtClean="0"/>
          </a:p>
          <a:p>
            <a:pPr lvl="3" eaLnBrk="1" latinLnBrk="0" hangingPunct="1"/>
            <a:r>
              <a:rPr kumimoji="0" lang="en-US" dirty="0" err="1" smtClean="0"/>
              <a:t>Quatrième</a:t>
            </a:r>
            <a:r>
              <a:rPr kumimoji="0" lang="en-US" dirty="0" smtClean="0"/>
              <a:t> </a:t>
            </a:r>
            <a:r>
              <a:rPr kumimoji="0" lang="en-US" dirty="0" err="1" smtClean="0"/>
              <a:t>niveau</a:t>
            </a:r>
            <a:endParaRPr kumimoji="0" lang="en-US" dirty="0" smtClean="0"/>
          </a:p>
          <a:p>
            <a:pPr lvl="4" eaLnBrk="1" latinLnBrk="0" hangingPunct="1"/>
            <a:r>
              <a:rPr kumimoji="0" lang="en-US" dirty="0" err="1" smtClean="0"/>
              <a:t>Cinquième</a:t>
            </a:r>
            <a:r>
              <a:rPr kumimoji="0" lang="en-US" dirty="0" smtClean="0"/>
              <a:t> </a:t>
            </a:r>
            <a:r>
              <a:rPr kumimoji="0" lang="en-US" dirty="0" err="1" smtClean="0"/>
              <a:t>niveau</a:t>
            </a:r>
            <a:endParaRPr kumimoji="0" lang="en-US" dirty="0"/>
          </a:p>
        </p:txBody>
      </p:sp>
      <p:sp>
        <p:nvSpPr>
          <p:cNvPr id="25" name="Title Placeholder 1"/>
          <p:cNvSpPr>
            <a:spLocks noGrp="1"/>
          </p:cNvSpPr>
          <p:nvPr>
            <p:ph type="title"/>
          </p:nvPr>
        </p:nvSpPr>
        <p:spPr>
          <a:xfrm>
            <a:off x="1080000" y="237600"/>
            <a:ext cx="7416000" cy="1022400"/>
          </a:xfrm>
          <a:prstGeom prst="rect">
            <a:avLst/>
          </a:prstGeom>
        </p:spPr>
        <p:txBody>
          <a:bodyPr vert="horz" lIns="91440" tIns="45720" rIns="91440" bIns="45720" rtlCol="0" anchor="ctr">
            <a:noAutofit/>
          </a:bodyPr>
          <a:lstStyle/>
          <a:p>
            <a:r>
              <a:rPr lang="fr-FR" dirty="0" smtClean="0"/>
              <a:t>Cliquez pour modifier le titre</a:t>
            </a:r>
            <a:br>
              <a:rPr lang="fr-FR" dirty="0" smtClean="0"/>
            </a:br>
            <a:r>
              <a:rPr lang="fr-FR" dirty="0" smtClean="0"/>
              <a:t>Le titre peut-être étendu sur deux lignes</a:t>
            </a:r>
            <a:endParaRPr lang="en-US" dirty="0"/>
          </a:p>
        </p:txBody>
      </p:sp>
      <p:sp>
        <p:nvSpPr>
          <p:cNvPr id="26" name="Date Placeholder 3"/>
          <p:cNvSpPr>
            <a:spLocks noGrp="1"/>
          </p:cNvSpPr>
          <p:nvPr>
            <p:ph type="dt" sz="half" idx="2"/>
          </p:nvPr>
        </p:nvSpPr>
        <p:spPr>
          <a:xfrm>
            <a:off x="403200" y="6411600"/>
            <a:ext cx="900000" cy="244800"/>
          </a:xfrm>
          <a:prstGeom prst="rect">
            <a:avLst/>
          </a:prstGeom>
        </p:spPr>
        <p:txBody>
          <a:bodyPr vert="horz" lIns="91440" tIns="45720" rIns="91440" bIns="45720" rtlCol="0" anchor="t" anchorCtr="0"/>
          <a:lstStyle>
            <a:lvl1pPr algn="l">
              <a:defRPr sz="1000" baseline="0">
                <a:solidFill>
                  <a:srgbClr val="727272"/>
                </a:solidFill>
                <a:latin typeface="Arial"/>
              </a:defRPr>
            </a:lvl1pPr>
          </a:lstStyle>
          <a:p>
            <a:fld id="{6B47D27D-56C3-4947-93B9-BC28ECB1CEF7}" type="datetime1">
              <a:rPr lang="en-US" smtClean="0"/>
              <a:t>17-Jul-2019</a:t>
            </a:fld>
            <a:endParaRPr lang="en-GB"/>
          </a:p>
        </p:txBody>
      </p:sp>
      <p:sp>
        <p:nvSpPr>
          <p:cNvPr id="27" name="Footer Placeholder 4"/>
          <p:cNvSpPr>
            <a:spLocks noGrp="1"/>
          </p:cNvSpPr>
          <p:nvPr>
            <p:ph type="ftr" sz="quarter" idx="3"/>
          </p:nvPr>
        </p:nvSpPr>
        <p:spPr>
          <a:xfrm>
            <a:off x="1368000" y="6411600"/>
            <a:ext cx="4680000" cy="244800"/>
          </a:xfrm>
          <a:prstGeom prst="rect">
            <a:avLst/>
          </a:prstGeom>
        </p:spPr>
        <p:txBody>
          <a:bodyPr vert="horz" lIns="91440" tIns="45720" rIns="91440" bIns="45720" rtlCol="0" anchor="t" anchorCtr="0"/>
          <a:lstStyle>
            <a:lvl1pPr algn="l">
              <a:defRPr sz="1000" kern="1200" baseline="0">
                <a:solidFill>
                  <a:srgbClr val="727272"/>
                </a:solidFill>
                <a:latin typeface="Arial"/>
              </a:defRPr>
            </a:lvl1pPr>
          </a:lstStyle>
          <a:p>
            <a:endParaRPr lang="en-GB"/>
          </a:p>
        </p:txBody>
      </p:sp>
      <p:sp>
        <p:nvSpPr>
          <p:cNvPr id="41" name="Slide Number Placeholder 5"/>
          <p:cNvSpPr>
            <a:spLocks noGrp="1"/>
          </p:cNvSpPr>
          <p:nvPr>
            <p:ph type="sldNum" sz="quarter" idx="4"/>
          </p:nvPr>
        </p:nvSpPr>
        <p:spPr>
          <a:xfrm>
            <a:off x="8640000" y="6411600"/>
            <a:ext cx="342000" cy="244800"/>
          </a:xfrm>
          <a:prstGeom prst="rect">
            <a:avLst/>
          </a:prstGeom>
        </p:spPr>
        <p:txBody>
          <a:bodyPr vert="horz" wrap="none" lIns="91440" tIns="45720" rIns="91440" bIns="45720" rtlCol="0" anchor="t" anchorCtr="0"/>
          <a:lstStyle>
            <a:lvl1pPr algn="r">
              <a:defRPr sz="1000" baseline="0">
                <a:solidFill>
                  <a:schemeClr val="bg1"/>
                </a:solidFill>
                <a:latin typeface="Arial"/>
              </a:defRPr>
            </a:lvl1pPr>
          </a:lstStyle>
          <a:p>
            <a:fld id="{CA81476A-F7A5-4493-9DA7-812CEF12571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rtl="0" eaLnBrk="1" latinLnBrk="0" hangingPunct="1">
        <a:spcBef>
          <a:spcPct val="0"/>
        </a:spcBef>
        <a:buNone/>
        <a:defRPr kumimoji="0" sz="3200" kern="1200">
          <a:solidFill>
            <a:schemeClr val="tx1"/>
          </a:solidFill>
          <a:latin typeface="+mj-lt"/>
          <a:ea typeface="+mj-ea"/>
          <a:cs typeface="+mj-cs"/>
        </a:defRPr>
      </a:lvl1pPr>
    </p:titleStyle>
    <p:bodyStyle>
      <a:lvl1pPr marL="342000" indent="-342000" algn="l" rtl="0" eaLnBrk="1" latinLnBrk="0" hangingPunct="1">
        <a:spcBef>
          <a:spcPts val="768"/>
        </a:spcBef>
        <a:buClr>
          <a:schemeClr val="tx1"/>
        </a:buClr>
        <a:buFont typeface="Arial" pitchFamily="34" charset="0"/>
        <a:buChar char="•"/>
        <a:defRPr kumimoji="0" sz="3200" kern="1200">
          <a:solidFill>
            <a:schemeClr val="tx1"/>
          </a:solidFill>
          <a:latin typeface="+mn-lt"/>
          <a:ea typeface="+mn-ea"/>
          <a:cs typeface="+mn-cs"/>
        </a:defRPr>
      </a:lvl1pPr>
      <a:lvl2pPr marL="741600" indent="-284400" algn="l" rtl="0" eaLnBrk="1" latinLnBrk="0" hangingPunct="1">
        <a:spcBef>
          <a:spcPts val="672"/>
        </a:spcBef>
        <a:buClr>
          <a:schemeClr val="tx1"/>
        </a:buClr>
        <a:buFont typeface="Arial" pitchFamily="34" charset="0"/>
        <a:buChar char="–"/>
        <a:defRPr kumimoji="0" sz="2800" kern="1200">
          <a:solidFill>
            <a:schemeClr val="tx1"/>
          </a:solidFill>
          <a:latin typeface="+mn-lt"/>
          <a:ea typeface="+mn-ea"/>
          <a:cs typeface="+mn-cs"/>
        </a:defRPr>
      </a:lvl2pPr>
      <a:lvl3pPr marL="1144800" indent="-230400" algn="l" rtl="0" eaLnBrk="1" latinLnBrk="0" hangingPunct="1">
        <a:spcBef>
          <a:spcPts val="576"/>
        </a:spcBef>
        <a:buClr>
          <a:schemeClr val="tx1"/>
        </a:buClr>
        <a:buFont typeface="Arial" pitchFamily="34" charset="0"/>
        <a:buChar char="•"/>
        <a:defRPr kumimoji="0" sz="2400" kern="1200">
          <a:solidFill>
            <a:schemeClr val="tx1"/>
          </a:solidFill>
          <a:latin typeface="+mn-lt"/>
          <a:ea typeface="+mn-ea"/>
          <a:cs typeface="+mn-cs"/>
        </a:defRPr>
      </a:lvl3pPr>
      <a:lvl4pPr marL="16020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4pPr>
      <a:lvl5pPr marL="2059200" indent="-230400" algn="l" rtl="0" eaLnBrk="1" latinLnBrk="0" hangingPunct="1">
        <a:spcBef>
          <a:spcPts val="480"/>
        </a:spcBef>
        <a:buClr>
          <a:schemeClr val="tx1"/>
        </a:buClr>
        <a:buFont typeface="Arial" pitchFamily="34" charset="0"/>
        <a:buChar char="»"/>
        <a:defRPr kumimoji="0" sz="20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318" y="-99392"/>
            <a:ext cx="9901318" cy="6980011"/>
          </a:xfrm>
          <a:prstGeom prst="rect">
            <a:avLst/>
          </a:prstGeom>
        </p:spPr>
      </p:pic>
      <p:sp>
        <p:nvSpPr>
          <p:cNvPr id="2" name="TextBox 1"/>
          <p:cNvSpPr txBox="1"/>
          <p:nvPr/>
        </p:nvSpPr>
        <p:spPr>
          <a:xfrm>
            <a:off x="107504" y="6212047"/>
            <a:ext cx="5842228" cy="523220"/>
          </a:xfrm>
          <a:prstGeom prst="rect">
            <a:avLst/>
          </a:prstGeom>
          <a:noFill/>
        </p:spPr>
        <p:txBody>
          <a:bodyPr wrap="square" rtlCol="0">
            <a:spAutoFit/>
          </a:bodyPr>
          <a:lstStyle/>
          <a:p>
            <a:pPr algn="ctr"/>
            <a:r>
              <a:rPr lang="en-GB" sz="1400" b="1" dirty="0" smtClean="0">
                <a:solidFill>
                  <a:schemeClr val="tx2"/>
                </a:solidFill>
                <a:latin typeface="+mj-lt"/>
              </a:rPr>
              <a:t>PISA for Schools </a:t>
            </a:r>
            <a:r>
              <a:rPr lang="en-GB" sz="1400" b="1" dirty="0">
                <a:solidFill>
                  <a:schemeClr val="tx2"/>
                </a:solidFill>
                <a:latin typeface="+mj-lt"/>
              </a:rPr>
              <a:t/>
            </a:r>
            <a:br>
              <a:rPr lang="en-GB" sz="1400" b="1" dirty="0">
                <a:solidFill>
                  <a:schemeClr val="tx2"/>
                </a:solidFill>
                <a:latin typeface="+mj-lt"/>
              </a:rPr>
            </a:br>
            <a:r>
              <a:rPr lang="en-GB" sz="1400" b="1" dirty="0">
                <a:solidFill>
                  <a:schemeClr val="tx2"/>
                </a:solidFill>
                <a:latin typeface="+mj-lt"/>
              </a:rPr>
              <a:t>Paris</a:t>
            </a:r>
            <a:r>
              <a:rPr lang="en-GB" sz="1400" b="1" dirty="0" smtClean="0">
                <a:solidFill>
                  <a:schemeClr val="tx2"/>
                </a:solidFill>
                <a:latin typeface="+mj-lt"/>
              </a:rPr>
              <a:t>,  18 July 2019</a:t>
            </a:r>
            <a:endParaRPr lang="en-GB" sz="1400" b="1" dirty="0">
              <a:solidFill>
                <a:schemeClr val="tx2"/>
              </a:solidFill>
              <a:latin typeface="+mj-lt"/>
            </a:endParaRPr>
          </a:p>
        </p:txBody>
      </p:sp>
    </p:spTree>
    <p:extLst>
      <p:ext uri="{BB962C8B-B14F-4D97-AF65-F5344CB8AC3E}">
        <p14:creationId xmlns:p14="http://schemas.microsoft.com/office/powerpoint/2010/main" val="303533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10</a:t>
            </a:fld>
            <a:endParaRPr lang="en-US" dirty="0">
              <a:solidFill>
                <a:prstClr val="white"/>
              </a:solidFill>
            </a:endParaRPr>
          </a:p>
        </p:txBody>
      </p:sp>
      <p:sp>
        <p:nvSpPr>
          <p:cNvPr id="7" name="Title 6"/>
          <p:cNvSpPr>
            <a:spLocks noGrp="1"/>
          </p:cNvSpPr>
          <p:nvPr>
            <p:ph type="title"/>
          </p:nvPr>
        </p:nvSpPr>
        <p:spPr>
          <a:xfrm>
            <a:off x="1115616" y="260648"/>
            <a:ext cx="7776864" cy="1022400"/>
          </a:xfrm>
        </p:spPr>
        <p:txBody>
          <a:bodyPr/>
          <a:lstStyle/>
          <a:p>
            <a:r>
              <a:rPr lang="en-GB" sz="2800" dirty="0" smtClean="0"/>
              <a:t>Correlation with international score frequencies</a:t>
            </a:r>
            <a:endParaRPr lang="en-GB" sz="2800" dirty="0"/>
          </a:p>
        </p:txBody>
      </p:sp>
      <p:pic>
        <p:nvPicPr>
          <p:cNvPr id="3" name="Picture 2"/>
          <p:cNvPicPr>
            <a:picLocks noChangeAspect="1"/>
          </p:cNvPicPr>
          <p:nvPr/>
        </p:nvPicPr>
        <p:blipFill>
          <a:blip r:embed="rId2"/>
          <a:stretch>
            <a:fillRect/>
          </a:stretch>
        </p:blipFill>
        <p:spPr>
          <a:xfrm>
            <a:off x="3312815" y="1412776"/>
            <a:ext cx="5831185" cy="4743372"/>
          </a:xfrm>
          <a:prstGeom prst="rect">
            <a:avLst/>
          </a:prstGeom>
        </p:spPr>
      </p:pic>
      <p:sp>
        <p:nvSpPr>
          <p:cNvPr id="2" name="TextBox 1"/>
          <p:cNvSpPr txBox="1"/>
          <p:nvPr/>
        </p:nvSpPr>
        <p:spPr>
          <a:xfrm>
            <a:off x="467544" y="1412776"/>
            <a:ext cx="2736304" cy="4616648"/>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The scatter plot shows the percentage of correct responses to the items in the international pilot against the percentage for the country under scrutiny;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smtClean="0"/>
              <a:t>Items below the blue line have more correct responses in the country than in the pilot (and </a:t>
            </a:r>
            <a:r>
              <a:rPr lang="en-GB" sz="1400" dirty="0" err="1" smtClean="0"/>
              <a:t>viceversa</a:t>
            </a:r>
            <a:r>
              <a:rPr lang="en-GB" sz="1400" dirty="0" smtClean="0"/>
              <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smtClean="0"/>
              <a:t>It is possible to change domain to look at the other plots;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smtClean="0"/>
              <a:t>The table below presents the correlation for each response category between the international pilot and the country.</a:t>
            </a:r>
          </a:p>
        </p:txBody>
      </p:sp>
    </p:spTree>
    <p:extLst>
      <p:ext uri="{BB962C8B-B14F-4D97-AF65-F5344CB8AC3E}">
        <p14:creationId xmlns:p14="http://schemas.microsoft.com/office/powerpoint/2010/main" val="1643763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11</a:t>
            </a:fld>
            <a:endParaRPr lang="en-US" dirty="0">
              <a:solidFill>
                <a:prstClr val="white"/>
              </a:solidFill>
            </a:endParaRPr>
          </a:p>
        </p:txBody>
      </p:sp>
      <p:sp>
        <p:nvSpPr>
          <p:cNvPr id="7" name="Title 6"/>
          <p:cNvSpPr>
            <a:spLocks noGrp="1"/>
          </p:cNvSpPr>
          <p:nvPr>
            <p:ph type="title"/>
          </p:nvPr>
        </p:nvSpPr>
        <p:spPr>
          <a:xfrm>
            <a:off x="1115616" y="260648"/>
            <a:ext cx="7416000" cy="1022400"/>
          </a:xfrm>
        </p:spPr>
        <p:txBody>
          <a:bodyPr/>
          <a:lstStyle/>
          <a:p>
            <a:r>
              <a:rPr lang="en-GB" dirty="0" smtClean="0"/>
              <a:t>Point-</a:t>
            </a:r>
            <a:r>
              <a:rPr lang="en-GB" dirty="0" err="1" smtClean="0"/>
              <a:t>biserial</a:t>
            </a:r>
            <a:r>
              <a:rPr lang="en-GB" dirty="0" smtClean="0"/>
              <a:t> correlation</a:t>
            </a:r>
            <a:endParaRPr lang="en-GB" dirty="0"/>
          </a:p>
        </p:txBody>
      </p:sp>
      <p:pic>
        <p:nvPicPr>
          <p:cNvPr id="3" name="Picture 2"/>
          <p:cNvPicPr>
            <a:picLocks noChangeAspect="1"/>
          </p:cNvPicPr>
          <p:nvPr/>
        </p:nvPicPr>
        <p:blipFill>
          <a:blip r:embed="rId2"/>
          <a:stretch>
            <a:fillRect/>
          </a:stretch>
        </p:blipFill>
        <p:spPr>
          <a:xfrm>
            <a:off x="3797982" y="1556792"/>
            <a:ext cx="5328592" cy="4193853"/>
          </a:xfrm>
          <a:prstGeom prst="rect">
            <a:avLst/>
          </a:prstGeom>
        </p:spPr>
      </p:pic>
      <p:sp>
        <p:nvSpPr>
          <p:cNvPr id="4" name="TextBox 3"/>
          <p:cNvSpPr txBox="1"/>
          <p:nvPr/>
        </p:nvSpPr>
        <p:spPr>
          <a:xfrm>
            <a:off x="467544" y="1556792"/>
            <a:ext cx="3114414" cy="286232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A negative point-</a:t>
            </a:r>
            <a:r>
              <a:rPr lang="en-GB" dirty="0" err="1" smtClean="0"/>
              <a:t>biserial</a:t>
            </a:r>
            <a:r>
              <a:rPr lang="en-GB" dirty="0" smtClean="0"/>
              <a:t> correlation </a:t>
            </a:r>
            <a:r>
              <a:rPr lang="en-GB" dirty="0" smtClean="0"/>
              <a:t>could indicate </a:t>
            </a:r>
            <a:r>
              <a:rPr lang="en-GB" dirty="0" err="1" smtClean="0"/>
              <a:t>mis</a:t>
            </a:r>
            <a:r>
              <a:rPr lang="en-GB" dirty="0" smtClean="0"/>
              <a:t>-keyed </a:t>
            </a:r>
            <a:r>
              <a:rPr lang="en-GB" dirty="0" smtClean="0"/>
              <a:t>items (the correct answer coded as 0 instead of 1);</a:t>
            </a:r>
          </a:p>
          <a:p>
            <a:endParaRPr lang="en-GB" dirty="0" smtClean="0"/>
          </a:p>
          <a:p>
            <a:pPr marL="285750" indent="-285750">
              <a:buFont typeface="Arial" panose="020B0604020202020204" pitchFamily="34" charset="0"/>
              <a:buChar char="•"/>
            </a:pPr>
            <a:r>
              <a:rPr lang="en-GB" dirty="0" smtClean="0"/>
              <a:t>Low discrimination for the correct answer should be compared with overall discrimination index</a:t>
            </a:r>
            <a:endParaRPr lang="en-GB" dirty="0"/>
          </a:p>
        </p:txBody>
      </p:sp>
    </p:spTree>
    <p:extLst>
      <p:ext uri="{BB962C8B-B14F-4D97-AF65-F5344CB8AC3E}">
        <p14:creationId xmlns:p14="http://schemas.microsoft.com/office/powerpoint/2010/main" val="3306123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12</a:t>
            </a:fld>
            <a:endParaRPr lang="en-US" dirty="0">
              <a:solidFill>
                <a:prstClr val="white"/>
              </a:solidFill>
            </a:endParaRPr>
          </a:p>
        </p:txBody>
      </p:sp>
      <p:sp>
        <p:nvSpPr>
          <p:cNvPr id="7" name="Title 6"/>
          <p:cNvSpPr>
            <a:spLocks noGrp="1"/>
          </p:cNvSpPr>
          <p:nvPr>
            <p:ph type="title"/>
          </p:nvPr>
        </p:nvSpPr>
        <p:spPr>
          <a:xfrm>
            <a:off x="1115616" y="260648"/>
            <a:ext cx="7416000" cy="1022400"/>
          </a:xfrm>
        </p:spPr>
        <p:txBody>
          <a:bodyPr/>
          <a:lstStyle/>
          <a:p>
            <a:r>
              <a:rPr lang="en-GB" dirty="0" smtClean="0"/>
              <a:t>IRT item difficulty</a:t>
            </a:r>
            <a:endParaRPr lang="en-GB" dirty="0"/>
          </a:p>
        </p:txBody>
      </p:sp>
      <p:pic>
        <p:nvPicPr>
          <p:cNvPr id="3" name="Picture 2"/>
          <p:cNvPicPr>
            <a:picLocks noChangeAspect="1"/>
          </p:cNvPicPr>
          <p:nvPr/>
        </p:nvPicPr>
        <p:blipFill>
          <a:blip r:embed="rId2"/>
          <a:stretch>
            <a:fillRect/>
          </a:stretch>
        </p:blipFill>
        <p:spPr>
          <a:xfrm>
            <a:off x="3978933" y="1485605"/>
            <a:ext cx="5165067" cy="4925995"/>
          </a:xfrm>
          <a:prstGeom prst="rect">
            <a:avLst/>
          </a:prstGeom>
        </p:spPr>
      </p:pic>
      <p:sp>
        <p:nvSpPr>
          <p:cNvPr id="4" name="TextBox 3"/>
          <p:cNvSpPr txBox="1"/>
          <p:nvPr/>
        </p:nvSpPr>
        <p:spPr>
          <a:xfrm>
            <a:off x="395536" y="1490530"/>
            <a:ext cx="3744416" cy="507831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scatter plot presents the IRT difficulty of the items in the international pilot against the estimated IRT difficulty of the items in the country;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Items are flagged when the two difficulty parameters are significantly different;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When the density of item parameters in the country is to the right of the density of item parameters in the international pilot, it means items are on average more difficult in the country.</a:t>
            </a:r>
            <a:endParaRPr lang="en-GB" dirty="0" smtClean="0"/>
          </a:p>
          <a:p>
            <a:pPr marL="285750" indent="-285750">
              <a:buFont typeface="Arial" panose="020B0604020202020204" pitchFamily="34" charset="0"/>
              <a:buChar char="•"/>
            </a:pPr>
            <a:endParaRPr lang="en-GB" dirty="0" smtClean="0"/>
          </a:p>
        </p:txBody>
      </p:sp>
    </p:spTree>
    <p:extLst>
      <p:ext uri="{BB962C8B-B14F-4D97-AF65-F5344CB8AC3E}">
        <p14:creationId xmlns:p14="http://schemas.microsoft.com/office/powerpoint/2010/main" val="1148422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13</a:t>
            </a:fld>
            <a:endParaRPr lang="en-US" dirty="0">
              <a:solidFill>
                <a:prstClr val="white"/>
              </a:solidFill>
            </a:endParaRPr>
          </a:p>
        </p:txBody>
      </p:sp>
      <p:sp>
        <p:nvSpPr>
          <p:cNvPr id="7" name="Title 6"/>
          <p:cNvSpPr>
            <a:spLocks noGrp="1"/>
          </p:cNvSpPr>
          <p:nvPr>
            <p:ph type="title"/>
          </p:nvPr>
        </p:nvSpPr>
        <p:spPr>
          <a:xfrm>
            <a:off x="1115616" y="260648"/>
            <a:ext cx="7416000" cy="1022400"/>
          </a:xfrm>
        </p:spPr>
        <p:txBody>
          <a:bodyPr/>
          <a:lstStyle/>
          <a:p>
            <a:r>
              <a:rPr lang="en-GB" dirty="0" smtClean="0"/>
              <a:t>Model fit</a:t>
            </a:r>
            <a:endParaRPr lang="en-GB" dirty="0"/>
          </a:p>
        </p:txBody>
      </p:sp>
      <p:pic>
        <p:nvPicPr>
          <p:cNvPr id="6" name="Picture 5"/>
          <p:cNvPicPr>
            <a:picLocks noChangeAspect="1"/>
          </p:cNvPicPr>
          <p:nvPr/>
        </p:nvPicPr>
        <p:blipFill>
          <a:blip r:embed="rId2"/>
          <a:stretch>
            <a:fillRect/>
          </a:stretch>
        </p:blipFill>
        <p:spPr>
          <a:xfrm>
            <a:off x="2736827" y="1412776"/>
            <a:ext cx="6407173" cy="4368527"/>
          </a:xfrm>
          <a:prstGeom prst="rect">
            <a:avLst/>
          </a:prstGeom>
        </p:spPr>
      </p:pic>
      <p:sp>
        <p:nvSpPr>
          <p:cNvPr id="8" name="TextBox 7"/>
          <p:cNvSpPr txBox="1"/>
          <p:nvPr/>
        </p:nvSpPr>
        <p:spPr>
          <a:xfrm>
            <a:off x="395536" y="1556792"/>
            <a:ext cx="2232248" cy="3970318"/>
          </a:xfrm>
          <a:prstGeom prst="rect">
            <a:avLst/>
          </a:prstGeom>
          <a:noFill/>
        </p:spPr>
        <p:txBody>
          <a:bodyPr wrap="square" rtlCol="0">
            <a:spAutoFit/>
          </a:bodyPr>
          <a:lstStyle/>
          <a:p>
            <a:endParaRPr lang="en-GB" dirty="0" smtClean="0"/>
          </a:p>
          <a:p>
            <a:pPr marL="285750" indent="-285750">
              <a:buFont typeface="Arial" panose="020B0604020202020204" pitchFamily="34" charset="0"/>
              <a:buChar char="•"/>
            </a:pPr>
            <a:r>
              <a:rPr lang="en-GB" dirty="0" smtClean="0"/>
              <a:t>Item fit to the model is checked with national estimated item parameters;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It is important to check also whether the </a:t>
            </a:r>
            <a:r>
              <a:rPr lang="en-GB" dirty="0" err="1" smtClean="0"/>
              <a:t>Infit</a:t>
            </a:r>
            <a:r>
              <a:rPr lang="en-GB" dirty="0" smtClean="0"/>
              <a:t> is significant (if </a:t>
            </a:r>
            <a:r>
              <a:rPr lang="en-GB" dirty="0" err="1" smtClean="0"/>
              <a:t>Infit_t</a:t>
            </a:r>
            <a:r>
              <a:rPr lang="en-GB" dirty="0" smtClean="0"/>
              <a:t> is greater in absolute value than 1.96)</a:t>
            </a:r>
            <a:r>
              <a:rPr lang="en-GB" dirty="0" smtClean="0"/>
              <a:t> </a:t>
            </a:r>
          </a:p>
        </p:txBody>
      </p:sp>
    </p:spTree>
    <p:extLst>
      <p:ext uri="{BB962C8B-B14F-4D97-AF65-F5344CB8AC3E}">
        <p14:creationId xmlns:p14="http://schemas.microsoft.com/office/powerpoint/2010/main" val="1047700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14</a:t>
            </a:fld>
            <a:endParaRPr lang="en-US" dirty="0">
              <a:solidFill>
                <a:prstClr val="white"/>
              </a:solidFill>
            </a:endParaRPr>
          </a:p>
        </p:txBody>
      </p:sp>
      <p:sp>
        <p:nvSpPr>
          <p:cNvPr id="4" name="TextBox 3"/>
          <p:cNvSpPr txBox="1"/>
          <p:nvPr/>
        </p:nvSpPr>
        <p:spPr>
          <a:xfrm>
            <a:off x="395536" y="1490530"/>
            <a:ext cx="3744416" cy="4524315"/>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This analysis is computationally intensive;</a:t>
            </a:r>
          </a:p>
          <a:p>
            <a:endParaRPr lang="en-GB" dirty="0" smtClean="0"/>
          </a:p>
          <a:p>
            <a:pPr marL="285750" indent="-285750">
              <a:buFont typeface="Arial" panose="020B0604020202020204" pitchFamily="34" charset="0"/>
              <a:buChar char="•"/>
            </a:pPr>
            <a:r>
              <a:rPr lang="en-GB" dirty="0" smtClean="0"/>
              <a:t>It is possible to switch between the different domains;</a:t>
            </a:r>
          </a:p>
          <a:p>
            <a:endParaRPr lang="en-GB" dirty="0" smtClean="0"/>
          </a:p>
          <a:p>
            <a:pPr marL="285750" indent="-285750">
              <a:buFont typeface="Arial" panose="020B0604020202020204" pitchFamily="34" charset="0"/>
              <a:buChar char="•"/>
            </a:pPr>
            <a:r>
              <a:rPr lang="en-GB" dirty="0" smtClean="0"/>
              <a:t>The dots are filled when the difference is statistically significant between the parameters for boys and girls;</a:t>
            </a:r>
          </a:p>
          <a:p>
            <a:endParaRPr lang="en-GB" dirty="0" smtClean="0"/>
          </a:p>
          <a:p>
            <a:pPr marL="285750" indent="-285750">
              <a:buFont typeface="Arial" panose="020B0604020202020204" pitchFamily="34" charset="0"/>
              <a:buChar char="•"/>
            </a:pPr>
            <a:r>
              <a:rPr lang="en-GB" dirty="0" smtClean="0"/>
              <a:t>It is important to look also for patterns, e.g. items in a given domain are consistently easier (or harder) for one gender group.</a:t>
            </a:r>
            <a:endParaRPr lang="en-GB" dirty="0"/>
          </a:p>
        </p:txBody>
      </p:sp>
      <p:sp>
        <p:nvSpPr>
          <p:cNvPr id="2" name="Title 1"/>
          <p:cNvSpPr>
            <a:spLocks noGrp="1"/>
          </p:cNvSpPr>
          <p:nvPr>
            <p:ph type="title"/>
          </p:nvPr>
        </p:nvSpPr>
        <p:spPr/>
        <p:txBody>
          <a:bodyPr/>
          <a:lstStyle/>
          <a:p>
            <a:r>
              <a:rPr lang="en-GB" dirty="0" smtClean="0"/>
              <a:t>Gender DIF</a:t>
            </a:r>
            <a:endParaRPr lang="en-GB" dirty="0"/>
          </a:p>
        </p:txBody>
      </p:sp>
      <p:pic>
        <p:nvPicPr>
          <p:cNvPr id="6" name="Picture 5"/>
          <p:cNvPicPr>
            <a:picLocks noChangeAspect="1"/>
          </p:cNvPicPr>
          <p:nvPr/>
        </p:nvPicPr>
        <p:blipFill>
          <a:blip r:embed="rId2"/>
          <a:stretch>
            <a:fillRect/>
          </a:stretch>
        </p:blipFill>
        <p:spPr>
          <a:xfrm>
            <a:off x="4063434" y="1482576"/>
            <a:ext cx="5080566" cy="4405718"/>
          </a:xfrm>
          <a:prstGeom prst="rect">
            <a:avLst/>
          </a:prstGeom>
        </p:spPr>
      </p:pic>
    </p:spTree>
    <p:extLst>
      <p:ext uri="{BB962C8B-B14F-4D97-AF65-F5344CB8AC3E}">
        <p14:creationId xmlns:p14="http://schemas.microsoft.com/office/powerpoint/2010/main" val="1272415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15</a:t>
            </a:fld>
            <a:endParaRPr lang="en-US" dirty="0">
              <a:solidFill>
                <a:prstClr val="white"/>
              </a:solidFill>
            </a:endParaRPr>
          </a:p>
        </p:txBody>
      </p:sp>
      <p:sp>
        <p:nvSpPr>
          <p:cNvPr id="4" name="TextBox 3"/>
          <p:cNvSpPr txBox="1"/>
          <p:nvPr/>
        </p:nvSpPr>
        <p:spPr>
          <a:xfrm>
            <a:off x="395536" y="1484784"/>
            <a:ext cx="3096344" cy="4616648"/>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The items that showed at least a dodgy criterion in the exploratory analysis are reviewed here;</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The item characteristic curve should be S-shaped; it does not discriminate well for ability levels in which it is flat;</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Correspondingly, the item information curve will be centred around the ability levels for which the item provides more information;</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When the IFC is flat, it means that the item does not provide information on those ability levels;</a:t>
            </a:r>
            <a:endParaRPr lang="en-GB" sz="1400" dirty="0" smtClean="0"/>
          </a:p>
          <a:p>
            <a:endParaRPr lang="en-GB" sz="1400" dirty="0"/>
          </a:p>
        </p:txBody>
      </p:sp>
      <p:sp>
        <p:nvSpPr>
          <p:cNvPr id="2" name="Title 1"/>
          <p:cNvSpPr>
            <a:spLocks noGrp="1"/>
          </p:cNvSpPr>
          <p:nvPr>
            <p:ph type="title"/>
          </p:nvPr>
        </p:nvSpPr>
        <p:spPr/>
        <p:txBody>
          <a:bodyPr/>
          <a:lstStyle/>
          <a:p>
            <a:r>
              <a:rPr lang="en-GB" dirty="0" smtClean="0"/>
              <a:t>Item characteristic and function curves</a:t>
            </a:r>
            <a:endParaRPr lang="en-GB" dirty="0"/>
          </a:p>
        </p:txBody>
      </p:sp>
      <p:pic>
        <p:nvPicPr>
          <p:cNvPr id="6" name="Picture 5"/>
          <p:cNvPicPr>
            <a:picLocks noChangeAspect="1"/>
          </p:cNvPicPr>
          <p:nvPr/>
        </p:nvPicPr>
        <p:blipFill>
          <a:blip r:embed="rId2"/>
          <a:stretch>
            <a:fillRect/>
          </a:stretch>
        </p:blipFill>
        <p:spPr>
          <a:xfrm>
            <a:off x="5220072" y="1484784"/>
            <a:ext cx="3530716" cy="2450822"/>
          </a:xfrm>
          <a:prstGeom prst="rect">
            <a:avLst/>
          </a:prstGeom>
        </p:spPr>
      </p:pic>
      <p:pic>
        <p:nvPicPr>
          <p:cNvPr id="8" name="Picture 7"/>
          <p:cNvPicPr>
            <a:picLocks noChangeAspect="1"/>
          </p:cNvPicPr>
          <p:nvPr/>
        </p:nvPicPr>
        <p:blipFill>
          <a:blip r:embed="rId3"/>
          <a:stretch>
            <a:fillRect/>
          </a:stretch>
        </p:blipFill>
        <p:spPr>
          <a:xfrm>
            <a:off x="6012160" y="5373216"/>
            <a:ext cx="2232248" cy="1361047"/>
          </a:xfrm>
          <a:prstGeom prst="rect">
            <a:avLst/>
          </a:prstGeom>
        </p:spPr>
      </p:pic>
      <p:pic>
        <p:nvPicPr>
          <p:cNvPr id="3" name="Picture 2"/>
          <p:cNvPicPr>
            <a:picLocks noChangeAspect="1"/>
          </p:cNvPicPr>
          <p:nvPr/>
        </p:nvPicPr>
        <p:blipFill>
          <a:blip r:embed="rId4"/>
          <a:stretch>
            <a:fillRect/>
          </a:stretch>
        </p:blipFill>
        <p:spPr>
          <a:xfrm>
            <a:off x="6673080" y="3935606"/>
            <a:ext cx="2077708" cy="1271388"/>
          </a:xfrm>
          <a:prstGeom prst="rect">
            <a:avLst/>
          </a:prstGeom>
        </p:spPr>
      </p:pic>
      <p:sp>
        <p:nvSpPr>
          <p:cNvPr id="7" name="TextBox 6"/>
          <p:cNvSpPr txBox="1"/>
          <p:nvPr/>
        </p:nvSpPr>
        <p:spPr>
          <a:xfrm>
            <a:off x="5047338" y="4283993"/>
            <a:ext cx="1625742" cy="507831"/>
          </a:xfrm>
          <a:prstGeom prst="rect">
            <a:avLst/>
          </a:prstGeom>
          <a:noFill/>
        </p:spPr>
        <p:txBody>
          <a:bodyPr wrap="square" rtlCol="0">
            <a:spAutoFit/>
          </a:bodyPr>
          <a:lstStyle/>
          <a:p>
            <a:r>
              <a:rPr lang="en-GB" sz="900" dirty="0" smtClean="0"/>
              <a:t>Good discrimination across the distribution and well-shaped information curve</a:t>
            </a:r>
            <a:endParaRPr lang="en-GB" sz="900" dirty="0"/>
          </a:p>
        </p:txBody>
      </p:sp>
      <p:sp>
        <p:nvSpPr>
          <p:cNvPr id="9" name="TextBox 8"/>
          <p:cNvSpPr txBox="1"/>
          <p:nvPr/>
        </p:nvSpPr>
        <p:spPr>
          <a:xfrm>
            <a:off x="4386418" y="5661248"/>
            <a:ext cx="1625742" cy="646331"/>
          </a:xfrm>
          <a:prstGeom prst="rect">
            <a:avLst/>
          </a:prstGeom>
          <a:noFill/>
        </p:spPr>
        <p:txBody>
          <a:bodyPr wrap="square" rtlCol="0">
            <a:spAutoFit/>
          </a:bodyPr>
          <a:lstStyle/>
          <a:p>
            <a:r>
              <a:rPr lang="en-GB" sz="900" dirty="0" smtClean="0"/>
              <a:t>Poor discrimination for low level of ability and low information for high level of ability </a:t>
            </a:r>
            <a:endParaRPr lang="en-GB" sz="900" dirty="0"/>
          </a:p>
        </p:txBody>
      </p:sp>
      <p:sp>
        <p:nvSpPr>
          <p:cNvPr id="10" name="TextBox 9"/>
          <p:cNvSpPr txBox="1"/>
          <p:nvPr/>
        </p:nvSpPr>
        <p:spPr>
          <a:xfrm>
            <a:off x="3692488" y="2952792"/>
            <a:ext cx="1625742" cy="784830"/>
          </a:xfrm>
          <a:prstGeom prst="rect">
            <a:avLst/>
          </a:prstGeom>
          <a:noFill/>
        </p:spPr>
        <p:txBody>
          <a:bodyPr wrap="square" rtlCol="0">
            <a:spAutoFit/>
          </a:bodyPr>
          <a:lstStyle/>
          <a:p>
            <a:r>
              <a:rPr lang="en-GB" sz="900" dirty="0" smtClean="0"/>
              <a:t>Good discrimination for a narrow subset of ability levels and similarly information only around them</a:t>
            </a:r>
            <a:endParaRPr lang="en-GB" sz="900" dirty="0"/>
          </a:p>
        </p:txBody>
      </p:sp>
    </p:spTree>
    <p:extLst>
      <p:ext uri="{BB962C8B-B14F-4D97-AF65-F5344CB8AC3E}">
        <p14:creationId xmlns:p14="http://schemas.microsoft.com/office/powerpoint/2010/main" val="238799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16</a:t>
            </a:fld>
            <a:endParaRPr lang="en-US" dirty="0">
              <a:solidFill>
                <a:prstClr val="white"/>
              </a:solidFill>
            </a:endParaRPr>
          </a:p>
        </p:txBody>
      </p:sp>
      <p:sp>
        <p:nvSpPr>
          <p:cNvPr id="4" name="TextBox 3"/>
          <p:cNvSpPr txBox="1"/>
          <p:nvPr/>
        </p:nvSpPr>
        <p:spPr>
          <a:xfrm>
            <a:off x="395536" y="1490530"/>
            <a:ext cx="3744416" cy="2893100"/>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In the Wright Map, it is possible to locate the items in terms of difficulty (right axis) and compare that to the distribution of ability of the students (left plot);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smtClean="0"/>
              <a:t>Students with ability equal or higher than the difficulty of the items have 50% of answering correctly;</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The higher the location (difficulty) of the item, the fewer the students able to answer correctly with at least 50% chance.</a:t>
            </a:r>
          </a:p>
        </p:txBody>
      </p:sp>
      <p:sp>
        <p:nvSpPr>
          <p:cNvPr id="2" name="Title 1"/>
          <p:cNvSpPr>
            <a:spLocks noGrp="1"/>
          </p:cNvSpPr>
          <p:nvPr>
            <p:ph type="title"/>
          </p:nvPr>
        </p:nvSpPr>
        <p:spPr/>
        <p:txBody>
          <a:bodyPr/>
          <a:lstStyle/>
          <a:p>
            <a:r>
              <a:rPr lang="en-GB" dirty="0" smtClean="0"/>
              <a:t>Wright Map</a:t>
            </a:r>
            <a:endParaRPr lang="en-GB" dirty="0"/>
          </a:p>
        </p:txBody>
      </p:sp>
      <p:pic>
        <p:nvPicPr>
          <p:cNvPr id="3" name="Picture 2"/>
          <p:cNvPicPr>
            <a:picLocks noChangeAspect="1"/>
          </p:cNvPicPr>
          <p:nvPr/>
        </p:nvPicPr>
        <p:blipFill>
          <a:blip r:embed="rId2"/>
          <a:stretch>
            <a:fillRect/>
          </a:stretch>
        </p:blipFill>
        <p:spPr>
          <a:xfrm>
            <a:off x="5241260" y="1490530"/>
            <a:ext cx="3095525" cy="2667966"/>
          </a:xfrm>
          <a:prstGeom prst="rect">
            <a:avLst/>
          </a:prstGeom>
        </p:spPr>
      </p:pic>
      <p:pic>
        <p:nvPicPr>
          <p:cNvPr id="6" name="Picture 5"/>
          <p:cNvPicPr>
            <a:picLocks noChangeAspect="1"/>
          </p:cNvPicPr>
          <p:nvPr/>
        </p:nvPicPr>
        <p:blipFill>
          <a:blip r:embed="rId3"/>
          <a:stretch>
            <a:fillRect/>
          </a:stretch>
        </p:blipFill>
        <p:spPr>
          <a:xfrm>
            <a:off x="4947066" y="4236441"/>
            <a:ext cx="3701953" cy="2175159"/>
          </a:xfrm>
          <a:prstGeom prst="rect">
            <a:avLst/>
          </a:prstGeom>
        </p:spPr>
      </p:pic>
      <p:sp>
        <p:nvSpPr>
          <p:cNvPr id="7" name="TextBox 6"/>
          <p:cNvSpPr txBox="1"/>
          <p:nvPr/>
        </p:nvSpPr>
        <p:spPr>
          <a:xfrm>
            <a:off x="4572000" y="3284984"/>
            <a:ext cx="1625742" cy="230832"/>
          </a:xfrm>
          <a:prstGeom prst="rect">
            <a:avLst/>
          </a:prstGeom>
          <a:noFill/>
        </p:spPr>
        <p:txBody>
          <a:bodyPr wrap="square" rtlCol="0">
            <a:spAutoFit/>
          </a:bodyPr>
          <a:lstStyle/>
          <a:p>
            <a:r>
              <a:rPr lang="en-GB" sz="900" dirty="0" smtClean="0"/>
              <a:t>Easy item</a:t>
            </a:r>
            <a:endParaRPr lang="en-GB" sz="900" dirty="0"/>
          </a:p>
        </p:txBody>
      </p:sp>
      <p:sp>
        <p:nvSpPr>
          <p:cNvPr id="8" name="TextBox 7"/>
          <p:cNvSpPr txBox="1"/>
          <p:nvPr/>
        </p:nvSpPr>
        <p:spPr>
          <a:xfrm>
            <a:off x="4121478" y="5309968"/>
            <a:ext cx="1625742" cy="230832"/>
          </a:xfrm>
          <a:prstGeom prst="rect">
            <a:avLst/>
          </a:prstGeom>
          <a:noFill/>
        </p:spPr>
        <p:txBody>
          <a:bodyPr wrap="square" rtlCol="0">
            <a:spAutoFit/>
          </a:bodyPr>
          <a:lstStyle/>
          <a:p>
            <a:r>
              <a:rPr lang="en-GB" sz="900" dirty="0" smtClean="0"/>
              <a:t>Difficult item</a:t>
            </a:r>
            <a:endParaRPr lang="en-GB" sz="900" dirty="0"/>
          </a:p>
        </p:txBody>
      </p:sp>
    </p:spTree>
    <p:extLst>
      <p:ext uri="{BB962C8B-B14F-4D97-AF65-F5344CB8AC3E}">
        <p14:creationId xmlns:p14="http://schemas.microsoft.com/office/powerpoint/2010/main" val="4112579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17</a:t>
            </a:fld>
            <a:endParaRPr lang="en-US" dirty="0">
              <a:solidFill>
                <a:prstClr val="white"/>
              </a:solidFill>
            </a:endParaRPr>
          </a:p>
        </p:txBody>
      </p:sp>
      <p:sp>
        <p:nvSpPr>
          <p:cNvPr id="4" name="TextBox 3"/>
          <p:cNvSpPr txBox="1"/>
          <p:nvPr/>
        </p:nvSpPr>
        <p:spPr>
          <a:xfrm>
            <a:off x="467544" y="1484784"/>
            <a:ext cx="3456384" cy="3785652"/>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The test characteristic and information curves provide information on the overall validity and  reliability of the test;</a:t>
            </a:r>
          </a:p>
          <a:p>
            <a:endParaRPr lang="en-GB" sz="1600" dirty="0" smtClean="0"/>
          </a:p>
          <a:p>
            <a:pPr marL="285750" indent="-285750">
              <a:buFont typeface="Arial" panose="020B0604020202020204" pitchFamily="34" charset="0"/>
              <a:buChar char="•"/>
            </a:pPr>
            <a:r>
              <a:rPr lang="en-GB" sz="1600" dirty="0" smtClean="0"/>
              <a:t>By ticking the items, it possible to observe changes in the two curves as the items are dropped from the sample;</a:t>
            </a:r>
          </a:p>
          <a:p>
            <a:endParaRPr lang="en-GB" sz="1600" dirty="0" smtClean="0"/>
          </a:p>
          <a:p>
            <a:pPr marL="285750" indent="-285750">
              <a:buFont typeface="Arial" panose="020B0604020202020204" pitchFamily="34" charset="0"/>
              <a:buChar char="•"/>
            </a:pPr>
            <a:r>
              <a:rPr lang="en-GB" sz="1600" dirty="0" smtClean="0"/>
              <a:t>If they improve (e.g. the TIC becomes more bell-shaped) it could be indicative that the items should be dropped.</a:t>
            </a:r>
          </a:p>
        </p:txBody>
      </p:sp>
      <p:sp>
        <p:nvSpPr>
          <p:cNvPr id="2" name="Title 1"/>
          <p:cNvSpPr>
            <a:spLocks noGrp="1"/>
          </p:cNvSpPr>
          <p:nvPr>
            <p:ph type="title"/>
          </p:nvPr>
        </p:nvSpPr>
        <p:spPr/>
        <p:txBody>
          <a:bodyPr/>
          <a:lstStyle/>
          <a:p>
            <a:r>
              <a:rPr lang="en-GB" dirty="0" smtClean="0"/>
              <a:t>Test information function</a:t>
            </a:r>
            <a:endParaRPr lang="en-GB" dirty="0"/>
          </a:p>
        </p:txBody>
      </p:sp>
      <p:pic>
        <p:nvPicPr>
          <p:cNvPr id="3" name="Picture 2"/>
          <p:cNvPicPr>
            <a:picLocks noChangeAspect="1"/>
          </p:cNvPicPr>
          <p:nvPr/>
        </p:nvPicPr>
        <p:blipFill>
          <a:blip r:embed="rId2"/>
          <a:stretch>
            <a:fillRect/>
          </a:stretch>
        </p:blipFill>
        <p:spPr>
          <a:xfrm>
            <a:off x="5220072" y="1397619"/>
            <a:ext cx="3475002" cy="3026256"/>
          </a:xfrm>
          <a:prstGeom prst="rect">
            <a:avLst/>
          </a:prstGeom>
        </p:spPr>
      </p:pic>
      <p:pic>
        <p:nvPicPr>
          <p:cNvPr id="8" name="Picture 7"/>
          <p:cNvPicPr>
            <a:picLocks noChangeAspect="1"/>
          </p:cNvPicPr>
          <p:nvPr/>
        </p:nvPicPr>
        <p:blipFill>
          <a:blip r:embed="rId3"/>
          <a:stretch>
            <a:fillRect/>
          </a:stretch>
        </p:blipFill>
        <p:spPr>
          <a:xfrm>
            <a:off x="6084168" y="4697759"/>
            <a:ext cx="2093729" cy="2068684"/>
          </a:xfrm>
          <a:prstGeom prst="rect">
            <a:avLst/>
          </a:prstGeom>
        </p:spPr>
      </p:pic>
      <p:sp>
        <p:nvSpPr>
          <p:cNvPr id="6" name="TextBox 5"/>
          <p:cNvSpPr txBox="1"/>
          <p:nvPr/>
        </p:nvSpPr>
        <p:spPr>
          <a:xfrm>
            <a:off x="4355976" y="2780928"/>
            <a:ext cx="1008112" cy="246221"/>
          </a:xfrm>
          <a:prstGeom prst="rect">
            <a:avLst/>
          </a:prstGeom>
          <a:noFill/>
        </p:spPr>
        <p:txBody>
          <a:bodyPr wrap="square" rtlCol="0">
            <a:spAutoFit/>
          </a:bodyPr>
          <a:lstStyle/>
          <a:p>
            <a:r>
              <a:rPr lang="en-GB" sz="1000" dirty="0" smtClean="0"/>
              <a:t>Original TIF</a:t>
            </a:r>
            <a:endParaRPr lang="en-GB" sz="1000" dirty="0"/>
          </a:p>
        </p:txBody>
      </p:sp>
      <p:sp>
        <p:nvSpPr>
          <p:cNvPr id="10" name="TextBox 9"/>
          <p:cNvSpPr txBox="1"/>
          <p:nvPr/>
        </p:nvSpPr>
        <p:spPr>
          <a:xfrm>
            <a:off x="4788000" y="5474193"/>
            <a:ext cx="1008112" cy="553998"/>
          </a:xfrm>
          <a:prstGeom prst="rect">
            <a:avLst/>
          </a:prstGeom>
          <a:noFill/>
        </p:spPr>
        <p:txBody>
          <a:bodyPr wrap="square" rtlCol="0">
            <a:spAutoFit/>
          </a:bodyPr>
          <a:lstStyle/>
          <a:p>
            <a:r>
              <a:rPr lang="en-GB" sz="1000" dirty="0" smtClean="0"/>
              <a:t>Improved TIF after dropping one item</a:t>
            </a:r>
            <a:endParaRPr lang="en-GB" sz="1000" dirty="0"/>
          </a:p>
        </p:txBody>
      </p:sp>
    </p:spTree>
    <p:extLst>
      <p:ext uri="{BB962C8B-B14F-4D97-AF65-F5344CB8AC3E}">
        <p14:creationId xmlns:p14="http://schemas.microsoft.com/office/powerpoint/2010/main" val="2806389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18</a:t>
            </a:fld>
            <a:endParaRPr lang="en-US" dirty="0">
              <a:solidFill>
                <a:prstClr val="white"/>
              </a:solidFill>
            </a:endParaRPr>
          </a:p>
        </p:txBody>
      </p:sp>
      <p:sp>
        <p:nvSpPr>
          <p:cNvPr id="4" name="TextBox 3"/>
          <p:cNvSpPr txBox="1"/>
          <p:nvPr/>
        </p:nvSpPr>
        <p:spPr>
          <a:xfrm>
            <a:off x="251520" y="1456496"/>
            <a:ext cx="3744416" cy="4339650"/>
          </a:xfrm>
          <a:prstGeom prst="rect">
            <a:avLst/>
          </a:prstGeom>
          <a:noFill/>
        </p:spPr>
        <p:txBody>
          <a:bodyPr wrap="square" rtlCol="0">
            <a:spAutoFit/>
          </a:bodyPr>
          <a:lstStyle/>
          <a:p>
            <a:pPr marL="285750" indent="-285750">
              <a:buFont typeface="Arial" panose="020B0604020202020204" pitchFamily="34" charset="0"/>
              <a:buChar char="•"/>
            </a:pPr>
            <a:r>
              <a:rPr lang="en-GB" sz="1200" dirty="0" smtClean="0"/>
              <a:t>Expected  A Posteriori (EAP): </a:t>
            </a:r>
            <a:r>
              <a:rPr lang="en-US" sz="1200" dirty="0" smtClean="0"/>
              <a:t>posterior </a:t>
            </a:r>
            <a:r>
              <a:rPr lang="en-US" sz="1200" dirty="0"/>
              <a:t>probability distribution of latent trait </a:t>
            </a:r>
            <a:r>
              <a:rPr lang="en-US" sz="1200" dirty="0" smtClean="0"/>
              <a:t>scores --</a:t>
            </a:r>
            <a:r>
              <a:rPr lang="en-US" sz="1200" dirty="0"/>
              <a:t>specifically, the </a:t>
            </a:r>
            <a:r>
              <a:rPr lang="en-US" sz="1200" dirty="0" smtClean="0"/>
              <a:t>predicted (from our prior background information) distribution </a:t>
            </a:r>
            <a:r>
              <a:rPr lang="en-US" sz="1200" dirty="0"/>
              <a:t>of scores for a given </a:t>
            </a:r>
            <a:r>
              <a:rPr lang="en-US" sz="1200" dirty="0" smtClean="0"/>
              <a:t>student </a:t>
            </a:r>
            <a:r>
              <a:rPr lang="en-US" sz="1200" dirty="0"/>
              <a:t>given (a) the response pattern of that </a:t>
            </a:r>
            <a:r>
              <a:rPr lang="en-US" sz="1200" dirty="0" smtClean="0"/>
              <a:t>student, </a:t>
            </a:r>
            <a:r>
              <a:rPr lang="en-US" sz="1200" dirty="0"/>
              <a:t>and (b) the estimated model </a:t>
            </a:r>
            <a:r>
              <a:rPr lang="en-US" sz="1200" dirty="0" smtClean="0"/>
              <a:t>parameters;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If the mean and the SD of the EAP start to wiggle as the number of PCA vectors reaches a certain threshold, it means that the computed ability estimates are unstable;</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If the model variance goes to zero (or similarly the Mean of the SD of EAP), then it signals that all the variability in the model is provided by the prior background information and the students’ test responses play no role;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Reducing the number of factors ( corresponding to the percentage of variance explained) or increasing the sample size could ensure more stable and reliable estimates.</a:t>
            </a:r>
            <a:endParaRPr lang="en-GB" sz="1200" dirty="0"/>
          </a:p>
        </p:txBody>
      </p:sp>
      <p:sp>
        <p:nvSpPr>
          <p:cNvPr id="2" name="Title 1"/>
          <p:cNvSpPr>
            <a:spLocks noGrp="1"/>
          </p:cNvSpPr>
          <p:nvPr>
            <p:ph type="title"/>
          </p:nvPr>
        </p:nvSpPr>
        <p:spPr/>
        <p:txBody>
          <a:bodyPr/>
          <a:lstStyle/>
          <a:p>
            <a:r>
              <a:rPr lang="en-GB" dirty="0" smtClean="0"/>
              <a:t>PCA diagnostics</a:t>
            </a:r>
            <a:endParaRPr lang="en-GB" dirty="0"/>
          </a:p>
        </p:txBody>
      </p:sp>
      <p:pic>
        <p:nvPicPr>
          <p:cNvPr id="3" name="Picture 2"/>
          <p:cNvPicPr>
            <a:picLocks noChangeAspect="1"/>
          </p:cNvPicPr>
          <p:nvPr/>
        </p:nvPicPr>
        <p:blipFill>
          <a:blip r:embed="rId2"/>
          <a:stretch>
            <a:fillRect/>
          </a:stretch>
        </p:blipFill>
        <p:spPr>
          <a:xfrm>
            <a:off x="4204548" y="1412776"/>
            <a:ext cx="4629293" cy="2232248"/>
          </a:xfrm>
          <a:prstGeom prst="rect">
            <a:avLst/>
          </a:prstGeom>
        </p:spPr>
      </p:pic>
      <p:pic>
        <p:nvPicPr>
          <p:cNvPr id="6" name="Picture 5"/>
          <p:cNvPicPr>
            <a:picLocks noChangeAspect="1"/>
          </p:cNvPicPr>
          <p:nvPr/>
        </p:nvPicPr>
        <p:blipFill>
          <a:blip r:embed="rId3"/>
          <a:stretch>
            <a:fillRect/>
          </a:stretch>
        </p:blipFill>
        <p:spPr>
          <a:xfrm>
            <a:off x="5243416" y="3797800"/>
            <a:ext cx="3590425" cy="2190512"/>
          </a:xfrm>
          <a:prstGeom prst="rect">
            <a:avLst/>
          </a:prstGeom>
        </p:spPr>
      </p:pic>
      <p:sp>
        <p:nvSpPr>
          <p:cNvPr id="7" name="TextBox 6"/>
          <p:cNvSpPr txBox="1"/>
          <p:nvPr/>
        </p:nvSpPr>
        <p:spPr>
          <a:xfrm>
            <a:off x="4283944" y="2996952"/>
            <a:ext cx="1008112" cy="400110"/>
          </a:xfrm>
          <a:prstGeom prst="rect">
            <a:avLst/>
          </a:prstGeom>
          <a:noFill/>
        </p:spPr>
        <p:txBody>
          <a:bodyPr wrap="square" rtlCol="0">
            <a:spAutoFit/>
          </a:bodyPr>
          <a:lstStyle/>
          <a:p>
            <a:r>
              <a:rPr lang="en-GB" sz="1000" b="1" dirty="0" smtClean="0"/>
              <a:t>Unstable estimates</a:t>
            </a:r>
            <a:endParaRPr lang="en-GB" sz="1000" b="1" dirty="0"/>
          </a:p>
        </p:txBody>
      </p:sp>
      <p:sp>
        <p:nvSpPr>
          <p:cNvPr id="8" name="TextBox 7"/>
          <p:cNvSpPr txBox="1"/>
          <p:nvPr/>
        </p:nvSpPr>
        <p:spPr>
          <a:xfrm>
            <a:off x="4313660" y="4492946"/>
            <a:ext cx="1008112" cy="400110"/>
          </a:xfrm>
          <a:prstGeom prst="rect">
            <a:avLst/>
          </a:prstGeom>
          <a:noFill/>
        </p:spPr>
        <p:txBody>
          <a:bodyPr wrap="square" rtlCol="0">
            <a:spAutoFit/>
          </a:bodyPr>
          <a:lstStyle/>
          <a:p>
            <a:r>
              <a:rPr lang="en-GB" sz="1000" b="1" dirty="0" smtClean="0"/>
              <a:t>Stable estimates</a:t>
            </a:r>
            <a:endParaRPr lang="en-GB" sz="1000" b="1" dirty="0"/>
          </a:p>
        </p:txBody>
      </p:sp>
    </p:spTree>
    <p:extLst>
      <p:ext uri="{BB962C8B-B14F-4D97-AF65-F5344CB8AC3E}">
        <p14:creationId xmlns:p14="http://schemas.microsoft.com/office/powerpoint/2010/main" val="433537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19</a:t>
            </a:fld>
            <a:endParaRPr lang="en-US" dirty="0">
              <a:solidFill>
                <a:prstClr val="white"/>
              </a:solidFill>
            </a:endParaRPr>
          </a:p>
        </p:txBody>
      </p:sp>
      <p:sp>
        <p:nvSpPr>
          <p:cNvPr id="4" name="TextBox 3"/>
          <p:cNvSpPr txBox="1"/>
          <p:nvPr/>
        </p:nvSpPr>
        <p:spPr>
          <a:xfrm>
            <a:off x="395536" y="1490530"/>
            <a:ext cx="8352928" cy="646331"/>
          </a:xfrm>
          <a:prstGeom prst="rect">
            <a:avLst/>
          </a:prstGeom>
          <a:noFill/>
        </p:spPr>
        <p:txBody>
          <a:bodyPr wrap="square" numCol="2" rtlCol="0">
            <a:spAutoFit/>
          </a:bodyPr>
          <a:lstStyle/>
          <a:p>
            <a:pPr marL="285750" indent="-285750">
              <a:buFont typeface="Arial" panose="020B0604020202020204" pitchFamily="34" charset="0"/>
              <a:buChar char="•"/>
            </a:pPr>
            <a:r>
              <a:rPr lang="en-GB" dirty="0" smtClean="0"/>
              <a:t>The last panel shows the final results</a:t>
            </a:r>
            <a:r>
              <a:rPr lang="en-GB" dirty="0"/>
              <a:t>	</a:t>
            </a:r>
            <a:endParaRPr lang="en-GB" dirty="0" smtClean="0"/>
          </a:p>
          <a:p>
            <a:pPr marL="285750" indent="-285750">
              <a:buFont typeface="Arial" panose="020B0604020202020204" pitchFamily="34" charset="0"/>
              <a:buChar char="•"/>
            </a:pPr>
            <a:r>
              <a:rPr lang="en-GB" dirty="0" smtClean="0"/>
              <a:t>It is required to have PCA input data to compute the final scores</a:t>
            </a:r>
          </a:p>
        </p:txBody>
      </p:sp>
      <p:sp>
        <p:nvSpPr>
          <p:cNvPr id="2" name="Title 1"/>
          <p:cNvSpPr>
            <a:spLocks noGrp="1"/>
          </p:cNvSpPr>
          <p:nvPr>
            <p:ph type="title"/>
          </p:nvPr>
        </p:nvSpPr>
        <p:spPr/>
        <p:txBody>
          <a:bodyPr/>
          <a:lstStyle/>
          <a:p>
            <a:r>
              <a:rPr lang="en-GB" dirty="0" smtClean="0"/>
              <a:t>Results preview</a:t>
            </a:r>
            <a:endParaRPr lang="en-GB" dirty="0"/>
          </a:p>
        </p:txBody>
      </p:sp>
      <p:pic>
        <p:nvPicPr>
          <p:cNvPr id="3" name="Picture 2"/>
          <p:cNvPicPr>
            <a:picLocks noChangeAspect="1"/>
          </p:cNvPicPr>
          <p:nvPr/>
        </p:nvPicPr>
        <p:blipFill>
          <a:blip r:embed="rId2"/>
          <a:stretch>
            <a:fillRect/>
          </a:stretch>
        </p:blipFill>
        <p:spPr>
          <a:xfrm>
            <a:off x="611560" y="2398641"/>
            <a:ext cx="7506861" cy="4015853"/>
          </a:xfrm>
          <a:prstGeom prst="rect">
            <a:avLst/>
          </a:prstGeom>
        </p:spPr>
      </p:pic>
    </p:spTree>
    <p:extLst>
      <p:ext uri="{BB962C8B-B14F-4D97-AF65-F5344CB8AC3E}">
        <p14:creationId xmlns:p14="http://schemas.microsoft.com/office/powerpoint/2010/main" val="406580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255" y="2814273"/>
            <a:ext cx="7403206" cy="1246495"/>
          </a:xfrm>
        </p:spPr>
        <p:txBody>
          <a:bodyPr/>
          <a:lstStyle/>
          <a:p>
            <a:r>
              <a:rPr lang="en-GB" sz="3600" b="1" dirty="0" smtClean="0"/>
              <a:t>Validation study: </a:t>
            </a:r>
            <a:r>
              <a:rPr lang="en-GB" sz="3600" dirty="0" smtClean="0"/>
              <a:t>how to use the dashboard</a:t>
            </a:r>
            <a:endParaRPr lang="en-GB" sz="3600" dirty="0"/>
          </a:p>
        </p:txBody>
      </p:sp>
      <p:sp>
        <p:nvSpPr>
          <p:cNvPr id="3" name="TextBox 2"/>
          <p:cNvSpPr txBox="1"/>
          <p:nvPr/>
        </p:nvSpPr>
        <p:spPr>
          <a:xfrm>
            <a:off x="399011" y="6035040"/>
            <a:ext cx="3682538" cy="369332"/>
          </a:xfrm>
          <a:prstGeom prst="rect">
            <a:avLst/>
          </a:prstGeom>
          <a:noFill/>
        </p:spPr>
        <p:txBody>
          <a:bodyPr wrap="square" rtlCol="0">
            <a:spAutoFit/>
          </a:bodyPr>
          <a:lstStyle/>
          <a:p>
            <a:r>
              <a:rPr lang="en-GB" dirty="0" smtClean="0">
                <a:solidFill>
                  <a:schemeClr val="bg1">
                    <a:lumMod val="85000"/>
                  </a:schemeClr>
                </a:solidFill>
              </a:rPr>
              <a:t>Bonaventura </a:t>
            </a:r>
            <a:r>
              <a:rPr lang="en-GB" dirty="0" err="1" smtClean="0">
                <a:solidFill>
                  <a:schemeClr val="bg1">
                    <a:lumMod val="85000"/>
                  </a:schemeClr>
                </a:solidFill>
              </a:rPr>
              <a:t>Pacileo</a:t>
            </a:r>
            <a:endParaRPr lang="en-GB" dirty="0">
              <a:solidFill>
                <a:schemeClr val="bg1">
                  <a:lumMod val="85000"/>
                </a:schemeClr>
              </a:solidFill>
            </a:endParaRPr>
          </a:p>
        </p:txBody>
      </p:sp>
    </p:spTree>
    <p:extLst>
      <p:ext uri="{BB962C8B-B14F-4D97-AF65-F5344CB8AC3E}">
        <p14:creationId xmlns:p14="http://schemas.microsoft.com/office/powerpoint/2010/main" val="243173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000" y="1945679"/>
            <a:ext cx="8424480" cy="3792490"/>
          </a:xfrm>
        </p:spPr>
        <p:txBody>
          <a:bodyPr>
            <a:normAutofit/>
          </a:bodyPr>
          <a:lstStyle/>
          <a:p>
            <a:r>
              <a:rPr lang="es-ES" sz="2000" dirty="0"/>
              <a:t> </a:t>
            </a:r>
            <a:r>
              <a:rPr lang="es-ES" sz="2000" dirty="0" err="1"/>
              <a:t>Each</a:t>
            </a:r>
            <a:r>
              <a:rPr lang="es-ES" sz="2000" dirty="0"/>
              <a:t> NSP </a:t>
            </a:r>
            <a:r>
              <a:rPr lang="es-ES" sz="2000" dirty="0" err="1" smtClean="0"/>
              <a:t>was</a:t>
            </a:r>
            <a:r>
              <a:rPr lang="es-ES" sz="2000" dirty="0" smtClean="0"/>
              <a:t> </a:t>
            </a:r>
            <a:r>
              <a:rPr lang="es-ES" sz="2000" dirty="0" err="1" smtClean="0"/>
              <a:t>doing</a:t>
            </a:r>
            <a:r>
              <a:rPr lang="es-ES" sz="2000" dirty="0" smtClean="0"/>
              <a:t> </a:t>
            </a:r>
            <a:r>
              <a:rPr lang="es-ES" sz="2000" dirty="0" err="1"/>
              <a:t>its</a:t>
            </a:r>
            <a:r>
              <a:rPr lang="es-ES" sz="2000" dirty="0"/>
              <a:t> </a:t>
            </a:r>
            <a:r>
              <a:rPr lang="es-ES" sz="2000" dirty="0" err="1"/>
              <a:t>own</a:t>
            </a:r>
            <a:r>
              <a:rPr lang="es-ES" sz="2000" dirty="0"/>
              <a:t> </a:t>
            </a:r>
            <a:r>
              <a:rPr lang="es-ES" sz="2000" dirty="0" err="1"/>
              <a:t>Validation</a:t>
            </a:r>
            <a:r>
              <a:rPr lang="es-ES" sz="2000" dirty="0"/>
              <a:t> </a:t>
            </a:r>
            <a:r>
              <a:rPr lang="es-ES" sz="2000" dirty="0" err="1"/>
              <a:t>Study</a:t>
            </a:r>
            <a:r>
              <a:rPr lang="es-ES" sz="2000" dirty="0"/>
              <a:t> </a:t>
            </a:r>
            <a:r>
              <a:rPr lang="es-ES" sz="2000" dirty="0" err="1" smtClean="0"/>
              <a:t>report</a:t>
            </a:r>
            <a:r>
              <a:rPr lang="es-ES" sz="2000" dirty="0" smtClean="0"/>
              <a:t> and </a:t>
            </a:r>
            <a:r>
              <a:rPr lang="es-ES" sz="2000" dirty="0" err="1" smtClean="0"/>
              <a:t>preparing</a:t>
            </a:r>
            <a:r>
              <a:rPr lang="es-ES" sz="2000" dirty="0" smtClean="0"/>
              <a:t> </a:t>
            </a:r>
            <a:r>
              <a:rPr lang="es-ES" sz="2000" dirty="0" err="1" smtClean="0"/>
              <a:t>its</a:t>
            </a:r>
            <a:r>
              <a:rPr lang="es-ES" sz="2000" dirty="0" smtClean="0"/>
              <a:t> </a:t>
            </a:r>
            <a:r>
              <a:rPr lang="es-ES" sz="2000" dirty="0" err="1" smtClean="0"/>
              <a:t>own</a:t>
            </a:r>
            <a:r>
              <a:rPr lang="es-ES" sz="2000" dirty="0" smtClean="0"/>
              <a:t> </a:t>
            </a:r>
            <a:r>
              <a:rPr lang="es-ES" sz="2000" dirty="0" err="1" smtClean="0"/>
              <a:t>codes</a:t>
            </a:r>
            <a:r>
              <a:rPr lang="es-ES" sz="2000" dirty="0" smtClean="0"/>
              <a:t> in </a:t>
            </a:r>
            <a:r>
              <a:rPr lang="es-ES" sz="2000" dirty="0" err="1" smtClean="0"/>
              <a:t>their</a:t>
            </a:r>
            <a:r>
              <a:rPr lang="es-ES" sz="2000" dirty="0" smtClean="0"/>
              <a:t> </a:t>
            </a:r>
            <a:r>
              <a:rPr lang="es-ES" sz="2000" dirty="0" err="1" smtClean="0"/>
              <a:t>preferred</a:t>
            </a:r>
            <a:r>
              <a:rPr lang="es-ES" sz="2000" dirty="0" smtClean="0"/>
              <a:t> </a:t>
            </a:r>
            <a:r>
              <a:rPr lang="es-ES" sz="2000" dirty="0" err="1" smtClean="0"/>
              <a:t>statistical</a:t>
            </a:r>
            <a:r>
              <a:rPr lang="es-ES" sz="2000" dirty="0" smtClean="0"/>
              <a:t> software;</a:t>
            </a:r>
            <a:endParaRPr lang="es-ES" sz="2000" dirty="0"/>
          </a:p>
          <a:p>
            <a:endParaRPr lang="es-ES" sz="2000" dirty="0"/>
          </a:p>
          <a:p>
            <a:r>
              <a:rPr lang="en-US" sz="2000" dirty="0" smtClean="0"/>
              <a:t>2E prepared a template using in several countries but only </a:t>
            </a:r>
            <a:r>
              <a:rPr lang="en-US" sz="2000" dirty="0"/>
              <a:t>for </a:t>
            </a:r>
            <a:r>
              <a:rPr lang="en-US" sz="2000" dirty="0" smtClean="0"/>
              <a:t>reporting</a:t>
            </a:r>
            <a:r>
              <a:rPr lang="en-US" sz="2000" dirty="0"/>
              <a:t>;</a:t>
            </a:r>
          </a:p>
          <a:p>
            <a:endParaRPr lang="en-US" sz="2000" dirty="0"/>
          </a:p>
          <a:p>
            <a:r>
              <a:rPr lang="en-US" sz="2000" dirty="0" smtClean="0"/>
              <a:t>The PISA-S team was not replicating </a:t>
            </a:r>
            <a:r>
              <a:rPr lang="en-US" sz="2000" dirty="0"/>
              <a:t>the </a:t>
            </a:r>
            <a:r>
              <a:rPr lang="en-US" sz="2000" dirty="0" smtClean="0"/>
              <a:t>VS analysis.</a:t>
            </a:r>
          </a:p>
          <a:p>
            <a:endParaRPr lang="en-US" sz="2000" dirty="0"/>
          </a:p>
          <a:p>
            <a:pPr marL="0" indent="0">
              <a:buNone/>
            </a:pPr>
            <a:endParaRPr lang="es-ES" sz="2000" dirty="0"/>
          </a:p>
          <a:p>
            <a:pPr marL="0" indent="0">
              <a:buNone/>
            </a:pPr>
            <a:endParaRPr lang="es-ES" dirty="0" smtClean="0"/>
          </a:p>
          <a:p>
            <a:pPr marL="385763" indent="-385763">
              <a:buFont typeface="+mj-lt"/>
              <a:buAutoNum type="arabicPeriod"/>
            </a:pPr>
            <a:endParaRPr lang="es-ES" dirty="0"/>
          </a:p>
          <a:p>
            <a:pPr marL="0" indent="0">
              <a:buNone/>
            </a:pPr>
            <a:endParaRPr lang="es-ES" dirty="0" smtClean="0"/>
          </a:p>
          <a:p>
            <a:pPr marL="0" indent="0">
              <a:buNone/>
            </a:pPr>
            <a:endParaRPr lang="es-ES" dirty="0" smtClean="0"/>
          </a:p>
          <a:p>
            <a:pPr marL="385763" indent="-385763">
              <a:buFont typeface="+mj-lt"/>
              <a:buAutoNum type="arabicPeriod"/>
            </a:pPr>
            <a:endParaRPr lang="en-GB" dirty="0"/>
          </a:p>
        </p:txBody>
      </p:sp>
      <p:sp>
        <p:nvSpPr>
          <p:cNvPr id="5" name="Right Arrow 4"/>
          <p:cNvSpPr/>
          <p:nvPr/>
        </p:nvSpPr>
        <p:spPr>
          <a:xfrm>
            <a:off x="611560" y="4761952"/>
            <a:ext cx="1813169" cy="9065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568289" y="4984411"/>
            <a:ext cx="6036159" cy="461665"/>
          </a:xfrm>
          <a:prstGeom prst="rect">
            <a:avLst/>
          </a:prstGeom>
          <a:noFill/>
        </p:spPr>
        <p:txBody>
          <a:bodyPr wrap="square" rtlCol="0">
            <a:spAutoFit/>
          </a:bodyPr>
          <a:lstStyle/>
          <a:p>
            <a:r>
              <a:rPr lang="en-GB" sz="2400" b="1" dirty="0"/>
              <a:t>No </a:t>
            </a:r>
            <a:r>
              <a:rPr lang="en-GB" sz="2400" b="1" dirty="0" smtClean="0"/>
              <a:t>efficiency/consistency/reliability</a:t>
            </a:r>
            <a:endParaRPr lang="en-GB" sz="2400" b="1" dirty="0"/>
          </a:p>
        </p:txBody>
      </p:sp>
      <p:sp>
        <p:nvSpPr>
          <p:cNvPr id="7" name="Title 2"/>
          <p:cNvSpPr txBox="1">
            <a:spLocks/>
          </p:cNvSpPr>
          <p:nvPr/>
        </p:nvSpPr>
        <p:spPr>
          <a:xfrm>
            <a:off x="1102123" y="1244926"/>
            <a:ext cx="7416000" cy="1022400"/>
          </a:xfrm>
          <a:prstGeom prst="rect">
            <a:avLst/>
          </a:prstGeom>
        </p:spPr>
        <p:txBody>
          <a:bodyPr vert="horz" lIns="91440" tIns="45720" rIns="91440" bIns="45720" rtlCol="0" anchor="ctr">
            <a:noAutofit/>
          </a:bodyPr>
          <a:lstStyle>
            <a:lvl1pPr algn="l" rtl="0" eaLnBrk="1" latinLnBrk="0" hangingPunct="1">
              <a:spcBef>
                <a:spcPct val="0"/>
              </a:spcBef>
              <a:buNone/>
              <a:defRPr kumimoji="0" sz="3200" kern="1200">
                <a:solidFill>
                  <a:schemeClr val="tx1"/>
                </a:solidFill>
                <a:latin typeface="+mj-lt"/>
                <a:ea typeface="+mj-ea"/>
                <a:cs typeface="+mj-cs"/>
              </a:defRPr>
            </a:lvl1pPr>
          </a:lstStyle>
          <a:p>
            <a:endParaRPr lang="en-GB" dirty="0"/>
          </a:p>
        </p:txBody>
      </p:sp>
      <p:sp>
        <p:nvSpPr>
          <p:cNvPr id="4" name="Title 3"/>
          <p:cNvSpPr>
            <a:spLocks noGrp="1"/>
          </p:cNvSpPr>
          <p:nvPr>
            <p:ph type="title"/>
          </p:nvPr>
        </p:nvSpPr>
        <p:spPr/>
        <p:txBody>
          <a:bodyPr/>
          <a:lstStyle/>
          <a:p>
            <a:r>
              <a:rPr lang="en-GB" dirty="0"/>
              <a:t>The </a:t>
            </a:r>
            <a:r>
              <a:rPr lang="en-GB" dirty="0" smtClean="0"/>
              <a:t>old </a:t>
            </a:r>
            <a:r>
              <a:rPr lang="en-GB" dirty="0"/>
              <a:t>validation </a:t>
            </a:r>
            <a:r>
              <a:rPr lang="en-GB" dirty="0" smtClean="0"/>
              <a:t>study (VS)</a:t>
            </a:r>
            <a:endParaRPr lang="en-GB" dirty="0"/>
          </a:p>
        </p:txBody>
      </p:sp>
    </p:spTree>
    <p:extLst>
      <p:ext uri="{BB962C8B-B14F-4D97-AF65-F5344CB8AC3E}">
        <p14:creationId xmlns:p14="http://schemas.microsoft.com/office/powerpoint/2010/main" val="2064730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endParaRPr lang="en-GB" dirty="0" smtClean="0"/>
          </a:p>
          <a:p>
            <a:r>
              <a:rPr lang="en-GB" dirty="0" smtClean="0"/>
              <a:t>Standardised template and reproducible R code;</a:t>
            </a:r>
          </a:p>
          <a:p>
            <a:endParaRPr lang="en-GB" dirty="0" smtClean="0"/>
          </a:p>
          <a:p>
            <a:r>
              <a:rPr lang="en-GB" dirty="0" smtClean="0"/>
              <a:t>Integrated tool for all countries;</a:t>
            </a:r>
          </a:p>
          <a:p>
            <a:endParaRPr lang="en-GB" dirty="0" smtClean="0"/>
          </a:p>
          <a:p>
            <a:r>
              <a:rPr lang="en-GB" dirty="0" smtClean="0"/>
              <a:t>On-the-fly results;</a:t>
            </a:r>
          </a:p>
          <a:p>
            <a:endParaRPr lang="en-GB" dirty="0" smtClean="0"/>
          </a:p>
          <a:p>
            <a:r>
              <a:rPr lang="en-GB" dirty="0" smtClean="0"/>
              <a:t>Interactivity;</a:t>
            </a:r>
          </a:p>
          <a:p>
            <a:endParaRPr lang="en-GB" dirty="0"/>
          </a:p>
          <a:p>
            <a:r>
              <a:rPr lang="en-GB" dirty="0" smtClean="0"/>
              <a:t>Scalability;</a:t>
            </a:r>
            <a:endParaRPr lang="en-GB" dirty="0" smtClean="0"/>
          </a:p>
          <a:p>
            <a:endParaRPr lang="en-GB" dirty="0" smtClean="0"/>
          </a:p>
          <a:p>
            <a:r>
              <a:rPr lang="en-GB" dirty="0" smtClean="0"/>
              <a:t>Deeper analysis.</a:t>
            </a:r>
          </a:p>
          <a:p>
            <a:pPr marL="0" indent="0">
              <a:buNone/>
            </a:pPr>
            <a:endParaRPr lang="en-GB" dirty="0" smtClean="0"/>
          </a:p>
          <a:p>
            <a:pPr marL="0" indent="0">
              <a:buNone/>
            </a:pPr>
            <a:endParaRPr lang="en-GB" dirty="0"/>
          </a:p>
          <a:p>
            <a:endParaRPr lang="en-GB" dirty="0"/>
          </a:p>
        </p:txBody>
      </p:sp>
      <p:sp>
        <p:nvSpPr>
          <p:cNvPr id="3" name="Title 2"/>
          <p:cNvSpPr>
            <a:spLocks noGrp="1"/>
          </p:cNvSpPr>
          <p:nvPr>
            <p:ph type="title"/>
          </p:nvPr>
        </p:nvSpPr>
        <p:spPr/>
        <p:txBody>
          <a:bodyPr/>
          <a:lstStyle/>
          <a:p>
            <a:r>
              <a:rPr lang="en-GB" dirty="0" smtClean="0"/>
              <a:t>The new validation study</a:t>
            </a:r>
            <a:endParaRPr lang="en-GB" dirty="0"/>
          </a:p>
        </p:txBody>
      </p:sp>
    </p:spTree>
    <p:extLst>
      <p:ext uri="{BB962C8B-B14F-4D97-AF65-F5344CB8AC3E}">
        <p14:creationId xmlns:p14="http://schemas.microsoft.com/office/powerpoint/2010/main" val="49820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5</a:t>
            </a:fld>
            <a:endParaRPr lang="en-US" dirty="0">
              <a:solidFill>
                <a:prstClr val="white"/>
              </a:solidFill>
            </a:endParaRPr>
          </a:p>
        </p:txBody>
      </p:sp>
      <p:sp>
        <p:nvSpPr>
          <p:cNvPr id="9" name="Title 8"/>
          <p:cNvSpPr>
            <a:spLocks noGrp="1"/>
          </p:cNvSpPr>
          <p:nvPr>
            <p:ph type="title"/>
          </p:nvPr>
        </p:nvSpPr>
        <p:spPr/>
        <p:txBody>
          <a:bodyPr/>
          <a:lstStyle/>
          <a:p>
            <a:r>
              <a:rPr lang="en-GB" dirty="0" smtClean="0"/>
              <a:t>Next steps</a:t>
            </a:r>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2688675196"/>
              </p:ext>
            </p:extLst>
          </p:nvPr>
        </p:nvGraphicFramePr>
        <p:xfrm>
          <a:off x="467544" y="1364777"/>
          <a:ext cx="8172456" cy="5316415"/>
        </p:xfrm>
        <a:graphic>
          <a:graphicData uri="http://schemas.openxmlformats.org/drawingml/2006/table">
            <a:tbl>
              <a:tblPr firstRow="1" bandRow="1">
                <a:tableStyleId>{5C22544A-7EE6-4342-B048-85BDC9FD1C3A}</a:tableStyleId>
              </a:tblPr>
              <a:tblGrid>
                <a:gridCol w="1172793">
                  <a:extLst>
                    <a:ext uri="{9D8B030D-6E8A-4147-A177-3AD203B41FA5}">
                      <a16:colId xmlns:a16="http://schemas.microsoft.com/office/drawing/2014/main" val="3506475510"/>
                    </a:ext>
                  </a:extLst>
                </a:gridCol>
                <a:gridCol w="3371779">
                  <a:extLst>
                    <a:ext uri="{9D8B030D-6E8A-4147-A177-3AD203B41FA5}">
                      <a16:colId xmlns:a16="http://schemas.microsoft.com/office/drawing/2014/main" val="284095947"/>
                    </a:ext>
                  </a:extLst>
                </a:gridCol>
                <a:gridCol w="3627884">
                  <a:extLst>
                    <a:ext uri="{9D8B030D-6E8A-4147-A177-3AD203B41FA5}">
                      <a16:colId xmlns:a16="http://schemas.microsoft.com/office/drawing/2014/main" val="529922695"/>
                    </a:ext>
                  </a:extLst>
                </a:gridCol>
              </a:tblGrid>
              <a:tr h="330598">
                <a:tc>
                  <a:txBody>
                    <a:bodyPr/>
                    <a:lstStyle/>
                    <a:p>
                      <a:r>
                        <a:rPr lang="en-GB" sz="1200" dirty="0" smtClean="0"/>
                        <a:t>Actions</a:t>
                      </a:r>
                      <a:endParaRPr lang="en-GB" sz="1200" dirty="0"/>
                    </a:p>
                  </a:txBody>
                  <a:tcPr/>
                </a:tc>
                <a:tc>
                  <a:txBody>
                    <a:bodyPr/>
                    <a:lstStyle/>
                    <a:p>
                      <a:r>
                        <a:rPr lang="en-GB" sz="1200" dirty="0" smtClean="0"/>
                        <a:t>Examples</a:t>
                      </a:r>
                      <a:endParaRPr lang="en-GB" sz="1200" dirty="0"/>
                    </a:p>
                  </a:txBody>
                  <a:tcPr/>
                </a:tc>
                <a:tc>
                  <a:txBody>
                    <a:bodyPr/>
                    <a:lstStyle/>
                    <a:p>
                      <a:r>
                        <a:rPr lang="en-GB" sz="1200" dirty="0" smtClean="0"/>
                        <a:t>Benefits</a:t>
                      </a:r>
                      <a:endParaRPr lang="en-GB" sz="1200" dirty="0"/>
                    </a:p>
                  </a:txBody>
                  <a:tcPr/>
                </a:tc>
                <a:extLst>
                  <a:ext uri="{0D108BD9-81ED-4DB2-BD59-A6C34878D82A}">
                    <a16:rowId xmlns:a16="http://schemas.microsoft.com/office/drawing/2014/main" val="2283631217"/>
                  </a:ext>
                </a:extLst>
              </a:tr>
              <a:tr h="407587">
                <a:tc>
                  <a:txBody>
                    <a:bodyPr/>
                    <a:lstStyle/>
                    <a:p>
                      <a:r>
                        <a:rPr lang="en-GB" sz="1100" dirty="0" smtClean="0"/>
                        <a:t>Creating an exportable</a:t>
                      </a:r>
                      <a:r>
                        <a:rPr lang="en-GB" sz="1100" baseline="0" dirty="0" smtClean="0"/>
                        <a:t> template</a:t>
                      </a:r>
                      <a:endParaRPr lang="en-GB" sz="1100" dirty="0"/>
                    </a:p>
                  </a:txBody>
                  <a:tcPr/>
                </a:tc>
                <a:tc>
                  <a:txBody>
                    <a:bodyPr/>
                    <a:lstStyle/>
                    <a:p>
                      <a:r>
                        <a:rPr lang="en-GB" sz="1100" dirty="0" smtClean="0"/>
                        <a:t>Markdown</a:t>
                      </a:r>
                      <a:r>
                        <a:rPr lang="en-GB" sz="1100" baseline="0" dirty="0" smtClean="0"/>
                        <a:t> document to export results as </a:t>
                      </a:r>
                      <a:r>
                        <a:rPr lang="en-GB" sz="1100" dirty="0" smtClean="0"/>
                        <a:t>PDF</a:t>
                      </a:r>
                      <a:r>
                        <a:rPr lang="en-GB" sz="1100" baseline="0" dirty="0" smtClean="0"/>
                        <a:t>/Word/HTML</a:t>
                      </a:r>
                      <a:endParaRPr lang="en-GB" sz="1100" dirty="0"/>
                    </a:p>
                  </a:txBody>
                  <a:tcPr/>
                </a:tc>
                <a:tc>
                  <a:txBody>
                    <a:bodyPr/>
                    <a:lstStyle/>
                    <a:p>
                      <a:pPr marL="171450" indent="-171450">
                        <a:buFont typeface="Arial" panose="020B0604020202020204" pitchFamily="34" charset="0"/>
                        <a:buChar char="•"/>
                      </a:pPr>
                      <a:r>
                        <a:rPr lang="en-GB" sz="1100" dirty="0" smtClean="0"/>
                        <a:t>Having a document to share with NSPs/</a:t>
                      </a:r>
                      <a:r>
                        <a:rPr lang="en-GB" sz="1100" dirty="0" err="1" smtClean="0"/>
                        <a:t>MoEs</a:t>
                      </a:r>
                      <a:r>
                        <a:rPr lang="en-GB" sz="1100" baseline="0" dirty="0" smtClean="0"/>
                        <a:t> irrespective of their technical capacity</a:t>
                      </a:r>
                    </a:p>
                    <a:p>
                      <a:pPr marL="171450" indent="-171450">
                        <a:buFont typeface="Arial" panose="020B0604020202020204" pitchFamily="34" charset="0"/>
                        <a:buChar char="•"/>
                      </a:pPr>
                      <a:r>
                        <a:rPr lang="en-GB" sz="1100" dirty="0" smtClean="0"/>
                        <a:t>Creating</a:t>
                      </a:r>
                      <a:r>
                        <a:rPr lang="en-GB" sz="1100" baseline="0" dirty="0" smtClean="0"/>
                        <a:t> a repository with reports for each country/year</a:t>
                      </a:r>
                      <a:endParaRPr lang="en-GB" sz="1100" dirty="0"/>
                    </a:p>
                  </a:txBody>
                  <a:tcPr/>
                </a:tc>
                <a:extLst>
                  <a:ext uri="{0D108BD9-81ED-4DB2-BD59-A6C34878D82A}">
                    <a16:rowId xmlns:a16="http://schemas.microsoft.com/office/drawing/2014/main" val="4072870566"/>
                  </a:ext>
                </a:extLst>
              </a:tr>
              <a:tr h="733656">
                <a:tc>
                  <a:txBody>
                    <a:bodyPr/>
                    <a:lstStyle/>
                    <a:p>
                      <a:pPr marL="0" algn="l" rtl="0" eaLnBrk="1" latinLnBrk="0" hangingPunct="1"/>
                      <a:r>
                        <a:rPr kumimoji="0" lang="en-GB" sz="1100" kern="1200" dirty="0" smtClean="0">
                          <a:solidFill>
                            <a:schemeClr val="dk1"/>
                          </a:solidFill>
                          <a:latin typeface="+mn-lt"/>
                          <a:ea typeface="+mn-ea"/>
                          <a:cs typeface="+mn-cs"/>
                        </a:rPr>
                        <a:t>Adding school-level analysis</a:t>
                      </a:r>
                      <a:endParaRPr kumimoji="0" lang="en-GB" sz="1100" kern="1200" dirty="0">
                        <a:solidFill>
                          <a:schemeClr val="dk1"/>
                        </a:solidFill>
                        <a:latin typeface="+mn-lt"/>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GB" sz="1100" kern="1200" dirty="0" smtClean="0">
                          <a:solidFill>
                            <a:schemeClr val="dk1"/>
                          </a:solidFill>
                          <a:latin typeface="+mn-lt"/>
                          <a:ea typeface="+mn-ea"/>
                          <a:cs typeface="+mn-cs"/>
                        </a:rPr>
                        <a:t>% of correct responses to each item</a:t>
                      </a:r>
                    </a:p>
                    <a:p>
                      <a:pPr marL="0" lvl="1" indent="0" algn="l" rtl="0" eaLnBrk="1" latinLnBrk="0" hangingPunct="1">
                        <a:buFont typeface="Arial" panose="020B0604020202020204" pitchFamily="34" charset="0"/>
                        <a:buNone/>
                      </a:pPr>
                      <a:r>
                        <a:rPr kumimoji="0" lang="en-GB" sz="1100" kern="1200" dirty="0" smtClean="0">
                          <a:solidFill>
                            <a:schemeClr val="dk1"/>
                          </a:solidFill>
                          <a:latin typeface="+mn-lt"/>
                          <a:ea typeface="+mn-ea"/>
                          <a:cs typeface="+mn-cs"/>
                        </a:rPr>
                        <a:t>% of missing/not-reached items to each item</a:t>
                      </a:r>
                    </a:p>
                    <a:p>
                      <a:pPr marL="0" algn="l" rtl="0" eaLnBrk="1" latinLnBrk="0" hangingPunct="1"/>
                      <a:endParaRPr kumimoji="0" lang="en-GB" sz="11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GB" sz="1100" dirty="0" smtClean="0"/>
                        <a:t>Detecting</a:t>
                      </a:r>
                      <a:r>
                        <a:rPr lang="en-GB" sz="1100" baseline="0" dirty="0" smtClean="0"/>
                        <a:t> issues with implementation in selected schools</a:t>
                      </a:r>
                    </a:p>
                    <a:p>
                      <a:pPr marL="171450" indent="-171450">
                        <a:buFont typeface="Arial" panose="020B0604020202020204" pitchFamily="34" charset="0"/>
                        <a:buChar char="•"/>
                      </a:pPr>
                      <a:r>
                        <a:rPr lang="en-GB" sz="1100" baseline="0" dirty="0" smtClean="0"/>
                        <a:t>Creating an historical archive of such issues to use as best practices</a:t>
                      </a:r>
                      <a:endParaRPr lang="en-GB" sz="1100" dirty="0"/>
                    </a:p>
                  </a:txBody>
                  <a:tcPr/>
                </a:tc>
                <a:extLst>
                  <a:ext uri="{0D108BD9-81ED-4DB2-BD59-A6C34878D82A}">
                    <a16:rowId xmlns:a16="http://schemas.microsoft.com/office/drawing/2014/main" val="3322566250"/>
                  </a:ext>
                </a:extLst>
              </a:tr>
              <a:tr h="807785">
                <a:tc>
                  <a:txBody>
                    <a:bodyPr/>
                    <a:lstStyle/>
                    <a:p>
                      <a:r>
                        <a:rPr lang="en-GB" sz="1100" dirty="0" smtClean="0"/>
                        <a:t>Adding cross-country comparisons</a:t>
                      </a:r>
                      <a:endParaRPr lang="en-GB" sz="1100" dirty="0"/>
                    </a:p>
                  </a:txBody>
                  <a:tcPr/>
                </a:tc>
                <a:tc>
                  <a:txBody>
                    <a:bodyPr/>
                    <a:lstStyle/>
                    <a:p>
                      <a:r>
                        <a:rPr lang="en-US" sz="1100" dirty="0" smtClean="0"/>
                        <a:t>Gender DIF between country A and Pilot (or country B)</a:t>
                      </a:r>
                    </a:p>
                    <a:p>
                      <a:r>
                        <a:rPr lang="en-US" sz="1100" dirty="0" smtClean="0"/>
                        <a:t>IRT item difficulty between country A and B (or country B with same language as A)</a:t>
                      </a:r>
                    </a:p>
                  </a:txBody>
                  <a:tcPr/>
                </a:tc>
                <a:tc>
                  <a:txBody>
                    <a:bodyPr/>
                    <a:lstStyle/>
                    <a:p>
                      <a:pPr marL="171450" indent="-171450">
                        <a:buFont typeface="Arial" panose="020B0604020202020204" pitchFamily="34" charset="0"/>
                        <a:buChar char="•"/>
                      </a:pPr>
                      <a:r>
                        <a:rPr lang="en-GB" sz="1100" dirty="0" smtClean="0"/>
                        <a:t>Detecting cross-country patterns with selected items</a:t>
                      </a:r>
                    </a:p>
                    <a:p>
                      <a:pPr marL="171450" indent="-171450">
                        <a:buFont typeface="Arial" panose="020B0604020202020204" pitchFamily="34" charset="0"/>
                        <a:buChar char="•"/>
                      </a:pPr>
                      <a:r>
                        <a:rPr lang="en-GB" sz="1100" dirty="0" smtClean="0"/>
                        <a:t>Quality control of translation</a:t>
                      </a:r>
                      <a:r>
                        <a:rPr lang="en-GB" sz="1100" baseline="0" dirty="0" smtClean="0"/>
                        <a:t> &amp; adaptation</a:t>
                      </a:r>
                    </a:p>
                    <a:p>
                      <a:pPr marL="171450" indent="-171450">
                        <a:buFont typeface="Arial" panose="020B0604020202020204" pitchFamily="34" charset="0"/>
                        <a:buChar char="•"/>
                      </a:pPr>
                      <a:r>
                        <a:rPr lang="en-GB" sz="1100" baseline="0" dirty="0" smtClean="0"/>
                        <a:t>Cross-country analyses for capacity building</a:t>
                      </a:r>
                      <a:endParaRPr lang="en-GB" sz="1100" dirty="0"/>
                    </a:p>
                  </a:txBody>
                  <a:tcPr/>
                </a:tc>
                <a:extLst>
                  <a:ext uri="{0D108BD9-81ED-4DB2-BD59-A6C34878D82A}">
                    <a16:rowId xmlns:a16="http://schemas.microsoft.com/office/drawing/2014/main" val="152475652"/>
                  </a:ext>
                </a:extLst>
              </a:tr>
              <a:tr h="1130032">
                <a:tc>
                  <a:txBody>
                    <a:bodyPr/>
                    <a:lstStyle/>
                    <a:p>
                      <a:r>
                        <a:rPr lang="en-GB" sz="1100" dirty="0" smtClean="0"/>
                        <a:t>Creating diagnostics checks to run every year</a:t>
                      </a:r>
                      <a:endParaRPr lang="en-GB" sz="1100" dirty="0"/>
                    </a:p>
                  </a:txBody>
                  <a:tcPr/>
                </a:tc>
                <a:tc>
                  <a:txBody>
                    <a:bodyPr/>
                    <a:lstStyle/>
                    <a:p>
                      <a:r>
                        <a:rPr lang="en-US" sz="1100" dirty="0" smtClean="0"/>
                        <a:t>Gender DIF</a:t>
                      </a:r>
                    </a:p>
                    <a:p>
                      <a:r>
                        <a:rPr lang="en-US" sz="1100" dirty="0" smtClean="0"/>
                        <a:t>Point-</a:t>
                      </a:r>
                      <a:r>
                        <a:rPr lang="en-US" sz="1100" dirty="0" err="1" smtClean="0"/>
                        <a:t>biserial</a:t>
                      </a:r>
                      <a:r>
                        <a:rPr lang="en-US" sz="1100" dirty="0" smtClean="0"/>
                        <a:t> correlation (“</a:t>
                      </a:r>
                      <a:r>
                        <a:rPr lang="en-US" sz="1100" dirty="0" err="1" smtClean="0"/>
                        <a:t>mis</a:t>
                      </a:r>
                      <a:r>
                        <a:rPr lang="en-US" sz="1100" dirty="0" smtClean="0"/>
                        <a:t>-keyed items”)</a:t>
                      </a:r>
                    </a:p>
                    <a:p>
                      <a:r>
                        <a:rPr lang="en-US" sz="1100" dirty="0" smtClean="0"/>
                        <a:t>PCA analysis (“Westminster”)</a:t>
                      </a:r>
                    </a:p>
                    <a:p>
                      <a:r>
                        <a:rPr lang="en-US" sz="1100" dirty="0" smtClean="0"/>
                        <a:t>Percentage of correct responses to each item over time (“teaching to the test”)</a:t>
                      </a:r>
                    </a:p>
                    <a:p>
                      <a:r>
                        <a:rPr lang="en-GB" sz="1100" dirty="0" smtClean="0"/>
                        <a:t>% of missing/not-reached items to each item</a:t>
                      </a:r>
                      <a:endParaRPr lang="en-GB" sz="1100" dirty="0"/>
                    </a:p>
                  </a:txBody>
                  <a:tcPr/>
                </a:tc>
                <a:tc>
                  <a:txBody>
                    <a:bodyPr/>
                    <a:lstStyle/>
                    <a:p>
                      <a:pPr marL="171450" indent="-171450">
                        <a:buFont typeface="Arial" panose="020B0604020202020204" pitchFamily="34" charset="0"/>
                        <a:buChar char="•"/>
                      </a:pPr>
                      <a:r>
                        <a:rPr lang="en-GB" sz="1100" dirty="0" smtClean="0"/>
                        <a:t>Ensuring quality of each implementation</a:t>
                      </a:r>
                    </a:p>
                    <a:p>
                      <a:pPr marL="171450" indent="-171450">
                        <a:buFont typeface="Arial" panose="020B0604020202020204" pitchFamily="34" charset="0"/>
                        <a:buChar char="•"/>
                      </a:pPr>
                      <a:r>
                        <a:rPr lang="en-GB" sz="1100" dirty="0" smtClean="0"/>
                        <a:t>Reducing</a:t>
                      </a:r>
                      <a:r>
                        <a:rPr lang="en-GB" sz="1100" baseline="0" dirty="0" smtClean="0"/>
                        <a:t> coding mistakes</a:t>
                      </a:r>
                    </a:p>
                    <a:p>
                      <a:pPr marL="171450" indent="-171450">
                        <a:buFont typeface="Arial" panose="020B0604020202020204" pitchFamily="34" charset="0"/>
                        <a:buChar char="•"/>
                      </a:pPr>
                      <a:r>
                        <a:rPr lang="en-GB" sz="1100" baseline="0" dirty="0" smtClean="0"/>
                        <a:t>Detecting possible data issues due to sample size</a:t>
                      </a:r>
                    </a:p>
                    <a:p>
                      <a:pPr marL="171450" indent="-171450">
                        <a:buFont typeface="Arial" panose="020B0604020202020204" pitchFamily="34" charset="0"/>
                        <a:buChar char="•"/>
                      </a:pPr>
                      <a:r>
                        <a:rPr lang="en-GB" sz="1100" dirty="0" smtClean="0"/>
                        <a:t>Detecting</a:t>
                      </a:r>
                      <a:r>
                        <a:rPr lang="en-GB" sz="1100" baseline="0" dirty="0" smtClean="0"/>
                        <a:t> unexpected patterns with items</a:t>
                      </a:r>
                    </a:p>
                    <a:p>
                      <a:pPr marL="171450" indent="-171450">
                        <a:buFont typeface="Arial" panose="020B0604020202020204" pitchFamily="34" charset="0"/>
                        <a:buChar char="•"/>
                      </a:pPr>
                      <a:r>
                        <a:rPr lang="en-GB" sz="1100" baseline="0" dirty="0" smtClean="0"/>
                        <a:t>Ensuring students are exposed to the right content</a:t>
                      </a:r>
                      <a:endParaRPr lang="en-GB" sz="1100" dirty="0"/>
                    </a:p>
                  </a:txBody>
                  <a:tcPr/>
                </a:tc>
                <a:extLst>
                  <a:ext uri="{0D108BD9-81ED-4DB2-BD59-A6C34878D82A}">
                    <a16:rowId xmlns:a16="http://schemas.microsoft.com/office/drawing/2014/main" val="498877392"/>
                  </a:ext>
                </a:extLst>
              </a:tr>
              <a:tr h="407587">
                <a:tc>
                  <a:txBody>
                    <a:bodyPr/>
                    <a:lstStyle/>
                    <a:p>
                      <a:r>
                        <a:rPr lang="en-GB" sz="1100" dirty="0" smtClean="0"/>
                        <a:t>Adding integration to gold-dataset generator</a:t>
                      </a:r>
                      <a:endParaRPr lang="en-GB" sz="1100" dirty="0"/>
                    </a:p>
                  </a:txBody>
                  <a:tcPr/>
                </a:tc>
                <a:tc>
                  <a:txBody>
                    <a:bodyPr/>
                    <a:lstStyle/>
                    <a:p>
                      <a:r>
                        <a:rPr lang="en-GB" sz="1100" dirty="0" smtClean="0"/>
                        <a:t>Adding</a:t>
                      </a:r>
                      <a:r>
                        <a:rPr lang="en-GB" sz="1100" baseline="0" dirty="0" smtClean="0"/>
                        <a:t> panel to “switch on” the gold-dataset generator </a:t>
                      </a:r>
                    </a:p>
                  </a:txBody>
                  <a:tcPr/>
                </a:tc>
                <a:tc>
                  <a:txBody>
                    <a:bodyPr/>
                    <a:lstStyle/>
                    <a:p>
                      <a:pPr marL="171450" indent="-171450">
                        <a:buFont typeface="Arial" panose="020B0604020202020204" pitchFamily="34" charset="0"/>
                        <a:buChar char="•"/>
                      </a:pPr>
                      <a:r>
                        <a:rPr lang="en-GB" sz="1100" dirty="0" smtClean="0"/>
                        <a:t>Integrating</a:t>
                      </a:r>
                      <a:r>
                        <a:rPr lang="en-GB" sz="1100" baseline="0" dirty="0" smtClean="0"/>
                        <a:t> the different R programs</a:t>
                      </a:r>
                    </a:p>
                    <a:p>
                      <a:pPr marL="171450" indent="-171450">
                        <a:buFont typeface="Arial" panose="020B0604020202020204" pitchFamily="34" charset="0"/>
                        <a:buChar char="•"/>
                      </a:pPr>
                      <a:r>
                        <a:rPr lang="en-GB" sz="1100" baseline="0" dirty="0" smtClean="0"/>
                        <a:t>Having a user-friendly interface to ‘switch on’ the gold-dataset generator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smtClean="0"/>
                        <a:t>Incorporating decisions over items (e.g. drops) automatically</a:t>
                      </a:r>
                    </a:p>
                  </a:txBody>
                  <a:tcPr/>
                </a:tc>
                <a:extLst>
                  <a:ext uri="{0D108BD9-81ED-4DB2-BD59-A6C34878D82A}">
                    <a16:rowId xmlns:a16="http://schemas.microsoft.com/office/drawing/2014/main" val="3164424391"/>
                  </a:ext>
                </a:extLst>
              </a:tr>
              <a:tr h="407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smtClean="0"/>
                        <a:t>Including item preview for dodgy items</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smtClean="0"/>
                        <a:t>Open</a:t>
                      </a:r>
                      <a:r>
                        <a:rPr lang="en-GB" sz="1100" baseline="0" dirty="0" smtClean="0"/>
                        <a:t> the </a:t>
                      </a:r>
                      <a:r>
                        <a:rPr lang="en-GB" sz="1100" dirty="0" smtClean="0"/>
                        <a:t>source and national versions</a:t>
                      </a:r>
                      <a:r>
                        <a:rPr lang="en-GB" sz="1100" baseline="0" dirty="0" smtClean="0"/>
                        <a:t> of dodgy items</a:t>
                      </a:r>
                      <a:endParaRPr lang="en-GB" sz="1100" dirty="0" smtClean="0"/>
                    </a:p>
                    <a:p>
                      <a:endParaRPr lang="en-GB" sz="1100" dirty="0"/>
                    </a:p>
                  </a:txBody>
                  <a:tcPr/>
                </a:tc>
                <a:tc>
                  <a:txBody>
                    <a:bodyPr/>
                    <a:lstStyle/>
                    <a:p>
                      <a:pPr marL="171450" indent="-171450">
                        <a:buFont typeface="Arial" panose="020B0604020202020204" pitchFamily="34" charset="0"/>
                        <a:buChar char="•"/>
                      </a:pPr>
                      <a:r>
                        <a:rPr lang="en-GB" sz="1100" dirty="0" smtClean="0"/>
                        <a:t>Looking for possible</a:t>
                      </a:r>
                      <a:r>
                        <a:rPr lang="en-GB" sz="1100" baseline="0" dirty="0" smtClean="0"/>
                        <a:t> issues with item display, item translation</a:t>
                      </a:r>
                      <a:endParaRPr lang="en-GB" sz="1100" dirty="0"/>
                    </a:p>
                  </a:txBody>
                  <a:tcPr/>
                </a:tc>
                <a:extLst>
                  <a:ext uri="{0D108BD9-81ED-4DB2-BD59-A6C34878D82A}">
                    <a16:rowId xmlns:a16="http://schemas.microsoft.com/office/drawing/2014/main" val="21752783"/>
                  </a:ext>
                </a:extLst>
              </a:tr>
            </a:tbl>
          </a:graphicData>
        </a:graphic>
      </p:graphicFrame>
    </p:spTree>
    <p:extLst>
      <p:ext uri="{BB962C8B-B14F-4D97-AF65-F5344CB8AC3E}">
        <p14:creationId xmlns:p14="http://schemas.microsoft.com/office/powerpoint/2010/main" val="1646769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000" y="3165389"/>
            <a:ext cx="6624000" cy="566822"/>
          </a:xfrm>
        </p:spPr>
        <p:txBody>
          <a:bodyPr/>
          <a:lstStyle/>
          <a:p>
            <a:r>
              <a:rPr lang="en-GB" dirty="0" smtClean="0"/>
              <a:t>Tutorial</a:t>
            </a:r>
            <a:endParaRPr lang="en-GB" dirty="0"/>
          </a:p>
        </p:txBody>
      </p:sp>
      <p:sp>
        <p:nvSpPr>
          <p:cNvPr id="3" name="Slide Number Placeholder 2"/>
          <p:cNvSpPr>
            <a:spLocks noGrp="1"/>
          </p:cNvSpPr>
          <p:nvPr>
            <p:ph type="sldNum" sz="quarter" idx="4"/>
          </p:nvPr>
        </p:nvSpPr>
        <p:spPr/>
        <p:txBody>
          <a:bodyPr/>
          <a:lstStyle/>
          <a:p>
            <a:fld id="{CA81476A-F7A5-4493-9DA7-812CEF125711}" type="slidenum">
              <a:rPr lang="en-GB" smtClean="0"/>
              <a:t>6</a:t>
            </a:fld>
            <a:endParaRPr lang="en-GB"/>
          </a:p>
        </p:txBody>
      </p:sp>
    </p:spTree>
    <p:extLst>
      <p:ext uri="{BB962C8B-B14F-4D97-AF65-F5344CB8AC3E}">
        <p14:creationId xmlns:p14="http://schemas.microsoft.com/office/powerpoint/2010/main" val="190188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3268960"/>
          </a:xfrm>
        </p:spPr>
        <p:txBody>
          <a:bodyPr>
            <a:normAutofit/>
          </a:bodyPr>
          <a:lstStyle/>
          <a:p>
            <a:r>
              <a:rPr lang="en-GB" dirty="0" smtClean="0"/>
              <a:t>Open R project;</a:t>
            </a:r>
          </a:p>
          <a:p>
            <a:r>
              <a:rPr lang="en-GB" dirty="0" smtClean="0"/>
              <a:t>Initialise packages (only once)</a:t>
            </a:r>
          </a:p>
          <a:p>
            <a:r>
              <a:rPr lang="en-GB" dirty="0" smtClean="0"/>
              <a:t>Execute PBTS-</a:t>
            </a:r>
            <a:r>
              <a:rPr lang="en-GB" dirty="0" err="1" smtClean="0"/>
              <a:t>VS_shell.R</a:t>
            </a:r>
            <a:endParaRPr lang="en-GB" dirty="0" smtClean="0"/>
          </a:p>
          <a:p>
            <a:r>
              <a:rPr lang="en-GB" dirty="0" smtClean="0"/>
              <a:t>Open it in the browser (optional)</a:t>
            </a:r>
          </a:p>
          <a:p>
            <a:endParaRPr lang="en-GB" dirty="0" smtClean="0"/>
          </a:p>
          <a:p>
            <a:pPr marL="0" indent="0">
              <a:buNone/>
            </a:pPr>
            <a:endParaRPr lang="en-GB" dirty="0" smtClean="0"/>
          </a:p>
          <a:p>
            <a:pPr marL="0" indent="0">
              <a:buNone/>
            </a:pPr>
            <a:endParaRPr lang="en-GB" dirty="0" smtClean="0">
              <a:solidFill>
                <a:srgbClr val="0070C0"/>
              </a:solidFill>
            </a:endParaRPr>
          </a:p>
          <a:p>
            <a:pPr marL="0" indent="0">
              <a:buNone/>
            </a:pPr>
            <a:endParaRPr lang="en-GB" dirty="0" smtClean="0">
              <a:solidFill>
                <a:srgbClr val="0070C0"/>
              </a:solidFill>
            </a:endParaRPr>
          </a:p>
        </p:txBody>
      </p:sp>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7</a:t>
            </a:fld>
            <a:endParaRPr lang="en-US" dirty="0">
              <a:solidFill>
                <a:prstClr val="white"/>
              </a:solidFill>
            </a:endParaRPr>
          </a:p>
        </p:txBody>
      </p:sp>
      <p:sp>
        <p:nvSpPr>
          <p:cNvPr id="7" name="Title 6"/>
          <p:cNvSpPr>
            <a:spLocks noGrp="1"/>
          </p:cNvSpPr>
          <p:nvPr>
            <p:ph type="title"/>
          </p:nvPr>
        </p:nvSpPr>
        <p:spPr>
          <a:xfrm>
            <a:off x="1115616" y="260648"/>
            <a:ext cx="7416000" cy="1022400"/>
          </a:xfrm>
        </p:spPr>
        <p:txBody>
          <a:bodyPr/>
          <a:lstStyle/>
          <a:p>
            <a:r>
              <a:rPr lang="en-GB" dirty="0" smtClean="0"/>
              <a:t>How to launch it</a:t>
            </a:r>
            <a:endParaRPr lang="en-GB" dirty="0"/>
          </a:p>
        </p:txBody>
      </p:sp>
      <p:sp>
        <p:nvSpPr>
          <p:cNvPr id="8" name="TextBox 7"/>
          <p:cNvSpPr txBox="1"/>
          <p:nvPr/>
        </p:nvSpPr>
        <p:spPr>
          <a:xfrm>
            <a:off x="179512" y="4581128"/>
            <a:ext cx="4968552" cy="1200329"/>
          </a:xfrm>
          <a:prstGeom prst="rect">
            <a:avLst/>
          </a:prstGeom>
          <a:noFill/>
        </p:spPr>
        <p:txBody>
          <a:bodyPr wrap="square" rtlCol="0">
            <a:spAutoFit/>
          </a:bodyPr>
          <a:lstStyle/>
          <a:p>
            <a:r>
              <a:rPr lang="en-GB" dirty="0" smtClean="0"/>
              <a:t>Required files are in</a:t>
            </a:r>
          </a:p>
          <a:p>
            <a:pPr marL="285750" indent="-285750">
              <a:buFont typeface="Arial" panose="020B0604020202020204" pitchFamily="34" charset="0"/>
              <a:buChar char="•"/>
            </a:pPr>
            <a:r>
              <a:rPr lang="en-GB" dirty="0" err="1" smtClean="0"/>
              <a:t>Gitlab</a:t>
            </a:r>
            <a:endParaRPr lang="en-GB" dirty="0" smtClean="0"/>
          </a:p>
          <a:p>
            <a:pPr marL="285750" indent="-285750">
              <a:buFont typeface="Arial" panose="020B0604020202020204" pitchFamily="34" charset="0"/>
              <a:buChar char="•"/>
            </a:pPr>
            <a:r>
              <a:rPr lang="en-GB" dirty="0" smtClean="0"/>
              <a:t>Folder</a:t>
            </a:r>
          </a:p>
          <a:p>
            <a:pPr marL="285750" indent="-285750">
              <a:buFont typeface="Arial" panose="020B0604020202020204" pitchFamily="34" charset="0"/>
              <a:buChar char="•"/>
            </a:pPr>
            <a:r>
              <a:rPr lang="en-GB" dirty="0" smtClean="0"/>
              <a:t>Readme copy paste</a:t>
            </a:r>
            <a:endParaRPr lang="en-GB" dirty="0"/>
          </a:p>
        </p:txBody>
      </p:sp>
    </p:spTree>
    <p:extLst>
      <p:ext uri="{BB962C8B-B14F-4D97-AF65-F5344CB8AC3E}">
        <p14:creationId xmlns:p14="http://schemas.microsoft.com/office/powerpoint/2010/main" val="2231953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8</a:t>
            </a:fld>
            <a:endParaRPr lang="en-US" dirty="0">
              <a:solidFill>
                <a:prstClr val="white"/>
              </a:solidFill>
            </a:endParaRPr>
          </a:p>
        </p:txBody>
      </p:sp>
      <p:sp>
        <p:nvSpPr>
          <p:cNvPr id="7" name="Title 6"/>
          <p:cNvSpPr>
            <a:spLocks noGrp="1"/>
          </p:cNvSpPr>
          <p:nvPr>
            <p:ph type="title"/>
          </p:nvPr>
        </p:nvSpPr>
        <p:spPr>
          <a:xfrm>
            <a:off x="1115616" y="260648"/>
            <a:ext cx="7416000" cy="1022400"/>
          </a:xfrm>
        </p:spPr>
        <p:txBody>
          <a:bodyPr/>
          <a:lstStyle/>
          <a:p>
            <a:r>
              <a:rPr lang="en-GB" dirty="0" smtClean="0"/>
              <a:t>Introduction</a:t>
            </a:r>
            <a:endParaRPr lang="en-GB" dirty="0"/>
          </a:p>
        </p:txBody>
      </p:sp>
      <p:pic>
        <p:nvPicPr>
          <p:cNvPr id="6" name="Picture 5"/>
          <p:cNvPicPr>
            <a:picLocks noChangeAspect="1"/>
          </p:cNvPicPr>
          <p:nvPr/>
        </p:nvPicPr>
        <p:blipFill>
          <a:blip r:embed="rId2"/>
          <a:stretch>
            <a:fillRect/>
          </a:stretch>
        </p:blipFill>
        <p:spPr>
          <a:xfrm>
            <a:off x="3059832" y="1412777"/>
            <a:ext cx="6081326" cy="3922200"/>
          </a:xfrm>
          <a:prstGeom prst="rect">
            <a:avLst/>
          </a:prstGeom>
        </p:spPr>
      </p:pic>
      <p:sp>
        <p:nvSpPr>
          <p:cNvPr id="2" name="TextBox 1"/>
          <p:cNvSpPr txBox="1"/>
          <p:nvPr/>
        </p:nvSpPr>
        <p:spPr>
          <a:xfrm>
            <a:off x="395536" y="1556792"/>
            <a:ext cx="2520280"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smtClean="0"/>
              <a:t>Select the country to analyse;</a:t>
            </a:r>
          </a:p>
          <a:p>
            <a:endParaRPr lang="en-GB" sz="1400" dirty="0" smtClean="0"/>
          </a:p>
          <a:p>
            <a:pPr marL="285750" indent="-285750">
              <a:buFont typeface="Arial" panose="020B0604020202020204" pitchFamily="34" charset="0"/>
              <a:buChar char="•"/>
            </a:pPr>
            <a:r>
              <a:rPr lang="en-GB" sz="1400" dirty="0" smtClean="0"/>
              <a:t>Understand how the report is organised;</a:t>
            </a:r>
          </a:p>
          <a:p>
            <a:endParaRPr lang="en-GB" sz="1400" dirty="0" smtClean="0"/>
          </a:p>
          <a:p>
            <a:pPr marL="285750" indent="-285750">
              <a:buFont typeface="Arial" panose="020B0604020202020204" pitchFamily="34" charset="0"/>
              <a:buChar char="•"/>
            </a:pPr>
            <a:r>
              <a:rPr lang="en-GB" sz="1400" dirty="0" smtClean="0"/>
              <a:t>Country profile is customised to the selected country;</a:t>
            </a:r>
          </a:p>
          <a:p>
            <a:endParaRPr lang="en-GB" sz="1400" dirty="0" smtClean="0"/>
          </a:p>
          <a:p>
            <a:pPr marL="285750" indent="-285750">
              <a:buFont typeface="Arial" panose="020B0604020202020204" pitchFamily="34" charset="0"/>
              <a:buChar char="•"/>
            </a:pPr>
            <a:r>
              <a:rPr lang="en-GB" sz="1400" dirty="0" smtClean="0"/>
              <a:t>Switch on or off the gender DIF analysis  (computationally intensive).</a:t>
            </a:r>
            <a:endParaRPr lang="en-GB" sz="1400" dirty="0"/>
          </a:p>
        </p:txBody>
      </p:sp>
    </p:spTree>
    <p:extLst>
      <p:ext uri="{BB962C8B-B14F-4D97-AF65-F5344CB8AC3E}">
        <p14:creationId xmlns:p14="http://schemas.microsoft.com/office/powerpoint/2010/main" val="3031576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latinLnBrk="0"/>
            <a:fld id="{8B41FC3D-B2D2-492F-9AC8-2752AB6962AE}" type="slidenum">
              <a:rPr lang="en-US" smtClean="0">
                <a:solidFill>
                  <a:prstClr val="white"/>
                </a:solidFill>
              </a:rPr>
              <a:pPr latinLnBrk="0"/>
              <a:t>9</a:t>
            </a:fld>
            <a:endParaRPr lang="en-US" dirty="0">
              <a:solidFill>
                <a:prstClr val="white"/>
              </a:solidFill>
            </a:endParaRPr>
          </a:p>
        </p:txBody>
      </p:sp>
      <p:sp>
        <p:nvSpPr>
          <p:cNvPr id="7" name="Title 6"/>
          <p:cNvSpPr>
            <a:spLocks noGrp="1"/>
          </p:cNvSpPr>
          <p:nvPr>
            <p:ph type="title"/>
          </p:nvPr>
        </p:nvSpPr>
        <p:spPr>
          <a:xfrm>
            <a:off x="1115616" y="260648"/>
            <a:ext cx="7416000" cy="1022400"/>
          </a:xfrm>
        </p:spPr>
        <p:txBody>
          <a:bodyPr/>
          <a:lstStyle/>
          <a:p>
            <a:r>
              <a:rPr lang="en-GB" dirty="0" smtClean="0"/>
              <a:t>Exploratory analysis	</a:t>
            </a:r>
            <a:endParaRPr lang="en-GB" dirty="0"/>
          </a:p>
        </p:txBody>
      </p:sp>
      <p:pic>
        <p:nvPicPr>
          <p:cNvPr id="2" name="Picture 1"/>
          <p:cNvPicPr>
            <a:picLocks noChangeAspect="1"/>
          </p:cNvPicPr>
          <p:nvPr/>
        </p:nvPicPr>
        <p:blipFill>
          <a:blip r:embed="rId2"/>
          <a:stretch>
            <a:fillRect/>
          </a:stretch>
        </p:blipFill>
        <p:spPr>
          <a:xfrm>
            <a:off x="4014558" y="1398424"/>
            <a:ext cx="5144669" cy="5013176"/>
          </a:xfrm>
          <a:prstGeom prst="rect">
            <a:avLst/>
          </a:prstGeom>
        </p:spPr>
      </p:pic>
      <p:sp>
        <p:nvSpPr>
          <p:cNvPr id="3" name="TextBox 2"/>
          <p:cNvSpPr txBox="1"/>
          <p:nvPr/>
        </p:nvSpPr>
        <p:spPr>
          <a:xfrm>
            <a:off x="251520" y="1700808"/>
            <a:ext cx="3672408" cy="480131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exploratory analysis has 5 analysis-specific tabs and a summary one;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summary tab presents the results of all the analyses and displays items with at least one “dodgy” criterion;</a:t>
            </a:r>
          </a:p>
          <a:p>
            <a:endParaRPr lang="en-GB" dirty="0" smtClean="0"/>
          </a:p>
          <a:p>
            <a:pPr marL="285750" indent="-285750">
              <a:buFont typeface="Arial" panose="020B0604020202020204" pitchFamily="34" charset="0"/>
              <a:buChar char="•"/>
            </a:pPr>
            <a:r>
              <a:rPr lang="en-GB" dirty="0" smtClean="0"/>
              <a:t>Items with at least one “dodgy” criterion should be reviewed more closely in the second section (“Dodgy items review”)</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different analyses are explained  in detail in their respective tab panel</a:t>
            </a:r>
            <a:endParaRPr lang="en-GB" dirty="0"/>
          </a:p>
        </p:txBody>
      </p:sp>
    </p:spTree>
    <p:extLst>
      <p:ext uri="{BB962C8B-B14F-4D97-AF65-F5344CB8AC3E}">
        <p14:creationId xmlns:p14="http://schemas.microsoft.com/office/powerpoint/2010/main" val="38471678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CDE_Français_blanc">
  <a:themeElements>
    <a:clrScheme name="OECD white">
      <a:dk1>
        <a:srgbClr val="727272"/>
      </a:dk1>
      <a:lt1>
        <a:sysClr val="window" lastClr="FFFFFF"/>
      </a:lt1>
      <a:dk2>
        <a:srgbClr val="006299"/>
      </a:dk2>
      <a:lt2>
        <a:srgbClr val="E6E6E6"/>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ECD">
      <a:majorFont>
        <a:latin typeface="Arial"/>
        <a:ea typeface=""/>
        <a:cs typeface=""/>
      </a:majorFont>
      <a:minorFont>
        <a:latin typeface="Georgia"/>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OCDE_Français_blanc</Template>
  <TotalTime>2381</TotalTime>
  <Words>1261</Words>
  <Application>Microsoft Office PowerPoint</Application>
  <PresentationFormat>On-screen Show (4:3)</PresentationFormat>
  <Paragraphs>184</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Georgia</vt:lpstr>
      <vt:lpstr>Helvetica 65 Medium</vt:lpstr>
      <vt:lpstr>OCDE_Français_blanc</vt:lpstr>
      <vt:lpstr>PowerPoint Presentation</vt:lpstr>
      <vt:lpstr>Validation study: how to use the dashboard</vt:lpstr>
      <vt:lpstr>The old validation study (VS)</vt:lpstr>
      <vt:lpstr>The new validation study</vt:lpstr>
      <vt:lpstr>Next steps</vt:lpstr>
      <vt:lpstr>Tutorial</vt:lpstr>
      <vt:lpstr>How to launch it</vt:lpstr>
      <vt:lpstr>Introduction</vt:lpstr>
      <vt:lpstr>Exploratory analysis </vt:lpstr>
      <vt:lpstr>Correlation with international score frequencies</vt:lpstr>
      <vt:lpstr>Point-biserial correlation</vt:lpstr>
      <vt:lpstr>IRT item difficulty</vt:lpstr>
      <vt:lpstr>Model fit</vt:lpstr>
      <vt:lpstr>Gender DIF</vt:lpstr>
      <vt:lpstr>Item characteristic and function curves</vt:lpstr>
      <vt:lpstr>Wright Map</vt:lpstr>
      <vt:lpstr>Test information function</vt:lpstr>
      <vt:lpstr>PCA diagnostics</vt:lpstr>
      <vt:lpstr>Results preview</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PACILEO Bonaventura Francesco</dc:creator>
  <cp:lastModifiedBy>PACILEO Bonaventura Francesco, EDU/ECS</cp:lastModifiedBy>
  <cp:revision>127</cp:revision>
  <cp:lastPrinted>2018-10-09T07:26:28Z</cp:lastPrinted>
  <dcterms:created xsi:type="dcterms:W3CDTF">2018-09-26T07:54:32Z</dcterms:created>
  <dcterms:modified xsi:type="dcterms:W3CDTF">2019-07-17T14:00:53Z</dcterms:modified>
</cp:coreProperties>
</file>