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2" r:id="rId3"/>
    <p:sldId id="286" r:id="rId4"/>
    <p:sldId id="287" r:id="rId5"/>
    <p:sldId id="258" r:id="rId6"/>
    <p:sldId id="300" r:id="rId7"/>
    <p:sldId id="299" r:id="rId8"/>
    <p:sldId id="283" r:id="rId9"/>
    <p:sldId id="288" r:id="rId10"/>
    <p:sldId id="289" r:id="rId11"/>
    <p:sldId id="290" r:id="rId12"/>
    <p:sldId id="292" r:id="rId13"/>
    <p:sldId id="291" r:id="rId14"/>
    <p:sldId id="293" r:id="rId15"/>
    <p:sldId id="294" r:id="rId16"/>
    <p:sldId id="295" r:id="rId17"/>
    <p:sldId id="296" r:id="rId18"/>
    <p:sldId id="297" r:id="rId19"/>
    <p:sldId id="298" r:id="rId20"/>
  </p:sldIdLst>
  <p:sldSz cx="9144000" cy="6858000" type="screen4x3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CILEO Bonaventura Francesco, EDU/ECS" initials="PBFE" lastIdx="2" clrIdx="0">
    <p:extLst>
      <p:ext uri="{19B8F6BF-5375-455C-9EA6-DF929625EA0E}">
        <p15:presenceInfo xmlns:p15="http://schemas.microsoft.com/office/powerpoint/2012/main" userId="S-1-5-21-2146598497-832928401-1254845835-1235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6T19:21:50.354" idx="1">
    <p:pos x="4016" y="3391"/>
    <p:text>add link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C4062-2971-4581-8F7A-3A5EEC109DF4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10053-04E8-443C-B840-514FACE20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6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0F57-CAD9-4ABB-A8D9-14DE53F5804F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87C62-930D-4055-805E-4983E5660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74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4B40-E6C6-4996-A8B9-45C130AE528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3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94B40-E6C6-4996-A8B9-45C130AE528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55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7C62-930D-4055-805E-4983E566083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92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00" y="2628508"/>
            <a:ext cx="2628000" cy="4229631"/>
          </a:xfrm>
          <a:prstGeom prst="rect">
            <a:avLst/>
          </a:prstGeom>
        </p:spPr>
      </p:pic>
      <p:pic>
        <p:nvPicPr>
          <p:cNvPr id="39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00" y="6001200"/>
            <a:ext cx="1742400" cy="685680"/>
          </a:xfrm>
          <a:prstGeom prst="rect">
            <a:avLst/>
          </a:prstGeom>
        </p:spPr>
      </p:pic>
      <p:pic>
        <p:nvPicPr>
          <p:cNvPr id="36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08"/>
            <a:ext cx="2628000" cy="422963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368000" y="2480400"/>
            <a:ext cx="6300000" cy="1267200"/>
          </a:xfrm>
          <a:prstGeom prst="rect">
            <a:avLst/>
          </a:prstGeom>
        </p:spPr>
        <p:txBody>
          <a:bodyPr lIns="90000" rIns="90000" anchor="b">
            <a:spAutoFit/>
          </a:bodyPr>
          <a:lstStyle>
            <a:lvl1pPr>
              <a:lnSpc>
                <a:spcPts val="4500"/>
              </a:lnSpc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kumimoji="0" lang="fr-FR" dirty="0" smtClean="0"/>
              <a:t>CLIQUEZ POUR MODIFIER LE TITRE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368000" y="3805200"/>
            <a:ext cx="6300000" cy="352800"/>
          </a:xfrm>
        </p:spPr>
        <p:txBody>
          <a:bodyPr lIns="90000" rIns="90000">
            <a:sp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les sous-titres</a:t>
            </a:r>
            <a:endParaRPr kumimoji="0" lang="en-US" dirty="0"/>
          </a:p>
        </p:txBody>
      </p:sp>
      <p:pic>
        <p:nvPicPr>
          <p:cNvPr id="37" name="Imag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200" y="432000"/>
            <a:ext cx="692307" cy="1440000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6411600"/>
            <a:ext cx="9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67C1C9C4-96FB-42D6-B6FF-2A7163D9DEDD}" type="datetime1">
              <a:rPr lang="en-US" smtClean="0"/>
              <a:t>16-Jul-2019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6411600"/>
            <a:ext cx="468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  <a:endParaRPr lang="en-US" dirty="0" smtClean="0"/>
          </a:p>
          <a:p>
            <a:pPr lvl="1" eaLnBrk="1" latinLnBrk="0" hangingPunct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 eaLnBrk="1" latinLnBrk="0" hangingPunct="1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 eaLnBrk="1" latinLnBrk="0" hangingPunct="1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 eaLnBrk="1" latinLnBrk="0" hangingPunct="1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kumimoji="0"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6411600"/>
            <a:ext cx="9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rgbClr val="727272"/>
                </a:solidFill>
                <a:latin typeface="Arial"/>
              </a:defRPr>
            </a:lvl1pPr>
          </a:lstStyle>
          <a:p>
            <a:fld id="{0195D477-22B7-4FA9-903B-FDCA1CEF2172}" type="datetime1">
              <a:rPr lang="en-US" smtClean="0"/>
              <a:t>16-Jul-2019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6411600"/>
            <a:ext cx="468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6411600"/>
            <a:ext cx="342000" cy="2448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CA81476A-F7A5-4493-9DA7-812CEF1257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80000" y="237600"/>
            <a:ext cx="7416000" cy="102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titre</a:t>
            </a:r>
            <a:br>
              <a:rPr lang="fr-FR" dirty="0" smtClean="0"/>
            </a:br>
            <a:r>
              <a:rPr lang="fr-FR" dirty="0" smtClean="0"/>
              <a:t>Le titre peut-être étendu sur deux lignes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3600" y="5328000"/>
            <a:ext cx="950407" cy="153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00" y="468000"/>
            <a:ext cx="692308" cy="1440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2682992"/>
            <a:ext cx="6624000" cy="1531616"/>
          </a:xfrm>
        </p:spPr>
        <p:txBody>
          <a:bodyPr anchor="ctr" anchorCtr="0">
            <a:spAutoFit/>
          </a:bodyPr>
          <a:lstStyle>
            <a:lvl1pPr algn="ctr">
              <a:lnSpc>
                <a:spcPts val="3700"/>
              </a:lnSpc>
              <a:defRPr sz="37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</a:t>
            </a:r>
            <a:br>
              <a:rPr lang="fr-FR" dirty="0" smtClean="0"/>
            </a:br>
            <a:r>
              <a:rPr lang="fr-FR" dirty="0" smtClean="0"/>
              <a:t>le titre de l'en-tête de section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6411600"/>
            <a:ext cx="9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1FC2BB6A-80E8-45EA-B3A4-4B56BF713D98}" type="datetime1">
              <a:rPr lang="en-US" smtClean="0"/>
              <a:t>16-Jul-2019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6411600"/>
            <a:ext cx="468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6411600"/>
            <a:ext cx="342000" cy="2448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1000" baseline="0">
                <a:solidFill>
                  <a:schemeClr val="tx2"/>
                </a:solidFill>
                <a:latin typeface="Arial"/>
              </a:defRPr>
            </a:lvl1pPr>
          </a:lstStyle>
          <a:p>
            <a:fld id="{CA81476A-F7A5-4493-9DA7-812CEF125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6411600"/>
            <a:ext cx="9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rgbClr val="727272"/>
                </a:solidFill>
                <a:latin typeface="Arial"/>
              </a:defRPr>
            </a:lvl1pPr>
          </a:lstStyle>
          <a:p>
            <a:pPr latinLnBrk="0"/>
            <a:fld id="{77C3F3F4-E43F-4F74-BFBC-75BA383D6FAA}" type="datetime1">
              <a:rPr lang="en-US" smtClean="0">
                <a:solidFill>
                  <a:prstClr val="white"/>
                </a:solidFill>
              </a:rPr>
              <a:t>16-Jul-2019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6411600"/>
            <a:ext cx="468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rgbClr val="727272"/>
                </a:solidFill>
                <a:latin typeface="Arial"/>
              </a:defRPr>
            </a:lvl1pPr>
          </a:lstStyle>
          <a:p>
            <a:pPr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6411600"/>
            <a:ext cx="342000" cy="2448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pPr latinLnBrk="0"/>
            <a:fld id="{8B41FC3D-B2D2-492F-9AC8-2752AB6962AE}" type="slidenum">
              <a:rPr lang="en-US" smtClean="0">
                <a:solidFill>
                  <a:prstClr val="white"/>
                </a:solidFill>
              </a:rPr>
              <a:pPr latinLnBrk="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80000" y="237600"/>
            <a:ext cx="7416000" cy="102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Slide title</a:t>
            </a:r>
            <a:br>
              <a:rPr lang="en-US" dirty="0" smtClean="0"/>
            </a:br>
            <a:r>
              <a:rPr lang="en-US" dirty="0" smtClean="0"/>
              <a:t>Slide title can be extended to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4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600" y="5328184"/>
            <a:ext cx="950407" cy="152963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504000" y="1306800"/>
            <a:ext cx="8154000" cy="0"/>
          </a:xfrm>
          <a:prstGeom prst="rect">
            <a:avLst/>
          </a:prstGeom>
          <a:noFill/>
          <a:ln w="6350" cap="flat" cmpd="sng" algn="ctr">
            <a:solidFill>
              <a:srgbClr val="72727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 65 Medium" pitchFamily="34" charset="0"/>
            </a:endParaRPr>
          </a:p>
        </p:txBody>
      </p:sp>
      <p:pic>
        <p:nvPicPr>
          <p:cNvPr id="24" name="Image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400" y="288000"/>
            <a:ext cx="458653" cy="9540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68000" y="1602000"/>
            <a:ext cx="8218800" cy="4525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err="1" smtClean="0"/>
              <a:t>Deuxième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niveau</a:t>
            </a:r>
            <a:endParaRPr kumimoji="0" lang="en-US" dirty="0" smtClean="0"/>
          </a:p>
          <a:p>
            <a:pPr lvl="2" eaLnBrk="1" latinLnBrk="0" hangingPunct="1"/>
            <a:r>
              <a:rPr kumimoji="0" lang="en-US" dirty="0" err="1" smtClean="0"/>
              <a:t>Troisième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niveau</a:t>
            </a:r>
            <a:endParaRPr kumimoji="0" lang="en-US" dirty="0" smtClean="0"/>
          </a:p>
          <a:p>
            <a:pPr lvl="3" eaLnBrk="1" latinLnBrk="0" hangingPunct="1"/>
            <a:r>
              <a:rPr kumimoji="0" lang="en-US" dirty="0" err="1" smtClean="0"/>
              <a:t>Quatrième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niveau</a:t>
            </a:r>
            <a:endParaRPr kumimoji="0" lang="en-US" dirty="0" smtClean="0"/>
          </a:p>
          <a:p>
            <a:pPr lvl="4" eaLnBrk="1" latinLnBrk="0" hangingPunct="1"/>
            <a:r>
              <a:rPr kumimoji="0" lang="en-US" dirty="0" err="1" smtClean="0"/>
              <a:t>Cinquième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niveau</a:t>
            </a:r>
            <a:endParaRPr kumimoji="0"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1080000" y="237600"/>
            <a:ext cx="7416000" cy="102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titre</a:t>
            </a:r>
            <a:br>
              <a:rPr lang="fr-FR" dirty="0" smtClean="0"/>
            </a:br>
            <a:r>
              <a:rPr lang="fr-FR" dirty="0" smtClean="0"/>
              <a:t>Le titre peut-être étendu sur deux lignes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6411600"/>
            <a:ext cx="9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rgbClr val="727272"/>
                </a:solidFill>
                <a:latin typeface="Arial"/>
              </a:defRPr>
            </a:lvl1pPr>
          </a:lstStyle>
          <a:p>
            <a:fld id="{6B47D27D-56C3-4947-93B9-BC28ECB1CEF7}" type="datetime1">
              <a:rPr lang="en-US" smtClean="0"/>
              <a:t>16-Jul-2019</a:t>
            </a:fld>
            <a:endParaRPr lang="en-GB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6411600"/>
            <a:ext cx="468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en-GB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6411600"/>
            <a:ext cx="342000" cy="2448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CA81476A-F7A5-4493-9DA7-812CEF12571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0" indent="-342000" algn="l" rtl="0" eaLnBrk="1" latinLnBrk="0" hangingPunct="1">
        <a:spcBef>
          <a:spcPts val="768"/>
        </a:spcBef>
        <a:buClr>
          <a:schemeClr val="tx1"/>
        </a:buClr>
        <a:buFont typeface="Arial" pitchFamily="34" charset="0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00" indent="-284400" algn="l" rtl="0" eaLnBrk="1" latinLnBrk="0" hangingPunct="1">
        <a:spcBef>
          <a:spcPts val="672"/>
        </a:spcBef>
        <a:buClr>
          <a:schemeClr val="tx1"/>
        </a:buClr>
        <a:buFont typeface="Arial" pitchFamily="34" charset="0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rtl="0" eaLnBrk="1" latinLnBrk="0" hangingPunct="1">
        <a:spcBef>
          <a:spcPts val="576"/>
        </a:spcBef>
        <a:buClr>
          <a:schemeClr val="tx1"/>
        </a:buClr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rtl="0" eaLnBrk="1" latinLnBrk="0" hangingPunct="1">
        <a:spcBef>
          <a:spcPts val="480"/>
        </a:spcBef>
        <a:buClr>
          <a:schemeClr val="tx1"/>
        </a:buClr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rtl="0" eaLnBrk="1" latinLnBrk="0" hangingPunct="1">
        <a:spcBef>
          <a:spcPts val="480"/>
        </a:spcBef>
        <a:buClr>
          <a:schemeClr val="tx1"/>
        </a:buClr>
        <a:buFont typeface="Arial" pitchFamily="34" charset="0"/>
        <a:buChar char="»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318" y="-99392"/>
            <a:ext cx="9901318" cy="69800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504" y="6212047"/>
            <a:ext cx="584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tx2"/>
                </a:solidFill>
                <a:latin typeface="+mj-lt"/>
              </a:rPr>
              <a:t>PISA for Schools </a:t>
            </a:r>
            <a:r>
              <a:rPr lang="en-GB" sz="14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GB" sz="1400" b="1" dirty="0">
                <a:solidFill>
                  <a:schemeClr val="tx2"/>
                </a:solidFill>
                <a:latin typeface="+mj-lt"/>
              </a:rPr>
            </a:br>
            <a:r>
              <a:rPr lang="en-GB" sz="1400" b="1" dirty="0">
                <a:solidFill>
                  <a:schemeClr val="tx2"/>
                </a:solidFill>
                <a:latin typeface="+mj-lt"/>
              </a:rPr>
              <a:t>Paris</a:t>
            </a:r>
            <a:r>
              <a:rPr lang="en-GB" sz="1400" b="1" dirty="0" smtClean="0">
                <a:solidFill>
                  <a:schemeClr val="tx2"/>
                </a:solidFill>
                <a:latin typeface="+mj-lt"/>
              </a:rPr>
              <a:t>,  18 </a:t>
            </a:r>
            <a:r>
              <a:rPr lang="en-GB" sz="1400" b="1" dirty="0" smtClean="0">
                <a:solidFill>
                  <a:schemeClr val="tx2"/>
                </a:solidFill>
                <a:latin typeface="+mj-lt"/>
              </a:rPr>
              <a:t>July </a:t>
            </a:r>
            <a:r>
              <a:rPr lang="en-GB" sz="1400" b="1" dirty="0" smtClean="0">
                <a:solidFill>
                  <a:schemeClr val="tx2"/>
                </a:solidFill>
                <a:latin typeface="+mj-lt"/>
              </a:rPr>
              <a:t>2019</a:t>
            </a:r>
            <a:endParaRPr lang="en-GB" sz="14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3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/>
            <a:fld id="{8B41FC3D-B2D2-492F-9AC8-2752AB6962AE}" type="slidenum">
              <a:rPr lang="en-US" smtClean="0">
                <a:solidFill>
                  <a:prstClr val="white"/>
                </a:solidFill>
              </a:rPr>
              <a:pPr latinLnBrk="0"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76864" cy="1022400"/>
          </a:xfrm>
        </p:spPr>
        <p:txBody>
          <a:bodyPr/>
          <a:lstStyle/>
          <a:p>
            <a:r>
              <a:rPr lang="en-GB" sz="2800" dirty="0" smtClean="0"/>
              <a:t>Correlation with international score frequencies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815" y="1412776"/>
            <a:ext cx="5831185" cy="474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/>
            <a:fld id="{8B41FC3D-B2D2-492F-9AC8-2752AB6962AE}" type="slidenum">
              <a:rPr lang="en-US" smtClean="0">
                <a:solidFill>
                  <a:prstClr val="white"/>
                </a:solidFill>
              </a:rPr>
              <a:pPr latinLnBrk="0"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416000" cy="1022400"/>
          </a:xfrm>
        </p:spPr>
        <p:txBody>
          <a:bodyPr/>
          <a:lstStyle/>
          <a:p>
            <a:r>
              <a:rPr lang="en-GB" dirty="0" smtClean="0"/>
              <a:t>Point-</a:t>
            </a:r>
            <a:r>
              <a:rPr lang="en-GB" dirty="0" err="1" smtClean="0"/>
              <a:t>biserial</a:t>
            </a:r>
            <a:r>
              <a:rPr lang="en-GB" dirty="0" smtClean="0"/>
              <a:t> correlation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82" y="1556792"/>
            <a:ext cx="5328592" cy="41938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568" y="1988840"/>
            <a:ext cx="1224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Negative </a:t>
            </a:r>
            <a:r>
              <a:rPr lang="en-GB" dirty="0" err="1" smtClean="0"/>
              <a:t>pt</a:t>
            </a:r>
            <a:r>
              <a:rPr lang="en-GB" dirty="0" smtClean="0"/>
              <a:t> </a:t>
            </a:r>
            <a:r>
              <a:rPr lang="en-GB" dirty="0" err="1" smtClean="0"/>
              <a:t>biserial</a:t>
            </a:r>
            <a:r>
              <a:rPr lang="en-GB" dirty="0" smtClean="0"/>
              <a:t> could indicate </a:t>
            </a:r>
            <a:r>
              <a:rPr lang="en-GB" dirty="0" err="1" smtClean="0"/>
              <a:t>mis</a:t>
            </a:r>
            <a:r>
              <a:rPr lang="en-GB" dirty="0" smtClean="0"/>
              <a:t>-keyed items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1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/>
            <a:fld id="{8B41FC3D-B2D2-492F-9AC8-2752AB6962AE}" type="slidenum">
              <a:rPr lang="en-US" smtClean="0">
                <a:solidFill>
                  <a:prstClr val="white"/>
                </a:solidFill>
              </a:rPr>
              <a:pPr latinLnBrk="0"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416000" cy="1022400"/>
          </a:xfrm>
        </p:spPr>
        <p:txBody>
          <a:bodyPr/>
          <a:lstStyle/>
          <a:p>
            <a:r>
              <a:rPr lang="en-GB" dirty="0" smtClean="0"/>
              <a:t>IRT item difficulty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33" y="1485605"/>
            <a:ext cx="5165067" cy="49259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149053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the density is to the right, items more difficult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4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/>
            <a:fld id="{8B41FC3D-B2D2-492F-9AC8-2752AB6962AE}" type="slidenum">
              <a:rPr lang="en-US" smtClean="0">
                <a:solidFill>
                  <a:prstClr val="white"/>
                </a:solidFill>
              </a:rPr>
              <a:pPr latinLnBrk="0"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416000" cy="1022400"/>
          </a:xfrm>
        </p:spPr>
        <p:txBody>
          <a:bodyPr/>
          <a:lstStyle/>
          <a:p>
            <a:r>
              <a:rPr lang="en-GB" dirty="0" smtClean="0"/>
              <a:t>Model fit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27" y="1412776"/>
            <a:ext cx="6407173" cy="43685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1844824"/>
            <a:ext cx="108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Check also t-statistics (normally distributed0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/>
            <a:fld id="{8B41FC3D-B2D2-492F-9AC8-2752AB6962AE}" type="slidenum">
              <a:rPr lang="en-US" smtClean="0">
                <a:solidFill>
                  <a:prstClr val="white"/>
                </a:solidFill>
              </a:rPr>
              <a:pPr latinLnBrk="0"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9053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Gender DIF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434" y="1482576"/>
            <a:ext cx="5080566" cy="44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/>
            <a:fld id="{8B41FC3D-B2D2-492F-9AC8-2752AB6962AE}" type="slidenum">
              <a:rPr lang="en-US" smtClean="0">
                <a:solidFill>
                  <a:prstClr val="white"/>
                </a:solidFill>
              </a:rPr>
              <a:pPr latinLnBrk="0"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9053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a subset of items</a:t>
            </a:r>
          </a:p>
          <a:p>
            <a:endParaRPr lang="en-GB" dirty="0"/>
          </a:p>
          <a:p>
            <a:r>
              <a:rPr lang="en-GB" dirty="0" smtClean="0"/>
              <a:t>Compare good vs bad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Item characteristic and function curves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346" y="1260000"/>
            <a:ext cx="5324654" cy="3696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1457325"/>
            <a:ext cx="64674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/>
            <a:fld id="{8B41FC3D-B2D2-492F-9AC8-2752AB6962AE}" type="slidenum">
              <a:rPr lang="en-US" smtClean="0">
                <a:solidFill>
                  <a:prstClr val="white"/>
                </a:solidFill>
              </a:rPr>
              <a:pPr latinLnBrk="0"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9053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Wright Map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14" y="1473826"/>
            <a:ext cx="6930914" cy="5973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048" y="1473826"/>
            <a:ext cx="4506489" cy="26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/>
            <a:fld id="{8B41FC3D-B2D2-492F-9AC8-2752AB6962AE}" type="slidenum">
              <a:rPr lang="en-US" smtClean="0">
                <a:solidFill>
                  <a:prstClr val="white"/>
                </a:solidFill>
              </a:rPr>
              <a:pPr latinLnBrk="0"/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9053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02" y="1294244"/>
            <a:ext cx="4195082" cy="3653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550" y="1509545"/>
            <a:ext cx="39814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/>
            <a:fld id="{8B41FC3D-B2D2-492F-9AC8-2752AB6962AE}" type="slidenum">
              <a:rPr lang="en-US" smtClean="0">
                <a:solidFill>
                  <a:prstClr val="white"/>
                </a:solidFill>
              </a:rPr>
              <a:pPr latinLnBrk="0"/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62880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.wiggle, model variability</a:t>
            </a:r>
          </a:p>
          <a:p>
            <a:endParaRPr lang="en-GB" dirty="0"/>
          </a:p>
          <a:p>
            <a:r>
              <a:rPr lang="en-GB" dirty="0" smtClean="0"/>
              <a:t>Definition of EAP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PCA diagnostics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888" y="1412776"/>
            <a:ext cx="5375953" cy="259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37" y="2268225"/>
            <a:ext cx="6791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/>
            <a:fld id="{8B41FC3D-B2D2-492F-9AC8-2752AB6962AE}" type="slidenum">
              <a:rPr lang="en-US" smtClean="0">
                <a:solidFill>
                  <a:prstClr val="white"/>
                </a:solidFill>
              </a:rPr>
              <a:pPr latinLnBrk="0"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9053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preview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23937"/>
            <a:ext cx="89916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3255" y="2814273"/>
            <a:ext cx="7403206" cy="1246495"/>
          </a:xfrm>
        </p:spPr>
        <p:txBody>
          <a:bodyPr/>
          <a:lstStyle/>
          <a:p>
            <a:r>
              <a:rPr lang="en-GB" sz="3600" b="1" dirty="0" smtClean="0"/>
              <a:t>Validation study: </a:t>
            </a:r>
            <a:r>
              <a:rPr lang="en-GB" sz="3600" dirty="0" smtClean="0"/>
              <a:t>how to use the dashboard</a:t>
            </a:r>
            <a:endParaRPr lang="en-GB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99011" y="6035040"/>
            <a:ext cx="368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Bonaventura </a:t>
            </a:r>
            <a:r>
              <a:rPr lang="en-GB" dirty="0" err="1" smtClean="0">
                <a:solidFill>
                  <a:schemeClr val="bg1">
                    <a:lumMod val="85000"/>
                  </a:schemeClr>
                </a:solidFill>
              </a:rPr>
              <a:t>Pacileo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000" y="1945679"/>
            <a:ext cx="8424480" cy="3792490"/>
          </a:xfrm>
        </p:spPr>
        <p:txBody>
          <a:bodyPr>
            <a:normAutofit/>
          </a:bodyPr>
          <a:lstStyle/>
          <a:p>
            <a:r>
              <a:rPr lang="es-ES" sz="2000" dirty="0"/>
              <a:t> </a:t>
            </a:r>
            <a:r>
              <a:rPr lang="es-ES" sz="2000" dirty="0" err="1"/>
              <a:t>Each</a:t>
            </a:r>
            <a:r>
              <a:rPr lang="es-ES" sz="2000" dirty="0"/>
              <a:t> NSP </a:t>
            </a:r>
            <a:r>
              <a:rPr lang="es-ES" sz="2000" dirty="0" err="1" smtClean="0"/>
              <a:t>was</a:t>
            </a:r>
            <a:r>
              <a:rPr lang="es-ES" sz="2000" dirty="0" smtClean="0"/>
              <a:t> </a:t>
            </a:r>
            <a:r>
              <a:rPr lang="es-ES" sz="2000" dirty="0" err="1" smtClean="0"/>
              <a:t>doing</a:t>
            </a:r>
            <a:r>
              <a:rPr lang="es-ES" sz="2000" dirty="0" smtClean="0"/>
              <a:t> </a:t>
            </a:r>
            <a:r>
              <a:rPr lang="es-ES" sz="2000" dirty="0" err="1"/>
              <a:t>its</a:t>
            </a:r>
            <a:r>
              <a:rPr lang="es-ES" sz="2000" dirty="0"/>
              <a:t> </a:t>
            </a:r>
            <a:r>
              <a:rPr lang="es-ES" sz="2000" dirty="0" err="1"/>
              <a:t>own</a:t>
            </a:r>
            <a:r>
              <a:rPr lang="es-ES" sz="2000" dirty="0"/>
              <a:t> </a:t>
            </a:r>
            <a:r>
              <a:rPr lang="es-ES" sz="2000" dirty="0" err="1"/>
              <a:t>Validation</a:t>
            </a:r>
            <a:r>
              <a:rPr lang="es-ES" sz="2000" dirty="0"/>
              <a:t> </a:t>
            </a:r>
            <a:r>
              <a:rPr lang="es-ES" sz="2000" dirty="0" err="1"/>
              <a:t>Study</a:t>
            </a:r>
            <a:r>
              <a:rPr lang="es-ES" sz="2000" dirty="0"/>
              <a:t> </a:t>
            </a:r>
            <a:r>
              <a:rPr lang="es-ES" sz="2000" dirty="0" err="1" smtClean="0"/>
              <a:t>report</a:t>
            </a:r>
            <a:r>
              <a:rPr lang="es-ES" sz="2000" dirty="0" smtClean="0"/>
              <a:t> and </a:t>
            </a:r>
            <a:r>
              <a:rPr lang="es-ES" sz="2000" dirty="0" err="1" smtClean="0"/>
              <a:t>preparing</a:t>
            </a:r>
            <a:r>
              <a:rPr lang="es-ES" sz="2000" dirty="0" smtClean="0"/>
              <a:t> </a:t>
            </a:r>
            <a:r>
              <a:rPr lang="es-ES" sz="2000" dirty="0" err="1" smtClean="0"/>
              <a:t>its</a:t>
            </a:r>
            <a:r>
              <a:rPr lang="es-ES" sz="2000" dirty="0" smtClean="0"/>
              <a:t> </a:t>
            </a:r>
            <a:r>
              <a:rPr lang="es-ES" sz="2000" dirty="0" err="1" smtClean="0"/>
              <a:t>own</a:t>
            </a:r>
            <a:r>
              <a:rPr lang="es-ES" sz="2000" dirty="0" smtClean="0"/>
              <a:t> </a:t>
            </a:r>
            <a:r>
              <a:rPr lang="es-ES" sz="2000" dirty="0" err="1" smtClean="0"/>
              <a:t>codes</a:t>
            </a:r>
            <a:r>
              <a:rPr lang="es-ES" sz="2000" dirty="0" smtClean="0"/>
              <a:t> in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preferred</a:t>
            </a:r>
            <a:r>
              <a:rPr lang="es-ES" sz="2000" dirty="0" smtClean="0"/>
              <a:t> </a:t>
            </a:r>
            <a:r>
              <a:rPr lang="es-ES" sz="2000" dirty="0" err="1" smtClean="0"/>
              <a:t>statistical</a:t>
            </a:r>
            <a:r>
              <a:rPr lang="es-ES" sz="2000" dirty="0" smtClean="0"/>
              <a:t> software;</a:t>
            </a:r>
            <a:endParaRPr lang="es-ES" sz="2000" dirty="0"/>
          </a:p>
          <a:p>
            <a:endParaRPr lang="es-ES" sz="2000" dirty="0"/>
          </a:p>
          <a:p>
            <a:r>
              <a:rPr lang="en-US" sz="2000" dirty="0" smtClean="0"/>
              <a:t>2E prepared a template using in several countries but only </a:t>
            </a:r>
            <a:r>
              <a:rPr lang="en-US" sz="2000" dirty="0"/>
              <a:t>for </a:t>
            </a:r>
            <a:r>
              <a:rPr lang="en-US" sz="2000" dirty="0" smtClean="0"/>
              <a:t>reporting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smtClean="0"/>
              <a:t>The PISA-S team was not replicating </a:t>
            </a:r>
            <a:r>
              <a:rPr lang="en-US" sz="2000" dirty="0"/>
              <a:t>the </a:t>
            </a:r>
            <a:r>
              <a:rPr lang="en-US" sz="2000" dirty="0" smtClean="0"/>
              <a:t>VS analysis.</a:t>
            </a:r>
          </a:p>
          <a:p>
            <a:endParaRPr lang="en-U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dirty="0" smtClean="0"/>
          </a:p>
          <a:p>
            <a:pPr marL="385763" indent="-385763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385763" indent="-385763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611560" y="4761952"/>
            <a:ext cx="1813169" cy="906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68289" y="4984411"/>
            <a:ext cx="603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No </a:t>
            </a:r>
            <a:r>
              <a:rPr lang="en-GB" sz="2400" b="1" dirty="0" smtClean="0"/>
              <a:t>efficiency/consistency/reliability</a:t>
            </a:r>
            <a:endParaRPr lang="en-GB" sz="2400" b="1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102123" y="1244926"/>
            <a:ext cx="7416000" cy="102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old </a:t>
            </a:r>
            <a:r>
              <a:rPr lang="en-GB" dirty="0"/>
              <a:t>validation </a:t>
            </a:r>
            <a:r>
              <a:rPr lang="en-GB" dirty="0" smtClean="0"/>
              <a:t>study (VS)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7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Standardised template and </a:t>
            </a:r>
            <a:r>
              <a:rPr lang="en-GB" dirty="0" smtClean="0"/>
              <a:t>reproducible R </a:t>
            </a:r>
            <a:r>
              <a:rPr lang="en-GB" dirty="0" smtClean="0"/>
              <a:t>code;</a:t>
            </a:r>
          </a:p>
          <a:p>
            <a:endParaRPr lang="en-GB" dirty="0" smtClean="0"/>
          </a:p>
          <a:p>
            <a:r>
              <a:rPr lang="en-GB" dirty="0" smtClean="0"/>
              <a:t>Integrated tool for all countries;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On-the-fly results;</a:t>
            </a:r>
          </a:p>
          <a:p>
            <a:endParaRPr lang="en-GB" dirty="0" smtClean="0"/>
          </a:p>
          <a:p>
            <a:r>
              <a:rPr lang="en-GB" dirty="0" smtClean="0"/>
              <a:t>Interactivity</a:t>
            </a:r>
            <a:r>
              <a:rPr lang="en-GB" dirty="0" smtClean="0"/>
              <a:t>;</a:t>
            </a:r>
          </a:p>
          <a:p>
            <a:endParaRPr lang="en-GB" dirty="0"/>
          </a:p>
          <a:p>
            <a:r>
              <a:rPr lang="en-GB" dirty="0" smtClean="0"/>
              <a:t>Easy to customise/expand;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Deeper analysis.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new validation study</a:t>
            </a:r>
            <a:endParaRPr lang="en-GB" dirty="0"/>
          </a:p>
        </p:txBody>
      </p:sp>
      <p:sp>
        <p:nvSpPr>
          <p:cNvPr id="4" name="5-Point Star 3"/>
          <p:cNvSpPr/>
          <p:nvPr/>
        </p:nvSpPr>
        <p:spPr>
          <a:xfrm rot="977222">
            <a:off x="5203731" y="4362043"/>
            <a:ext cx="2806550" cy="207126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Video preview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/>
            <a:fld id="{8B41FC3D-B2D2-492F-9AC8-2752AB6962AE}" type="slidenum">
              <a:rPr lang="en-US" smtClean="0">
                <a:solidFill>
                  <a:prstClr val="white"/>
                </a:solidFill>
              </a:rPr>
              <a:pPr latinLnBrk="0"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1370742"/>
            <a:ext cx="9252520" cy="5256000"/>
          </a:xfrm>
        </p:spPr>
        <p:txBody>
          <a:bodyPr>
            <a:noAutofit/>
          </a:bodyPr>
          <a:lstStyle/>
          <a:p>
            <a:r>
              <a:rPr lang="en-GB" sz="2000" dirty="0" smtClean="0"/>
              <a:t>Create an exportable template (e.g. PDF/Word);</a:t>
            </a:r>
          </a:p>
          <a:p>
            <a:r>
              <a:rPr lang="en-GB" sz="2000" dirty="0" smtClean="0"/>
              <a:t>Add school-level analysis, e.g.:</a:t>
            </a:r>
          </a:p>
          <a:p>
            <a:pPr lvl="1"/>
            <a:r>
              <a:rPr lang="en-GB" sz="1600" dirty="0" smtClean="0"/>
              <a:t>Percentage of correct responses to each item</a:t>
            </a:r>
          </a:p>
          <a:p>
            <a:pPr lvl="1"/>
            <a:r>
              <a:rPr lang="en-GB" sz="1600" dirty="0" smtClean="0"/>
              <a:t>Percentage of missing/not-reached items to each item</a:t>
            </a:r>
          </a:p>
          <a:p>
            <a:r>
              <a:rPr lang="en-GB" sz="2000" dirty="0" smtClean="0"/>
              <a:t>Add cross-country comparisons, e.g.:</a:t>
            </a:r>
          </a:p>
          <a:p>
            <a:pPr lvl="1"/>
            <a:r>
              <a:rPr lang="en-GB" sz="1600" dirty="0" smtClean="0"/>
              <a:t>Gender DIF between country A and Pilot (or country B)</a:t>
            </a:r>
          </a:p>
          <a:p>
            <a:pPr lvl="1"/>
            <a:r>
              <a:rPr lang="en-GB" sz="1600" dirty="0" smtClean="0"/>
              <a:t>IRT item difficulty between country A and B (or country B with same language as A)</a:t>
            </a:r>
          </a:p>
          <a:p>
            <a:r>
              <a:rPr lang="en-GB" sz="2000" dirty="0" smtClean="0"/>
              <a:t>Create diagnostics checks for every year, e.g.:</a:t>
            </a:r>
          </a:p>
          <a:p>
            <a:pPr lvl="1"/>
            <a:r>
              <a:rPr lang="en-GB" sz="1600" dirty="0" smtClean="0"/>
              <a:t>Gender DIF</a:t>
            </a:r>
          </a:p>
          <a:p>
            <a:pPr lvl="1"/>
            <a:r>
              <a:rPr lang="en-GB" sz="1600" dirty="0" smtClean="0"/>
              <a:t>Point-</a:t>
            </a:r>
            <a:r>
              <a:rPr lang="en-GB" sz="1600" dirty="0" err="1" smtClean="0"/>
              <a:t>biserial</a:t>
            </a:r>
            <a:r>
              <a:rPr lang="en-GB" sz="1600" dirty="0" smtClean="0"/>
              <a:t> correlation (“</a:t>
            </a:r>
            <a:r>
              <a:rPr lang="en-GB" sz="1600" dirty="0" err="1" smtClean="0"/>
              <a:t>mis</a:t>
            </a:r>
            <a:r>
              <a:rPr lang="en-GB" sz="1600" dirty="0" smtClean="0"/>
              <a:t>-keyed items”)</a:t>
            </a:r>
          </a:p>
          <a:p>
            <a:pPr lvl="1"/>
            <a:r>
              <a:rPr lang="en-GB" sz="1600" dirty="0" smtClean="0"/>
              <a:t>PCA analysis (“Westminster”)</a:t>
            </a:r>
          </a:p>
          <a:p>
            <a:pPr lvl="1"/>
            <a:r>
              <a:rPr lang="en-GB" sz="1600" dirty="0" smtClean="0"/>
              <a:t>Percentage of correct responses to each item over time (“teaching to the test”)</a:t>
            </a:r>
          </a:p>
          <a:p>
            <a:r>
              <a:rPr lang="en-GB" sz="2000" dirty="0" smtClean="0"/>
              <a:t>Add integration to gold-dataset generator (“control room”);</a:t>
            </a:r>
          </a:p>
          <a:p>
            <a:r>
              <a:rPr lang="en-GB" sz="2000" dirty="0"/>
              <a:t>Include item preview for dodgy items (source and national versions)</a:t>
            </a:r>
          </a:p>
          <a:p>
            <a:endParaRPr lang="en-GB" sz="2000" dirty="0" smtClean="0"/>
          </a:p>
          <a:p>
            <a:pPr lvl="1"/>
            <a:endParaRPr lang="en-GB" sz="1600" dirty="0" smtClean="0"/>
          </a:p>
          <a:p>
            <a:endParaRPr lang="en-GB" sz="2000" dirty="0" smtClean="0"/>
          </a:p>
          <a:p>
            <a:pPr lvl="1"/>
            <a:endParaRPr lang="en-GB" sz="1600" dirty="0" smtClean="0"/>
          </a:p>
          <a:p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467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0" y="3165389"/>
            <a:ext cx="6624000" cy="566822"/>
          </a:xfrm>
        </p:spPr>
        <p:txBody>
          <a:bodyPr/>
          <a:lstStyle/>
          <a:p>
            <a:r>
              <a:rPr lang="en-GB" dirty="0" smtClean="0"/>
              <a:t>Tutorial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81476A-F7A5-4493-9DA7-812CEF12571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88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3268960"/>
          </a:xfrm>
        </p:spPr>
        <p:txBody>
          <a:bodyPr>
            <a:normAutofit/>
          </a:bodyPr>
          <a:lstStyle/>
          <a:p>
            <a:r>
              <a:rPr lang="en-GB" dirty="0" smtClean="0"/>
              <a:t>Open R project;</a:t>
            </a:r>
          </a:p>
          <a:p>
            <a:r>
              <a:rPr lang="en-GB" dirty="0" smtClean="0"/>
              <a:t>Initialise packages (only once)</a:t>
            </a:r>
          </a:p>
          <a:p>
            <a:r>
              <a:rPr lang="en-GB" dirty="0" smtClean="0"/>
              <a:t>Execute PBTS-</a:t>
            </a:r>
            <a:r>
              <a:rPr lang="en-GB" dirty="0" err="1" smtClean="0"/>
              <a:t>VS_shell.R</a:t>
            </a:r>
            <a:endParaRPr lang="en-GB" dirty="0" smtClean="0"/>
          </a:p>
          <a:p>
            <a:r>
              <a:rPr lang="en-GB" dirty="0" smtClean="0"/>
              <a:t>Open it in the browser (optional)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/>
            <a:fld id="{8B41FC3D-B2D2-492F-9AC8-2752AB6962AE}" type="slidenum">
              <a:rPr lang="en-US" smtClean="0">
                <a:solidFill>
                  <a:prstClr val="white"/>
                </a:solidFill>
              </a:rPr>
              <a:pPr latinLnBrk="0"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416000" cy="1022400"/>
          </a:xfrm>
        </p:spPr>
        <p:txBody>
          <a:bodyPr/>
          <a:lstStyle/>
          <a:p>
            <a:r>
              <a:rPr lang="en-GB" dirty="0" smtClean="0"/>
              <a:t>How to launch it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458112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Required files are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Gitlab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Readme copy paste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9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/>
            <a:fld id="{8B41FC3D-B2D2-492F-9AC8-2752AB6962AE}" type="slidenum">
              <a:rPr lang="en-US" smtClean="0">
                <a:solidFill>
                  <a:prstClr val="white"/>
                </a:solidFill>
              </a:rPr>
              <a:pPr latinLnBrk="0"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416000" cy="1022400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90" y="1412776"/>
            <a:ext cx="6912768" cy="44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atinLnBrk="0"/>
            <a:fld id="{8B41FC3D-B2D2-492F-9AC8-2752AB6962AE}" type="slidenum">
              <a:rPr lang="en-US" smtClean="0">
                <a:solidFill>
                  <a:prstClr val="white"/>
                </a:solidFill>
              </a:rPr>
              <a:pPr latinLnBrk="0"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416000" cy="1022400"/>
          </a:xfrm>
        </p:spPr>
        <p:txBody>
          <a:bodyPr/>
          <a:lstStyle/>
          <a:p>
            <a:r>
              <a:rPr lang="en-GB" dirty="0" smtClean="0"/>
              <a:t>Exploratory analysis	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58" y="1398424"/>
            <a:ext cx="5144669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CDE_Français_blanc">
  <a:themeElements>
    <a:clrScheme name="OECD white">
      <a:dk1>
        <a:srgbClr val="727272"/>
      </a:dk1>
      <a:lt1>
        <a:sysClr val="window" lastClr="FFFFFF"/>
      </a:lt1>
      <a:dk2>
        <a:srgbClr val="006299"/>
      </a:dk2>
      <a:lt2>
        <a:srgbClr val="E6E6E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ECD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OCDE_Français_blanc</Template>
  <TotalTime>2101</TotalTime>
  <Words>347</Words>
  <Application>Microsoft Office PowerPoint</Application>
  <PresentationFormat>On-screen Show (4:3)</PresentationFormat>
  <Paragraphs>103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Georgia</vt:lpstr>
      <vt:lpstr>Helvetica 65 Medium</vt:lpstr>
      <vt:lpstr>OCDE_Français_blanc</vt:lpstr>
      <vt:lpstr>PowerPoint Presentation</vt:lpstr>
      <vt:lpstr>Validation study: how to use the dashboard</vt:lpstr>
      <vt:lpstr>The old validation study (VS)</vt:lpstr>
      <vt:lpstr>The new validation study</vt:lpstr>
      <vt:lpstr>Next steps</vt:lpstr>
      <vt:lpstr>Tutorial</vt:lpstr>
      <vt:lpstr>How to launch it</vt:lpstr>
      <vt:lpstr>Introduction</vt:lpstr>
      <vt:lpstr>Exploratory analysis </vt:lpstr>
      <vt:lpstr>Correlation with international score frequencies</vt:lpstr>
      <vt:lpstr>Point-biserial correlation</vt:lpstr>
      <vt:lpstr>IRT item difficulty</vt:lpstr>
      <vt:lpstr>Model fit</vt:lpstr>
      <vt:lpstr>Gender DIF</vt:lpstr>
      <vt:lpstr>Item characteristic and function curves</vt:lpstr>
      <vt:lpstr>Wright Map</vt:lpstr>
      <vt:lpstr>PowerPoint Presentation</vt:lpstr>
      <vt:lpstr>PCA diagnostics</vt:lpstr>
      <vt:lpstr>Results preview</vt:lpstr>
    </vt:vector>
  </TitlesOfParts>
  <Company>OECD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PACILEO Bonaventura Francesco</dc:creator>
  <cp:lastModifiedBy>PACILEO Bonaventura Francesco, EDU/ECS</cp:lastModifiedBy>
  <cp:revision>98</cp:revision>
  <cp:lastPrinted>2018-10-09T07:26:28Z</cp:lastPrinted>
  <dcterms:created xsi:type="dcterms:W3CDTF">2018-09-26T07:54:32Z</dcterms:created>
  <dcterms:modified xsi:type="dcterms:W3CDTF">2019-07-16T18:07:24Z</dcterms:modified>
</cp:coreProperties>
</file>