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79C3557-40E9-4FAF-8C86-111FD6CBDBF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6E07952-B05C-45CF-8F6B-186C18561BE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c++deep022_</a:t>
            </a:r>
            <a:r>
              <a:rPr lang="en-US" sz="3600">
                <a:latin typeface="Arial"/>
              </a:rPr>
              <a:t>多态与虚函数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＃</a:t>
            </a:r>
            <a:r>
              <a:rPr lang="en-US" sz="3600">
                <a:latin typeface="Arial"/>
              </a:rPr>
              <a:t>09 </a:t>
            </a:r>
            <a:r>
              <a:rPr lang="en-US" sz="3600">
                <a:latin typeface="Arial"/>
              </a:rPr>
              <a:t>多态实现的关键</a:t>
            </a:r>
            <a:r>
              <a:rPr lang="en-US" sz="3600">
                <a:latin typeface="Arial"/>
              </a:rPr>
              <a:t>--</a:t>
            </a:r>
            <a:r>
              <a:rPr lang="en-US" sz="3600">
                <a:latin typeface="Arial"/>
              </a:rPr>
              <a:t>虚函数表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846440"/>
            <a:ext cx="6590880" cy="299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＃</a:t>
            </a:r>
            <a:r>
              <a:rPr lang="en-US" sz="3600">
                <a:latin typeface="Arial"/>
              </a:rPr>
              <a:t>09 </a:t>
            </a:r>
            <a:r>
              <a:rPr lang="en-US" sz="3600">
                <a:latin typeface="Arial"/>
              </a:rPr>
              <a:t>多态实现的关键</a:t>
            </a:r>
            <a:r>
              <a:rPr lang="en-US" sz="3600">
                <a:latin typeface="Arial"/>
              </a:rPr>
              <a:t>--</a:t>
            </a:r>
            <a:r>
              <a:rPr lang="en-US" sz="3600">
                <a:latin typeface="Arial"/>
              </a:rPr>
              <a:t>虚函数表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多态的函数调用语句被编译成一系列根据基类指针所指向的（或基类引用所引用的）对象中存放的虚函数表的地址，在虚函数表中查找虚函数地址，并调用虚函数的指令。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#01 </a:t>
            </a:r>
            <a:r>
              <a:rPr lang="en-US" sz="3600">
                <a:latin typeface="Arial"/>
              </a:rPr>
              <a:t>虚函数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在类的定义中，前面有 </a:t>
            </a:r>
            <a:r>
              <a:rPr lang="en-US" sz="2200">
                <a:latin typeface="Arial"/>
              </a:rPr>
              <a:t>virtual </a:t>
            </a:r>
            <a:r>
              <a:rPr lang="en-US" sz="2200">
                <a:latin typeface="Arial"/>
              </a:rPr>
              <a:t>关键字的成员函数就是虚函数。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virtual </a:t>
            </a:r>
            <a:r>
              <a:rPr lang="en-US" sz="2200">
                <a:latin typeface="Arial"/>
              </a:rPr>
              <a:t>关键字只用在类定义里的函数声明中，写函数体时不用。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#02 </a:t>
            </a:r>
            <a:r>
              <a:rPr lang="en-US" sz="3600">
                <a:latin typeface="Arial"/>
              </a:rPr>
              <a:t>多态的表现形式一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派生类的指针可以赋给</a:t>
            </a:r>
            <a:r>
              <a:rPr lang="en-US" sz="2400">
                <a:solidFill>
                  <a:srgbClr val="3333ff"/>
                </a:solidFill>
                <a:latin typeface="Arial"/>
              </a:rPr>
              <a:t>基类指针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通过基类指针调用基类和派生类中的同名虚函数时</a:t>
            </a:r>
            <a:r>
              <a:rPr lang="en-US" sz="2400">
                <a:latin typeface="Arial"/>
              </a:rPr>
              <a:t>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（ </a:t>
            </a:r>
            <a:r>
              <a:rPr lang="en-US" sz="2400">
                <a:latin typeface="Arial"/>
              </a:rPr>
              <a:t>1</a:t>
            </a:r>
            <a:r>
              <a:rPr lang="en-US" sz="2400">
                <a:latin typeface="Arial"/>
              </a:rPr>
              <a:t>）若该指针指向一个基类的对象，那么被调用是基类的虚函数；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（ </a:t>
            </a:r>
            <a:r>
              <a:rPr lang="en-US" sz="2400">
                <a:latin typeface="Arial"/>
              </a:rPr>
              <a:t>2</a:t>
            </a:r>
            <a:r>
              <a:rPr lang="en-US" sz="2400">
                <a:latin typeface="Arial"/>
              </a:rPr>
              <a:t>）若该指针指向一个派生类的对象，那么被调用的是派生类的虚函数。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这种机制就叫做“多态”。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#03 </a:t>
            </a:r>
            <a:r>
              <a:rPr lang="en-US" sz="3600">
                <a:latin typeface="Arial"/>
              </a:rPr>
              <a:t>多态的表现形式二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派生类的对象可以赋给</a:t>
            </a:r>
            <a:r>
              <a:rPr lang="en-US" sz="2400">
                <a:solidFill>
                  <a:srgbClr val="3333ff"/>
                </a:solidFill>
                <a:latin typeface="Arial"/>
              </a:rPr>
              <a:t>基类引用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通过基类引用调用基类和派生类中的同名虚函数时</a:t>
            </a:r>
            <a:r>
              <a:rPr lang="en-US" sz="2400">
                <a:latin typeface="Arial"/>
              </a:rPr>
              <a:t>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（ </a:t>
            </a:r>
            <a:r>
              <a:rPr lang="en-US" sz="2400">
                <a:latin typeface="Arial"/>
              </a:rPr>
              <a:t>1</a:t>
            </a:r>
            <a:r>
              <a:rPr lang="en-US" sz="2400">
                <a:latin typeface="Arial"/>
              </a:rPr>
              <a:t>）若该引用引用的是一个基类的对象，那么被调用是基类的虚函数；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（ </a:t>
            </a:r>
            <a:r>
              <a:rPr lang="en-US" sz="2400">
                <a:latin typeface="Arial"/>
              </a:rPr>
              <a:t>2</a:t>
            </a:r>
            <a:r>
              <a:rPr lang="en-US" sz="2400">
                <a:latin typeface="Arial"/>
              </a:rPr>
              <a:t>）若该引用引用的是一个派生类的对象，那么被调用的是派生类的虚函数。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这种机制也就叫做“多态”。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#04 </a:t>
            </a:r>
            <a:r>
              <a:rPr lang="en-US" sz="3600">
                <a:latin typeface="Arial"/>
              </a:rPr>
              <a:t>多态的作用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在面向对象的程序设计中使用多态，能够增强程序的可扩充性，即程序需要修改或增加功能的时候，需要改动和增加的代码较少。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6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#05 </a:t>
            </a:r>
            <a:r>
              <a:rPr lang="en-US" sz="3600">
                <a:latin typeface="Arial"/>
              </a:rPr>
              <a:t>所有函数调用虚函数都是多态吗？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不是！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Arial"/>
              </a:rPr>
              <a:t>在非构造函数，非析构函数的成员函数中调用虚函数，是多态．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Arial"/>
              </a:rPr>
              <a:t>在构造函数和析构函数中调用虚函数，不是多态。编译时即可确定，调用的函数是自己的类或基类中定义的函数，不会等到运行时才决定调用自己的还是派生类的函数．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#06 </a:t>
            </a:r>
            <a:r>
              <a:rPr lang="en-US" sz="3600">
                <a:latin typeface="Arial"/>
              </a:rPr>
              <a:t>不加</a:t>
            </a:r>
            <a:r>
              <a:rPr lang="en-US" sz="3600">
                <a:latin typeface="Arial"/>
              </a:rPr>
              <a:t>virtual</a:t>
            </a:r>
            <a:r>
              <a:rPr lang="en-US" sz="3600">
                <a:latin typeface="Arial"/>
              </a:rPr>
              <a:t>的函数就不是虚函数吗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不是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派生类中，和基类中虚函数同名同参数表的函数，不加</a:t>
            </a:r>
            <a:r>
              <a:rPr lang="en-US" sz="2600">
                <a:latin typeface="Arial"/>
              </a:rPr>
              <a:t>virtual</a:t>
            </a:r>
            <a:r>
              <a:rPr lang="en-US" sz="2600">
                <a:latin typeface="Arial"/>
              </a:rPr>
              <a:t>也自动成为虚函数．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#07 </a:t>
            </a:r>
            <a:r>
              <a:rPr lang="en-US" sz="3600">
                <a:latin typeface="Arial"/>
              </a:rPr>
              <a:t>多态实现原理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“</a:t>
            </a:r>
            <a:r>
              <a:rPr lang="en-US" sz="2200">
                <a:latin typeface="Arial"/>
              </a:rPr>
              <a:t>多态” 的关键在于通过基类指针或引用调用一个虚函数时，编译时不确定到底调用的是基类还是派生类的函数，运行时才确定 </a:t>
            </a:r>
            <a:r>
              <a:rPr lang="en-US" sz="2200">
                <a:latin typeface="Arial"/>
              </a:rPr>
              <a:t>---- </a:t>
            </a:r>
            <a:r>
              <a:rPr lang="en-US" sz="2200">
                <a:latin typeface="Arial"/>
              </a:rPr>
              <a:t>这叫“动态联编” 。 “动态联编” 到底是怎么实现的呢？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每个含有虚函数的类，它的空间都比原先没有虚函数时多４个字节．这四个字节就是存放虚函数表的地址．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3931920"/>
            <a:ext cx="4846320" cy="28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600">
                <a:latin typeface="Arial"/>
              </a:rPr>
              <a:t>＃</a:t>
            </a:r>
            <a:r>
              <a:rPr lang="en-US" sz="3600">
                <a:latin typeface="Arial"/>
              </a:rPr>
              <a:t>08 </a:t>
            </a:r>
            <a:r>
              <a:rPr lang="en-US" sz="3600">
                <a:latin typeface="Arial"/>
              </a:rPr>
              <a:t>多态实现的关键</a:t>
            </a:r>
            <a:r>
              <a:rPr lang="en-US" sz="3600">
                <a:latin typeface="Arial"/>
              </a:rPr>
              <a:t>--</a:t>
            </a:r>
            <a:r>
              <a:rPr lang="en-US" sz="3600">
                <a:latin typeface="Arial"/>
              </a:rPr>
              <a:t>虚函数表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800000"/>
            <a:ext cx="5114520" cy="32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