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79300" cy="9134475" type="ledger"/>
  <p:notesSz cx="6858000" cy="9144000"/>
  <p:defaultTextStyle>
    <a:defPPr>
      <a:defRPr lang="fr-FR"/>
    </a:defPPr>
    <a:lvl1pPr marL="0" algn="l" defTabSz="1162308" rtl="0" eaLnBrk="1" latinLnBrk="0" hangingPunct="1">
      <a:defRPr sz="2287" kern="1200">
        <a:solidFill>
          <a:schemeClr val="tx1"/>
        </a:solidFill>
        <a:latin typeface="+mn-lt"/>
        <a:ea typeface="+mn-ea"/>
        <a:cs typeface="+mn-cs"/>
      </a:defRPr>
    </a:lvl1pPr>
    <a:lvl2pPr marL="581153" algn="l" defTabSz="1162308" rtl="0" eaLnBrk="1" latinLnBrk="0" hangingPunct="1">
      <a:defRPr sz="2287" kern="1200">
        <a:solidFill>
          <a:schemeClr val="tx1"/>
        </a:solidFill>
        <a:latin typeface="+mn-lt"/>
        <a:ea typeface="+mn-ea"/>
        <a:cs typeface="+mn-cs"/>
      </a:defRPr>
    </a:lvl2pPr>
    <a:lvl3pPr marL="1162308" algn="l" defTabSz="1162308" rtl="0" eaLnBrk="1" latinLnBrk="0" hangingPunct="1">
      <a:defRPr sz="2287" kern="1200">
        <a:solidFill>
          <a:schemeClr val="tx1"/>
        </a:solidFill>
        <a:latin typeface="+mn-lt"/>
        <a:ea typeface="+mn-ea"/>
        <a:cs typeface="+mn-cs"/>
      </a:defRPr>
    </a:lvl3pPr>
    <a:lvl4pPr marL="1743462" algn="l" defTabSz="1162308" rtl="0" eaLnBrk="1" latinLnBrk="0" hangingPunct="1">
      <a:defRPr sz="2287" kern="1200">
        <a:solidFill>
          <a:schemeClr val="tx1"/>
        </a:solidFill>
        <a:latin typeface="+mn-lt"/>
        <a:ea typeface="+mn-ea"/>
        <a:cs typeface="+mn-cs"/>
      </a:defRPr>
    </a:lvl4pPr>
    <a:lvl5pPr marL="2324615" algn="l" defTabSz="1162308" rtl="0" eaLnBrk="1" latinLnBrk="0" hangingPunct="1">
      <a:defRPr sz="2287" kern="1200">
        <a:solidFill>
          <a:schemeClr val="tx1"/>
        </a:solidFill>
        <a:latin typeface="+mn-lt"/>
        <a:ea typeface="+mn-ea"/>
        <a:cs typeface="+mn-cs"/>
      </a:defRPr>
    </a:lvl5pPr>
    <a:lvl6pPr marL="2905769" algn="l" defTabSz="1162308" rtl="0" eaLnBrk="1" latinLnBrk="0" hangingPunct="1">
      <a:defRPr sz="2287" kern="1200">
        <a:solidFill>
          <a:schemeClr val="tx1"/>
        </a:solidFill>
        <a:latin typeface="+mn-lt"/>
        <a:ea typeface="+mn-ea"/>
        <a:cs typeface="+mn-cs"/>
      </a:defRPr>
    </a:lvl6pPr>
    <a:lvl7pPr marL="3486921" algn="l" defTabSz="1162308" rtl="0" eaLnBrk="1" latinLnBrk="0" hangingPunct="1">
      <a:defRPr sz="2287" kern="1200">
        <a:solidFill>
          <a:schemeClr val="tx1"/>
        </a:solidFill>
        <a:latin typeface="+mn-lt"/>
        <a:ea typeface="+mn-ea"/>
        <a:cs typeface="+mn-cs"/>
      </a:defRPr>
    </a:lvl7pPr>
    <a:lvl8pPr marL="4068077" algn="l" defTabSz="1162308" rtl="0" eaLnBrk="1" latinLnBrk="0" hangingPunct="1">
      <a:defRPr sz="2287" kern="1200">
        <a:solidFill>
          <a:schemeClr val="tx1"/>
        </a:solidFill>
        <a:latin typeface="+mn-lt"/>
        <a:ea typeface="+mn-ea"/>
        <a:cs typeface="+mn-cs"/>
      </a:defRPr>
    </a:lvl8pPr>
    <a:lvl9pPr marL="4649230" algn="l" defTabSz="1162308" rtl="0" eaLnBrk="1" latinLnBrk="0" hangingPunct="1">
      <a:defRPr sz="228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C2A2"/>
    <a:srgbClr val="77A46C"/>
    <a:srgbClr val="6D86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42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1494925"/>
            <a:ext cx="10352405" cy="3180151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797715"/>
            <a:ext cx="9134475" cy="2205383"/>
          </a:xfrm>
        </p:spPr>
        <p:txBody>
          <a:bodyPr/>
          <a:lstStyle>
            <a:lvl1pPr marL="0" indent="0" algn="ctr">
              <a:buNone/>
              <a:defRPr sz="3197"/>
            </a:lvl1pPr>
            <a:lvl2pPr marL="608945" indent="0" algn="ctr">
              <a:buNone/>
              <a:defRPr sz="2664"/>
            </a:lvl2pPr>
            <a:lvl3pPr marL="1217889" indent="0" algn="ctr">
              <a:buNone/>
              <a:defRPr sz="2397"/>
            </a:lvl3pPr>
            <a:lvl4pPr marL="1826834" indent="0" algn="ctr">
              <a:buNone/>
              <a:defRPr sz="2131"/>
            </a:lvl4pPr>
            <a:lvl5pPr marL="2435779" indent="0" algn="ctr">
              <a:buNone/>
              <a:defRPr sz="2131"/>
            </a:lvl5pPr>
            <a:lvl6pPr marL="3044723" indent="0" algn="ctr">
              <a:buNone/>
              <a:defRPr sz="2131"/>
            </a:lvl6pPr>
            <a:lvl7pPr marL="3653668" indent="0" algn="ctr">
              <a:buNone/>
              <a:defRPr sz="2131"/>
            </a:lvl7pPr>
            <a:lvl8pPr marL="4262613" indent="0" algn="ctr">
              <a:buNone/>
              <a:defRPr sz="2131"/>
            </a:lvl8pPr>
            <a:lvl9pPr marL="4871557" indent="0" algn="ctr">
              <a:buNone/>
              <a:defRPr sz="2131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2992-5ED3-4023-A047-FF39C368A8FA}" type="datetimeFigureOut">
              <a:rPr lang="fr-FR" smtClean="0"/>
              <a:t>07/04/2014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BAE3-6138-4F9C-B394-ECE9C29D3F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02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2992-5ED3-4023-A047-FF39C368A8FA}" type="datetimeFigureOut">
              <a:rPr lang="fr-FR" smtClean="0"/>
              <a:t>07/04/2014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BAE3-6138-4F9C-B394-ECE9C29D3F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70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5812" y="486326"/>
            <a:ext cx="2626162" cy="774104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328" y="486326"/>
            <a:ext cx="7726243" cy="774104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2992-5ED3-4023-A047-FF39C368A8FA}" type="datetimeFigureOut">
              <a:rPr lang="fr-FR" smtClean="0"/>
              <a:t>07/04/2014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BAE3-6138-4F9C-B394-ECE9C29D3F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559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2992-5ED3-4023-A047-FF39C368A8FA}" type="datetimeFigureOut">
              <a:rPr lang="fr-FR" smtClean="0"/>
              <a:t>07/04/2014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BAE3-6138-4F9C-B394-ECE9C29D3F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67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984" y="2277278"/>
            <a:ext cx="10504646" cy="3799687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984" y="6112912"/>
            <a:ext cx="10504646" cy="1998166"/>
          </a:xfrm>
        </p:spPr>
        <p:txBody>
          <a:bodyPr/>
          <a:lstStyle>
            <a:lvl1pPr marL="0" indent="0">
              <a:buNone/>
              <a:defRPr sz="3197">
                <a:solidFill>
                  <a:schemeClr val="tx1"/>
                </a:solidFill>
              </a:defRPr>
            </a:lvl1pPr>
            <a:lvl2pPr marL="608945" indent="0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2992-5ED3-4023-A047-FF39C368A8FA}" type="datetimeFigureOut">
              <a:rPr lang="fr-FR" smtClean="0"/>
              <a:t>07/04/2014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BAE3-6138-4F9C-B394-ECE9C29D3F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46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327" y="2431631"/>
            <a:ext cx="5176203" cy="57957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770" y="2431631"/>
            <a:ext cx="5176203" cy="57957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2992-5ED3-4023-A047-FF39C368A8FA}" type="datetimeFigureOut">
              <a:rPr lang="fr-FR" smtClean="0"/>
              <a:t>07/04/2014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BAE3-6138-4F9C-B394-ECE9C29D3F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55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486328"/>
            <a:ext cx="10504646" cy="176557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915" y="2239216"/>
            <a:ext cx="5152414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915" y="3336620"/>
            <a:ext cx="5152414" cy="490766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771" y="2239216"/>
            <a:ext cx="5177789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771" y="3336620"/>
            <a:ext cx="5177789" cy="490766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2992-5ED3-4023-A047-FF39C368A8FA}" type="datetimeFigureOut">
              <a:rPr lang="fr-FR" smtClean="0"/>
              <a:t>07/04/2014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BAE3-6138-4F9C-B394-ECE9C29D3F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991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2992-5ED3-4023-A047-FF39C368A8FA}" type="datetimeFigureOut">
              <a:rPr lang="fr-FR" smtClean="0"/>
              <a:t>07/04/2014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BAE3-6138-4F9C-B394-ECE9C29D3F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75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2992-5ED3-4023-A047-FF39C368A8FA}" type="datetimeFigureOut">
              <a:rPr lang="fr-FR" smtClean="0"/>
              <a:t>07/04/2014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BAE3-6138-4F9C-B394-ECE9C29D3F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442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789" y="1315197"/>
            <a:ext cx="6165771" cy="6491398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2992-5ED3-4023-A047-FF39C368A8FA}" type="datetimeFigureOut">
              <a:rPr lang="fr-FR" smtClean="0"/>
              <a:t>07/04/2014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BAE3-6138-4F9C-B394-ECE9C29D3F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15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7789" y="1315197"/>
            <a:ext cx="6165771" cy="6491398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2992-5ED3-4023-A047-FF39C368A8FA}" type="datetimeFigureOut">
              <a:rPr lang="fr-FR" smtClean="0"/>
              <a:t>07/04/2014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BAE3-6138-4F9C-B394-ECE9C29D3F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468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327" y="486328"/>
            <a:ext cx="10504646" cy="176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327" y="2431631"/>
            <a:ext cx="10504646" cy="579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327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12992-5ED3-4023-A047-FF39C368A8FA}" type="datetimeFigureOut">
              <a:rPr lang="fr-FR" smtClean="0"/>
              <a:t>07/04/2014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4393" y="8466307"/>
            <a:ext cx="4110514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630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CBAE3-6138-4F9C-B394-ECE9C29D3F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419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7889" rtl="0" eaLnBrk="1" latinLnBrk="0" hangingPunct="1">
        <a:lnSpc>
          <a:spcPct val="90000"/>
        </a:lnSpc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2" indent="-304472" algn="l" defTabSz="1217889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17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Rectangle 288"/>
          <p:cNvSpPr/>
          <p:nvPr/>
        </p:nvSpPr>
        <p:spPr>
          <a:xfrm>
            <a:off x="1257506" y="1786730"/>
            <a:ext cx="9739086" cy="5658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5"/>
          </a:p>
        </p:txBody>
      </p:sp>
      <p:sp>
        <p:nvSpPr>
          <p:cNvPr id="6" name="Rectangle 5"/>
          <p:cNvSpPr/>
          <p:nvPr/>
        </p:nvSpPr>
        <p:spPr>
          <a:xfrm>
            <a:off x="2287082" y="2200197"/>
            <a:ext cx="2104241" cy="2802692"/>
          </a:xfrm>
          <a:prstGeom prst="rect">
            <a:avLst/>
          </a:prstGeom>
          <a:solidFill>
            <a:srgbClr val="A2C2A2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5"/>
          </a:p>
        </p:txBody>
      </p:sp>
      <p:sp>
        <p:nvSpPr>
          <p:cNvPr id="7" name="Rectangle 6"/>
          <p:cNvSpPr/>
          <p:nvPr/>
        </p:nvSpPr>
        <p:spPr>
          <a:xfrm>
            <a:off x="2325568" y="6276679"/>
            <a:ext cx="4952664" cy="840808"/>
          </a:xfrm>
          <a:prstGeom prst="rect">
            <a:avLst/>
          </a:prstGeom>
          <a:solidFill>
            <a:srgbClr val="A2C2A2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5"/>
          </a:p>
        </p:txBody>
      </p:sp>
      <p:sp>
        <p:nvSpPr>
          <p:cNvPr id="8" name="Rectangle 7"/>
          <p:cNvSpPr/>
          <p:nvPr/>
        </p:nvSpPr>
        <p:spPr>
          <a:xfrm>
            <a:off x="5135505" y="2200197"/>
            <a:ext cx="2104241" cy="2802692"/>
          </a:xfrm>
          <a:prstGeom prst="rect">
            <a:avLst/>
          </a:prstGeom>
          <a:solidFill>
            <a:srgbClr val="A2C2A2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5"/>
          </a:p>
        </p:txBody>
      </p:sp>
      <p:sp>
        <p:nvSpPr>
          <p:cNvPr id="17" name="Triangle isocèle 16"/>
          <p:cNvSpPr/>
          <p:nvPr/>
        </p:nvSpPr>
        <p:spPr>
          <a:xfrm rot="5400000">
            <a:off x="5118571" y="4602991"/>
            <a:ext cx="216349" cy="17107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5"/>
          </a:p>
        </p:txBody>
      </p:sp>
      <p:sp>
        <p:nvSpPr>
          <p:cNvPr id="18" name="Triangle isocèle 17"/>
          <p:cNvSpPr/>
          <p:nvPr/>
        </p:nvSpPr>
        <p:spPr>
          <a:xfrm rot="5400000">
            <a:off x="2302936" y="6842646"/>
            <a:ext cx="216349" cy="17107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5"/>
          </a:p>
        </p:txBody>
      </p:sp>
      <p:cxnSp>
        <p:nvCxnSpPr>
          <p:cNvPr id="34" name="Connecteur en angle 33"/>
          <p:cNvCxnSpPr/>
          <p:nvPr/>
        </p:nvCxnSpPr>
        <p:spPr>
          <a:xfrm>
            <a:off x="1986270" y="6796793"/>
            <a:ext cx="226201" cy="2507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2295529" y="3397141"/>
            <a:ext cx="2135841" cy="462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5" b="1" i="1" dirty="0" err="1"/>
              <a:t>VGA_controller</a:t>
            </a:r>
            <a:endParaRPr lang="fr-FR" sz="2405" b="1" i="1" dirty="0"/>
          </a:p>
        </p:txBody>
      </p:sp>
      <p:sp>
        <p:nvSpPr>
          <p:cNvPr id="38" name="ZoneTexte 37"/>
          <p:cNvSpPr txBox="1"/>
          <p:nvPr/>
        </p:nvSpPr>
        <p:spPr>
          <a:xfrm>
            <a:off x="2474226" y="6746439"/>
            <a:ext cx="1271887" cy="462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5" b="1" i="1" dirty="0"/>
              <a:t>Memory</a:t>
            </a:r>
          </a:p>
        </p:txBody>
      </p:sp>
      <p:cxnSp>
        <p:nvCxnSpPr>
          <p:cNvPr id="75" name="Connecteur droit avec flèche 74"/>
          <p:cNvCxnSpPr/>
          <p:nvPr/>
        </p:nvCxnSpPr>
        <p:spPr>
          <a:xfrm flipH="1" flipV="1">
            <a:off x="5508298" y="5002892"/>
            <a:ext cx="0" cy="699240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/>
          <p:nvPr/>
        </p:nvCxnSpPr>
        <p:spPr>
          <a:xfrm>
            <a:off x="6766906" y="5010576"/>
            <a:ext cx="0" cy="1262362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e 82"/>
          <p:cNvGrpSpPr/>
          <p:nvPr/>
        </p:nvGrpSpPr>
        <p:grpSpPr>
          <a:xfrm>
            <a:off x="6454009" y="5126815"/>
            <a:ext cx="411123" cy="462434"/>
            <a:chOff x="5782512" y="1263732"/>
            <a:chExt cx="646307" cy="632335"/>
          </a:xfrm>
        </p:grpSpPr>
        <p:cxnSp>
          <p:nvCxnSpPr>
            <p:cNvPr id="84" name="Connecteur droit 83"/>
            <p:cNvCxnSpPr/>
            <p:nvPr/>
          </p:nvCxnSpPr>
          <p:spPr>
            <a:xfrm flipV="1">
              <a:off x="6151641" y="1300711"/>
              <a:ext cx="277178" cy="2457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ZoneTexte 84"/>
            <p:cNvSpPr txBox="1"/>
            <p:nvPr/>
          </p:nvSpPr>
          <p:spPr>
            <a:xfrm>
              <a:off x="5782512" y="1263732"/>
              <a:ext cx="537265" cy="632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5" dirty="0"/>
                <a:t>8</a:t>
              </a:r>
            </a:p>
          </p:txBody>
        </p:sp>
      </p:grpSp>
      <p:cxnSp>
        <p:nvCxnSpPr>
          <p:cNvPr id="106" name="Connecteur droit 105"/>
          <p:cNvCxnSpPr/>
          <p:nvPr/>
        </p:nvCxnSpPr>
        <p:spPr>
          <a:xfrm flipH="1" flipV="1">
            <a:off x="3948425" y="5222438"/>
            <a:ext cx="129902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>
            <a:off x="3959823" y="5002893"/>
            <a:ext cx="0" cy="22164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/>
          <p:nvPr/>
        </p:nvCxnSpPr>
        <p:spPr>
          <a:xfrm>
            <a:off x="3435536" y="5017178"/>
            <a:ext cx="0" cy="125079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>
            <a:off x="1541766" y="2541678"/>
            <a:ext cx="0" cy="31756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 flipH="1">
            <a:off x="1947402" y="2866243"/>
            <a:ext cx="1092" cy="24724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/>
          <p:nvPr/>
        </p:nvCxnSpPr>
        <p:spPr>
          <a:xfrm flipV="1">
            <a:off x="1541766" y="2527344"/>
            <a:ext cx="7230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>
            <a:off x="1940334" y="2866239"/>
            <a:ext cx="3467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/>
          <p:cNvCxnSpPr/>
          <p:nvPr/>
        </p:nvCxnSpPr>
        <p:spPr>
          <a:xfrm>
            <a:off x="2207730" y="5113711"/>
            <a:ext cx="25941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/>
          <p:cNvCxnSpPr/>
          <p:nvPr/>
        </p:nvCxnSpPr>
        <p:spPr>
          <a:xfrm flipV="1">
            <a:off x="4801900" y="4029837"/>
            <a:ext cx="0" cy="1082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/>
          <p:cNvCxnSpPr/>
          <p:nvPr/>
        </p:nvCxnSpPr>
        <p:spPr>
          <a:xfrm flipH="1" flipV="1">
            <a:off x="1766649" y="5571936"/>
            <a:ext cx="0" cy="2908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163"/>
          <p:cNvSpPr txBox="1"/>
          <p:nvPr/>
        </p:nvSpPr>
        <p:spPr>
          <a:xfrm>
            <a:off x="2264798" y="6439279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en_mem</a:t>
            </a:r>
            <a:endParaRPr lang="fr-FR" sz="1400" dirty="0"/>
          </a:p>
        </p:txBody>
      </p:sp>
      <p:sp>
        <p:nvSpPr>
          <p:cNvPr id="171" name="Triangle isocèle 170"/>
          <p:cNvSpPr/>
          <p:nvPr/>
        </p:nvSpPr>
        <p:spPr>
          <a:xfrm rot="5400000">
            <a:off x="2266453" y="4594027"/>
            <a:ext cx="216349" cy="17107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5"/>
          </a:p>
        </p:txBody>
      </p:sp>
      <p:grpSp>
        <p:nvGrpSpPr>
          <p:cNvPr id="173" name="Groupe 172"/>
          <p:cNvGrpSpPr/>
          <p:nvPr/>
        </p:nvGrpSpPr>
        <p:grpSpPr>
          <a:xfrm>
            <a:off x="5441425" y="5092420"/>
            <a:ext cx="465758" cy="462434"/>
            <a:chOff x="6151641" y="1118674"/>
            <a:chExt cx="732194" cy="632334"/>
          </a:xfrm>
        </p:grpSpPr>
        <p:cxnSp>
          <p:nvCxnSpPr>
            <p:cNvPr id="176" name="Connecteur droit 175"/>
            <p:cNvCxnSpPr/>
            <p:nvPr/>
          </p:nvCxnSpPr>
          <p:spPr>
            <a:xfrm flipV="1">
              <a:off x="6151641" y="1300711"/>
              <a:ext cx="277178" cy="2457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ZoneTexte 176"/>
            <p:cNvSpPr txBox="1"/>
            <p:nvPr/>
          </p:nvSpPr>
          <p:spPr>
            <a:xfrm>
              <a:off x="6346572" y="1118674"/>
              <a:ext cx="537263" cy="632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5" dirty="0"/>
                <a:t>6</a:t>
              </a:r>
            </a:p>
          </p:txBody>
        </p:sp>
      </p:grpSp>
      <p:sp>
        <p:nvSpPr>
          <p:cNvPr id="178" name="ZoneTexte 177"/>
          <p:cNvSpPr txBox="1"/>
          <p:nvPr/>
        </p:nvSpPr>
        <p:spPr>
          <a:xfrm>
            <a:off x="3152408" y="4724103"/>
            <a:ext cx="559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mem</a:t>
            </a:r>
            <a:endParaRPr lang="fr-FR" sz="1400" dirty="0"/>
          </a:p>
        </p:txBody>
      </p:sp>
      <p:sp>
        <p:nvSpPr>
          <p:cNvPr id="179" name="ZoneTexte 178"/>
          <p:cNvSpPr txBox="1"/>
          <p:nvPr/>
        </p:nvSpPr>
        <p:spPr>
          <a:xfrm>
            <a:off x="6487025" y="4712329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mem_w</a:t>
            </a:r>
            <a:endParaRPr lang="fr-FR" sz="1400" dirty="0"/>
          </a:p>
        </p:txBody>
      </p:sp>
      <p:sp>
        <p:nvSpPr>
          <p:cNvPr id="182" name="ZoneTexte 181"/>
          <p:cNvSpPr txBox="1"/>
          <p:nvPr/>
        </p:nvSpPr>
        <p:spPr>
          <a:xfrm>
            <a:off x="6384077" y="6249127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mem_in</a:t>
            </a:r>
            <a:endParaRPr lang="fr-FR" sz="1400" dirty="0"/>
          </a:p>
        </p:txBody>
      </p:sp>
      <p:sp>
        <p:nvSpPr>
          <p:cNvPr id="183" name="ZoneTexte 182"/>
          <p:cNvSpPr txBox="1"/>
          <p:nvPr/>
        </p:nvSpPr>
        <p:spPr>
          <a:xfrm>
            <a:off x="3022225" y="6253683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mem_out</a:t>
            </a:r>
            <a:endParaRPr lang="fr-FR" sz="1400" dirty="0"/>
          </a:p>
        </p:txBody>
      </p:sp>
      <p:sp>
        <p:nvSpPr>
          <p:cNvPr id="185" name="ZoneTexte 184"/>
          <p:cNvSpPr txBox="1"/>
          <p:nvPr/>
        </p:nvSpPr>
        <p:spPr>
          <a:xfrm>
            <a:off x="3668908" y="4720933"/>
            <a:ext cx="751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address</a:t>
            </a:r>
            <a:endParaRPr lang="fr-FR" sz="1400" dirty="0"/>
          </a:p>
        </p:txBody>
      </p:sp>
      <p:sp>
        <p:nvSpPr>
          <p:cNvPr id="186" name="ZoneTexte 185"/>
          <p:cNvSpPr txBox="1"/>
          <p:nvPr/>
        </p:nvSpPr>
        <p:spPr>
          <a:xfrm>
            <a:off x="5139786" y="6274587"/>
            <a:ext cx="751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address</a:t>
            </a:r>
            <a:endParaRPr lang="fr-FR" sz="1400" dirty="0"/>
          </a:p>
        </p:txBody>
      </p:sp>
      <p:sp>
        <p:nvSpPr>
          <p:cNvPr id="187" name="ZoneTexte 186"/>
          <p:cNvSpPr txBox="1"/>
          <p:nvPr/>
        </p:nvSpPr>
        <p:spPr>
          <a:xfrm>
            <a:off x="5144759" y="4698798"/>
            <a:ext cx="751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address</a:t>
            </a:r>
            <a:endParaRPr lang="fr-FR" sz="1400" dirty="0"/>
          </a:p>
        </p:txBody>
      </p:sp>
      <p:sp>
        <p:nvSpPr>
          <p:cNvPr id="188" name="Trapèze 187"/>
          <p:cNvSpPr/>
          <p:nvPr/>
        </p:nvSpPr>
        <p:spPr>
          <a:xfrm rot="10800000">
            <a:off x="1390643" y="5717372"/>
            <a:ext cx="547636" cy="210292"/>
          </a:xfrm>
          <a:prstGeom prst="trapezoid">
            <a:avLst>
              <a:gd name="adj" fmla="val 5036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5"/>
          </a:p>
        </p:txBody>
      </p:sp>
      <p:sp>
        <p:nvSpPr>
          <p:cNvPr id="197" name="Trapèze 196"/>
          <p:cNvSpPr/>
          <p:nvPr/>
        </p:nvSpPr>
        <p:spPr>
          <a:xfrm rot="10800000">
            <a:off x="1808005" y="5208593"/>
            <a:ext cx="547636" cy="210292"/>
          </a:xfrm>
          <a:prstGeom prst="trapezoid">
            <a:avLst>
              <a:gd name="adj" fmla="val 5036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5"/>
          </a:p>
        </p:txBody>
      </p:sp>
      <p:cxnSp>
        <p:nvCxnSpPr>
          <p:cNvPr id="200" name="Connecteur droit 199"/>
          <p:cNvCxnSpPr/>
          <p:nvPr/>
        </p:nvCxnSpPr>
        <p:spPr>
          <a:xfrm flipH="1" flipV="1">
            <a:off x="2207730" y="5115009"/>
            <a:ext cx="0" cy="935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204"/>
          <p:cNvCxnSpPr/>
          <p:nvPr/>
        </p:nvCxnSpPr>
        <p:spPr>
          <a:xfrm>
            <a:off x="4790976" y="4029837"/>
            <a:ext cx="344529" cy="3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 droit 206"/>
          <p:cNvCxnSpPr/>
          <p:nvPr/>
        </p:nvCxnSpPr>
        <p:spPr>
          <a:xfrm>
            <a:off x="1766652" y="5567836"/>
            <a:ext cx="31965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/>
          <p:cNvCxnSpPr/>
          <p:nvPr/>
        </p:nvCxnSpPr>
        <p:spPr>
          <a:xfrm flipH="1" flipV="1">
            <a:off x="4964730" y="4325039"/>
            <a:ext cx="4113" cy="12458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211"/>
          <p:cNvCxnSpPr/>
          <p:nvPr/>
        </p:nvCxnSpPr>
        <p:spPr>
          <a:xfrm flipV="1">
            <a:off x="4958477" y="4325038"/>
            <a:ext cx="172265" cy="1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eur droit 214"/>
          <p:cNvCxnSpPr/>
          <p:nvPr/>
        </p:nvCxnSpPr>
        <p:spPr>
          <a:xfrm flipV="1">
            <a:off x="1664461" y="5930649"/>
            <a:ext cx="0" cy="674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eur droit 218"/>
          <p:cNvCxnSpPr/>
          <p:nvPr/>
        </p:nvCxnSpPr>
        <p:spPr>
          <a:xfrm flipV="1">
            <a:off x="2081823" y="5405246"/>
            <a:ext cx="0" cy="9977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220"/>
          <p:cNvCxnSpPr/>
          <p:nvPr/>
        </p:nvCxnSpPr>
        <p:spPr>
          <a:xfrm flipV="1">
            <a:off x="2081827" y="6400730"/>
            <a:ext cx="2462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eur droit 223"/>
          <p:cNvCxnSpPr/>
          <p:nvPr/>
        </p:nvCxnSpPr>
        <p:spPr>
          <a:xfrm flipV="1">
            <a:off x="1664465" y="6601350"/>
            <a:ext cx="6611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ZoneTexte 225"/>
          <p:cNvSpPr txBox="1"/>
          <p:nvPr/>
        </p:nvSpPr>
        <p:spPr>
          <a:xfrm>
            <a:off x="1806519" y="5154876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MUX</a:t>
            </a:r>
          </a:p>
        </p:txBody>
      </p:sp>
      <p:sp>
        <p:nvSpPr>
          <p:cNvPr id="227" name="ZoneTexte 226"/>
          <p:cNvSpPr txBox="1"/>
          <p:nvPr/>
        </p:nvSpPr>
        <p:spPr>
          <a:xfrm>
            <a:off x="1393769" y="5662876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MUX</a:t>
            </a:r>
          </a:p>
        </p:txBody>
      </p:sp>
      <p:sp>
        <p:nvSpPr>
          <p:cNvPr id="228" name="ZoneTexte 227"/>
          <p:cNvSpPr txBox="1"/>
          <p:nvPr/>
        </p:nvSpPr>
        <p:spPr>
          <a:xfrm>
            <a:off x="2286961" y="6246321"/>
            <a:ext cx="46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r_w</a:t>
            </a:r>
            <a:endParaRPr lang="fr-FR" sz="1400" dirty="0"/>
          </a:p>
        </p:txBody>
      </p:sp>
      <p:cxnSp>
        <p:nvCxnSpPr>
          <p:cNvPr id="229" name="Connecteur droit 228"/>
          <p:cNvCxnSpPr/>
          <p:nvPr/>
        </p:nvCxnSpPr>
        <p:spPr>
          <a:xfrm flipV="1">
            <a:off x="1881917" y="5828511"/>
            <a:ext cx="6611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ZoneTexte 229"/>
          <p:cNvSpPr txBox="1"/>
          <p:nvPr/>
        </p:nvSpPr>
        <p:spPr>
          <a:xfrm>
            <a:off x="2159528" y="5567676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lock_mem</a:t>
            </a:r>
            <a:endParaRPr lang="fr-FR" sz="1400" dirty="0"/>
          </a:p>
        </p:txBody>
      </p:sp>
      <p:cxnSp>
        <p:nvCxnSpPr>
          <p:cNvPr id="231" name="Connecteur droit 230"/>
          <p:cNvCxnSpPr/>
          <p:nvPr/>
        </p:nvCxnSpPr>
        <p:spPr>
          <a:xfrm flipV="1">
            <a:off x="2298634" y="5328240"/>
            <a:ext cx="6611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ZoneTexte 231"/>
          <p:cNvSpPr txBox="1"/>
          <p:nvPr/>
        </p:nvSpPr>
        <p:spPr>
          <a:xfrm>
            <a:off x="2386801" y="5067106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lock_mem</a:t>
            </a:r>
            <a:endParaRPr lang="fr-FR" sz="1400" dirty="0"/>
          </a:p>
        </p:txBody>
      </p:sp>
      <p:sp>
        <p:nvSpPr>
          <p:cNvPr id="233" name="ZoneTexte 232"/>
          <p:cNvSpPr txBox="1"/>
          <p:nvPr/>
        </p:nvSpPr>
        <p:spPr>
          <a:xfrm>
            <a:off x="2240078" y="2690395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en_mem_v</a:t>
            </a:r>
            <a:endParaRPr lang="fr-FR" sz="1400" dirty="0"/>
          </a:p>
        </p:txBody>
      </p:sp>
      <p:sp>
        <p:nvSpPr>
          <p:cNvPr id="234" name="ZoneTexte 233"/>
          <p:cNvSpPr txBox="1"/>
          <p:nvPr/>
        </p:nvSpPr>
        <p:spPr>
          <a:xfrm>
            <a:off x="2262244" y="2383137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r_w_v</a:t>
            </a:r>
            <a:endParaRPr lang="fr-FR" sz="1400" dirty="0"/>
          </a:p>
        </p:txBody>
      </p:sp>
      <p:sp>
        <p:nvSpPr>
          <p:cNvPr id="235" name="ZoneTexte 234"/>
          <p:cNvSpPr txBox="1"/>
          <p:nvPr/>
        </p:nvSpPr>
        <p:spPr>
          <a:xfrm>
            <a:off x="5128058" y="4145815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en_mem_c</a:t>
            </a:r>
            <a:endParaRPr lang="fr-FR" sz="1400" dirty="0"/>
          </a:p>
        </p:txBody>
      </p:sp>
      <p:sp>
        <p:nvSpPr>
          <p:cNvPr id="236" name="ZoneTexte 235"/>
          <p:cNvSpPr txBox="1"/>
          <p:nvPr/>
        </p:nvSpPr>
        <p:spPr>
          <a:xfrm>
            <a:off x="5134985" y="3856337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r_w_c</a:t>
            </a:r>
            <a:endParaRPr lang="fr-FR" sz="1400" dirty="0"/>
          </a:p>
        </p:txBody>
      </p:sp>
      <p:cxnSp>
        <p:nvCxnSpPr>
          <p:cNvPr id="237" name="Connecteur droit 236"/>
          <p:cNvCxnSpPr/>
          <p:nvPr/>
        </p:nvCxnSpPr>
        <p:spPr>
          <a:xfrm flipV="1">
            <a:off x="4405026" y="2715155"/>
            <a:ext cx="7230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ZoneTexte 237"/>
          <p:cNvSpPr txBox="1"/>
          <p:nvPr/>
        </p:nvSpPr>
        <p:spPr>
          <a:xfrm>
            <a:off x="3484080" y="2544886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lock_mem</a:t>
            </a:r>
            <a:endParaRPr lang="fr-FR" sz="1400" dirty="0"/>
          </a:p>
        </p:txBody>
      </p:sp>
      <p:sp>
        <p:nvSpPr>
          <p:cNvPr id="239" name="ZoneTexte 238"/>
          <p:cNvSpPr txBox="1"/>
          <p:nvPr/>
        </p:nvSpPr>
        <p:spPr>
          <a:xfrm>
            <a:off x="5107140" y="2544886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lock_mem</a:t>
            </a:r>
            <a:endParaRPr lang="fr-FR" sz="1400" dirty="0"/>
          </a:p>
        </p:txBody>
      </p:sp>
      <p:cxnSp>
        <p:nvCxnSpPr>
          <p:cNvPr id="240" name="Connecteur droit 239"/>
          <p:cNvCxnSpPr/>
          <p:nvPr/>
        </p:nvCxnSpPr>
        <p:spPr>
          <a:xfrm flipH="1" flipV="1">
            <a:off x="5664376" y="1909323"/>
            <a:ext cx="0" cy="2908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ZoneTexte 240"/>
          <p:cNvSpPr txBox="1"/>
          <p:nvPr/>
        </p:nvSpPr>
        <p:spPr>
          <a:xfrm>
            <a:off x="5525273" y="2190383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</a:t>
            </a:r>
          </a:p>
        </p:txBody>
      </p:sp>
      <p:cxnSp>
        <p:nvCxnSpPr>
          <p:cNvPr id="242" name="Connecteur droit 241"/>
          <p:cNvCxnSpPr/>
          <p:nvPr/>
        </p:nvCxnSpPr>
        <p:spPr>
          <a:xfrm>
            <a:off x="7247189" y="2618223"/>
            <a:ext cx="7010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ZoneTexte 242"/>
          <p:cNvSpPr txBox="1"/>
          <p:nvPr/>
        </p:nvSpPr>
        <p:spPr>
          <a:xfrm>
            <a:off x="6546924" y="2470298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fin_jeu</a:t>
            </a:r>
            <a:endParaRPr lang="fr-FR" sz="1400" dirty="0"/>
          </a:p>
        </p:txBody>
      </p:sp>
      <p:cxnSp>
        <p:nvCxnSpPr>
          <p:cNvPr id="244" name="Connecteur droit 243"/>
          <p:cNvCxnSpPr/>
          <p:nvPr/>
        </p:nvCxnSpPr>
        <p:spPr>
          <a:xfrm flipH="1" flipV="1">
            <a:off x="7239747" y="3027944"/>
            <a:ext cx="47882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ZoneTexte 245"/>
          <p:cNvSpPr txBox="1"/>
          <p:nvPr/>
        </p:nvSpPr>
        <p:spPr>
          <a:xfrm>
            <a:off x="6664889" y="2867663"/>
            <a:ext cx="57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score</a:t>
            </a:r>
          </a:p>
        </p:txBody>
      </p:sp>
      <p:sp>
        <p:nvSpPr>
          <p:cNvPr id="247" name="ZoneTexte 246"/>
          <p:cNvSpPr txBox="1"/>
          <p:nvPr/>
        </p:nvSpPr>
        <p:spPr>
          <a:xfrm>
            <a:off x="5799608" y="3397327"/>
            <a:ext cx="930063" cy="462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5" b="1" i="1" dirty="0" err="1"/>
              <a:t>Coeur</a:t>
            </a:r>
            <a:endParaRPr lang="fr-FR" sz="2405" b="1" i="1" dirty="0"/>
          </a:p>
        </p:txBody>
      </p:sp>
      <p:cxnSp>
        <p:nvCxnSpPr>
          <p:cNvPr id="250" name="Connecteur droit 249"/>
          <p:cNvCxnSpPr/>
          <p:nvPr/>
        </p:nvCxnSpPr>
        <p:spPr>
          <a:xfrm flipH="1" flipV="1">
            <a:off x="5854876" y="1909323"/>
            <a:ext cx="0" cy="2908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necteur droit 250"/>
          <p:cNvCxnSpPr/>
          <p:nvPr/>
        </p:nvCxnSpPr>
        <p:spPr>
          <a:xfrm flipH="1" flipV="1">
            <a:off x="6064426" y="1909323"/>
            <a:ext cx="0" cy="2908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necteur droit 251"/>
          <p:cNvCxnSpPr/>
          <p:nvPr/>
        </p:nvCxnSpPr>
        <p:spPr>
          <a:xfrm flipH="1" flipV="1">
            <a:off x="6293026" y="1909323"/>
            <a:ext cx="0" cy="2908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ZoneTexte 252"/>
          <p:cNvSpPr txBox="1"/>
          <p:nvPr/>
        </p:nvSpPr>
        <p:spPr>
          <a:xfrm>
            <a:off x="5715773" y="2190383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G</a:t>
            </a:r>
          </a:p>
        </p:txBody>
      </p:sp>
      <p:sp>
        <p:nvSpPr>
          <p:cNvPr id="254" name="ZoneTexte 253"/>
          <p:cNvSpPr txBox="1"/>
          <p:nvPr/>
        </p:nvSpPr>
        <p:spPr>
          <a:xfrm>
            <a:off x="5915798" y="2190383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H</a:t>
            </a:r>
          </a:p>
        </p:txBody>
      </p:sp>
      <p:sp>
        <p:nvSpPr>
          <p:cNvPr id="255" name="ZoneTexte 254"/>
          <p:cNvSpPr txBox="1"/>
          <p:nvPr/>
        </p:nvSpPr>
        <p:spPr>
          <a:xfrm>
            <a:off x="6172973" y="2190383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B</a:t>
            </a:r>
          </a:p>
        </p:txBody>
      </p:sp>
      <p:sp>
        <p:nvSpPr>
          <p:cNvPr id="256" name="Rectangle 255"/>
          <p:cNvSpPr/>
          <p:nvPr/>
        </p:nvSpPr>
        <p:spPr>
          <a:xfrm>
            <a:off x="8388917" y="3751402"/>
            <a:ext cx="2104241" cy="2802692"/>
          </a:xfrm>
          <a:prstGeom prst="rect">
            <a:avLst/>
          </a:prstGeom>
          <a:solidFill>
            <a:srgbClr val="A2C2A2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5"/>
          </a:p>
        </p:txBody>
      </p:sp>
      <p:sp>
        <p:nvSpPr>
          <p:cNvPr id="257" name="ZoneTexte 256"/>
          <p:cNvSpPr txBox="1"/>
          <p:nvPr/>
        </p:nvSpPr>
        <p:spPr>
          <a:xfrm>
            <a:off x="9153939" y="4997778"/>
            <a:ext cx="710451" cy="462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5" b="1" i="1" dirty="0"/>
              <a:t>CPU</a:t>
            </a:r>
          </a:p>
        </p:txBody>
      </p:sp>
      <p:cxnSp>
        <p:nvCxnSpPr>
          <p:cNvPr id="258" name="Connecteur droit 257"/>
          <p:cNvCxnSpPr/>
          <p:nvPr/>
        </p:nvCxnSpPr>
        <p:spPr>
          <a:xfrm flipH="1">
            <a:off x="8114808" y="5197401"/>
            <a:ext cx="266098" cy="11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ZoneTexte 258"/>
          <p:cNvSpPr txBox="1"/>
          <p:nvPr/>
        </p:nvSpPr>
        <p:spPr>
          <a:xfrm>
            <a:off x="8372500" y="5046242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v</a:t>
            </a:r>
          </a:p>
        </p:txBody>
      </p:sp>
      <p:pic>
        <p:nvPicPr>
          <p:cNvPr id="261" name="Image 2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937" y="2102296"/>
            <a:ext cx="1174559" cy="409680"/>
          </a:xfrm>
          <a:prstGeom prst="rect">
            <a:avLst/>
          </a:prstGeom>
        </p:spPr>
      </p:pic>
      <p:cxnSp>
        <p:nvCxnSpPr>
          <p:cNvPr id="262" name="Connecteur droit 261"/>
          <p:cNvCxnSpPr/>
          <p:nvPr/>
        </p:nvCxnSpPr>
        <p:spPr>
          <a:xfrm flipH="1">
            <a:off x="9082548" y="2468370"/>
            <a:ext cx="0" cy="6429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264"/>
          <p:cNvCxnSpPr/>
          <p:nvPr/>
        </p:nvCxnSpPr>
        <p:spPr>
          <a:xfrm flipH="1">
            <a:off x="9585468" y="2468370"/>
            <a:ext cx="0" cy="6429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6" name="Groupe 265"/>
          <p:cNvGrpSpPr/>
          <p:nvPr/>
        </p:nvGrpSpPr>
        <p:grpSpPr>
          <a:xfrm>
            <a:off x="8769937" y="2622200"/>
            <a:ext cx="411123" cy="462434"/>
            <a:chOff x="5782512" y="1263732"/>
            <a:chExt cx="646307" cy="632334"/>
          </a:xfrm>
        </p:grpSpPr>
        <p:cxnSp>
          <p:nvCxnSpPr>
            <p:cNvPr id="267" name="Connecteur droit 266"/>
            <p:cNvCxnSpPr/>
            <p:nvPr/>
          </p:nvCxnSpPr>
          <p:spPr>
            <a:xfrm flipV="1">
              <a:off x="6151641" y="1300711"/>
              <a:ext cx="277178" cy="2457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ZoneTexte 267"/>
            <p:cNvSpPr txBox="1"/>
            <p:nvPr/>
          </p:nvSpPr>
          <p:spPr>
            <a:xfrm>
              <a:off x="5782512" y="1263732"/>
              <a:ext cx="537265" cy="632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5" dirty="0"/>
                <a:t>4</a:t>
              </a:r>
            </a:p>
          </p:txBody>
        </p:sp>
      </p:grpSp>
      <p:grpSp>
        <p:nvGrpSpPr>
          <p:cNvPr id="269" name="Groupe 268"/>
          <p:cNvGrpSpPr/>
          <p:nvPr/>
        </p:nvGrpSpPr>
        <p:grpSpPr>
          <a:xfrm>
            <a:off x="9274458" y="2622200"/>
            <a:ext cx="411123" cy="462434"/>
            <a:chOff x="5782512" y="1263732"/>
            <a:chExt cx="646307" cy="632334"/>
          </a:xfrm>
        </p:grpSpPr>
        <p:cxnSp>
          <p:nvCxnSpPr>
            <p:cNvPr id="270" name="Connecteur droit 269"/>
            <p:cNvCxnSpPr/>
            <p:nvPr/>
          </p:nvCxnSpPr>
          <p:spPr>
            <a:xfrm flipV="1">
              <a:off x="6151641" y="1300711"/>
              <a:ext cx="277178" cy="2457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ZoneTexte 270"/>
            <p:cNvSpPr txBox="1"/>
            <p:nvPr/>
          </p:nvSpPr>
          <p:spPr>
            <a:xfrm>
              <a:off x="5782512" y="1263732"/>
              <a:ext cx="537265" cy="632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5" dirty="0"/>
                <a:t>8</a:t>
              </a:r>
            </a:p>
          </p:txBody>
        </p:sp>
      </p:grpSp>
      <p:cxnSp>
        <p:nvCxnSpPr>
          <p:cNvPr id="272" name="Connecteur droit 271"/>
          <p:cNvCxnSpPr/>
          <p:nvPr/>
        </p:nvCxnSpPr>
        <p:spPr>
          <a:xfrm>
            <a:off x="7717264" y="3008977"/>
            <a:ext cx="0" cy="177876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necteur droit 274"/>
          <p:cNvCxnSpPr/>
          <p:nvPr/>
        </p:nvCxnSpPr>
        <p:spPr>
          <a:xfrm flipH="1">
            <a:off x="7730616" y="4774633"/>
            <a:ext cx="67726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eur droit 276"/>
          <p:cNvCxnSpPr/>
          <p:nvPr/>
        </p:nvCxnSpPr>
        <p:spPr>
          <a:xfrm flipV="1">
            <a:off x="7948279" y="2618227"/>
            <a:ext cx="0" cy="18104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necteur droit 280"/>
          <p:cNvCxnSpPr/>
          <p:nvPr/>
        </p:nvCxnSpPr>
        <p:spPr>
          <a:xfrm>
            <a:off x="7940272" y="4428662"/>
            <a:ext cx="4406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ZoneTexte 282"/>
          <p:cNvSpPr txBox="1"/>
          <p:nvPr/>
        </p:nvSpPr>
        <p:spPr>
          <a:xfrm>
            <a:off x="8383748" y="4275961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fin_jeu</a:t>
            </a:r>
            <a:endParaRPr lang="fr-FR" sz="1400" dirty="0"/>
          </a:p>
        </p:txBody>
      </p:sp>
      <p:sp>
        <p:nvSpPr>
          <p:cNvPr id="284" name="ZoneTexte 283"/>
          <p:cNvSpPr txBox="1"/>
          <p:nvPr/>
        </p:nvSpPr>
        <p:spPr>
          <a:xfrm>
            <a:off x="8401885" y="4616102"/>
            <a:ext cx="57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score</a:t>
            </a:r>
          </a:p>
        </p:txBody>
      </p:sp>
      <p:sp>
        <p:nvSpPr>
          <p:cNvPr id="285" name="Rectangle 284"/>
          <p:cNvSpPr/>
          <p:nvPr/>
        </p:nvSpPr>
        <p:spPr>
          <a:xfrm>
            <a:off x="8660134" y="5912204"/>
            <a:ext cx="1671737" cy="527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5"/>
          </a:p>
        </p:txBody>
      </p:sp>
      <p:sp>
        <p:nvSpPr>
          <p:cNvPr id="286" name="ZoneTexte 285"/>
          <p:cNvSpPr txBox="1"/>
          <p:nvPr/>
        </p:nvSpPr>
        <p:spPr>
          <a:xfrm>
            <a:off x="9021711" y="5983582"/>
            <a:ext cx="1271887" cy="462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5" b="1" i="1" dirty="0"/>
              <a:t>Memory</a:t>
            </a:r>
          </a:p>
        </p:txBody>
      </p:sp>
      <p:sp>
        <p:nvSpPr>
          <p:cNvPr id="287" name="Triangle isocèle 286"/>
          <p:cNvSpPr/>
          <p:nvPr/>
        </p:nvSpPr>
        <p:spPr>
          <a:xfrm rot="5400000">
            <a:off x="8359247" y="6207019"/>
            <a:ext cx="216349" cy="17107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5"/>
          </a:p>
        </p:txBody>
      </p:sp>
      <p:cxnSp>
        <p:nvCxnSpPr>
          <p:cNvPr id="291" name="Connecteur droit 290"/>
          <p:cNvCxnSpPr/>
          <p:nvPr/>
        </p:nvCxnSpPr>
        <p:spPr>
          <a:xfrm>
            <a:off x="10493157" y="4164110"/>
            <a:ext cx="2850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/>
          <p:cNvCxnSpPr/>
          <p:nvPr/>
        </p:nvCxnSpPr>
        <p:spPr>
          <a:xfrm flipV="1">
            <a:off x="10778191" y="1994943"/>
            <a:ext cx="0" cy="21540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293"/>
          <p:cNvCxnSpPr/>
          <p:nvPr/>
        </p:nvCxnSpPr>
        <p:spPr>
          <a:xfrm>
            <a:off x="6893333" y="1994940"/>
            <a:ext cx="38848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Connecteur droit 297"/>
          <p:cNvCxnSpPr/>
          <p:nvPr/>
        </p:nvCxnSpPr>
        <p:spPr>
          <a:xfrm flipV="1">
            <a:off x="6893333" y="1994944"/>
            <a:ext cx="176" cy="1954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ZoneTexte 299"/>
          <p:cNvSpPr txBox="1"/>
          <p:nvPr/>
        </p:nvSpPr>
        <p:spPr>
          <a:xfrm>
            <a:off x="9625481" y="4010170"/>
            <a:ext cx="854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fin_score</a:t>
            </a:r>
            <a:endParaRPr lang="fr-FR" sz="1400" dirty="0"/>
          </a:p>
        </p:txBody>
      </p:sp>
      <p:sp>
        <p:nvSpPr>
          <p:cNvPr id="304" name="Trapèze 303"/>
          <p:cNvSpPr/>
          <p:nvPr/>
        </p:nvSpPr>
        <p:spPr>
          <a:xfrm rot="10800000">
            <a:off x="5098725" y="5702132"/>
            <a:ext cx="547636" cy="210292"/>
          </a:xfrm>
          <a:prstGeom prst="trapezoid">
            <a:avLst>
              <a:gd name="adj" fmla="val 5036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5"/>
          </a:p>
        </p:txBody>
      </p:sp>
      <p:sp>
        <p:nvSpPr>
          <p:cNvPr id="305" name="ZoneTexte 304"/>
          <p:cNvSpPr txBox="1"/>
          <p:nvPr/>
        </p:nvSpPr>
        <p:spPr>
          <a:xfrm>
            <a:off x="5098023" y="5648292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MUX</a:t>
            </a:r>
          </a:p>
        </p:txBody>
      </p:sp>
      <p:cxnSp>
        <p:nvCxnSpPr>
          <p:cNvPr id="306" name="Connecteur droit 305"/>
          <p:cNvCxnSpPr/>
          <p:nvPr/>
        </p:nvCxnSpPr>
        <p:spPr>
          <a:xfrm>
            <a:off x="5226741" y="5225551"/>
            <a:ext cx="0" cy="47658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Connecteur droit avec flèche 309"/>
          <p:cNvCxnSpPr/>
          <p:nvPr/>
        </p:nvCxnSpPr>
        <p:spPr>
          <a:xfrm flipH="1" flipV="1">
            <a:off x="5378762" y="5918047"/>
            <a:ext cx="7935" cy="358632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3" name="Groupe 312"/>
          <p:cNvGrpSpPr/>
          <p:nvPr/>
        </p:nvGrpSpPr>
        <p:grpSpPr>
          <a:xfrm>
            <a:off x="5041514" y="4991726"/>
            <a:ext cx="465758" cy="462434"/>
            <a:chOff x="6151641" y="1118674"/>
            <a:chExt cx="732194" cy="632334"/>
          </a:xfrm>
        </p:grpSpPr>
        <p:cxnSp>
          <p:nvCxnSpPr>
            <p:cNvPr id="314" name="Connecteur droit 313"/>
            <p:cNvCxnSpPr/>
            <p:nvPr/>
          </p:nvCxnSpPr>
          <p:spPr>
            <a:xfrm flipV="1">
              <a:off x="6151641" y="1300711"/>
              <a:ext cx="277178" cy="2457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ZoneTexte 314"/>
            <p:cNvSpPr txBox="1"/>
            <p:nvPr/>
          </p:nvSpPr>
          <p:spPr>
            <a:xfrm>
              <a:off x="6346572" y="1118674"/>
              <a:ext cx="537263" cy="632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5" dirty="0"/>
                <a:t>6</a:t>
              </a:r>
            </a:p>
          </p:txBody>
        </p:sp>
      </p:grpSp>
      <p:grpSp>
        <p:nvGrpSpPr>
          <p:cNvPr id="316" name="Groupe 315"/>
          <p:cNvGrpSpPr/>
          <p:nvPr/>
        </p:nvGrpSpPr>
        <p:grpSpPr>
          <a:xfrm>
            <a:off x="5291561" y="5852003"/>
            <a:ext cx="465758" cy="462434"/>
            <a:chOff x="6151641" y="1118674"/>
            <a:chExt cx="732194" cy="632334"/>
          </a:xfrm>
        </p:grpSpPr>
        <p:cxnSp>
          <p:nvCxnSpPr>
            <p:cNvPr id="317" name="Connecteur droit 316"/>
            <p:cNvCxnSpPr/>
            <p:nvPr/>
          </p:nvCxnSpPr>
          <p:spPr>
            <a:xfrm flipV="1">
              <a:off x="6151641" y="1300711"/>
              <a:ext cx="277178" cy="2457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8" name="ZoneTexte 317"/>
            <p:cNvSpPr txBox="1"/>
            <p:nvPr/>
          </p:nvSpPr>
          <p:spPr>
            <a:xfrm>
              <a:off x="6346572" y="1118674"/>
              <a:ext cx="537263" cy="632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5" dirty="0"/>
                <a:t>6</a:t>
              </a:r>
            </a:p>
          </p:txBody>
        </p:sp>
      </p:grpSp>
      <p:cxnSp>
        <p:nvCxnSpPr>
          <p:cNvPr id="320" name="Connecteur droit 319"/>
          <p:cNvCxnSpPr/>
          <p:nvPr/>
        </p:nvCxnSpPr>
        <p:spPr>
          <a:xfrm flipV="1">
            <a:off x="5596682" y="5818985"/>
            <a:ext cx="6611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ZoneTexte 320"/>
          <p:cNvSpPr txBox="1"/>
          <p:nvPr/>
        </p:nvSpPr>
        <p:spPr>
          <a:xfrm>
            <a:off x="5626641" y="5529575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lock_mem</a:t>
            </a:r>
            <a:endParaRPr lang="fr-FR" sz="1400" dirty="0"/>
          </a:p>
        </p:txBody>
      </p:sp>
      <p:cxnSp>
        <p:nvCxnSpPr>
          <p:cNvPr id="322" name="Connecteur droit 321"/>
          <p:cNvCxnSpPr/>
          <p:nvPr/>
        </p:nvCxnSpPr>
        <p:spPr>
          <a:xfrm>
            <a:off x="3436214" y="5461753"/>
            <a:ext cx="282157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eur droit 324"/>
          <p:cNvCxnSpPr/>
          <p:nvPr/>
        </p:nvCxnSpPr>
        <p:spPr>
          <a:xfrm>
            <a:off x="6239749" y="5001434"/>
            <a:ext cx="0" cy="47658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ZoneTexte 325"/>
          <p:cNvSpPr txBox="1"/>
          <p:nvPr/>
        </p:nvSpPr>
        <p:spPr>
          <a:xfrm>
            <a:off x="5833152" y="4715044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mem_r</a:t>
            </a:r>
            <a:endParaRPr lang="fr-FR" sz="1400" dirty="0"/>
          </a:p>
        </p:txBody>
      </p:sp>
      <p:sp>
        <p:nvSpPr>
          <p:cNvPr id="118" name="Rectangle 117"/>
          <p:cNvSpPr/>
          <p:nvPr/>
        </p:nvSpPr>
        <p:spPr>
          <a:xfrm>
            <a:off x="8376622" y="3080303"/>
            <a:ext cx="2104241" cy="519392"/>
          </a:xfrm>
          <a:prstGeom prst="rect">
            <a:avLst/>
          </a:prstGeom>
          <a:solidFill>
            <a:srgbClr val="A2C2A2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5"/>
          </a:p>
        </p:txBody>
      </p:sp>
      <p:sp>
        <p:nvSpPr>
          <p:cNvPr id="119" name="ZoneTexte 118"/>
          <p:cNvSpPr txBox="1"/>
          <p:nvPr/>
        </p:nvSpPr>
        <p:spPr>
          <a:xfrm>
            <a:off x="8487089" y="3105664"/>
            <a:ext cx="1907895" cy="462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5" b="1" i="1" dirty="0" err="1" smtClean="0"/>
              <a:t>Diplay_driver</a:t>
            </a:r>
            <a:endParaRPr lang="fr-FR" sz="2405" b="1" i="1" dirty="0"/>
          </a:p>
        </p:txBody>
      </p:sp>
      <p:cxnSp>
        <p:nvCxnSpPr>
          <p:cNvPr id="122" name="Connecteur droit 121"/>
          <p:cNvCxnSpPr/>
          <p:nvPr/>
        </p:nvCxnSpPr>
        <p:spPr>
          <a:xfrm>
            <a:off x="9357216" y="3606907"/>
            <a:ext cx="0" cy="1444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92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/>
          <p:cNvCxnSpPr/>
          <p:nvPr/>
        </p:nvCxnSpPr>
        <p:spPr>
          <a:xfrm>
            <a:off x="391687" y="95531"/>
            <a:ext cx="51256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391683" y="97226"/>
            <a:ext cx="0" cy="576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31798" y="500270"/>
            <a:ext cx="1457131" cy="2145697"/>
          </a:xfrm>
          <a:prstGeom prst="rect">
            <a:avLst/>
          </a:prstGeom>
          <a:solidFill>
            <a:srgbClr val="A2C2A2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5"/>
          </a:p>
        </p:txBody>
      </p:sp>
      <p:sp>
        <p:nvSpPr>
          <p:cNvPr id="7" name="ZoneTexte 6"/>
          <p:cNvSpPr txBox="1"/>
          <p:nvPr/>
        </p:nvSpPr>
        <p:spPr>
          <a:xfrm>
            <a:off x="698345" y="1761730"/>
            <a:ext cx="1741502" cy="462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5" b="1" i="1" dirty="0"/>
              <a:t>Mouvement</a:t>
            </a:r>
          </a:p>
        </p:txBody>
      </p:sp>
      <p:cxnSp>
        <p:nvCxnSpPr>
          <p:cNvPr id="10" name="Connecteur droit 9"/>
          <p:cNvCxnSpPr/>
          <p:nvPr/>
        </p:nvCxnSpPr>
        <p:spPr>
          <a:xfrm>
            <a:off x="391687" y="1168953"/>
            <a:ext cx="240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riangle isocèle 12"/>
          <p:cNvSpPr/>
          <p:nvPr/>
        </p:nvSpPr>
        <p:spPr>
          <a:xfrm rot="5400000">
            <a:off x="609604" y="2339199"/>
            <a:ext cx="165633" cy="11846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5"/>
          </a:p>
        </p:txBody>
      </p:sp>
      <p:sp>
        <p:nvSpPr>
          <p:cNvPr id="17" name="ZoneTexte 16"/>
          <p:cNvSpPr txBox="1"/>
          <p:nvPr/>
        </p:nvSpPr>
        <p:spPr>
          <a:xfrm>
            <a:off x="618829" y="1034331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Haut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14599" y="799098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Droite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1539893" y="513524"/>
            <a:ext cx="59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chute</a:t>
            </a:r>
          </a:p>
        </p:txBody>
      </p:sp>
      <p:cxnSp>
        <p:nvCxnSpPr>
          <p:cNvPr id="23" name="Connecteur droit 22"/>
          <p:cNvCxnSpPr/>
          <p:nvPr/>
        </p:nvCxnSpPr>
        <p:spPr>
          <a:xfrm>
            <a:off x="399301" y="953646"/>
            <a:ext cx="240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393861" y="1387870"/>
            <a:ext cx="240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628741" y="1254975"/>
            <a:ext cx="739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Gauche</a:t>
            </a:r>
          </a:p>
        </p:txBody>
      </p:sp>
      <p:cxnSp>
        <p:nvCxnSpPr>
          <p:cNvPr id="30" name="Connecteur droit 29"/>
          <p:cNvCxnSpPr/>
          <p:nvPr/>
        </p:nvCxnSpPr>
        <p:spPr>
          <a:xfrm>
            <a:off x="2083478" y="888688"/>
            <a:ext cx="6175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2091091" y="673381"/>
            <a:ext cx="8321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2085647" y="1107605"/>
            <a:ext cx="4215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1624621" y="721194"/>
            <a:ext cx="399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rot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1564983" y="943859"/>
            <a:ext cx="571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decal</a:t>
            </a:r>
            <a:endParaRPr lang="fr-FR" sz="1400" dirty="0"/>
          </a:p>
        </p:txBody>
      </p:sp>
      <p:cxnSp>
        <p:nvCxnSpPr>
          <p:cNvPr id="35" name="Connecteur droit 34"/>
          <p:cNvCxnSpPr/>
          <p:nvPr/>
        </p:nvCxnSpPr>
        <p:spPr>
          <a:xfrm>
            <a:off x="2086738" y="1314731"/>
            <a:ext cx="4332441" cy="0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1559542" y="1154356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sens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615682" y="518835"/>
            <a:ext cx="952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fsm_ready</a:t>
            </a:r>
            <a:endParaRPr lang="fr-FR" sz="1400" dirty="0"/>
          </a:p>
        </p:txBody>
      </p:sp>
      <p:cxnSp>
        <p:nvCxnSpPr>
          <p:cNvPr id="38" name="Connecteur droit 37"/>
          <p:cNvCxnSpPr/>
          <p:nvPr/>
        </p:nvCxnSpPr>
        <p:spPr>
          <a:xfrm>
            <a:off x="400389" y="673383"/>
            <a:ext cx="240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157620" y="1761732"/>
            <a:ext cx="2119554" cy="2420317"/>
          </a:xfrm>
          <a:prstGeom prst="rect">
            <a:avLst/>
          </a:prstGeom>
          <a:solidFill>
            <a:srgbClr val="A2C2A2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5"/>
          </a:p>
        </p:txBody>
      </p:sp>
      <p:sp>
        <p:nvSpPr>
          <p:cNvPr id="41" name="Triangle isocèle 40"/>
          <p:cNvSpPr/>
          <p:nvPr/>
        </p:nvSpPr>
        <p:spPr>
          <a:xfrm rot="5400000">
            <a:off x="3134040" y="3888599"/>
            <a:ext cx="165633" cy="11846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5"/>
          </a:p>
        </p:txBody>
      </p:sp>
      <p:sp>
        <p:nvSpPr>
          <p:cNvPr id="42" name="ZoneTexte 41"/>
          <p:cNvSpPr txBox="1"/>
          <p:nvPr/>
        </p:nvSpPr>
        <p:spPr>
          <a:xfrm>
            <a:off x="3492778" y="2796561"/>
            <a:ext cx="735842" cy="462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5" b="1" i="1" dirty="0"/>
              <a:t>FSM</a:t>
            </a:r>
          </a:p>
        </p:txBody>
      </p:sp>
      <p:cxnSp>
        <p:nvCxnSpPr>
          <p:cNvPr id="43" name="Connecteur droit 42"/>
          <p:cNvCxnSpPr/>
          <p:nvPr/>
        </p:nvCxnSpPr>
        <p:spPr>
          <a:xfrm>
            <a:off x="2701017" y="2171388"/>
            <a:ext cx="4623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918181" y="1956081"/>
            <a:ext cx="240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2507176" y="2390305"/>
            <a:ext cx="6456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3144862" y="1789886"/>
            <a:ext cx="59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chute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3163378" y="1997160"/>
            <a:ext cx="399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rot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3169952" y="2220222"/>
            <a:ext cx="571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decal</a:t>
            </a:r>
            <a:endParaRPr lang="fr-FR" sz="1400" dirty="0"/>
          </a:p>
        </p:txBody>
      </p:sp>
      <p:cxnSp>
        <p:nvCxnSpPr>
          <p:cNvPr id="51" name="Connecteur droit 50"/>
          <p:cNvCxnSpPr/>
          <p:nvPr/>
        </p:nvCxnSpPr>
        <p:spPr>
          <a:xfrm flipV="1">
            <a:off x="2923263" y="673382"/>
            <a:ext cx="0" cy="1282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2701013" y="888689"/>
            <a:ext cx="0" cy="1282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 flipV="1">
            <a:off x="2507175" y="1107606"/>
            <a:ext cx="0" cy="1282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5277189" y="1917236"/>
            <a:ext cx="240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V="1">
            <a:off x="5517296" y="95532"/>
            <a:ext cx="0" cy="18351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>
            <a:off x="4347075" y="1761733"/>
            <a:ext cx="952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fsm_ready</a:t>
            </a:r>
            <a:endParaRPr lang="fr-FR" sz="1400" dirty="0"/>
          </a:p>
        </p:txBody>
      </p:sp>
      <p:sp>
        <p:nvSpPr>
          <p:cNvPr id="70" name="Rectangle 69"/>
          <p:cNvSpPr/>
          <p:nvPr/>
        </p:nvSpPr>
        <p:spPr>
          <a:xfrm>
            <a:off x="6375293" y="500073"/>
            <a:ext cx="1621083" cy="1220120"/>
          </a:xfrm>
          <a:prstGeom prst="rect">
            <a:avLst/>
          </a:prstGeom>
          <a:solidFill>
            <a:srgbClr val="A2C2A2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5"/>
          </a:p>
        </p:txBody>
      </p:sp>
      <p:sp>
        <p:nvSpPr>
          <p:cNvPr id="71" name="Rectangle 70"/>
          <p:cNvSpPr/>
          <p:nvPr/>
        </p:nvSpPr>
        <p:spPr>
          <a:xfrm>
            <a:off x="6375292" y="2204498"/>
            <a:ext cx="1636373" cy="1240002"/>
          </a:xfrm>
          <a:prstGeom prst="rect">
            <a:avLst/>
          </a:prstGeom>
          <a:solidFill>
            <a:srgbClr val="A2C2A2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5"/>
          </a:p>
        </p:txBody>
      </p:sp>
      <p:sp>
        <p:nvSpPr>
          <p:cNvPr id="72" name="Rectangle 71"/>
          <p:cNvSpPr/>
          <p:nvPr/>
        </p:nvSpPr>
        <p:spPr>
          <a:xfrm>
            <a:off x="6369172" y="3861679"/>
            <a:ext cx="1642493" cy="1264609"/>
          </a:xfrm>
          <a:prstGeom prst="rect">
            <a:avLst/>
          </a:prstGeom>
          <a:solidFill>
            <a:srgbClr val="A2C2A2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5"/>
          </a:p>
        </p:txBody>
      </p:sp>
      <p:sp>
        <p:nvSpPr>
          <p:cNvPr id="73" name="Rectangle 72"/>
          <p:cNvSpPr/>
          <p:nvPr/>
        </p:nvSpPr>
        <p:spPr>
          <a:xfrm>
            <a:off x="6375291" y="5511497"/>
            <a:ext cx="1636373" cy="1207645"/>
          </a:xfrm>
          <a:prstGeom prst="rect">
            <a:avLst/>
          </a:prstGeom>
          <a:solidFill>
            <a:srgbClr val="A2C2A2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5"/>
          </a:p>
        </p:txBody>
      </p:sp>
      <p:sp>
        <p:nvSpPr>
          <p:cNvPr id="74" name="ZoneTexte 73"/>
          <p:cNvSpPr txBox="1"/>
          <p:nvPr/>
        </p:nvSpPr>
        <p:spPr>
          <a:xfrm>
            <a:off x="6419178" y="489263"/>
            <a:ext cx="1592487" cy="462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5" b="1" i="1" dirty="0" err="1"/>
              <a:t>Gest_decal</a:t>
            </a:r>
            <a:endParaRPr lang="fr-FR" sz="2405" b="1" i="1" dirty="0"/>
          </a:p>
        </p:txBody>
      </p:sp>
      <p:sp>
        <p:nvSpPr>
          <p:cNvPr id="75" name="ZoneTexte 74"/>
          <p:cNvSpPr txBox="1"/>
          <p:nvPr/>
        </p:nvSpPr>
        <p:spPr>
          <a:xfrm>
            <a:off x="6719708" y="2180579"/>
            <a:ext cx="1291957" cy="462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5" b="1" i="1" dirty="0" err="1"/>
              <a:t>Gest_rot</a:t>
            </a:r>
            <a:endParaRPr lang="fr-FR" sz="2405" b="1" i="1" dirty="0"/>
          </a:p>
        </p:txBody>
      </p:sp>
      <p:sp>
        <p:nvSpPr>
          <p:cNvPr id="76" name="ZoneTexte 75"/>
          <p:cNvSpPr txBox="1"/>
          <p:nvPr/>
        </p:nvSpPr>
        <p:spPr>
          <a:xfrm>
            <a:off x="6375291" y="3851143"/>
            <a:ext cx="1621085" cy="462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5" b="1" i="1" dirty="0" err="1"/>
              <a:t>Gest_chute</a:t>
            </a:r>
            <a:endParaRPr lang="fr-FR" sz="2405" b="1" i="1" dirty="0"/>
          </a:p>
        </p:txBody>
      </p:sp>
      <p:sp>
        <p:nvSpPr>
          <p:cNvPr id="77" name="ZoneTexte 76"/>
          <p:cNvSpPr txBox="1"/>
          <p:nvPr/>
        </p:nvSpPr>
        <p:spPr>
          <a:xfrm>
            <a:off x="6311433" y="5460948"/>
            <a:ext cx="1816972" cy="462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5" b="1" i="1" dirty="0" err="1"/>
              <a:t>Gest_refresh</a:t>
            </a:r>
            <a:endParaRPr lang="fr-FR" sz="2405" b="1" i="1" dirty="0"/>
          </a:p>
        </p:txBody>
      </p:sp>
      <p:cxnSp>
        <p:nvCxnSpPr>
          <p:cNvPr id="78" name="Connecteur droit 77"/>
          <p:cNvCxnSpPr/>
          <p:nvPr/>
        </p:nvCxnSpPr>
        <p:spPr>
          <a:xfrm flipV="1">
            <a:off x="5277174" y="2114876"/>
            <a:ext cx="47320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 flipV="1">
            <a:off x="5750378" y="940202"/>
            <a:ext cx="0" cy="11774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V="1">
            <a:off x="5750378" y="927670"/>
            <a:ext cx="628234" cy="0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>
            <a:off x="5277178" y="2436051"/>
            <a:ext cx="1098115" cy="0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5283524" y="2801158"/>
            <a:ext cx="8857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V="1">
            <a:off x="6169144" y="2801158"/>
            <a:ext cx="126" cy="14703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>
            <a:off x="6169273" y="4271471"/>
            <a:ext cx="182949" cy="0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V="1">
            <a:off x="5277174" y="2274029"/>
            <a:ext cx="6827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 flipV="1">
            <a:off x="5959928" y="1099352"/>
            <a:ext cx="0" cy="11774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5959929" y="1086823"/>
            <a:ext cx="418684" cy="0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5277178" y="2610277"/>
            <a:ext cx="1098115" cy="0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>
            <a:off x="5283528" y="3028058"/>
            <a:ext cx="702545" cy="18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 flipV="1">
            <a:off x="5986069" y="3029859"/>
            <a:ext cx="0" cy="14628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 flipV="1">
            <a:off x="5986069" y="4492748"/>
            <a:ext cx="366150" cy="0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6374933" y="1121723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sens</a:t>
            </a:r>
          </a:p>
        </p:txBody>
      </p:sp>
      <p:cxnSp>
        <p:nvCxnSpPr>
          <p:cNvPr id="116" name="Connecteur droit 115"/>
          <p:cNvCxnSpPr/>
          <p:nvPr/>
        </p:nvCxnSpPr>
        <p:spPr>
          <a:xfrm>
            <a:off x="5274780" y="3260864"/>
            <a:ext cx="4516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V="1">
            <a:off x="5726397" y="3253244"/>
            <a:ext cx="0" cy="2632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>
            <a:off x="5727665" y="5860759"/>
            <a:ext cx="647624" cy="0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 flipV="1">
            <a:off x="5274776" y="3458984"/>
            <a:ext cx="239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 flipV="1">
            <a:off x="5513776" y="3458984"/>
            <a:ext cx="3841" cy="26075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/>
          <p:cNvCxnSpPr/>
          <p:nvPr/>
        </p:nvCxnSpPr>
        <p:spPr>
          <a:xfrm flipV="1">
            <a:off x="5513776" y="6066499"/>
            <a:ext cx="861512" cy="0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133"/>
          <p:cNvSpPr txBox="1"/>
          <p:nvPr/>
        </p:nvSpPr>
        <p:spPr>
          <a:xfrm>
            <a:off x="6352219" y="788470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deb</a:t>
            </a:r>
          </a:p>
        </p:txBody>
      </p:sp>
      <p:sp>
        <p:nvSpPr>
          <p:cNvPr id="135" name="ZoneTexte 134"/>
          <p:cNvSpPr txBox="1"/>
          <p:nvPr/>
        </p:nvSpPr>
        <p:spPr>
          <a:xfrm>
            <a:off x="6374057" y="970390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fin</a:t>
            </a:r>
          </a:p>
        </p:txBody>
      </p:sp>
      <p:sp>
        <p:nvSpPr>
          <p:cNvPr id="136" name="ZoneTexte 135"/>
          <p:cNvSpPr txBox="1"/>
          <p:nvPr/>
        </p:nvSpPr>
        <p:spPr>
          <a:xfrm>
            <a:off x="6361745" y="2266749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deb</a:t>
            </a:r>
          </a:p>
        </p:txBody>
      </p:sp>
      <p:sp>
        <p:nvSpPr>
          <p:cNvPr id="137" name="ZoneTexte 136"/>
          <p:cNvSpPr txBox="1"/>
          <p:nvPr/>
        </p:nvSpPr>
        <p:spPr>
          <a:xfrm>
            <a:off x="6383582" y="2448670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fin</a:t>
            </a:r>
          </a:p>
        </p:txBody>
      </p:sp>
      <p:sp>
        <p:nvSpPr>
          <p:cNvPr id="138" name="ZoneTexte 137"/>
          <p:cNvSpPr txBox="1"/>
          <p:nvPr/>
        </p:nvSpPr>
        <p:spPr>
          <a:xfrm>
            <a:off x="6333169" y="4122672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deb</a:t>
            </a:r>
          </a:p>
        </p:txBody>
      </p:sp>
      <p:sp>
        <p:nvSpPr>
          <p:cNvPr id="139" name="ZoneTexte 138"/>
          <p:cNvSpPr txBox="1"/>
          <p:nvPr/>
        </p:nvSpPr>
        <p:spPr>
          <a:xfrm>
            <a:off x="6355007" y="4304591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fin</a:t>
            </a:r>
          </a:p>
        </p:txBody>
      </p:sp>
      <p:sp>
        <p:nvSpPr>
          <p:cNvPr id="140" name="ZoneTexte 139"/>
          <p:cNvSpPr txBox="1"/>
          <p:nvPr/>
        </p:nvSpPr>
        <p:spPr>
          <a:xfrm>
            <a:off x="6371270" y="5731944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deb</a:t>
            </a:r>
          </a:p>
        </p:txBody>
      </p:sp>
      <p:sp>
        <p:nvSpPr>
          <p:cNvPr id="141" name="ZoneTexte 140"/>
          <p:cNvSpPr txBox="1"/>
          <p:nvPr/>
        </p:nvSpPr>
        <p:spPr>
          <a:xfrm>
            <a:off x="6393106" y="5913864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fin</a:t>
            </a:r>
          </a:p>
        </p:txBody>
      </p:sp>
      <p:sp>
        <p:nvSpPr>
          <p:cNvPr id="142" name="ZoneTexte 141"/>
          <p:cNvSpPr txBox="1"/>
          <p:nvPr/>
        </p:nvSpPr>
        <p:spPr>
          <a:xfrm>
            <a:off x="4361498" y="1983017"/>
            <a:ext cx="939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deb_decal</a:t>
            </a:r>
            <a:endParaRPr lang="fr-FR" sz="1400" dirty="0"/>
          </a:p>
        </p:txBody>
      </p:sp>
      <p:sp>
        <p:nvSpPr>
          <p:cNvPr id="143" name="ZoneTexte 142"/>
          <p:cNvSpPr txBox="1"/>
          <p:nvPr/>
        </p:nvSpPr>
        <p:spPr>
          <a:xfrm>
            <a:off x="4449664" y="2162921"/>
            <a:ext cx="851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fin_decal</a:t>
            </a:r>
            <a:endParaRPr lang="fr-FR" sz="1400" dirty="0"/>
          </a:p>
        </p:txBody>
      </p:sp>
      <p:sp>
        <p:nvSpPr>
          <p:cNvPr id="144" name="ZoneTexte 143"/>
          <p:cNvSpPr txBox="1"/>
          <p:nvPr/>
        </p:nvSpPr>
        <p:spPr>
          <a:xfrm>
            <a:off x="4513894" y="2325917"/>
            <a:ext cx="76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deb_rot</a:t>
            </a:r>
            <a:endParaRPr lang="fr-FR" sz="1400" dirty="0"/>
          </a:p>
        </p:txBody>
      </p:sp>
      <p:sp>
        <p:nvSpPr>
          <p:cNvPr id="145" name="ZoneTexte 144"/>
          <p:cNvSpPr txBox="1"/>
          <p:nvPr/>
        </p:nvSpPr>
        <p:spPr>
          <a:xfrm>
            <a:off x="4603210" y="2498072"/>
            <a:ext cx="680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fin_rot</a:t>
            </a:r>
            <a:endParaRPr lang="fr-FR" sz="1400" dirty="0"/>
          </a:p>
        </p:txBody>
      </p:sp>
      <p:sp>
        <p:nvSpPr>
          <p:cNvPr id="146" name="ZoneTexte 145"/>
          <p:cNvSpPr txBox="1"/>
          <p:nvPr/>
        </p:nvSpPr>
        <p:spPr>
          <a:xfrm>
            <a:off x="4341182" y="2687094"/>
            <a:ext cx="966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deb_chute</a:t>
            </a:r>
            <a:endParaRPr lang="fr-FR" sz="1400" dirty="0"/>
          </a:p>
        </p:txBody>
      </p:sp>
      <p:sp>
        <p:nvSpPr>
          <p:cNvPr id="147" name="ZoneTexte 146"/>
          <p:cNvSpPr txBox="1"/>
          <p:nvPr/>
        </p:nvSpPr>
        <p:spPr>
          <a:xfrm>
            <a:off x="4429798" y="2880625"/>
            <a:ext cx="87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fin_chute</a:t>
            </a:r>
            <a:endParaRPr lang="fr-FR" sz="1400" dirty="0"/>
          </a:p>
        </p:txBody>
      </p:sp>
      <p:sp>
        <p:nvSpPr>
          <p:cNvPr id="148" name="ZoneTexte 147"/>
          <p:cNvSpPr txBox="1"/>
          <p:nvPr/>
        </p:nvSpPr>
        <p:spPr>
          <a:xfrm>
            <a:off x="4247160" y="3115051"/>
            <a:ext cx="1071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deb_refresh</a:t>
            </a:r>
            <a:endParaRPr lang="fr-FR" sz="1400" dirty="0"/>
          </a:p>
        </p:txBody>
      </p:sp>
      <p:sp>
        <p:nvSpPr>
          <p:cNvPr id="149" name="ZoneTexte 148"/>
          <p:cNvSpPr txBox="1"/>
          <p:nvPr/>
        </p:nvSpPr>
        <p:spPr>
          <a:xfrm>
            <a:off x="4324764" y="3316398"/>
            <a:ext cx="983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fin_refresh</a:t>
            </a:r>
            <a:endParaRPr lang="fr-FR" sz="1400" dirty="0"/>
          </a:p>
        </p:txBody>
      </p:sp>
      <p:sp>
        <p:nvSpPr>
          <p:cNvPr id="150" name="ZoneTexte 149"/>
          <p:cNvSpPr txBox="1"/>
          <p:nvPr/>
        </p:nvSpPr>
        <p:spPr>
          <a:xfrm>
            <a:off x="194359" y="4744665"/>
            <a:ext cx="1430263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b="1" i="1" dirty="0" err="1"/>
              <a:t>Mux</a:t>
            </a:r>
            <a:r>
              <a:rPr lang="fr-FR" sz="1400" b="1" i="1" dirty="0"/>
              <a:t> </a:t>
            </a:r>
            <a:r>
              <a:rPr lang="fr-FR" sz="1400" b="1" i="1" dirty="0" err="1"/>
              <a:t>add</a:t>
            </a:r>
            <a:r>
              <a:rPr lang="fr-FR" sz="1400" b="1" i="1" dirty="0"/>
              <a:t> &amp; </a:t>
            </a:r>
            <a:r>
              <a:rPr lang="fr-FR" sz="1400" b="1" i="1" dirty="0" err="1"/>
              <a:t>next</a:t>
            </a:r>
            <a:endParaRPr lang="fr-FR" sz="1400" b="1" i="1" dirty="0"/>
          </a:p>
          <a:p>
            <a:pPr marL="285745" indent="-285745">
              <a:buFontTx/>
              <a:buChar char="-"/>
            </a:pPr>
            <a:r>
              <a:rPr lang="fr-FR" sz="1400" dirty="0"/>
              <a:t>00 </a:t>
            </a:r>
            <a:r>
              <a:rPr lang="fr-FR" sz="1400" dirty="0">
                <a:sym typeface="Wingdings" panose="05000000000000000000" pitchFamily="2" charset="2"/>
              </a:rPr>
              <a:t> </a:t>
            </a:r>
            <a:r>
              <a:rPr lang="fr-FR" sz="1400" dirty="0" err="1">
                <a:sym typeface="Wingdings" panose="05000000000000000000" pitchFamily="2" charset="2"/>
              </a:rPr>
              <a:t>decal</a:t>
            </a:r>
            <a:endParaRPr lang="fr-FR" sz="1400" dirty="0">
              <a:sym typeface="Wingdings" panose="05000000000000000000" pitchFamily="2" charset="2"/>
            </a:endParaRPr>
          </a:p>
          <a:p>
            <a:pPr marL="285745" indent="-285745">
              <a:buFontTx/>
              <a:buChar char="-"/>
            </a:pPr>
            <a:r>
              <a:rPr lang="fr-FR" sz="1400" dirty="0">
                <a:sym typeface="Wingdings" panose="05000000000000000000" pitchFamily="2" charset="2"/>
              </a:rPr>
              <a:t>01  rot</a:t>
            </a:r>
          </a:p>
          <a:p>
            <a:pPr marL="285745" indent="-285745">
              <a:buFontTx/>
              <a:buChar char="-"/>
            </a:pPr>
            <a:r>
              <a:rPr lang="fr-FR" sz="1400" dirty="0">
                <a:sym typeface="Wingdings" panose="05000000000000000000" pitchFamily="2" charset="2"/>
              </a:rPr>
              <a:t>10  chute</a:t>
            </a:r>
          </a:p>
          <a:p>
            <a:pPr marL="285745" indent="-285745">
              <a:buFontTx/>
              <a:buChar char="-"/>
            </a:pPr>
            <a:r>
              <a:rPr lang="fr-FR" sz="1400" dirty="0">
                <a:sym typeface="Wingdings" panose="05000000000000000000" pitchFamily="2" charset="2"/>
              </a:rPr>
              <a:t>11  </a:t>
            </a:r>
            <a:r>
              <a:rPr lang="fr-FR" sz="1400" dirty="0" err="1">
                <a:sym typeface="Wingdings" panose="05000000000000000000" pitchFamily="2" charset="2"/>
              </a:rPr>
              <a:t>refresh</a:t>
            </a:r>
            <a:endParaRPr lang="fr-FR" sz="1400" dirty="0"/>
          </a:p>
        </p:txBody>
      </p:sp>
      <p:sp>
        <p:nvSpPr>
          <p:cNvPr id="152" name="ZoneTexte 151"/>
          <p:cNvSpPr txBox="1"/>
          <p:nvPr/>
        </p:nvSpPr>
        <p:spPr>
          <a:xfrm>
            <a:off x="4337467" y="3849798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mux_add</a:t>
            </a:r>
            <a:endParaRPr lang="fr-FR" sz="1400" dirty="0"/>
          </a:p>
        </p:txBody>
      </p:sp>
      <p:sp>
        <p:nvSpPr>
          <p:cNvPr id="154" name="Rectangle 153"/>
          <p:cNvSpPr/>
          <p:nvPr/>
        </p:nvSpPr>
        <p:spPr>
          <a:xfrm>
            <a:off x="6378613" y="1390411"/>
            <a:ext cx="127000" cy="1258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405"/>
          </a:p>
        </p:txBody>
      </p:sp>
      <p:sp>
        <p:nvSpPr>
          <p:cNvPr id="155" name="Triangle isocèle 154"/>
          <p:cNvSpPr/>
          <p:nvPr/>
        </p:nvSpPr>
        <p:spPr>
          <a:xfrm rot="5400000">
            <a:off x="6356272" y="1573812"/>
            <a:ext cx="165633" cy="11846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5"/>
          </a:p>
        </p:txBody>
      </p:sp>
      <p:sp>
        <p:nvSpPr>
          <p:cNvPr id="156" name="Rectangle 155"/>
          <p:cNvSpPr/>
          <p:nvPr/>
        </p:nvSpPr>
        <p:spPr>
          <a:xfrm>
            <a:off x="6386233" y="2701050"/>
            <a:ext cx="127000" cy="1258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405"/>
          </a:p>
        </p:txBody>
      </p:sp>
      <p:sp>
        <p:nvSpPr>
          <p:cNvPr id="157" name="Triangle isocèle 156"/>
          <p:cNvSpPr/>
          <p:nvPr/>
        </p:nvSpPr>
        <p:spPr>
          <a:xfrm rot="5400000">
            <a:off x="6363892" y="2884453"/>
            <a:ext cx="165633" cy="11846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5"/>
          </a:p>
        </p:txBody>
      </p:sp>
      <p:sp>
        <p:nvSpPr>
          <p:cNvPr id="158" name="Rectangle 157"/>
          <p:cNvSpPr/>
          <p:nvPr/>
        </p:nvSpPr>
        <p:spPr>
          <a:xfrm>
            <a:off x="6378613" y="4779857"/>
            <a:ext cx="127000" cy="1258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405" dirty="0"/>
          </a:p>
        </p:txBody>
      </p:sp>
      <p:sp>
        <p:nvSpPr>
          <p:cNvPr id="159" name="Triangle isocèle 158"/>
          <p:cNvSpPr/>
          <p:nvPr/>
        </p:nvSpPr>
        <p:spPr>
          <a:xfrm rot="5400000">
            <a:off x="6356272" y="4963259"/>
            <a:ext cx="165633" cy="11846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5"/>
          </a:p>
        </p:txBody>
      </p:sp>
      <p:sp>
        <p:nvSpPr>
          <p:cNvPr id="160" name="Rectangle 159"/>
          <p:cNvSpPr/>
          <p:nvPr/>
        </p:nvSpPr>
        <p:spPr>
          <a:xfrm>
            <a:off x="6378613" y="6381509"/>
            <a:ext cx="127000" cy="1258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405"/>
          </a:p>
        </p:txBody>
      </p:sp>
      <p:sp>
        <p:nvSpPr>
          <p:cNvPr id="161" name="Triangle isocèle 160"/>
          <p:cNvSpPr/>
          <p:nvPr/>
        </p:nvSpPr>
        <p:spPr>
          <a:xfrm rot="5400000">
            <a:off x="6356272" y="6564911"/>
            <a:ext cx="165633" cy="11846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5"/>
          </a:p>
        </p:txBody>
      </p:sp>
      <p:sp>
        <p:nvSpPr>
          <p:cNvPr id="163" name="Rectangle 162"/>
          <p:cNvSpPr/>
          <p:nvPr/>
        </p:nvSpPr>
        <p:spPr>
          <a:xfrm>
            <a:off x="224345" y="6086114"/>
            <a:ext cx="127000" cy="1258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405"/>
          </a:p>
        </p:txBody>
      </p:sp>
      <p:sp>
        <p:nvSpPr>
          <p:cNvPr id="164" name="Triangle isocèle 163"/>
          <p:cNvSpPr/>
          <p:nvPr/>
        </p:nvSpPr>
        <p:spPr>
          <a:xfrm rot="5400000">
            <a:off x="202005" y="6327573"/>
            <a:ext cx="165633" cy="11846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5"/>
          </a:p>
        </p:txBody>
      </p:sp>
      <p:sp>
        <p:nvSpPr>
          <p:cNvPr id="165" name="ZoneTexte 164"/>
          <p:cNvSpPr txBox="1"/>
          <p:nvPr/>
        </p:nvSpPr>
        <p:spPr>
          <a:xfrm>
            <a:off x="434394" y="5976224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Lock_mem</a:t>
            </a:r>
            <a:endParaRPr lang="fr-FR" sz="1400" dirty="0"/>
          </a:p>
        </p:txBody>
      </p:sp>
      <p:sp>
        <p:nvSpPr>
          <p:cNvPr id="166" name="ZoneTexte 165"/>
          <p:cNvSpPr txBox="1"/>
          <p:nvPr/>
        </p:nvSpPr>
        <p:spPr>
          <a:xfrm>
            <a:off x="445365" y="6257247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clock</a:t>
            </a:r>
            <a:endParaRPr lang="fr-FR" sz="1400" dirty="0"/>
          </a:p>
        </p:txBody>
      </p:sp>
      <p:sp>
        <p:nvSpPr>
          <p:cNvPr id="167" name="Rectangle 166"/>
          <p:cNvSpPr/>
          <p:nvPr/>
        </p:nvSpPr>
        <p:spPr>
          <a:xfrm>
            <a:off x="8843880" y="5489906"/>
            <a:ext cx="1610196" cy="1207645"/>
          </a:xfrm>
          <a:prstGeom prst="rect">
            <a:avLst/>
          </a:prstGeom>
          <a:solidFill>
            <a:srgbClr val="A2C2A2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5"/>
          </a:p>
        </p:txBody>
      </p:sp>
      <p:sp>
        <p:nvSpPr>
          <p:cNvPr id="168" name="ZoneTexte 167"/>
          <p:cNvSpPr txBox="1"/>
          <p:nvPr/>
        </p:nvSpPr>
        <p:spPr>
          <a:xfrm>
            <a:off x="8843877" y="5459710"/>
            <a:ext cx="1688604" cy="462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5" b="1" i="1" dirty="0" err="1"/>
              <a:t>reg_current</a:t>
            </a:r>
            <a:endParaRPr lang="fr-FR" sz="2405" b="1" i="1" dirty="0"/>
          </a:p>
        </p:txBody>
      </p:sp>
      <p:sp>
        <p:nvSpPr>
          <p:cNvPr id="169" name="Rectangle 168"/>
          <p:cNvSpPr/>
          <p:nvPr/>
        </p:nvSpPr>
        <p:spPr>
          <a:xfrm>
            <a:off x="8910730" y="7109734"/>
            <a:ext cx="1438417" cy="1368199"/>
          </a:xfrm>
          <a:prstGeom prst="rect">
            <a:avLst/>
          </a:prstGeom>
          <a:solidFill>
            <a:srgbClr val="A2C2A2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5"/>
          </a:p>
        </p:txBody>
      </p:sp>
      <p:sp>
        <p:nvSpPr>
          <p:cNvPr id="170" name="ZoneTexte 169"/>
          <p:cNvSpPr txBox="1"/>
          <p:nvPr/>
        </p:nvSpPr>
        <p:spPr>
          <a:xfrm>
            <a:off x="9015889" y="7064953"/>
            <a:ext cx="1318951" cy="462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5" b="1" i="1" dirty="0" err="1"/>
              <a:t>reg_next</a:t>
            </a:r>
            <a:endParaRPr lang="fr-FR" sz="2405" b="1" i="1" dirty="0"/>
          </a:p>
        </p:txBody>
      </p:sp>
      <p:grpSp>
        <p:nvGrpSpPr>
          <p:cNvPr id="174" name="Groupe 173"/>
          <p:cNvGrpSpPr/>
          <p:nvPr/>
        </p:nvGrpSpPr>
        <p:grpSpPr>
          <a:xfrm>
            <a:off x="10454076" y="3077847"/>
            <a:ext cx="322448" cy="1096754"/>
            <a:chOff x="8412391" y="3760773"/>
            <a:chExt cx="218189" cy="547636"/>
          </a:xfrm>
        </p:grpSpPr>
        <p:sp>
          <p:nvSpPr>
            <p:cNvPr id="172" name="Trapèze 171"/>
            <p:cNvSpPr/>
            <p:nvPr/>
          </p:nvSpPr>
          <p:spPr>
            <a:xfrm rot="5400000">
              <a:off x="8243719" y="3929445"/>
              <a:ext cx="547636" cy="210292"/>
            </a:xfrm>
            <a:prstGeom prst="trapezoid">
              <a:avLst>
                <a:gd name="adj" fmla="val 5036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2405"/>
            </a:p>
          </p:txBody>
        </p:sp>
        <p:sp>
          <p:nvSpPr>
            <p:cNvPr id="173" name="ZoneTexte 172"/>
            <p:cNvSpPr txBox="1"/>
            <p:nvPr/>
          </p:nvSpPr>
          <p:spPr>
            <a:xfrm rot="16200000">
              <a:off x="8389897" y="3932043"/>
              <a:ext cx="273103" cy="208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MUX</a:t>
              </a:r>
            </a:p>
          </p:txBody>
        </p:sp>
      </p:grpSp>
      <p:grpSp>
        <p:nvGrpSpPr>
          <p:cNvPr id="175" name="Groupe 174"/>
          <p:cNvGrpSpPr/>
          <p:nvPr/>
        </p:nvGrpSpPr>
        <p:grpSpPr>
          <a:xfrm>
            <a:off x="9171756" y="988874"/>
            <a:ext cx="322455" cy="1096754"/>
            <a:chOff x="8412391" y="3760773"/>
            <a:chExt cx="218194" cy="547636"/>
          </a:xfrm>
        </p:grpSpPr>
        <p:sp>
          <p:nvSpPr>
            <p:cNvPr id="176" name="Trapèze 175"/>
            <p:cNvSpPr/>
            <p:nvPr/>
          </p:nvSpPr>
          <p:spPr>
            <a:xfrm rot="5400000">
              <a:off x="8243719" y="3929445"/>
              <a:ext cx="547636" cy="210292"/>
            </a:xfrm>
            <a:prstGeom prst="trapezoid">
              <a:avLst>
                <a:gd name="adj" fmla="val 5036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2405"/>
            </a:p>
          </p:txBody>
        </p:sp>
        <p:sp>
          <p:nvSpPr>
            <p:cNvPr id="177" name="ZoneTexte 176"/>
            <p:cNvSpPr txBox="1"/>
            <p:nvPr/>
          </p:nvSpPr>
          <p:spPr>
            <a:xfrm rot="16200000">
              <a:off x="8389902" y="3932758"/>
              <a:ext cx="273103" cy="208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MUX</a:t>
              </a:r>
            </a:p>
          </p:txBody>
        </p:sp>
      </p:grpSp>
      <p:cxnSp>
        <p:nvCxnSpPr>
          <p:cNvPr id="185" name="Connecteur droit 184"/>
          <p:cNvCxnSpPr/>
          <p:nvPr/>
        </p:nvCxnSpPr>
        <p:spPr>
          <a:xfrm flipV="1">
            <a:off x="7996376" y="6038607"/>
            <a:ext cx="861512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eur droit 185"/>
          <p:cNvCxnSpPr/>
          <p:nvPr/>
        </p:nvCxnSpPr>
        <p:spPr>
          <a:xfrm>
            <a:off x="10454076" y="5976224"/>
            <a:ext cx="2401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/>
          <p:cNvCxnSpPr/>
          <p:nvPr/>
        </p:nvCxnSpPr>
        <p:spPr>
          <a:xfrm>
            <a:off x="10454076" y="6193715"/>
            <a:ext cx="4076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>
            <a:off x="10454076" y="6411567"/>
            <a:ext cx="6603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/>
          <p:nvPr/>
        </p:nvCxnSpPr>
        <p:spPr>
          <a:xfrm flipH="1" flipV="1">
            <a:off x="10694187" y="5341697"/>
            <a:ext cx="4370" cy="634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>
          <a:xfrm>
            <a:off x="7559675" y="5329440"/>
            <a:ext cx="3134512" cy="122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195"/>
          <p:cNvCxnSpPr/>
          <p:nvPr/>
        </p:nvCxnSpPr>
        <p:spPr>
          <a:xfrm flipV="1">
            <a:off x="7561880" y="5128972"/>
            <a:ext cx="1757" cy="200468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197"/>
          <p:cNvCxnSpPr/>
          <p:nvPr/>
        </p:nvCxnSpPr>
        <p:spPr>
          <a:xfrm flipV="1">
            <a:off x="8128405" y="3631795"/>
            <a:ext cx="0" cy="1473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198"/>
          <p:cNvCxnSpPr/>
          <p:nvPr/>
        </p:nvCxnSpPr>
        <p:spPr>
          <a:xfrm flipV="1">
            <a:off x="7559675" y="3640634"/>
            <a:ext cx="568730" cy="47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droit 199"/>
          <p:cNvCxnSpPr/>
          <p:nvPr/>
        </p:nvCxnSpPr>
        <p:spPr>
          <a:xfrm flipV="1">
            <a:off x="7561880" y="3444952"/>
            <a:ext cx="1757" cy="200468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203"/>
          <p:cNvCxnSpPr/>
          <p:nvPr/>
        </p:nvCxnSpPr>
        <p:spPr>
          <a:xfrm>
            <a:off x="8120923" y="5108475"/>
            <a:ext cx="2745197" cy="153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205"/>
          <p:cNvCxnSpPr/>
          <p:nvPr/>
        </p:nvCxnSpPr>
        <p:spPr>
          <a:xfrm flipH="1" flipV="1">
            <a:off x="10861750" y="5130187"/>
            <a:ext cx="4370" cy="10635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eur droit 209"/>
          <p:cNvCxnSpPr/>
          <p:nvPr/>
        </p:nvCxnSpPr>
        <p:spPr>
          <a:xfrm flipV="1">
            <a:off x="8358260" y="1906256"/>
            <a:ext cx="0" cy="29994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eur droit 210"/>
          <p:cNvCxnSpPr/>
          <p:nvPr/>
        </p:nvCxnSpPr>
        <p:spPr>
          <a:xfrm flipV="1">
            <a:off x="7573630" y="1903836"/>
            <a:ext cx="784630" cy="117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211"/>
          <p:cNvCxnSpPr/>
          <p:nvPr/>
        </p:nvCxnSpPr>
        <p:spPr>
          <a:xfrm flipV="1">
            <a:off x="7575835" y="1715165"/>
            <a:ext cx="1757" cy="200468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eur droit 214"/>
          <p:cNvCxnSpPr/>
          <p:nvPr/>
        </p:nvCxnSpPr>
        <p:spPr>
          <a:xfrm>
            <a:off x="8349523" y="4879875"/>
            <a:ext cx="2745197" cy="153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eur droit 215"/>
          <p:cNvCxnSpPr/>
          <p:nvPr/>
        </p:nvCxnSpPr>
        <p:spPr>
          <a:xfrm flipV="1">
            <a:off x="11094720" y="4883427"/>
            <a:ext cx="5073" cy="15281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cteur droit 219"/>
          <p:cNvCxnSpPr/>
          <p:nvPr/>
        </p:nvCxnSpPr>
        <p:spPr>
          <a:xfrm flipV="1">
            <a:off x="7996376" y="1164926"/>
            <a:ext cx="1175380" cy="16964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ZoneTexte 220"/>
          <p:cNvSpPr txBox="1"/>
          <p:nvPr/>
        </p:nvSpPr>
        <p:spPr>
          <a:xfrm>
            <a:off x="192685" y="3808763"/>
            <a:ext cx="136127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b="1" i="1" dirty="0" smtClean="0"/>
              <a:t>Sens</a:t>
            </a:r>
            <a:endParaRPr lang="fr-FR" sz="1400" dirty="0" smtClean="0"/>
          </a:p>
          <a:p>
            <a:pPr marL="285750" indent="-285750">
              <a:buFontTx/>
              <a:buChar char="-"/>
            </a:pPr>
            <a:r>
              <a:rPr lang="fr-FR" sz="1400" dirty="0" smtClean="0"/>
              <a:t>1 </a:t>
            </a:r>
            <a:r>
              <a:rPr lang="fr-FR" sz="1400" dirty="0" smtClean="0">
                <a:sym typeface="Wingdings" panose="05000000000000000000" pitchFamily="2" charset="2"/>
              </a:rPr>
              <a:t> droite</a:t>
            </a:r>
          </a:p>
          <a:p>
            <a:pPr marL="285750" indent="-285750">
              <a:buFontTx/>
              <a:buChar char="-"/>
            </a:pPr>
            <a:r>
              <a:rPr lang="fr-FR" sz="1400" dirty="0" smtClean="0">
                <a:sym typeface="Wingdings" panose="05000000000000000000" pitchFamily="2" charset="2"/>
              </a:rPr>
              <a:t>2  gauche</a:t>
            </a:r>
            <a:endParaRPr lang="fr-FR" sz="1400" dirty="0"/>
          </a:p>
        </p:txBody>
      </p:sp>
      <p:cxnSp>
        <p:nvCxnSpPr>
          <p:cNvPr id="223" name="Connecteur droit 222"/>
          <p:cNvCxnSpPr/>
          <p:nvPr/>
        </p:nvCxnSpPr>
        <p:spPr>
          <a:xfrm flipV="1">
            <a:off x="8591405" y="1448031"/>
            <a:ext cx="587690" cy="5312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necteur droit 224"/>
          <p:cNvCxnSpPr/>
          <p:nvPr/>
        </p:nvCxnSpPr>
        <p:spPr>
          <a:xfrm flipV="1">
            <a:off x="8584066" y="1444884"/>
            <a:ext cx="7339" cy="15270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eur droit 226"/>
          <p:cNvCxnSpPr/>
          <p:nvPr/>
        </p:nvCxnSpPr>
        <p:spPr>
          <a:xfrm flipV="1">
            <a:off x="8003715" y="2994871"/>
            <a:ext cx="587690" cy="53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eur droit 227"/>
          <p:cNvCxnSpPr/>
          <p:nvPr/>
        </p:nvCxnSpPr>
        <p:spPr>
          <a:xfrm flipV="1">
            <a:off x="8014883" y="4473948"/>
            <a:ext cx="828994" cy="53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eur droit 229"/>
          <p:cNvCxnSpPr/>
          <p:nvPr/>
        </p:nvCxnSpPr>
        <p:spPr>
          <a:xfrm flipV="1">
            <a:off x="8855518" y="1801668"/>
            <a:ext cx="33401" cy="26568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eur droit 231"/>
          <p:cNvCxnSpPr/>
          <p:nvPr/>
        </p:nvCxnSpPr>
        <p:spPr>
          <a:xfrm>
            <a:off x="8872385" y="1811105"/>
            <a:ext cx="287695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/>
          <p:nvPr/>
        </p:nvCxnSpPr>
        <p:spPr>
          <a:xfrm flipV="1">
            <a:off x="9497211" y="1537250"/>
            <a:ext cx="21984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necteur droit 235"/>
          <p:cNvCxnSpPr/>
          <p:nvPr/>
        </p:nvCxnSpPr>
        <p:spPr>
          <a:xfrm flipH="1" flipV="1">
            <a:off x="11684000" y="1547962"/>
            <a:ext cx="11676" cy="62458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/>
          <p:cNvCxnSpPr/>
          <p:nvPr/>
        </p:nvCxnSpPr>
        <p:spPr>
          <a:xfrm>
            <a:off x="10360748" y="7793833"/>
            <a:ext cx="1334928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eur droit 241"/>
          <p:cNvCxnSpPr/>
          <p:nvPr/>
        </p:nvCxnSpPr>
        <p:spPr>
          <a:xfrm>
            <a:off x="7107123" y="6719142"/>
            <a:ext cx="0" cy="1074691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eur droit 243"/>
          <p:cNvCxnSpPr>
            <a:endCxn id="169" idx="1"/>
          </p:cNvCxnSpPr>
          <p:nvPr/>
        </p:nvCxnSpPr>
        <p:spPr>
          <a:xfrm>
            <a:off x="7107123" y="7793833"/>
            <a:ext cx="180360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ZoneTexte 245"/>
          <p:cNvSpPr txBox="1"/>
          <p:nvPr/>
        </p:nvSpPr>
        <p:spPr>
          <a:xfrm>
            <a:off x="9525670" y="5847484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mux_add</a:t>
            </a:r>
            <a:endParaRPr lang="fr-FR" sz="1400" dirty="0"/>
          </a:p>
        </p:txBody>
      </p:sp>
      <p:sp>
        <p:nvSpPr>
          <p:cNvPr id="247" name="ZoneTexte 246"/>
          <p:cNvSpPr txBox="1"/>
          <p:nvPr/>
        </p:nvSpPr>
        <p:spPr>
          <a:xfrm>
            <a:off x="7185833" y="1025653"/>
            <a:ext cx="855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next_pos</a:t>
            </a:r>
            <a:endParaRPr lang="fr-FR" sz="1400" dirty="0"/>
          </a:p>
        </p:txBody>
      </p:sp>
      <p:sp>
        <p:nvSpPr>
          <p:cNvPr id="248" name="ZoneTexte 247"/>
          <p:cNvSpPr txBox="1"/>
          <p:nvPr/>
        </p:nvSpPr>
        <p:spPr>
          <a:xfrm>
            <a:off x="6908083" y="1407162"/>
            <a:ext cx="1070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current_pos</a:t>
            </a:r>
            <a:endParaRPr lang="fr-FR" sz="1400" dirty="0"/>
          </a:p>
        </p:txBody>
      </p:sp>
      <p:sp>
        <p:nvSpPr>
          <p:cNvPr id="264" name="ZoneTexte 263"/>
          <p:cNvSpPr txBox="1"/>
          <p:nvPr/>
        </p:nvSpPr>
        <p:spPr>
          <a:xfrm>
            <a:off x="7191929" y="2769109"/>
            <a:ext cx="855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next_pos</a:t>
            </a:r>
            <a:endParaRPr lang="fr-FR" sz="1400" dirty="0"/>
          </a:p>
        </p:txBody>
      </p:sp>
      <p:sp>
        <p:nvSpPr>
          <p:cNvPr id="265" name="ZoneTexte 264"/>
          <p:cNvSpPr txBox="1"/>
          <p:nvPr/>
        </p:nvSpPr>
        <p:spPr>
          <a:xfrm>
            <a:off x="6914179" y="3150618"/>
            <a:ext cx="1070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current_pos</a:t>
            </a:r>
            <a:endParaRPr lang="fr-FR" sz="1400" dirty="0"/>
          </a:p>
        </p:txBody>
      </p:sp>
      <p:sp>
        <p:nvSpPr>
          <p:cNvPr id="266" name="ZoneTexte 265"/>
          <p:cNvSpPr txBox="1"/>
          <p:nvPr/>
        </p:nvSpPr>
        <p:spPr>
          <a:xfrm>
            <a:off x="7179737" y="4347973"/>
            <a:ext cx="855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next_pos</a:t>
            </a:r>
            <a:endParaRPr lang="fr-FR" sz="1400" dirty="0"/>
          </a:p>
        </p:txBody>
      </p:sp>
      <p:sp>
        <p:nvSpPr>
          <p:cNvPr id="267" name="ZoneTexte 266"/>
          <p:cNvSpPr txBox="1"/>
          <p:nvPr/>
        </p:nvSpPr>
        <p:spPr>
          <a:xfrm>
            <a:off x="6901987" y="4729482"/>
            <a:ext cx="1070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current_pos</a:t>
            </a:r>
            <a:endParaRPr lang="fr-FR" sz="1400" dirty="0"/>
          </a:p>
        </p:txBody>
      </p:sp>
      <p:sp>
        <p:nvSpPr>
          <p:cNvPr id="270" name="ZoneTexte 269"/>
          <p:cNvSpPr txBox="1"/>
          <p:nvPr/>
        </p:nvSpPr>
        <p:spPr>
          <a:xfrm>
            <a:off x="6661946" y="6424754"/>
            <a:ext cx="855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next_pos</a:t>
            </a:r>
            <a:endParaRPr lang="fr-FR" sz="1400" dirty="0"/>
          </a:p>
        </p:txBody>
      </p:sp>
      <p:sp>
        <p:nvSpPr>
          <p:cNvPr id="271" name="ZoneTexte 270"/>
          <p:cNvSpPr txBox="1"/>
          <p:nvPr/>
        </p:nvSpPr>
        <p:spPr>
          <a:xfrm>
            <a:off x="6938563" y="5899914"/>
            <a:ext cx="1070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current_pos</a:t>
            </a:r>
            <a:endParaRPr lang="fr-FR" sz="1400" dirty="0"/>
          </a:p>
        </p:txBody>
      </p:sp>
      <p:sp>
        <p:nvSpPr>
          <p:cNvPr id="274" name="ZoneTexte 273"/>
          <p:cNvSpPr txBox="1"/>
          <p:nvPr/>
        </p:nvSpPr>
        <p:spPr>
          <a:xfrm>
            <a:off x="7408907" y="4587469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load</a:t>
            </a:r>
            <a:endParaRPr lang="fr-FR" sz="1400" dirty="0"/>
          </a:p>
        </p:txBody>
      </p:sp>
      <p:sp>
        <p:nvSpPr>
          <p:cNvPr id="275" name="ZoneTexte 274"/>
          <p:cNvSpPr txBox="1"/>
          <p:nvPr/>
        </p:nvSpPr>
        <p:spPr>
          <a:xfrm>
            <a:off x="8809534" y="6191298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load</a:t>
            </a:r>
            <a:endParaRPr lang="fr-FR" sz="1400" dirty="0"/>
          </a:p>
        </p:txBody>
      </p:sp>
      <p:sp>
        <p:nvSpPr>
          <p:cNvPr id="276" name="ZoneTexte 275"/>
          <p:cNvSpPr txBox="1"/>
          <p:nvPr/>
        </p:nvSpPr>
        <p:spPr>
          <a:xfrm>
            <a:off x="7503252" y="2548211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load</a:t>
            </a:r>
            <a:endParaRPr lang="fr-FR" sz="1400" dirty="0"/>
          </a:p>
        </p:txBody>
      </p:sp>
      <p:sp>
        <p:nvSpPr>
          <p:cNvPr id="277" name="ZoneTexte 276"/>
          <p:cNvSpPr txBox="1"/>
          <p:nvPr/>
        </p:nvSpPr>
        <p:spPr>
          <a:xfrm>
            <a:off x="7510508" y="828269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load</a:t>
            </a:r>
            <a:endParaRPr lang="fr-FR" sz="1400" dirty="0"/>
          </a:p>
        </p:txBody>
      </p:sp>
      <p:cxnSp>
        <p:nvCxnSpPr>
          <p:cNvPr id="278" name="Connecteur droit 277"/>
          <p:cNvCxnSpPr/>
          <p:nvPr/>
        </p:nvCxnSpPr>
        <p:spPr>
          <a:xfrm>
            <a:off x="7032219" y="2141900"/>
            <a:ext cx="2655960" cy="12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necteur droit 279"/>
          <p:cNvCxnSpPr/>
          <p:nvPr/>
        </p:nvCxnSpPr>
        <p:spPr>
          <a:xfrm flipH="1" flipV="1">
            <a:off x="7037442" y="1734295"/>
            <a:ext cx="5569" cy="3709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necteur droit 283"/>
          <p:cNvCxnSpPr/>
          <p:nvPr/>
        </p:nvCxnSpPr>
        <p:spPr>
          <a:xfrm flipV="1">
            <a:off x="9673510" y="2120630"/>
            <a:ext cx="8646" cy="12165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eur droit 285"/>
          <p:cNvCxnSpPr/>
          <p:nvPr/>
        </p:nvCxnSpPr>
        <p:spPr>
          <a:xfrm flipV="1">
            <a:off x="9648978" y="3308758"/>
            <a:ext cx="828994" cy="53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ZoneTexte 287"/>
          <p:cNvSpPr txBox="1"/>
          <p:nvPr/>
        </p:nvSpPr>
        <p:spPr>
          <a:xfrm>
            <a:off x="9687795" y="2941356"/>
            <a:ext cx="751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address</a:t>
            </a:r>
            <a:endParaRPr lang="fr-FR" sz="1400" dirty="0"/>
          </a:p>
        </p:txBody>
      </p:sp>
      <p:cxnSp>
        <p:nvCxnSpPr>
          <p:cNvPr id="289" name="Connecteur droit 288"/>
          <p:cNvCxnSpPr/>
          <p:nvPr/>
        </p:nvCxnSpPr>
        <p:spPr>
          <a:xfrm flipV="1">
            <a:off x="10791193" y="3640634"/>
            <a:ext cx="1334491" cy="53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30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068531"/>
              </p:ext>
            </p:extLst>
          </p:nvPr>
        </p:nvGraphicFramePr>
        <p:xfrm>
          <a:off x="1667933" y="660576"/>
          <a:ext cx="8119530" cy="8221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23906"/>
                <a:gridCol w="1623906"/>
                <a:gridCol w="1623906"/>
                <a:gridCol w="1623906"/>
                <a:gridCol w="1623906"/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start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NOR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err="1" smtClean="0"/>
                        <a:t>allone</a:t>
                      </a:r>
                      <a:r>
                        <a:rPr lang="fr-FR" b="0" dirty="0" smtClean="0"/>
                        <a:t>;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CLR Accu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Accu = b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ADD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Accu = -b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ADD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Accu = a-b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JCC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end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Si carry = 0, a&lt;b alors end, sinon carry =</a:t>
                      </a:r>
                      <a:r>
                        <a:rPr lang="fr-FR" baseline="0" dirty="0" smtClean="0"/>
                        <a:t> 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allone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Accu =0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ADD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Accu = a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STA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 = accu (=a)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JCC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end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fin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9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mem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zero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000000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000001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allone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111111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Current_score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13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Best_score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91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631</TotalTime>
  <Words>206</Words>
  <Application>Microsoft Office PowerPoint</Application>
  <PresentationFormat>Ledger (11 x 17 po)</PresentationFormat>
  <Paragraphs>161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Jeremy BATAILLIE</dc:creator>
  <cp:lastModifiedBy>Jeremy BATAILLIE</cp:lastModifiedBy>
  <cp:revision>53</cp:revision>
  <dcterms:created xsi:type="dcterms:W3CDTF">2014-03-13T08:33:47Z</dcterms:created>
  <dcterms:modified xsi:type="dcterms:W3CDTF">2014-04-07T14:52:33Z</dcterms:modified>
</cp:coreProperties>
</file>