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71" r:id="rId3"/>
    <p:sldId id="257" r:id="rId4"/>
    <p:sldId id="260" r:id="rId5"/>
    <p:sldId id="259" r:id="rId6"/>
    <p:sldId id="258" r:id="rId7"/>
    <p:sldId id="261" r:id="rId8"/>
    <p:sldId id="267" r:id="rId9"/>
    <p:sldId id="265" r:id="rId10"/>
    <p:sldId id="266" r:id="rId11"/>
    <p:sldId id="268" r:id="rId12"/>
    <p:sldId id="269" r:id="rId13"/>
    <p:sldId id="287" r:id="rId14"/>
    <p:sldId id="270" r:id="rId15"/>
    <p:sldId id="273" r:id="rId16"/>
    <p:sldId id="274" r:id="rId17"/>
    <p:sldId id="272" r:id="rId18"/>
    <p:sldId id="277" r:id="rId19"/>
    <p:sldId id="279" r:id="rId20"/>
    <p:sldId id="282" r:id="rId21"/>
    <p:sldId id="283" r:id="rId22"/>
    <p:sldId id="284" r:id="rId23"/>
    <p:sldId id="285" r:id="rId24"/>
    <p:sldId id="286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10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6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85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79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5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7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87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84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72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4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3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25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33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11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1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9024-F093-4965-A743-3C31A1B6D6F7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009BFB-44EB-448E-96DB-8A7761826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236576"/>
            <a:ext cx="7766936" cy="164630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影像辨識期末報告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B10538008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王凱誼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B10538069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范勝凱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B10538080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李佩蓉</a:t>
            </a:r>
          </a:p>
        </p:txBody>
      </p:sp>
    </p:spTree>
    <p:extLst>
      <p:ext uri="{BB962C8B-B14F-4D97-AF65-F5344CB8AC3E}">
        <p14:creationId xmlns:p14="http://schemas.microsoft.com/office/powerpoint/2010/main" val="4936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38470" cy="1320800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概念說明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2040"/>
            <a:ext cx="8596668" cy="388077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分別代表三個弱分類器，第一行為原始資料，第二行為分類的結果。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初始的樣本都是均勻分布，每個樣本的權重也都相同。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第二個分類器將第一個分類器分錯的樣本加強其權重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分布概率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，使上一個分類錯誤的地方正確分類。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雖然每個弱分類器皆有分類錯誤，但是綜合所有的結果，就能得到正確的分類。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47" y="4035658"/>
            <a:ext cx="6006518" cy="239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68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49" y="4161415"/>
            <a:ext cx="6228637" cy="24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級聯分類器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9548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級聯分類器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，由若干個強分類級聯而成，而每個強分類器又由若干個弱分類器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例如決策樹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組合訓練得到，弱分類器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由簡單到複雜排列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，希望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經過訓練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使每個強分類器都有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高檢測率、低誤識率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由弱分類器“並聯”組成強分類器，而由強分類器“串聯”組成級聯分類器。最終形成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正確率很高的級聯分類器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這就是我們最終的目標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通過這樣一種級聯的方式可以去除一些誤識爲目標的子窗口，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降低誤識率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，同時也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實現更高的速度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3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級聯分類器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7661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級聯強分類器能提高正確辨識率的原因如下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一個強分類器，有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99.9%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的目標窗口可以通過，同時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的非目標窗口也能通過，假設有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個強分類器級聯，那麼最終的正確檢測率爲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0.999^20=98%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，而錯誤識別率爲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0.50^20≈0.0001%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在不影響檢測準確率的同時，大大降低了誤識率。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訓練層數越多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，也就是越多個強分類器級聯，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錯誤率越低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2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detectMultiScale</a:t>
            </a:r>
            <a:r>
              <a:rPr lang="en-US" altLang="zh-TW" b="1" dirty="0"/>
              <a:t>()</a:t>
            </a:r>
            <a:r>
              <a:rPr lang="zh-TW" altLang="en-US" b="1" dirty="0"/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表示的是要檢測的輸入圖像</a:t>
            </a:r>
          </a:p>
          <a:p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scaleFactor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表示每次圖像尺寸減小的比例</a:t>
            </a:r>
          </a:p>
          <a:p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minNeighbors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表示每一個目標至少要被檢測到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次才算是真的目標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因為周圍的像素和不同的窗口大小都可以檢測到人臉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minSize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為目標的最小尺寸</a:t>
            </a:r>
          </a:p>
        </p:txBody>
      </p:sp>
    </p:spTree>
    <p:extLst>
      <p:ext uri="{BB962C8B-B14F-4D97-AF65-F5344CB8AC3E}">
        <p14:creationId xmlns:p14="http://schemas.microsoft.com/office/powerpoint/2010/main" val="180445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Eigenfaces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4743"/>
            <a:ext cx="8596668" cy="481905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採用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的方法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降維，是為了減少人臉圖像的表示，即將原始圖像投影到特徵空間，得到一系列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降維圖像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，取其主元素表示人臉，因其主元素有人臉的形狀，稱為“特徵臉”。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EigenFace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是一種基於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統計特徵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的方法，將人臉圖像視為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隨機向量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，並用統計方法辨別不同人臉特徵模式。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EigenFace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的基本思想是，從統計的觀點，尋找人臉圖像分佈的基本元素，即人臉圖像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樣本集協方差矩陣的特徵向量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，以此近似的表特徵人臉圖像，這些特徵向量稱為特徵臉。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018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Eigenfaces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0850"/>
            <a:ext cx="8596668" cy="429653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下圖對特徵臉的應用進行了說明。從下圖可以看出，一組特徵臉基圖像（特徵臉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1~d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）組成一個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特徵臉子空間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，任何一幅人臉圖像（減去平均人臉後）都可投影到該子空間，得到一個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權值向量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(§1~d)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計算此向量和訓練集中每個人的權值向量之間的歐式距離，取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最小距離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所對應的人臉圖像的身份作為測試人臉圖像的身份。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而這裡所提到的一組特徵臉基圖像（也就是特徵臉，或者叫特徵向量），正是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所求得的協方差矩陣的特徵向量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。具體可以參考主成分分析（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）和線性判別分析（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LDA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）原理簡介。</a:t>
            </a:r>
          </a:p>
          <a:p>
            <a:endParaRPr lang="zh-TW" altLang="en-US" sz="2000" dirty="0"/>
          </a:p>
        </p:txBody>
      </p:sp>
      <p:pic>
        <p:nvPicPr>
          <p:cNvPr id="4" name="Picture 2" descr="https://img-blog.csdn.net/20180217181209741?watermark/2/text/aHR0cDovL2Jsb2cuY3Nkbi5uZXQva3V3ZWljYWk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05" y="4789149"/>
            <a:ext cx="61055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2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Eigenfaces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工作流程圖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4" name="流程圖: 結束點 3"/>
          <p:cNvSpPr/>
          <p:nvPr/>
        </p:nvSpPr>
        <p:spPr>
          <a:xfrm>
            <a:off x="1658950" y="2351314"/>
            <a:ext cx="1222310" cy="615820"/>
          </a:xfrm>
          <a:prstGeom prst="flowChartTerminator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sp>
        <p:nvSpPr>
          <p:cNvPr id="5" name="矩形 4"/>
          <p:cNvSpPr/>
          <p:nvPr/>
        </p:nvSpPr>
        <p:spPr>
          <a:xfrm>
            <a:off x="3953698" y="2407298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讀訓練數據</a:t>
            </a:r>
          </a:p>
        </p:txBody>
      </p:sp>
      <p:sp>
        <p:nvSpPr>
          <p:cNvPr id="7" name="矩形 6"/>
          <p:cNvSpPr/>
          <p:nvPr/>
        </p:nvSpPr>
        <p:spPr>
          <a:xfrm>
            <a:off x="6612340" y="2407296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計算平均臉</a:t>
            </a:r>
          </a:p>
        </p:txBody>
      </p:sp>
      <p:sp>
        <p:nvSpPr>
          <p:cNvPr id="8" name="矩形 7"/>
          <p:cNvSpPr/>
          <p:nvPr/>
        </p:nvSpPr>
        <p:spPr>
          <a:xfrm>
            <a:off x="6406287" y="3473597"/>
            <a:ext cx="1998307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計算協方差矩陣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3953698" y="3473599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計算特徵值</a:t>
            </a:r>
          </a:p>
        </p:txBody>
      </p:sp>
      <p:sp>
        <p:nvSpPr>
          <p:cNvPr id="10" name="矩形 9"/>
          <p:cNvSpPr/>
          <p:nvPr/>
        </p:nvSpPr>
        <p:spPr>
          <a:xfrm>
            <a:off x="1295056" y="3443726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特徵矩陣</a:t>
            </a:r>
          </a:p>
        </p:txBody>
      </p:sp>
      <p:sp>
        <p:nvSpPr>
          <p:cNvPr id="11" name="矩形 10"/>
          <p:cNvSpPr/>
          <p:nvPr/>
        </p:nvSpPr>
        <p:spPr>
          <a:xfrm>
            <a:off x="1295056" y="4587670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降維</a:t>
            </a:r>
          </a:p>
        </p:txBody>
      </p:sp>
      <p:sp>
        <p:nvSpPr>
          <p:cNvPr id="12" name="矩形 11"/>
          <p:cNvSpPr/>
          <p:nvPr/>
        </p:nvSpPr>
        <p:spPr>
          <a:xfrm>
            <a:off x="3953698" y="4601843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子空間模型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6612340" y="4587670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檢測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</a:p>
        </p:txBody>
      </p:sp>
      <p:cxnSp>
        <p:nvCxnSpPr>
          <p:cNvPr id="15" name="直線單箭頭接點 14"/>
          <p:cNvCxnSpPr>
            <a:stCxn id="4" idx="3"/>
            <a:endCxn id="5" idx="1"/>
          </p:cNvCxnSpPr>
          <p:nvPr/>
        </p:nvCxnSpPr>
        <p:spPr>
          <a:xfrm>
            <a:off x="2881260" y="2659224"/>
            <a:ext cx="107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539902" y="2659223"/>
            <a:ext cx="107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405442" y="2911149"/>
            <a:ext cx="0" cy="53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1"/>
          </p:cNvCxnSpPr>
          <p:nvPr/>
        </p:nvCxnSpPr>
        <p:spPr>
          <a:xfrm flipH="1" flipV="1">
            <a:off x="5539903" y="3716582"/>
            <a:ext cx="866384" cy="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2881260" y="3716581"/>
            <a:ext cx="952649" cy="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088158" y="3977452"/>
            <a:ext cx="0" cy="61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881260" y="4892772"/>
            <a:ext cx="107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539902" y="4878774"/>
            <a:ext cx="107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4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Fisherfaces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FisherFace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是一種基於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LDA(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全稱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Linear  Discriminant Analysis,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線性判別分析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的人臉識別算法，而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LDA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Ronald Fisher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193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年提出來的，所以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LDA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也被稱作是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Fisher Discriminant Analysis,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也正因為如此，該人臉識別算法被稱為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FisherFace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LDA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的地方是，都有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利用特徵值排序找到主元素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的過程，但是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的是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求的是協方差矩陣的特徵值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，而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LDA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是求的是一個更為複雜的矩陣的特徵值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其中需要注意的是在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求均值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也是有所不同的，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LDA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對每個類別樣本求均值，而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是對所有樣本數據求均值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，得到平均臉。</a:t>
            </a:r>
          </a:p>
        </p:txBody>
      </p:sp>
    </p:spTree>
    <p:extLst>
      <p:ext uri="{BB962C8B-B14F-4D97-AF65-F5344CB8AC3E}">
        <p14:creationId xmlns:p14="http://schemas.microsoft.com/office/powerpoint/2010/main" val="271779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LBPH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LBPH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是利用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局部二值模式直方圖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的人臉識別算法。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是典型的二值特徵描述子，所以相比前面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EigenFace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FisherFace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，更多的是整數計算，而整數計算的優勢是可以通過各種邏輯操作來進行優化，因此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效率較高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另外通常光照對圖中的物件帶來的影響是全局的，也就是說照片中的物體明暗程度，是往同一個方向改變的，可能是變亮或變暗，只是改變的幅度會因為距離光源的遠近而有所不同。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所以基本上局部相鄰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(Local)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的像素間，受光照影響後數值也許會改變，但相對大小不會改變，因此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特徵對光照影響不大。</a:t>
            </a:r>
          </a:p>
        </p:txBody>
      </p:sp>
    </p:spTree>
    <p:extLst>
      <p:ext uri="{BB962C8B-B14F-4D97-AF65-F5344CB8AC3E}">
        <p14:creationId xmlns:p14="http://schemas.microsoft.com/office/powerpoint/2010/main" val="111003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LBPH-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工作流程圖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4" name="流程圖: 結束點 3"/>
          <p:cNvSpPr/>
          <p:nvPr/>
        </p:nvSpPr>
        <p:spPr>
          <a:xfrm>
            <a:off x="1686942" y="2332653"/>
            <a:ext cx="1222310" cy="615820"/>
          </a:xfrm>
          <a:prstGeom prst="flowChartTerminator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sp>
        <p:nvSpPr>
          <p:cNvPr id="5" name="矩形 4"/>
          <p:cNvSpPr/>
          <p:nvPr/>
        </p:nvSpPr>
        <p:spPr>
          <a:xfrm>
            <a:off x="3981690" y="2388637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圖像灰階化</a:t>
            </a:r>
          </a:p>
        </p:txBody>
      </p:sp>
      <p:sp>
        <p:nvSpPr>
          <p:cNvPr id="6" name="矩形 5"/>
          <p:cNvSpPr/>
          <p:nvPr/>
        </p:nvSpPr>
        <p:spPr>
          <a:xfrm>
            <a:off x="6640332" y="2388635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特徵提取</a:t>
            </a:r>
          </a:p>
        </p:txBody>
      </p:sp>
      <p:sp>
        <p:nvSpPr>
          <p:cNvPr id="7" name="矩形 6"/>
          <p:cNvSpPr/>
          <p:nvPr/>
        </p:nvSpPr>
        <p:spPr>
          <a:xfrm>
            <a:off x="6434279" y="3454936"/>
            <a:ext cx="1998307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ULBP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降維處理</a:t>
            </a:r>
          </a:p>
        </p:txBody>
      </p:sp>
      <p:sp>
        <p:nvSpPr>
          <p:cNvPr id="8" name="矩形 7"/>
          <p:cNvSpPr/>
          <p:nvPr/>
        </p:nvSpPr>
        <p:spPr>
          <a:xfrm>
            <a:off x="3981690" y="3286064"/>
            <a:ext cx="1659488" cy="77367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分割為多個方格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(Cell)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3048" y="3286063"/>
            <a:ext cx="1690740" cy="773674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每個方格生成直方圖</a:t>
            </a:r>
          </a:p>
        </p:txBody>
      </p:sp>
      <p:sp>
        <p:nvSpPr>
          <p:cNvPr id="10" name="矩形 9"/>
          <p:cNvSpPr/>
          <p:nvPr/>
        </p:nvSpPr>
        <p:spPr>
          <a:xfrm>
            <a:off x="1150432" y="4484571"/>
            <a:ext cx="1931436" cy="672728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直方圖連接，特徵向量集合</a:t>
            </a:r>
          </a:p>
        </p:txBody>
      </p:sp>
      <p:sp>
        <p:nvSpPr>
          <p:cNvPr id="11" name="矩形 10"/>
          <p:cNvSpPr/>
          <p:nvPr/>
        </p:nvSpPr>
        <p:spPr>
          <a:xfrm>
            <a:off x="3981690" y="4583182"/>
            <a:ext cx="158620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直方圖比較</a:t>
            </a:r>
          </a:p>
        </p:txBody>
      </p:sp>
      <p:sp>
        <p:nvSpPr>
          <p:cNvPr id="12" name="矩形 11"/>
          <p:cNvSpPr/>
          <p:nvPr/>
        </p:nvSpPr>
        <p:spPr>
          <a:xfrm>
            <a:off x="6640332" y="4569009"/>
            <a:ext cx="1792254" cy="503853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得到分類結果</a:t>
            </a:r>
          </a:p>
        </p:txBody>
      </p: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>
            <a:off x="2909252" y="2640563"/>
            <a:ext cx="107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567894" y="2640562"/>
            <a:ext cx="107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433434" y="2892488"/>
            <a:ext cx="0" cy="53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641178" y="3663386"/>
            <a:ext cx="770449" cy="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013788" y="3697920"/>
            <a:ext cx="848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116150" y="3958791"/>
            <a:ext cx="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0" idx="3"/>
            <a:endCxn id="11" idx="1"/>
          </p:cNvCxnSpPr>
          <p:nvPr/>
        </p:nvCxnSpPr>
        <p:spPr>
          <a:xfrm>
            <a:off x="3081868" y="4820935"/>
            <a:ext cx="899822" cy="1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567894" y="4860113"/>
            <a:ext cx="1072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特徵分類器介紹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OpenCV-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Eigenfaces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OpenCV-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Fisherfaces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OpenCV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4366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AAAD33-5921-4061-8477-E549C5D4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59" y="1420754"/>
            <a:ext cx="5210001" cy="49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4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26" y="1837758"/>
            <a:ext cx="6313925" cy="4350895"/>
          </a:xfrm>
        </p:spPr>
      </p:pic>
    </p:spTree>
    <p:extLst>
      <p:ext uri="{BB962C8B-B14F-4D97-AF65-F5344CB8AC3E}">
        <p14:creationId xmlns:p14="http://schemas.microsoft.com/office/powerpoint/2010/main" val="166933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辨識用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6" y="1594287"/>
            <a:ext cx="8392355" cy="4274667"/>
          </a:xfrm>
        </p:spPr>
      </p:pic>
    </p:spTree>
    <p:extLst>
      <p:ext uri="{BB962C8B-B14F-4D97-AF65-F5344CB8AC3E}">
        <p14:creationId xmlns:p14="http://schemas.microsoft.com/office/powerpoint/2010/main" val="41582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辨識用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5" y="1778033"/>
            <a:ext cx="5540029" cy="459318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5" y="2411283"/>
            <a:ext cx="5733956" cy="28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9"/>
          <a:stretch/>
        </p:blipFill>
        <p:spPr>
          <a:xfrm>
            <a:off x="537730" y="1771780"/>
            <a:ext cx="8111747" cy="3444033"/>
          </a:xfrm>
        </p:spPr>
      </p:pic>
    </p:spTree>
    <p:extLst>
      <p:ext uri="{BB962C8B-B14F-4D97-AF65-F5344CB8AC3E}">
        <p14:creationId xmlns:p14="http://schemas.microsoft.com/office/powerpoint/2010/main" val="162431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4237"/>
            <a:ext cx="8596668" cy="5253134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Haar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分類器的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minNeighbors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參數調太小，同一張照片會很多非臉的部份被框到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→調高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minNeighbors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參數，盡量使一張照片只框出一個人臉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辨識成功率低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→影像預處理問題，雖有設定照片大小規一化，但在訓練集卻忘了只針對人臉做訓練，而是對整張圖訓練；所以在與測試圖片只取人臉部分做匹配時，造成辨識成功率低。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預處理效果不顯著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→再嘗試其他預處理方式。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68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8083"/>
            <a:ext cx="8596668" cy="3880773"/>
          </a:xfrm>
        </p:spPr>
        <p:txBody>
          <a:bodyPr/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為基礎的人臉檢測技術是一種非常有效的人臉檢測技術，由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Paul_Viola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Michael_Jones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提出。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它是基於機器學習，通過使用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大量的正負樣本圖像訓練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得到一個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cascade_function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級聯函數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，最後再用它來做人臉檢測。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一開始時，需要大量的正樣本圖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人臉圖像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和負樣本圖像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非人臉的圖像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來訓練分類器。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33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多種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特徵矩形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95477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我們使用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特徵矩形，從中提取特徵。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特徵提出之前，傳統的人臉檢測算法一般是基於圖像像素值進行的，計算量較大且實時性較差。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因此提出了多種形式的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特徵。之後又做了進一步的擴展，加入了旋轉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45°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的矩形特徵，因此現有的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特徵模板主要如下圖所示：</a:t>
            </a: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355431" y="3769793"/>
            <a:ext cx="7240473" cy="2292334"/>
            <a:chOff x="1371609" y="3551133"/>
            <a:chExt cx="7240473" cy="2292334"/>
          </a:xfrm>
        </p:grpSpPr>
        <p:pic>
          <p:nvPicPr>
            <p:cNvPr id="5" name="Picture 2" descr="haar.jpg">
              <a:extLst>
                <a:ext uri="{FF2B5EF4-FFF2-40B4-BE49-F238E27FC236}">
                  <a16:creationId xmlns:a16="http://schemas.microsoft.com/office/drawing/2014/main" id="{7C6B4D46-927B-45AE-ABDB-66CCF1E44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9" y="3551133"/>
              <a:ext cx="7240473" cy="200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7"/>
            <p:cNvSpPr txBox="1">
              <a:spLocks noChangeArrowheads="1"/>
            </p:cNvSpPr>
            <p:nvPr/>
          </p:nvSpPr>
          <p:spPr bwMode="auto">
            <a:xfrm>
              <a:off x="3318996" y="5474135"/>
              <a:ext cx="33456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/>
              <a:r>
                <a:rPr lang="zh-TW" altLang="en-US" b="0" dirty="0">
                  <a:latin typeface="標楷體" pitchFamily="65" charset="-120"/>
                  <a:ea typeface="標楷體" pitchFamily="65" charset="-120"/>
                </a:rPr>
                <a:t>多種</a:t>
              </a:r>
              <a:r>
                <a:rPr lang="en-US" altLang="zh-TW" b="0" dirty="0" err="1">
                  <a:latin typeface="標楷體" pitchFamily="65" charset="-120"/>
                  <a:ea typeface="標楷體" pitchFamily="65" charset="-120"/>
                </a:rPr>
                <a:t>Haar</a:t>
              </a:r>
              <a:r>
                <a:rPr lang="zh-TW" altLang="en-US" b="0" dirty="0">
                  <a:latin typeface="標楷體" pitchFamily="65" charset="-120"/>
                  <a:ea typeface="標楷體" pitchFamily="65" charset="-120"/>
                </a:rPr>
                <a:t>矩形特徵圖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6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特徵提取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74414"/>
            <a:ext cx="8596668" cy="38807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特徵反映了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圖像局部的灰度變化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。例如，臉部的一些特徵能由矩形特徵簡單的描述，如下圖所示。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在檢測過程中，通過滑動窗口，計算出黑白兩個區域像素值的平均值，並減去兩者之間的差距。如果結果高於所設閾值（比如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），則認定這些特徵值是我們所需要的特徵。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/>
          </a:p>
        </p:txBody>
      </p:sp>
      <p:grpSp>
        <p:nvGrpSpPr>
          <p:cNvPr id="5" name="群組 4"/>
          <p:cNvGrpSpPr/>
          <p:nvPr/>
        </p:nvGrpSpPr>
        <p:grpSpPr>
          <a:xfrm>
            <a:off x="2053428" y="3802389"/>
            <a:ext cx="6913033" cy="2797235"/>
            <a:chOff x="2832101" y="3440113"/>
            <a:chExt cx="6913033" cy="2797235"/>
          </a:xfrm>
        </p:grpSpPr>
        <p:pic>
          <p:nvPicPr>
            <p:cNvPr id="6" name="圖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101" y="3440113"/>
              <a:ext cx="6913033" cy="244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7"/>
            <p:cNvSpPr txBox="1">
              <a:spLocks noChangeArrowheads="1"/>
            </p:cNvSpPr>
            <p:nvPr/>
          </p:nvSpPr>
          <p:spPr bwMode="auto">
            <a:xfrm>
              <a:off x="3790951" y="5837238"/>
              <a:ext cx="5376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/>
              <a:r>
                <a:rPr lang="zh-TW" altLang="en-US" sz="2000" b="0" dirty="0">
                  <a:latin typeface="標楷體" pitchFamily="65" charset="-120"/>
                  <a:ea typeface="標楷體" pitchFamily="65" charset="-120"/>
                </a:rPr>
                <a:t>特徵檢測及</a:t>
              </a:r>
              <a:r>
                <a:rPr lang="en-US" altLang="zh-TW" sz="2000" b="0" dirty="0" err="1">
                  <a:latin typeface="標楷體" pitchFamily="65" charset="-120"/>
                  <a:ea typeface="標楷體" pitchFamily="65" charset="-120"/>
                </a:rPr>
                <a:t>Haar</a:t>
              </a:r>
              <a:r>
                <a:rPr lang="zh-TW" altLang="en-US" sz="2000" b="0" dirty="0">
                  <a:latin typeface="標楷體" pitchFamily="65" charset="-120"/>
                  <a:ea typeface="標楷體" pitchFamily="65" charset="-120"/>
                </a:rPr>
                <a:t>矩形特徵圖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4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特徵數量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939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如下圖，在放大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平移過程中白：黑：白面積比始終是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1:1:1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先在紅框所示的檢測窗口中生成大小為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個像素的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最小特徵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；之後分別沿著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平移產生了在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檢測窗口中不同位置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的大量最小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像素特徵。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然後把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最小特徵分別沿著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放大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，再平移，又產生了一系列大一點特徵；然後繼續放大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平移，重複此過程，直到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放大後的特徵和檢測窗口一樣大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。這樣就產生了完整的系列特徵。</a:t>
            </a:r>
          </a:p>
          <a:p>
            <a:endParaRPr lang="zh-TW" altLang="en-US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998621" y="4018928"/>
            <a:ext cx="6693564" cy="2605806"/>
            <a:chOff x="1581377" y="3928019"/>
            <a:chExt cx="6693564" cy="2605806"/>
          </a:xfrm>
        </p:grpSpPr>
        <p:sp>
          <p:nvSpPr>
            <p:cNvPr id="5" name="文字方塊 4"/>
            <p:cNvSpPr txBox="1"/>
            <p:nvPr/>
          </p:nvSpPr>
          <p:spPr>
            <a:xfrm>
              <a:off x="5312228" y="616449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紅色框代表檢測窗口</a:t>
              </a: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581377" y="3928019"/>
              <a:ext cx="6693564" cy="2262324"/>
              <a:chOff x="1581377" y="3928019"/>
              <a:chExt cx="6693564" cy="2262324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892"/>
              <a:stretch/>
            </p:blipFill>
            <p:spPr bwMode="auto">
              <a:xfrm>
                <a:off x="1581377" y="3928019"/>
                <a:ext cx="6693564" cy="2262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矩形 8"/>
              <p:cNvSpPr/>
              <p:nvPr/>
            </p:nvSpPr>
            <p:spPr>
              <a:xfrm>
                <a:off x="4049486" y="4385216"/>
                <a:ext cx="1262742" cy="6178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3870378" y="4401733"/>
              <a:ext cx="1620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特徵平移</a:t>
              </a:r>
              <a:r>
                <a:rPr lang="en-US" altLang="zh-TW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放大</a:t>
              </a:r>
              <a:endPara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黑白面積比不變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特徵提取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9453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特徵的取值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受到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特徵模板的類別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這三種因素的影響，使得在一固定大小的圖像窗口內，可以提取出大量的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例如，在一個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24×24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的檢測窗口內，矩形特徵的數量可以達到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萬個。為了加快計算所使用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快速計算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矩形特徵值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積分圖像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篩選有效的矩形特徵用於分類識別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12" y="4185525"/>
            <a:ext cx="3608498" cy="179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41" y="4727924"/>
            <a:ext cx="4474464" cy="71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92857" y="3509029"/>
            <a:ext cx="4805266" cy="2724897"/>
            <a:chOff x="266274" y="3377887"/>
            <a:chExt cx="6359147" cy="3360896"/>
          </a:xfrm>
        </p:grpSpPr>
        <p:pic>
          <p:nvPicPr>
            <p:cNvPr id="8" name="Picture 2" descr="http://imgs.11506.com/uploadfile/2019/05/05/wx_article_20190505115841_iIVPu6.jpg">
              <a:extLst>
                <a:ext uri="{FF2B5EF4-FFF2-40B4-BE49-F238E27FC236}">
                  <a16:creationId xmlns:a16="http://schemas.microsoft.com/office/drawing/2014/main" id="{FE87C7D7-D5C5-4C4A-B7C3-277660EEA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74" y="3377887"/>
              <a:ext cx="6359147" cy="297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7"/>
            <p:cNvSpPr txBox="1">
              <a:spLocks noChangeArrowheads="1"/>
            </p:cNvSpPr>
            <p:nvPr/>
          </p:nvSpPr>
          <p:spPr bwMode="auto">
            <a:xfrm>
              <a:off x="1185672" y="6257768"/>
              <a:ext cx="4714583" cy="48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/>
              <a:r>
                <a:rPr lang="zh-TW" altLang="en-US" sz="1600" b="0" dirty="0">
                  <a:latin typeface="標楷體" pitchFamily="65" charset="-120"/>
                  <a:ea typeface="標楷體" pitchFamily="65" charset="-120"/>
                </a:rPr>
                <a:t>積分圖像計算示意圖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積分圖像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4751"/>
            <a:ext cx="8596668" cy="388077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將原始圖像轉換為積分圖，這樣在求某一矩形區域的像素和時，只需索引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矩形區域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個角點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在積分圖中的取值，進行普通的加減運算，即可求得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整個過程只需遍歷一次圖像，因此可以大大提升計算效率。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利用積分圖提取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矩形特徵，可快速得到大量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其主要思想是將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圖像起始像素點到每一個像素點之間所形成的矩形區域像素值之和，作為一個元素保存下來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934631" y="3770523"/>
            <a:ext cx="3985434" cy="2247721"/>
            <a:chOff x="6479117" y="3776981"/>
            <a:chExt cx="5408083" cy="2609639"/>
          </a:xfrm>
        </p:grpSpPr>
        <p:pic>
          <p:nvPicPr>
            <p:cNvPr id="11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117" y="3776981"/>
              <a:ext cx="5408083" cy="2249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文字方塊 7"/>
            <p:cNvSpPr txBox="1">
              <a:spLocks noChangeArrowheads="1"/>
            </p:cNvSpPr>
            <p:nvPr/>
          </p:nvSpPr>
          <p:spPr bwMode="auto">
            <a:xfrm>
              <a:off x="7335222" y="6026786"/>
              <a:ext cx="4224867" cy="359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/>
              <a:r>
                <a:rPr lang="en-US" altLang="zh-TW" sz="1600" b="0" dirty="0" err="1">
                  <a:latin typeface="標楷體" pitchFamily="65" charset="-120"/>
                  <a:ea typeface="標楷體" pitchFamily="65" charset="-120"/>
                </a:rPr>
                <a:t>Haar</a:t>
              </a:r>
              <a:r>
                <a:rPr lang="en-US" altLang="zh-TW" sz="1600" b="0" dirty="0"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zh-TW" altLang="en-US" sz="1600" b="0" dirty="0">
                  <a:latin typeface="標楷體" pitchFamily="65" charset="-120"/>
                  <a:ea typeface="標楷體" pitchFamily="65" charset="-120"/>
                </a:rPr>
                <a:t>結合積分圖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70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特徵分類器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02930" cy="3880773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分類器可用於對提取的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特徵進行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訓練分類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，並應用於目標檢測中。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算法是一種疊代的算法，第一次的時候，每個樣本都是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均勻分布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，對於一組訓練集，通過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改變其中每個樣本的分布概率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，而得到不同的訓練集，對於每一個訓練集進行訓練從而得到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多個弱分類器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，再將這些弱分類器根據不同的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權值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組合起來，就得到了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強分類器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074229" y="1567544"/>
            <a:ext cx="4838563" cy="4643096"/>
            <a:chOff x="7877452" y="1951867"/>
            <a:chExt cx="6242051" cy="4889007"/>
          </a:xfrm>
        </p:grpSpPr>
        <p:pic>
          <p:nvPicPr>
            <p:cNvPr id="5" name="圖片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219" y="1951867"/>
              <a:ext cx="5418516" cy="446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>
              <a:spLocks noChangeArrowheads="1"/>
            </p:cNvSpPr>
            <p:nvPr/>
          </p:nvSpPr>
          <p:spPr bwMode="auto">
            <a:xfrm>
              <a:off x="7877452" y="6432190"/>
              <a:ext cx="6242051" cy="408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/>
              <a:r>
                <a:rPr lang="en-US" altLang="zh-TW" sz="1600" b="0" dirty="0" err="1">
                  <a:latin typeface="標楷體" pitchFamily="65" charset="-120"/>
                  <a:ea typeface="標楷體" pitchFamily="65" charset="-120"/>
                </a:rPr>
                <a:t>Adaboost</a:t>
              </a:r>
              <a:r>
                <a:rPr lang="zh-TW" altLang="en-US" sz="1600" b="0" dirty="0">
                  <a:latin typeface="標楷體" pitchFamily="65" charset="-120"/>
                  <a:ea typeface="標楷體" pitchFamily="65" charset="-120"/>
                </a:rPr>
                <a:t>訓練流程示意圖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96304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1477</TotalTime>
  <Words>1873</Words>
  <Application>Microsoft Office PowerPoint</Application>
  <PresentationFormat>寬螢幕</PresentationFormat>
  <Paragraphs>120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標楷體</vt:lpstr>
      <vt:lpstr>Arial</vt:lpstr>
      <vt:lpstr>Times New Roman</vt:lpstr>
      <vt:lpstr>Trebuchet MS</vt:lpstr>
      <vt:lpstr>Wingdings</vt:lpstr>
      <vt:lpstr>Wingdings 3</vt:lpstr>
      <vt:lpstr>多面向</vt:lpstr>
      <vt:lpstr>影像辨識期末報告</vt:lpstr>
      <vt:lpstr>大綱</vt:lpstr>
      <vt:lpstr>Haar特徵分類器</vt:lpstr>
      <vt:lpstr>Haar特徵分類器-多種Haar特徵矩形</vt:lpstr>
      <vt:lpstr>Haar特徵分類器-Haar特徵提取</vt:lpstr>
      <vt:lpstr>Haar特徵分類器-Haar特徵數量</vt:lpstr>
      <vt:lpstr>Haar特徵分類器-Haar特徵提取</vt:lpstr>
      <vt:lpstr>Haar特徵分類器-積分圖像</vt:lpstr>
      <vt:lpstr>Haar特徵分類器-AdaBoost分類器</vt:lpstr>
      <vt:lpstr>Haar特徵分類器-AdaBoost分類器(概念說明)</vt:lpstr>
      <vt:lpstr>Haar特徵分類器-級聯分類器</vt:lpstr>
      <vt:lpstr>Haar特徵分類器-級聯分類器</vt:lpstr>
      <vt:lpstr>detectMultiScale() 相關參數</vt:lpstr>
      <vt:lpstr>Eigenfaces </vt:lpstr>
      <vt:lpstr>Eigenfaces </vt:lpstr>
      <vt:lpstr>Eigenfaces-工作流程圖 </vt:lpstr>
      <vt:lpstr>Fisherfaces </vt:lpstr>
      <vt:lpstr>LBPH </vt:lpstr>
      <vt:lpstr>LBPH-工作流程圖 </vt:lpstr>
      <vt:lpstr>程式碼-訓練用</vt:lpstr>
      <vt:lpstr>程式碼-訓練用</vt:lpstr>
      <vt:lpstr>程式碼-辨識用</vt:lpstr>
      <vt:lpstr>程式碼-辨識用</vt:lpstr>
      <vt:lpstr>結果</vt:lpstr>
      <vt:lpstr>遇到的問題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影像辨識期末報告</dc:title>
  <dc:creator>Administrator</dc:creator>
  <cp:lastModifiedBy>nigge</cp:lastModifiedBy>
  <cp:revision>30</cp:revision>
  <dcterms:created xsi:type="dcterms:W3CDTF">2020-01-03T08:13:43Z</dcterms:created>
  <dcterms:modified xsi:type="dcterms:W3CDTF">2020-01-06T08:43:38Z</dcterms:modified>
</cp:coreProperties>
</file>