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2" r:id="rId3"/>
    <p:sldMasterId id="2147483684" r:id="rId4"/>
    <p:sldMasterId id="2147483709" r:id="rId5"/>
  </p:sldMasterIdLst>
  <p:notesMasterIdLst>
    <p:notesMasterId r:id="rId19"/>
  </p:notesMasterIdLst>
  <p:handoutMasterIdLst>
    <p:handoutMasterId r:id="rId20"/>
  </p:handoutMasterIdLst>
  <p:sldIdLst>
    <p:sldId id="257" r:id="rId6"/>
    <p:sldId id="259" r:id="rId7"/>
    <p:sldId id="270" r:id="rId8"/>
    <p:sldId id="272" r:id="rId9"/>
    <p:sldId id="260" r:id="rId10"/>
    <p:sldId id="258" r:id="rId11"/>
    <p:sldId id="261" r:id="rId12"/>
    <p:sldId id="265" r:id="rId13"/>
    <p:sldId id="273" r:id="rId14"/>
    <p:sldId id="274" r:id="rId15"/>
    <p:sldId id="269" r:id="rId16"/>
    <p:sldId id="268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gray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905" autoAdjust="0"/>
  </p:normalViewPr>
  <p:slideViewPr>
    <p:cSldViewPr snapToGrid="0" snapToObjects="1">
      <p:cViewPr varScale="1">
        <p:scale>
          <a:sx n="74" d="100"/>
          <a:sy n="74" d="100"/>
        </p:scale>
        <p:origin x="12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F5A9CE-96B4-C946-AF4D-73AEC2715BA5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1D1190-D37E-0947-9535-00B411693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513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D0539C-B4EF-0141-869C-20A012E5CBDB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E135D-10BF-0545-892F-1971A08EA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20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39C9A-611C-E548-8496-D92ADC33CA7E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13778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E135D-10BF-0545-892F-1971A08EA8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885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E135D-10BF-0545-892F-1971A08EA8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34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E135D-10BF-0545-892F-1971A08EA8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46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E135D-10BF-0545-892F-1971A08EA8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46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39C9A-611C-E548-8496-D92ADC33CA7E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1085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2ECF5-D636-C04A-8E94-2CD192984640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4513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E135D-10BF-0545-892F-1971A08EA8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24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2ECF5-D636-C04A-8E94-2CD192984640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4513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E135D-10BF-0545-892F-1971A08EA8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22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8DCC5-79B1-E344-9549-BA68470D9EA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847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E135D-10BF-0545-892F-1971A08EA8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13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44F3-003F-884F-9D4A-AC449AAB3F60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12DAF-2B9C-A544-A1B8-EDD68C69E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71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44F3-003F-884F-9D4A-AC449AAB3F60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12DAF-2B9C-A544-A1B8-EDD68C69E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86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44F3-003F-884F-9D4A-AC449AAB3F60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12DAF-2B9C-A544-A1B8-EDD68C69E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12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FF384-659D-DD4B-88CF-663BB9F10AD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5798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FF384-659D-DD4B-88CF-663BB9F10AD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77829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FF384-659D-DD4B-88CF-663BB9F10AD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9493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FF384-659D-DD4B-88CF-663BB9F10AD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7783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FF384-659D-DD4B-88CF-663BB9F10AD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43015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FF384-659D-DD4B-88CF-663BB9F10AD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54281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FF384-659D-DD4B-88CF-663BB9F10AD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03676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FF384-659D-DD4B-88CF-663BB9F10AD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1129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44F3-003F-884F-9D4A-AC449AAB3F60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12DAF-2B9C-A544-A1B8-EDD68C69E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717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FF384-659D-DD4B-88CF-663BB9F10AD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15909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FF384-659D-DD4B-88CF-663BB9F10AD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15628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FF384-659D-DD4B-88CF-663BB9F10AD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84483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FC516-EF0C-304D-8638-A3CCA2C1FB9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18187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FC516-EF0C-304D-8638-A3CCA2C1FB9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04525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FC516-EF0C-304D-8638-A3CCA2C1FB9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87237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FC516-EF0C-304D-8638-A3CCA2C1FB9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32786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FC516-EF0C-304D-8638-A3CCA2C1FB9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84560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FC516-EF0C-304D-8638-A3CCA2C1FB9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45441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FC516-EF0C-304D-8638-A3CCA2C1FB9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1968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44F3-003F-884F-9D4A-AC449AAB3F60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12DAF-2B9C-A544-A1B8-EDD68C69E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6746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FC516-EF0C-304D-8638-A3CCA2C1FB9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40278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FC516-EF0C-304D-8638-A3CCA2C1FB9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42849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FC516-EF0C-304D-8638-A3CCA2C1FB9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56460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FC516-EF0C-304D-8638-A3CCA2C1FB9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997155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FF384-659D-DD4B-88CF-663BB9F10AD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57989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FF384-659D-DD4B-88CF-663BB9F10AD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77829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FF384-659D-DD4B-88CF-663BB9F10AD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94935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FF384-659D-DD4B-88CF-663BB9F10AD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778377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FF384-659D-DD4B-88CF-663BB9F10AD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430155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FF384-659D-DD4B-88CF-663BB9F10AD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5428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44F3-003F-884F-9D4A-AC449AAB3F60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12DAF-2B9C-A544-A1B8-EDD68C69E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5550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FF384-659D-DD4B-88CF-663BB9F10AD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036761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FF384-659D-DD4B-88CF-663BB9F10AD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112949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FF384-659D-DD4B-88CF-663BB9F10AD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159096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FF384-659D-DD4B-88CF-663BB9F10AD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15628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FF384-659D-DD4B-88CF-663BB9F10AD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844834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FF384-659D-DD4B-88CF-663BB9F10AD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579891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FF384-659D-DD4B-88CF-663BB9F10AD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77829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FF384-659D-DD4B-88CF-663BB9F10AD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949354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FF384-659D-DD4B-88CF-663BB9F10AD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778377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FF384-659D-DD4B-88CF-663BB9F10AD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4301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44F3-003F-884F-9D4A-AC449AAB3F60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12DAF-2B9C-A544-A1B8-EDD68C69E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1742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FF384-659D-DD4B-88CF-663BB9F10AD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542810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FF384-659D-DD4B-88CF-663BB9F10AD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036761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FF384-659D-DD4B-88CF-663BB9F10AD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112949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FF384-659D-DD4B-88CF-663BB9F10AD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159096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FF384-659D-DD4B-88CF-663BB9F10AD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156285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FF384-659D-DD4B-88CF-663BB9F10AD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8448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44F3-003F-884F-9D4A-AC449AAB3F60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12DAF-2B9C-A544-A1B8-EDD68C69E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33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44F3-003F-884F-9D4A-AC449AAB3F60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12DAF-2B9C-A544-A1B8-EDD68C69E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11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44F3-003F-884F-9D4A-AC449AAB3F60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12DAF-2B9C-A544-A1B8-EDD68C69E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72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44F3-003F-884F-9D4A-AC449AAB3F60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12DAF-2B9C-A544-A1B8-EDD68C69E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0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544F3-003F-884F-9D4A-AC449AAB3F60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12DAF-2B9C-A544-A1B8-EDD68C69E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38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FF384-659D-DD4B-88CF-663BB9F10AD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974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FC516-EF0C-304D-8638-A3CCA2C1FB9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0480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FF384-659D-DD4B-88CF-663BB9F10AD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974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FF384-659D-DD4B-88CF-663BB9F10AD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974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2709" y="657225"/>
            <a:ext cx="8524761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When and Why Should Research Data be Sustained?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82710" y="5249008"/>
            <a:ext cx="5713290" cy="13208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National Science Foundation Workshop</a:t>
            </a:r>
          </a:p>
          <a:p>
            <a:pPr algn="l"/>
            <a:r>
              <a:rPr lang="en-US" sz="2400" dirty="0" err="1" smtClean="0">
                <a:solidFill>
                  <a:schemeClr val="tx1"/>
                </a:solidFill>
              </a:rPr>
              <a:t>Cyberinfrastructure</a:t>
            </a:r>
            <a:r>
              <a:rPr lang="en-US" sz="2400" dirty="0" smtClean="0">
                <a:solidFill>
                  <a:schemeClr val="tx1"/>
                </a:solidFill>
              </a:rPr>
              <a:t> for Large Facilities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December 1-2, 2015</a:t>
            </a:r>
            <a:endParaRPr lang="en-US" sz="1800" dirty="0">
              <a:solidFill>
                <a:schemeClr val="tx1"/>
              </a:solidFill>
            </a:endParaRPr>
          </a:p>
          <a:p>
            <a:pPr algn="l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82710" y="2709334"/>
            <a:ext cx="8464717" cy="227753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400" dirty="0" smtClean="0">
                <a:solidFill>
                  <a:prstClr val="black"/>
                </a:solidFill>
                <a:latin typeface="Calibri"/>
              </a:rPr>
              <a:t>Christine L. Borgman</a:t>
            </a:r>
          </a:p>
          <a:p>
            <a:pPr algn="l"/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Distinguished Professor </a:t>
            </a:r>
          </a:p>
          <a:p>
            <a:pPr algn="l"/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&amp; Presidential Chair in Information Studies</a:t>
            </a:r>
          </a:p>
          <a:p>
            <a:pPr algn="l"/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University of California, Los Angeles</a:t>
            </a:r>
          </a:p>
          <a:p>
            <a:pPr algn="l"/>
            <a:r>
              <a:rPr lang="en-US" sz="2000" dirty="0" err="1" smtClean="0">
                <a:solidFill>
                  <a:prstClr val="black"/>
                </a:solidFill>
                <a:latin typeface="Calibri"/>
              </a:rPr>
              <a:t>Christine.Borgman@UCLA.edu</a:t>
            </a:r>
            <a:endParaRPr lang="en-US" sz="2000" dirty="0" smtClean="0">
              <a:solidFill>
                <a:prstClr val="black"/>
              </a:solidFill>
              <a:latin typeface="Calibri"/>
            </a:endParaRPr>
          </a:p>
          <a:p>
            <a:pPr algn="l"/>
            <a:endParaRPr lang="en-US" sz="2000" dirty="0" smtClean="0">
              <a:solidFill>
                <a:prstClr val="black"/>
              </a:solidFill>
              <a:latin typeface="Calibri"/>
            </a:endParaRPr>
          </a:p>
          <a:p>
            <a:pPr algn="l"/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Center for Knowledge Infrastructures</a:t>
            </a:r>
          </a:p>
          <a:p>
            <a:pPr algn="l"/>
            <a:r>
              <a:rPr lang="en-US" sz="2000" dirty="0">
                <a:solidFill>
                  <a:prstClr val="black"/>
                </a:solidFill>
              </a:rPr>
              <a:t>https://</a:t>
            </a:r>
            <a:r>
              <a:rPr lang="en-US" sz="2000" dirty="0" err="1">
                <a:solidFill>
                  <a:prstClr val="black"/>
                </a:solidFill>
              </a:rPr>
              <a:t>knowledgeinfrastructures.gseis.ucla.edu</a:t>
            </a:r>
            <a:r>
              <a:rPr lang="en-US" sz="2000" dirty="0">
                <a:solidFill>
                  <a:prstClr val="black"/>
                </a:solidFill>
              </a:rPr>
              <a:t>/</a:t>
            </a:r>
            <a:endParaRPr lang="en-US" sz="2000" dirty="0" smtClean="0">
              <a:solidFill>
                <a:prstClr val="black"/>
              </a:solidFill>
              <a:latin typeface="Calibri"/>
            </a:endParaRPr>
          </a:p>
          <a:p>
            <a:pPr algn="l"/>
            <a:endParaRPr lang="en-US" sz="23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7" name="Picture 6" descr="9963_jkt_Rev4BorgmanJacket20140927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747" y="1997808"/>
            <a:ext cx="3089724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70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invest in data?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FF384-659D-DD4B-88CF-663BB9F10AD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7866" y="6217850"/>
            <a:ext cx="27903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http://</a:t>
            </a:r>
            <a:r>
              <a:rPr lang="en-US" sz="1200" dirty="0" err="1" smtClean="0"/>
              <a:t>www.finance.umich.edu</a:t>
            </a:r>
            <a:r>
              <a:rPr lang="en-US" sz="1200" dirty="0" smtClean="0"/>
              <a:t>/programs</a:t>
            </a:r>
            <a:endParaRPr lang="en-US" sz="1200" dirty="0"/>
          </a:p>
        </p:txBody>
      </p:sp>
      <p:pic>
        <p:nvPicPr>
          <p:cNvPr id="2" name="Picture 1" descr="lifecycle-only-transparent-500.fw_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00" y="2015066"/>
            <a:ext cx="6351764" cy="358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067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147638"/>
            <a:ext cx="89027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Economics of the Knowledge </a:t>
            </a:r>
            <a:r>
              <a:rPr lang="en-US" sz="4000" dirty="0"/>
              <a:t>C</a:t>
            </a:r>
            <a:r>
              <a:rPr lang="en-US" sz="4000" dirty="0" smtClean="0"/>
              <a:t>ommons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FF384-659D-DD4B-88CF-663BB9F10AD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412546"/>
              </p:ext>
            </p:extLst>
          </p:nvPr>
        </p:nvGraphicFramePr>
        <p:xfrm>
          <a:off x="546099" y="1455738"/>
          <a:ext cx="8140701" cy="45311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6700"/>
                <a:gridCol w="1117600"/>
                <a:gridCol w="2922609"/>
                <a:gridCol w="2563792"/>
              </a:tblGrid>
              <a:tr h="90049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2800" dirty="0" smtClean="0"/>
                        <a:t>                           </a:t>
                      </a:r>
                      <a:r>
                        <a:rPr lang="en-US" sz="2800" dirty="0" err="1" smtClean="0"/>
                        <a:t>Subtractability</a:t>
                      </a:r>
                      <a:r>
                        <a:rPr lang="en-US" sz="2800" dirty="0" smtClean="0"/>
                        <a:t> / Rivalry</a:t>
                      </a:r>
                      <a:endParaRPr 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217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</a:tr>
              <a:tr h="103816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Exclusion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Difficult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Public Goods</a:t>
                      </a:r>
                    </a:p>
                    <a:p>
                      <a:r>
                        <a:rPr lang="en-US" sz="2400" dirty="0" smtClean="0"/>
                        <a:t>General knowledge</a:t>
                      </a:r>
                    </a:p>
                    <a:p>
                      <a:r>
                        <a:rPr lang="en-US" sz="2400" dirty="0" smtClean="0"/>
                        <a:t>Public</a:t>
                      </a:r>
                      <a:r>
                        <a:rPr lang="en-US" sz="2400" baseline="0" dirty="0" smtClean="0"/>
                        <a:t> domain </a:t>
                      </a:r>
                      <a:r>
                        <a:rPr lang="en-US" sz="2400" dirty="0" smtClean="0"/>
                        <a:t>data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Common-pool resources</a:t>
                      </a:r>
                    </a:p>
                    <a:p>
                      <a:r>
                        <a:rPr lang="en-US" sz="2400" b="0" dirty="0" smtClean="0"/>
                        <a:t>Libraries</a:t>
                      </a:r>
                    </a:p>
                    <a:p>
                      <a:r>
                        <a:rPr lang="en-US" sz="2400" dirty="0" smtClean="0"/>
                        <a:t>Data archives</a:t>
                      </a:r>
                      <a:endParaRPr lang="en-US" sz="2400" dirty="0"/>
                    </a:p>
                  </a:txBody>
                  <a:tcPr/>
                </a:tc>
              </a:tr>
              <a:tr h="134961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Easy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Toll</a:t>
                      </a:r>
                      <a:r>
                        <a:rPr lang="en-US" sz="2400" b="1" baseline="0" dirty="0" smtClean="0"/>
                        <a:t> or Club Goods</a:t>
                      </a:r>
                    </a:p>
                    <a:p>
                      <a:r>
                        <a:rPr lang="en-US" sz="2400" baseline="0" dirty="0" smtClean="0"/>
                        <a:t>Subscription journals</a:t>
                      </a:r>
                    </a:p>
                    <a:p>
                      <a:r>
                        <a:rPr lang="en-US" sz="2400" baseline="0" dirty="0" smtClean="0"/>
                        <a:t>Subscription data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Private Goods</a:t>
                      </a:r>
                    </a:p>
                    <a:p>
                      <a:r>
                        <a:rPr lang="en-US" sz="2400" b="0" dirty="0" smtClean="0"/>
                        <a:t>Printed</a:t>
                      </a:r>
                      <a:r>
                        <a:rPr lang="en-US" sz="2400" b="0" baseline="0" dirty="0" smtClean="0"/>
                        <a:t> books</a:t>
                      </a:r>
                      <a:endParaRPr lang="en-US" sz="2400" b="0" dirty="0" smtClean="0"/>
                    </a:p>
                    <a:p>
                      <a:r>
                        <a:rPr lang="en-US" sz="2400" dirty="0" smtClean="0"/>
                        <a:t>Raw or competitive data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1" y="5657671"/>
            <a:ext cx="9029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  <a:p>
            <a:r>
              <a:rPr lang="en-US" dirty="0">
                <a:solidFill>
                  <a:prstClr val="black"/>
                </a:solidFill>
                <a:latin typeface="Calibri"/>
              </a:rPr>
              <a:t>Adapted from C. Hess &amp; E.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Ostrom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(Eds.), </a:t>
            </a:r>
            <a:r>
              <a:rPr lang="en-US" i="1" dirty="0">
                <a:solidFill>
                  <a:prstClr val="black"/>
                </a:solidFill>
                <a:latin typeface="Calibri"/>
              </a:rPr>
              <a:t>Understanding knowledge as a commons: </a:t>
            </a:r>
          </a:p>
          <a:p>
            <a:r>
              <a:rPr lang="en-US" i="1" dirty="0">
                <a:solidFill>
                  <a:prstClr val="black"/>
                </a:solidFill>
                <a:latin typeface="Calibri"/>
              </a:rPr>
              <a:t>From theory to practice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. MIT Press.</a:t>
            </a:r>
          </a:p>
          <a:p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925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KIrepor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00" y="0"/>
            <a:ext cx="5305136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 rot="16200000">
            <a:off x="4556396" y="2145084"/>
            <a:ext cx="7378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http://</a:t>
            </a:r>
            <a:r>
              <a:rPr lang="en-US" sz="2800" dirty="0" err="1">
                <a:solidFill>
                  <a:prstClr val="black"/>
                </a:solidFill>
                <a:latin typeface="Calibri"/>
              </a:rPr>
              <a:t>knowledgeinfrastructures.org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852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HGRI-85327MouseNIHDNAtail2002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02"/>
          <a:stretch/>
        </p:blipFill>
        <p:spPr>
          <a:xfrm>
            <a:off x="1" y="0"/>
            <a:ext cx="4445000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FC516-EF0C-304D-8638-A3CCA2C1FB9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12777" y="6027003"/>
            <a:ext cx="43850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C.L. Borgman (2015). </a:t>
            </a:r>
            <a:r>
              <a:rPr lang="en-US" sz="1600" i="1" dirty="0" smtClean="0"/>
              <a:t>Big Data, Little Data, No Data: Scholarship in the Networked World</a:t>
            </a:r>
            <a:r>
              <a:rPr lang="en-US" sz="1600" dirty="0" smtClean="0"/>
              <a:t>. </a:t>
            </a:r>
          </a:p>
          <a:p>
            <a:r>
              <a:rPr lang="en-US" sz="1600" dirty="0" smtClean="0"/>
              <a:t>MIT Press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27000" y="6356350"/>
            <a:ext cx="4203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http://</a:t>
            </a:r>
            <a:r>
              <a:rPr lang="en-US" sz="1200" dirty="0" err="1"/>
              <a:t>www.genome.gov</a:t>
            </a:r>
            <a:r>
              <a:rPr lang="en-US" sz="1200" dirty="0"/>
              <a:t>/</a:t>
            </a:r>
            <a:r>
              <a:rPr lang="en-US" sz="1200" dirty="0" err="1"/>
              <a:t>dmd</a:t>
            </a:r>
            <a:r>
              <a:rPr lang="en-US" sz="1200" dirty="0"/>
              <a:t>/</a:t>
            </a:r>
            <a:r>
              <a:rPr lang="en-US" sz="1200" dirty="0" err="1"/>
              <a:t>img.cfm?node</a:t>
            </a:r>
            <a:r>
              <a:rPr lang="en-US" sz="1200" dirty="0"/>
              <a:t>=Photos/</a:t>
            </a:r>
            <a:r>
              <a:rPr lang="en-US" sz="1200" dirty="0" err="1"/>
              <a:t>Graphics&amp;id</a:t>
            </a:r>
            <a:r>
              <a:rPr lang="en-US" sz="1200" dirty="0"/>
              <a:t>=85327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4512777" y="243450"/>
            <a:ext cx="4542323" cy="6001401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 smtClean="0"/>
              <a:t>Data </a:t>
            </a:r>
            <a:r>
              <a:rPr lang="en-US" sz="4000" dirty="0"/>
              <a:t>are representations of observations, objects, or other entities used as evidence of phenomena for the purposes of research or scholarship.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92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Data: OECD criteria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199"/>
            <a:ext cx="6921500" cy="496993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Openness </a:t>
            </a:r>
          </a:p>
          <a:p>
            <a:r>
              <a:rPr lang="en-US" dirty="0" smtClean="0"/>
              <a:t>flexibility </a:t>
            </a:r>
          </a:p>
          <a:p>
            <a:r>
              <a:rPr lang="en-US" dirty="0" smtClean="0"/>
              <a:t>transparency</a:t>
            </a:r>
          </a:p>
          <a:p>
            <a:r>
              <a:rPr lang="en-US" dirty="0" smtClean="0"/>
              <a:t>legal conformity </a:t>
            </a:r>
          </a:p>
          <a:p>
            <a:r>
              <a:rPr lang="en-US" dirty="0" smtClean="0"/>
              <a:t>protection </a:t>
            </a:r>
            <a:r>
              <a:rPr lang="en-US" dirty="0"/>
              <a:t>of intellectual </a:t>
            </a:r>
            <a:r>
              <a:rPr lang="en-US" dirty="0" smtClean="0"/>
              <a:t>property </a:t>
            </a:r>
          </a:p>
          <a:p>
            <a:r>
              <a:rPr lang="en-US" dirty="0" smtClean="0"/>
              <a:t>formal responsibility </a:t>
            </a:r>
          </a:p>
          <a:p>
            <a:r>
              <a:rPr lang="en-US" dirty="0" smtClean="0"/>
              <a:t>professionalism </a:t>
            </a:r>
          </a:p>
          <a:p>
            <a:r>
              <a:rPr lang="en-US" dirty="0" smtClean="0"/>
              <a:t>interoperability </a:t>
            </a:r>
          </a:p>
          <a:p>
            <a:r>
              <a:rPr lang="en-US" dirty="0" smtClean="0"/>
              <a:t>quality</a:t>
            </a:r>
          </a:p>
          <a:p>
            <a:r>
              <a:rPr lang="en-US" dirty="0" smtClean="0"/>
              <a:t>security </a:t>
            </a:r>
          </a:p>
          <a:p>
            <a:r>
              <a:rPr lang="en-US" dirty="0" smtClean="0"/>
              <a:t>efficiency </a:t>
            </a:r>
          </a:p>
          <a:p>
            <a:r>
              <a:rPr lang="en-US" dirty="0" smtClean="0"/>
              <a:t>accountability </a:t>
            </a:r>
            <a:endParaRPr lang="en-US" dirty="0"/>
          </a:p>
          <a:p>
            <a:r>
              <a:rPr lang="en-US" dirty="0" smtClean="0"/>
              <a:t>sustainability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FC516-EF0C-304D-8638-A3CCA2C1FB9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12248" y="6019968"/>
            <a:ext cx="58081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prstClr val="black"/>
                </a:solidFill>
                <a:latin typeface="Calibri"/>
              </a:rPr>
              <a:t>Organization for Economic Cooperation and </a:t>
            </a: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Development 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(2007</a:t>
            </a: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)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  <a:p>
            <a:pPr algn="r"/>
            <a:r>
              <a:rPr lang="en-US" sz="1100" dirty="0" smtClean="0">
                <a:solidFill>
                  <a:prstClr val="black"/>
                </a:solidFill>
              </a:rPr>
              <a:t>http</a:t>
            </a:r>
            <a:r>
              <a:rPr lang="en-US" sz="1100" dirty="0">
                <a:solidFill>
                  <a:prstClr val="black"/>
                </a:solidFill>
              </a:rPr>
              <a:t>://</a:t>
            </a:r>
            <a:r>
              <a:rPr lang="en-US" sz="1100" dirty="0" err="1">
                <a:solidFill>
                  <a:prstClr val="black"/>
                </a:solidFill>
              </a:rPr>
              <a:t>www.oecd.org</a:t>
            </a:r>
            <a:r>
              <a:rPr lang="en-US" sz="1100" dirty="0">
                <a:solidFill>
                  <a:prstClr val="black"/>
                </a:solidFill>
              </a:rPr>
              <a:t>/science/</a:t>
            </a:r>
            <a:r>
              <a:rPr lang="en-US" sz="1100" dirty="0" err="1">
                <a:solidFill>
                  <a:prstClr val="black"/>
                </a:solidFill>
              </a:rPr>
              <a:t>sci</a:t>
            </a:r>
            <a:r>
              <a:rPr lang="en-US" sz="1100" dirty="0">
                <a:solidFill>
                  <a:prstClr val="black"/>
                </a:solidFill>
              </a:rPr>
              <a:t>-tech/38500813.pdf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7" name="Picture 6" descr="OECD2007COV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719" y="1447968"/>
            <a:ext cx="315596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74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4294967295"/>
          </p:nvPr>
        </p:nvSpPr>
        <p:spPr>
          <a:xfrm>
            <a:off x="457199" y="1547005"/>
            <a:ext cx="5219701" cy="496386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Purposes</a:t>
            </a:r>
          </a:p>
          <a:p>
            <a:pPr lvl="1"/>
            <a:r>
              <a:rPr lang="en-US" dirty="0" smtClean="0"/>
              <a:t>Record of observations</a:t>
            </a:r>
          </a:p>
          <a:p>
            <a:pPr lvl="1"/>
            <a:r>
              <a:rPr lang="en-US" dirty="0" smtClean="0"/>
              <a:t>Reference</a:t>
            </a:r>
          </a:p>
          <a:p>
            <a:pPr lvl="1"/>
            <a:r>
              <a:rPr lang="en-US" dirty="0" smtClean="0"/>
              <a:t>Reproducibility of research</a:t>
            </a:r>
          </a:p>
          <a:p>
            <a:pPr lvl="1"/>
            <a:r>
              <a:rPr lang="en-US" dirty="0" smtClean="0"/>
              <a:t>Aggregation from multiple sources</a:t>
            </a:r>
          </a:p>
          <a:p>
            <a:r>
              <a:rPr lang="en-US" dirty="0" smtClean="0"/>
              <a:t>Users</a:t>
            </a:r>
          </a:p>
          <a:p>
            <a:pPr lvl="1"/>
            <a:r>
              <a:rPr lang="en-US" dirty="0" smtClean="0"/>
              <a:t>Investigator</a:t>
            </a:r>
          </a:p>
          <a:p>
            <a:pPr lvl="1"/>
            <a:r>
              <a:rPr lang="en-US" dirty="0" smtClean="0"/>
              <a:t>Collaborators</a:t>
            </a:r>
          </a:p>
          <a:p>
            <a:pPr lvl="1"/>
            <a:r>
              <a:rPr lang="en-US" dirty="0" smtClean="0"/>
              <a:t>Unaffiliated or unknown others</a:t>
            </a:r>
          </a:p>
          <a:p>
            <a:r>
              <a:rPr lang="en-US" dirty="0" smtClean="0"/>
              <a:t>Time frame</a:t>
            </a:r>
          </a:p>
          <a:p>
            <a:pPr lvl="1"/>
            <a:r>
              <a:rPr lang="en-US" dirty="0" smtClean="0"/>
              <a:t>Months</a:t>
            </a:r>
          </a:p>
          <a:p>
            <a:pPr lvl="1"/>
            <a:r>
              <a:rPr lang="en-US" dirty="0" smtClean="0"/>
              <a:t>Years</a:t>
            </a:r>
          </a:p>
          <a:p>
            <a:pPr lvl="1"/>
            <a:r>
              <a:rPr lang="en-US" dirty="0" smtClean="0"/>
              <a:t>Decades</a:t>
            </a:r>
          </a:p>
          <a:p>
            <a:pPr lvl="1"/>
            <a:r>
              <a:rPr lang="en-US" dirty="0" smtClean="0"/>
              <a:t>Centuries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98800" y="6356350"/>
            <a:ext cx="6419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http://</a:t>
            </a:r>
            <a:r>
              <a:rPr lang="en-US" sz="1600" dirty="0" err="1">
                <a:solidFill>
                  <a:prstClr val="black"/>
                </a:solidFill>
                <a:latin typeface="Calibri"/>
              </a:rPr>
              <a:t>chandra.harvard.edu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/photo/2013/</a:t>
            </a:r>
            <a:r>
              <a:rPr lang="en-US" sz="1600" dirty="0" err="1">
                <a:solidFill>
                  <a:prstClr val="black"/>
                </a:solidFill>
                <a:latin typeface="Calibri"/>
              </a:rPr>
              <a:t>kepler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/kepler_525.jpg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631129" y="2351478"/>
            <a:ext cx="4809344" cy="32004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Why sustain access to data?</a:t>
            </a:r>
            <a:endParaRPr lang="en-US" sz="40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8900" y="274638"/>
            <a:ext cx="8966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FF384-659D-DD4B-88CF-663BB9F10AD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175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ig-data.jpg"/>
          <p:cNvPicPr>
            <a:picLocks noChangeAspect="1"/>
          </p:cNvPicPr>
          <p:nvPr/>
        </p:nvPicPr>
        <p:blipFill>
          <a:blip r:embed="rId3">
            <a:alphaModFix amt="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FC516-EF0C-304D-8638-A3CCA2C1FB9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73959" y="2956467"/>
            <a:ext cx="51820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prstClr val="black"/>
                </a:solidFill>
                <a:ea typeface="+mj-ea"/>
                <a:cs typeface="+mj-cs"/>
              </a:rPr>
              <a:t>Simplifying </a:t>
            </a:r>
            <a:r>
              <a:rPr lang="en-US" sz="3600" b="1" dirty="0">
                <a:solidFill>
                  <a:prstClr val="black"/>
                </a:solidFill>
                <a:ea typeface="+mj-ea"/>
                <a:cs typeface="+mj-cs"/>
              </a:rPr>
              <a:t>the Challenge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92032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FF384-659D-DD4B-88CF-663BB9F10AD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3" name="Picture 2" descr="img_bigdat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95300"/>
            <a:ext cx="7620000" cy="5867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84389" y="6396509"/>
            <a:ext cx="3311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Calibri"/>
              </a:rPr>
              <a:t>http://</a:t>
            </a:r>
            <a:r>
              <a:rPr lang="en-US" sz="1200" dirty="0" err="1">
                <a:solidFill>
                  <a:prstClr val="black"/>
                </a:solidFill>
                <a:latin typeface="Calibri"/>
              </a:rPr>
              <a:t>www.datameer.com</a:t>
            </a:r>
            <a:r>
              <a:rPr lang="en-US" sz="1200" dirty="0">
                <a:solidFill>
                  <a:prstClr val="black"/>
                </a:solidFill>
                <a:latin typeface="Calibri"/>
              </a:rPr>
              <a:t>/product/</a:t>
            </a:r>
            <a:r>
              <a:rPr lang="en-US" sz="1200" dirty="0" err="1">
                <a:solidFill>
                  <a:prstClr val="black"/>
                </a:solidFill>
                <a:latin typeface="Calibri"/>
              </a:rPr>
              <a:t>hadoop.html</a:t>
            </a:r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588" y="324130"/>
            <a:ext cx="21018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>
                <a:solidFill>
                  <a:prstClr val="black"/>
                </a:solidFill>
                <a:latin typeface="Calibri"/>
              </a:rPr>
              <a:t>Big Data</a:t>
            </a:r>
          </a:p>
        </p:txBody>
      </p:sp>
    </p:spTree>
    <p:extLst>
      <p:ext uri="{BB962C8B-B14F-4D97-AF65-F5344CB8AC3E}">
        <p14:creationId xmlns:p14="http://schemas.microsoft.com/office/powerpoint/2010/main" val="102102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dirty="0" smtClean="0"/>
              <a:t>Long tail of data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72" y="1572816"/>
            <a:ext cx="7915028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 rot="16200000">
            <a:off x="-340226" y="3828570"/>
            <a:ext cx="1594852" cy="346245"/>
          </a:xfrm>
          <a:prstGeom prst="rect">
            <a:avLst/>
          </a:prstGeom>
          <a:noFill/>
        </p:spPr>
        <p:txBody>
          <a:bodyPr wrap="none" lIns="64261" tIns="32130" rIns="64261" bIns="32130" rtlCol="0">
            <a:spAutoFit/>
          </a:bodyPr>
          <a:lstStyle/>
          <a:p>
            <a:pPr defTabSz="456988"/>
            <a:r>
              <a:rPr lang="en-US" dirty="0">
                <a:solidFill>
                  <a:prstClr val="black"/>
                </a:solidFill>
                <a:latin typeface="Calibri"/>
              </a:rPr>
              <a:t>Volume of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38720" y="5888840"/>
            <a:ext cx="2327475" cy="346245"/>
          </a:xfrm>
          <a:prstGeom prst="rect">
            <a:avLst/>
          </a:prstGeom>
          <a:noFill/>
        </p:spPr>
        <p:txBody>
          <a:bodyPr wrap="none" lIns="64261" tIns="32130" rIns="64261" bIns="32130" rtlCol="0">
            <a:spAutoFit/>
          </a:bodyPr>
          <a:lstStyle/>
          <a:p>
            <a:pPr defTabSz="456988"/>
            <a:r>
              <a:rPr lang="en-US" dirty="0">
                <a:solidFill>
                  <a:prstClr val="black"/>
                </a:solidFill>
                <a:latin typeface="Calibri"/>
              </a:rPr>
              <a:t>Number of researchers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66196" y="6285885"/>
            <a:ext cx="6155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6988"/>
            <a:r>
              <a:rPr lang="en-US" sz="1400" dirty="0">
                <a:solidFill>
                  <a:prstClr val="black"/>
                </a:solidFill>
                <a:latin typeface="Calibri"/>
              </a:rPr>
              <a:t>Slide: The Institute for Empowering Long Tail Research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FC516-EF0C-304D-8638-A3CCA2C1FB9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982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Science &lt;–&gt; Little Science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Large instruments</a:t>
            </a:r>
          </a:p>
          <a:p>
            <a:r>
              <a:rPr lang="en-US" dirty="0" smtClean="0"/>
              <a:t>High cost</a:t>
            </a:r>
          </a:p>
          <a:p>
            <a:r>
              <a:rPr lang="en-US" dirty="0" smtClean="0"/>
              <a:t>Long duration</a:t>
            </a:r>
          </a:p>
          <a:p>
            <a:r>
              <a:rPr lang="en-US" dirty="0" smtClean="0"/>
              <a:t>Many collaborators</a:t>
            </a:r>
          </a:p>
          <a:p>
            <a:r>
              <a:rPr lang="en-US" dirty="0" smtClean="0"/>
              <a:t>Distributed work</a:t>
            </a:r>
          </a:p>
          <a:p>
            <a:r>
              <a:rPr lang="en-US" dirty="0" smtClean="0"/>
              <a:t>Centralized data collection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Small instruments</a:t>
            </a:r>
          </a:p>
          <a:p>
            <a:r>
              <a:rPr lang="en-US" dirty="0" smtClean="0"/>
              <a:t>Low cost</a:t>
            </a:r>
          </a:p>
          <a:p>
            <a:r>
              <a:rPr lang="en-US" dirty="0" smtClean="0"/>
              <a:t>Short duration</a:t>
            </a:r>
          </a:p>
          <a:p>
            <a:r>
              <a:rPr lang="en-US" dirty="0" smtClean="0"/>
              <a:t>Small teams</a:t>
            </a:r>
          </a:p>
          <a:p>
            <a:r>
              <a:rPr lang="en-US" dirty="0" smtClean="0"/>
              <a:t>Local work</a:t>
            </a:r>
          </a:p>
          <a:p>
            <a:r>
              <a:rPr lang="en-US" dirty="0" smtClean="0"/>
              <a:t>Decentralized data collection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FF384-659D-DD4B-88CF-663BB9F10AD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8" name="Picture 7" descr="sdss-telescop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054" y="4715564"/>
            <a:ext cx="2283146" cy="1828800"/>
          </a:xfrm>
          <a:prstGeom prst="rect">
            <a:avLst/>
          </a:prstGeom>
        </p:spPr>
      </p:pic>
      <p:pic>
        <p:nvPicPr>
          <p:cNvPr id="11" name="Picture 10" descr="nestbox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833" y="4725089"/>
            <a:ext cx="1394234" cy="18288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68400" y="6544364"/>
            <a:ext cx="1672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Calibri"/>
              </a:rPr>
              <a:t>Sloan Digital Sky Survey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53200" y="5987663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Calibri"/>
              </a:rPr>
              <a:t>Sensor networks for science </a:t>
            </a:r>
          </a:p>
        </p:txBody>
      </p:sp>
    </p:spTree>
    <p:extLst>
      <p:ext uri="{BB962C8B-B14F-4D97-AF65-F5344CB8AC3E}">
        <p14:creationId xmlns:p14="http://schemas.microsoft.com/office/powerpoint/2010/main" val="87135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sustain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7638"/>
            <a:ext cx="8229600" cy="530383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Identify the form and content</a:t>
            </a:r>
          </a:p>
          <a:p>
            <a:r>
              <a:rPr lang="en-US" dirty="0" smtClean="0"/>
              <a:t>Identify related objects</a:t>
            </a:r>
          </a:p>
          <a:p>
            <a:r>
              <a:rPr lang="en-US" dirty="0" smtClean="0"/>
              <a:t>Interpret</a:t>
            </a:r>
          </a:p>
          <a:p>
            <a:r>
              <a:rPr lang="en-US" dirty="0" smtClean="0"/>
              <a:t>Evaluate</a:t>
            </a:r>
          </a:p>
          <a:p>
            <a:r>
              <a:rPr lang="en-US" dirty="0" smtClean="0"/>
              <a:t>Open</a:t>
            </a:r>
          </a:p>
          <a:p>
            <a:r>
              <a:rPr lang="en-US" dirty="0" smtClean="0"/>
              <a:t>Read</a:t>
            </a:r>
          </a:p>
          <a:p>
            <a:r>
              <a:rPr lang="en-US" dirty="0" smtClean="0"/>
              <a:t>Compute upon</a:t>
            </a:r>
          </a:p>
          <a:p>
            <a:r>
              <a:rPr lang="en-US" dirty="0" smtClean="0"/>
              <a:t>Reuse</a:t>
            </a:r>
          </a:p>
          <a:p>
            <a:r>
              <a:rPr lang="en-US" dirty="0" smtClean="0"/>
              <a:t>Combine</a:t>
            </a:r>
          </a:p>
          <a:p>
            <a:r>
              <a:rPr lang="en-US" dirty="0" smtClean="0"/>
              <a:t>Describe</a:t>
            </a:r>
          </a:p>
          <a:p>
            <a:r>
              <a:rPr lang="en-US" dirty="0" smtClean="0"/>
              <a:t>Annotate…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48FF-B92A-5841-8450-448CC037D79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541" y="1784350"/>
            <a:ext cx="3355848" cy="4572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829611" y="6463526"/>
            <a:ext cx="6151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Calibri"/>
              </a:rPr>
              <a:t>Image from </a:t>
            </a:r>
            <a:r>
              <a:rPr lang="en-US" sz="1200" dirty="0" err="1">
                <a:solidFill>
                  <a:prstClr val="black"/>
                </a:solidFill>
                <a:latin typeface="Calibri"/>
              </a:rPr>
              <a:t>Soumitri</a:t>
            </a:r>
            <a:r>
              <a:rPr lang="en-US" sz="12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/>
              </a:rPr>
              <a:t>Varadarajan</a:t>
            </a:r>
            <a:r>
              <a:rPr lang="en-US" sz="1200" dirty="0">
                <a:solidFill>
                  <a:prstClr val="black"/>
                </a:solidFill>
                <a:latin typeface="Calibri"/>
              </a:rPr>
              <a:t> blog. Iceberg image © Ralph A. Clevenger. Flickr photo</a:t>
            </a:r>
          </a:p>
        </p:txBody>
      </p:sp>
    </p:spTree>
    <p:extLst>
      <p:ext uri="{BB962C8B-B14F-4D97-AF65-F5344CB8AC3E}">
        <p14:creationId xmlns:p14="http://schemas.microsoft.com/office/powerpoint/2010/main" val="185184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invest in data?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FF384-659D-DD4B-88CF-663BB9F10AD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05400" y="6217850"/>
            <a:ext cx="3177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http://</a:t>
            </a:r>
            <a:r>
              <a:rPr lang="en-US" sz="1200" dirty="0" err="1" smtClean="0"/>
              <a:t>www.lib.uci.edu</a:t>
            </a:r>
            <a:r>
              <a:rPr lang="en-US" sz="1200" dirty="0" smtClean="0"/>
              <a:t>/</a:t>
            </a:r>
            <a:r>
              <a:rPr lang="en-US" sz="1200" dirty="0" err="1" smtClean="0"/>
              <a:t>dss</a:t>
            </a:r>
            <a:r>
              <a:rPr lang="en-US" sz="1200" dirty="0" smtClean="0"/>
              <a:t>/images/</a:t>
            </a:r>
            <a:r>
              <a:rPr lang="en-US" sz="1200" dirty="0" err="1" smtClean="0"/>
              <a:t>lifecycle.jpg</a:t>
            </a:r>
            <a:endParaRPr lang="en-US" sz="1200" dirty="0"/>
          </a:p>
        </p:txBody>
      </p:sp>
      <p:pic>
        <p:nvPicPr>
          <p:cNvPr id="8" name="Picture 7" descr="lifecycl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2087033"/>
            <a:ext cx="8128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550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</TotalTime>
  <Words>385</Words>
  <Application>Microsoft Office PowerPoint</Application>
  <PresentationFormat>On-screen Show (4:3)</PresentationFormat>
  <Paragraphs>133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Office Theme</vt:lpstr>
      <vt:lpstr>1_Office Theme</vt:lpstr>
      <vt:lpstr>2_Office Theme</vt:lpstr>
      <vt:lpstr>3_Office Theme</vt:lpstr>
      <vt:lpstr>5_Office Theme</vt:lpstr>
      <vt:lpstr>When and Why Should Research Data be Sustained? </vt:lpstr>
      <vt:lpstr>Open Data: OECD criteria</vt:lpstr>
      <vt:lpstr>Why sustain access to data?</vt:lpstr>
      <vt:lpstr>PowerPoint Presentation</vt:lpstr>
      <vt:lpstr>PowerPoint Presentation</vt:lpstr>
      <vt:lpstr>Long tail of data</vt:lpstr>
      <vt:lpstr>Big Science &lt;–&gt; Little Science</vt:lpstr>
      <vt:lpstr>How to sustain data?</vt:lpstr>
      <vt:lpstr>When to invest in data?</vt:lpstr>
      <vt:lpstr>When to invest in data?</vt:lpstr>
      <vt:lpstr>Economics of the Knowledge Commons</vt:lpstr>
      <vt:lpstr>PowerPoint Presentation</vt:lpstr>
      <vt:lpstr>PowerPoint Presentation</vt:lpstr>
    </vt:vector>
  </TitlesOfParts>
  <Company>UCLA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Christine Borgman</dc:creator>
  <cp:lastModifiedBy>Tara Hentgen</cp:lastModifiedBy>
  <cp:revision>12</cp:revision>
  <cp:lastPrinted>2015-11-30T00:43:56Z</cp:lastPrinted>
  <dcterms:created xsi:type="dcterms:W3CDTF">2015-11-27T14:27:05Z</dcterms:created>
  <dcterms:modified xsi:type="dcterms:W3CDTF">2015-12-01T20:12:41Z</dcterms:modified>
</cp:coreProperties>
</file>