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8" r:id="rId1"/>
  </p:sldMasterIdLst>
  <p:notesMasterIdLst>
    <p:notesMasterId r:id="rId37"/>
  </p:notesMasterIdLst>
  <p:handoutMasterIdLst>
    <p:handoutMasterId r:id="rId38"/>
  </p:handoutMasterIdLst>
  <p:sldIdLst>
    <p:sldId id="257" r:id="rId2"/>
    <p:sldId id="258" r:id="rId3"/>
    <p:sldId id="274" r:id="rId4"/>
    <p:sldId id="295" r:id="rId5"/>
    <p:sldId id="301" r:id="rId6"/>
    <p:sldId id="260" r:id="rId7"/>
    <p:sldId id="261" r:id="rId8"/>
    <p:sldId id="289" r:id="rId9"/>
    <p:sldId id="321" r:id="rId10"/>
    <p:sldId id="326" r:id="rId11"/>
    <p:sldId id="318" r:id="rId12"/>
    <p:sldId id="319" r:id="rId13"/>
    <p:sldId id="320" r:id="rId14"/>
    <p:sldId id="322" r:id="rId15"/>
    <p:sldId id="328" r:id="rId16"/>
    <p:sldId id="329" r:id="rId17"/>
    <p:sldId id="330" r:id="rId18"/>
    <p:sldId id="331" r:id="rId19"/>
    <p:sldId id="335" r:id="rId20"/>
    <p:sldId id="336" r:id="rId21"/>
    <p:sldId id="291" r:id="rId22"/>
    <p:sldId id="332" r:id="rId23"/>
    <p:sldId id="337" r:id="rId24"/>
    <p:sldId id="340" r:id="rId25"/>
    <p:sldId id="341" r:id="rId26"/>
    <p:sldId id="342" r:id="rId27"/>
    <p:sldId id="333" r:id="rId28"/>
    <p:sldId id="334" r:id="rId29"/>
    <p:sldId id="293" r:id="rId30"/>
    <p:sldId id="343" r:id="rId31"/>
    <p:sldId id="344" r:id="rId32"/>
    <p:sldId id="345" r:id="rId33"/>
    <p:sldId id="346" r:id="rId34"/>
    <p:sldId id="347" r:id="rId35"/>
    <p:sldId id="294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6600"/>
    <a:srgbClr val="022453"/>
    <a:srgbClr val="02245C"/>
    <a:srgbClr val="DEE5EB"/>
    <a:srgbClr val="FF0000"/>
    <a:srgbClr val="003366"/>
    <a:srgbClr val="0000FF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9" autoAdjust="0"/>
    <p:restoredTop sz="78322" autoAdjust="0"/>
  </p:normalViewPr>
  <p:slideViewPr>
    <p:cSldViewPr>
      <p:cViewPr varScale="1">
        <p:scale>
          <a:sx n="90" d="100"/>
          <a:sy n="90" d="100"/>
        </p:scale>
        <p:origin x="13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56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60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B603D2A-C659-467B-B60A-16BC13B1B9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6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37CE529-F58C-411C-BC05-BF75132874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44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27536-B725-46E2-88C6-260BFCBAEA7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 are where Python, R, and </a:t>
            </a:r>
            <a:r>
              <a:rPr lang="en-US" dirty="0" err="1" smtClean="0"/>
              <a:t>Matlab</a:t>
            </a:r>
            <a:r>
              <a:rPr lang="en-US" dirty="0" smtClean="0"/>
              <a:t> scripts get executed.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CE529-F58C-411C-BC05-BF75132874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9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CE529-F58C-411C-BC05-BF751328747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21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Query database from Sloan Digital Sky Survey with 100s of millions of galaxies, and retrieve the images they were detected in from auto-mounted file system (~80TB). </a:t>
            </a:r>
            <a:r>
              <a:rPr lang="en-US" dirty="0" err="1" smtClean="0"/>
              <a:t>Analyse</a:t>
            </a:r>
            <a:r>
              <a:rPr lang="en-US" dirty="0" smtClean="0"/>
              <a:t> all in python notebook.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CE529-F58C-411C-BC05-BF751328747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58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Query and analyze simulations of fragmentation of 2-dimensional materials under external stress.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CE529-F58C-411C-BC05-BF751328747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59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Analyze the properties and scaling characteristics of dark matter halos in cosmological simulations.</a:t>
            </a:r>
          </a:p>
          <a:p>
            <a:r>
              <a:rPr lang="en-US" dirty="0" smtClean="0"/>
              <a:t>Querying their constituents from raw data consisting of 10 billion particles, all server-side, to determine density profiles and fit these to standard models.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CE529-F58C-411C-BC05-BF751328747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3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27536-B725-46E2-88C6-260BFCBAEA7F}" type="slidenum">
              <a:rPr lang="en-US"/>
              <a:pPr/>
              <a:t>27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I’ll now just quickly explain what we are currently in the process of completing for the next stage of not just Compute,</a:t>
            </a:r>
            <a:r>
              <a:rPr lang="en-US" baseline="0" dirty="0" smtClean="0"/>
              <a:t> but </a:t>
            </a:r>
            <a:r>
              <a:rPr lang="en-US" baseline="0" dirty="0" err="1" smtClean="0"/>
              <a:t>SciServer</a:t>
            </a:r>
            <a:r>
              <a:rPr lang="en-US" baseline="0" dirty="0" smtClean="0"/>
              <a:t> as a whole, that aims to develop out the scalability of the system in both data and compute requirements.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9614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Its important to</a:t>
            </a:r>
            <a:r>
              <a:rPr lang="en-US" baseline="0" dirty="0" smtClean="0"/>
              <a:t> identify what it is we are trying to “bite-off” with </a:t>
            </a:r>
            <a:r>
              <a:rPr lang="en-US" baseline="0" dirty="0" err="1" smtClean="0"/>
              <a:t>SciServer</a:t>
            </a:r>
            <a:r>
              <a:rPr lang="en-US" baseline="0" dirty="0" smtClean="0"/>
              <a:t> Compute.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not trying to be a HPC copy-cat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focus is on computations either derived from HPC, or from observational data sets.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also not trying to compete with Google Drive, Dropbox or any other major cloud store.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CE529-F58C-411C-BC05-BF751328747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3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CE529-F58C-411C-BC05-BF751328747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11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CE529-F58C-411C-BC05-BF751328747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20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CE529-F58C-411C-BC05-BF751328747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4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upon the proposal, this is what </a:t>
            </a:r>
            <a:r>
              <a:rPr lang="en-US" dirty="0" err="1" smtClean="0"/>
              <a:t>SciServer</a:t>
            </a:r>
            <a:r>
              <a:rPr lang="en-US" dirty="0" smtClean="0"/>
              <a:t> is</a:t>
            </a:r>
            <a:r>
              <a:rPr lang="en-US" baseline="0" dirty="0" smtClean="0"/>
              <a:t> aiming for.  It’s quite general in a way, but is focused on collaborative access to, and sharing of, large scientific data sets.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CE529-F58C-411C-BC05-BF75132874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43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CE529-F58C-411C-BC05-BF751328747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14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27536-B725-46E2-88C6-260BFCBAEA7F}" type="slidenum">
              <a:rPr lang="en-US"/>
              <a:pPr/>
              <a:t>35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001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27536-B725-46E2-88C6-260BFCBAEA7F}" type="slidenum">
              <a:rPr lang="en-US"/>
              <a:pPr/>
              <a:t>8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1340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SCiServer</a:t>
            </a:r>
            <a:r>
              <a:rPr lang="en-US" dirty="0" smtClean="0"/>
              <a:t> project as a whole has 4 main</a:t>
            </a:r>
            <a:r>
              <a:rPr lang="en-US" baseline="0" dirty="0" smtClean="0"/>
              <a:t> “Core Functions”</a:t>
            </a:r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presentation will focuses mostly on the Cyber Infrastructure, which is basically the underlying hardware and software infrastructure.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driven by Science Collaboration, so I will touch on that where relevant.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CE529-F58C-411C-BC05-BF75132874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5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SCiServer</a:t>
            </a:r>
            <a:r>
              <a:rPr lang="en-US" dirty="0" smtClean="0"/>
              <a:t> project as a whole has 4 main</a:t>
            </a:r>
            <a:r>
              <a:rPr lang="en-US" baseline="0" dirty="0" smtClean="0"/>
              <a:t> “Core Functions”</a:t>
            </a:r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presentation will focuses mostly on the Cyber Infrastructure, which is basically the underlying hardware and software infrastructure.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driven by Science Collaboration, so I will touch on that where relevant.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CE529-F58C-411C-BC05-BF75132874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17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CE529-F58C-411C-BC05-BF75132874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5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CE529-F58C-411C-BC05-BF75132874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06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CE529-F58C-411C-BC05-BF75132874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6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CE529-F58C-411C-BC05-BF75132874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7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iserver_watermark_quarter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200"/>
            <a:ext cx="9143999" cy="6858000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" y="1554076"/>
            <a:ext cx="9144001" cy="79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200">
                <a:solidFill>
                  <a:srgbClr val="022453"/>
                </a:solidFill>
                <a:latin typeface="Quark Bold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8947CE-2E0E-4F96-9FBF-7B50C37C154C}" type="datetime1">
              <a:rPr lang="en-US" smtClean="0"/>
              <a:pPr/>
              <a:t>10/21/2016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9E7032-5B8D-49FE-A864-131EB2683E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university.logo.small.horizontal.blue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20727" y="5187686"/>
            <a:ext cx="3104273" cy="1289314"/>
          </a:xfrm>
          <a:prstGeom prst="rect">
            <a:avLst/>
          </a:prstGeom>
        </p:spPr>
      </p:pic>
      <p:pic>
        <p:nvPicPr>
          <p:cNvPr id="36" name="Picture 35" descr="nsf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553200" y="6096000"/>
            <a:ext cx="762000" cy="762000"/>
          </a:xfrm>
          <a:prstGeom prst="rect">
            <a:avLst/>
          </a:prstGeom>
        </p:spPr>
      </p:pic>
      <p:pic>
        <p:nvPicPr>
          <p:cNvPr id="39" name="Picture 38" descr="idies-logo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77278" y="6204585"/>
            <a:ext cx="1590522" cy="501015"/>
          </a:xfrm>
          <a:prstGeom prst="rect">
            <a:avLst/>
          </a:prstGeom>
        </p:spPr>
      </p:pic>
      <p:pic>
        <p:nvPicPr>
          <p:cNvPr id="40" name="Picture 39" descr="sciserver2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9144000" cy="156117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533400" y="160594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rgbClr val="DEE5EB"/>
                </a:solidFill>
                <a:latin typeface=""/>
                <a:cs typeface="Arial" pitchFamily="34" charset="0"/>
              </a:rPr>
              <a:t>Collaborative data-driven science</a:t>
            </a:r>
            <a:endParaRPr lang="en-US" sz="2400" b="0" dirty="0">
              <a:solidFill>
                <a:srgbClr val="DEE5EB"/>
              </a:solidFill>
              <a:latin typeface="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E241-92DB-44AF-9763-1AE20838DCC7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3577503C-1EF5-4CF7-97F7-D0C866135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175-63F6-4AF4-BAAB-3ADAFCCA5F12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AE4A3F36-42F4-41B5-94FD-952AB02F6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07944"/>
            <a:ext cx="2819400" cy="36576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SciServer 18-mth Review, NSF, April 15,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02F9EC0-0988-493C-AEF4-49410E39D9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399"/>
            <a:ext cx="8229600" cy="4656931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731000" y="6408738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-685800" y="7323138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33331"/>
            <a:ext cx="496728" cy="44846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22773035-41A2-444D-BBD2-AFF09D9D00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79BF-210B-4C7E-98E3-2BA6A4321FBF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C0E79743-894F-4B8E-AFC2-79B82191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9456-49F6-4309-A9B5-8436FD50BD03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30C9ED7D-D79F-4D27-A710-AF9B3D6766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084C-1C76-4988-9E33-321F03B2634E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84BD0AB6-1AEE-4B23-8182-21F24D07B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BDF5-2AD4-42FD-8BBD-F34F3E05AD0A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502F9EC0-0988-493C-AEF4-49410E39D9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5D86-1C46-4482-8073-61ECBCDE1AB2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174F90B2-A016-49D8-B201-A3B86BCD9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C88462A-32D6-4418-A8EF-9BE88A62C360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88574995-12C4-4B2A-8833-EB2A8694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098481-4C8A-4BCC-AD12-6DF5C622B76A}" type="datetime1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8FADDB-A833-4D7A-8DFE-0E794B5E4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 userDrawn="1"/>
        </p:nvSpPr>
        <p:spPr>
          <a:xfrm>
            <a:off x="1" y="-76200"/>
            <a:ext cx="9144000" cy="6861216"/>
          </a:xfrm>
          <a:prstGeom prst="rect">
            <a:avLst/>
          </a:prstGeom>
          <a:blipFill dpi="0" rotWithShape="1">
            <a:blip r:embed="rId14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457200" y="1905000"/>
            <a:ext cx="8229600" cy="42672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838200" y="6407944"/>
            <a:ext cx="114300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A0893671-A46E-402A-8675-6B977F9BA319}" type="datetime1">
              <a:rPr lang="en-US" smtClean="0"/>
              <a:pPr/>
              <a:t>10/21/2016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Footer Placeholder 21"/>
          <p:cNvSpPr>
            <a:spLocks noGrp="1"/>
          </p:cNvSpPr>
          <p:nvPr userDrawn="1">
            <p:ph type="ftr" sz="quarter" idx="3"/>
          </p:nvPr>
        </p:nvSpPr>
        <p:spPr>
          <a:xfrm>
            <a:off x="1447800" y="6407944"/>
            <a:ext cx="1600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472440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F9E7032-5B8D-49FE-A864-131EB2683E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sciserver5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-64294"/>
            <a:ext cx="9144000" cy="75009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152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DEE5EB"/>
                </a:solidFill>
                <a:latin typeface=""/>
                <a:cs typeface="Arial" pitchFamily="34" charset="0"/>
              </a:rPr>
              <a:t>Collaborative data-driven science</a:t>
            </a:r>
            <a:endParaRPr lang="en-US" sz="1800" b="0" dirty="0">
              <a:solidFill>
                <a:srgbClr val="DEE5EB"/>
              </a:solidFill>
              <a:latin typeface="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1" r:id="rId12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8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 pitchFamily="34" charset="0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4">
            <a:lumMod val="75000"/>
          </a:schemeClr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4">
            <a:lumMod val="75000"/>
          </a:schemeClr>
        </a:buClr>
        <a:buFont typeface="Verdana"/>
        <a:buChar char="◦"/>
        <a:defRPr kumimoji="0"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>
            <a:alpha val="1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457200" y="1904039"/>
            <a:ext cx="8001000" cy="182976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SciServer</a:t>
            </a:r>
            <a:r>
              <a:rPr lang="en-US" dirty="0"/>
              <a:t> </a:t>
            </a:r>
            <a:r>
              <a:rPr lang="en-US" dirty="0" smtClean="0"/>
              <a:t>Compute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 Rippin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SciServer</a:t>
            </a:r>
            <a:r>
              <a:rPr lang="en-US" dirty="0" smtClean="0"/>
              <a:t> : Core Functions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62000" y="1981200"/>
            <a:ext cx="2819400" cy="1752600"/>
            <a:chOff x="762000" y="1981200"/>
            <a:chExt cx="2819400" cy="1752600"/>
          </a:xfrm>
        </p:grpSpPr>
        <p:sp>
          <p:nvSpPr>
            <p:cNvPr id="7" name="Rounded Rectangle 6"/>
            <p:cNvSpPr/>
            <p:nvPr/>
          </p:nvSpPr>
          <p:spPr>
            <a:xfrm>
              <a:off x="762000" y="1981200"/>
              <a:ext cx="28194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2209800"/>
              <a:ext cx="2743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Cyber Infrastructure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53000" y="1981200"/>
            <a:ext cx="2819400" cy="1752600"/>
            <a:chOff x="762000" y="1981200"/>
            <a:chExt cx="2819400" cy="1752600"/>
          </a:xfrm>
          <a:solidFill>
            <a:schemeClr val="bg1">
              <a:lumMod val="85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762000" y="1981200"/>
              <a:ext cx="2819400" cy="1752600"/>
            </a:xfrm>
            <a:prstGeom prst="roundRect">
              <a:avLst/>
            </a:prstGeom>
            <a:grpFill/>
            <a:ln>
              <a:solidFill>
                <a:schemeClr val="accent1">
                  <a:shade val="5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2209800"/>
              <a:ext cx="27432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tx1">
                      <a:alpha val="3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Science Collaboration</a:t>
              </a:r>
              <a:endParaRPr lang="en-US" sz="3600" dirty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000" y="4419600"/>
            <a:ext cx="2819400" cy="1752600"/>
            <a:chOff x="762000" y="1981200"/>
            <a:chExt cx="2819400" cy="1752600"/>
          </a:xfrm>
          <a:solidFill>
            <a:schemeClr val="bg1">
              <a:lumMod val="75000"/>
            </a:schemeClr>
          </a:solidFill>
        </p:grpSpPr>
        <p:sp>
          <p:nvSpPr>
            <p:cNvPr id="15" name="Rounded Rectangle 14"/>
            <p:cNvSpPr/>
            <p:nvPr/>
          </p:nvSpPr>
          <p:spPr>
            <a:xfrm>
              <a:off x="762000" y="1981200"/>
              <a:ext cx="2819400" cy="1752600"/>
            </a:xfrm>
            <a:prstGeom prst="roundRect">
              <a:avLst/>
            </a:prstGeom>
            <a:grpFill/>
            <a:ln>
              <a:solidFill>
                <a:schemeClr val="accent1">
                  <a:shade val="5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alpha val="3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00" y="2209800"/>
              <a:ext cx="27432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tx1">
                      <a:alpha val="3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SDSS Integration</a:t>
              </a:r>
              <a:endParaRPr lang="en-US" sz="3600" dirty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53000" y="4419600"/>
            <a:ext cx="2819400" cy="1752600"/>
            <a:chOff x="762000" y="1981200"/>
            <a:chExt cx="2819400" cy="1752600"/>
          </a:xfrm>
          <a:solidFill>
            <a:schemeClr val="bg1">
              <a:lumMod val="6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762000" y="1981200"/>
              <a:ext cx="2819400" cy="1752600"/>
            </a:xfrm>
            <a:prstGeom prst="roundRect">
              <a:avLst/>
            </a:prstGeom>
            <a:grpFill/>
            <a:ln>
              <a:solidFill>
                <a:schemeClr val="accent1">
                  <a:shade val="5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000" y="2209800"/>
              <a:ext cx="27432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tx1">
                      <a:alpha val="3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Outreach &amp; Education</a:t>
              </a:r>
              <a:endParaRPr lang="en-US" sz="3600" dirty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7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87681" y="752236"/>
            <a:ext cx="7067487" cy="383931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Main components: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23" y="3444801"/>
            <a:ext cx="2781203" cy="932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23" y="1356678"/>
            <a:ext cx="2781203" cy="984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28" y="2400047"/>
            <a:ext cx="2779398" cy="9550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681" y="1628293"/>
            <a:ext cx="414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 storage &amp; Query: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5044" y="2600462"/>
            <a:ext cx="2836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analysis: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6295" y="4705003"/>
            <a:ext cx="333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exploration: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6696" y="5729914"/>
            <a:ext cx="3334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sign-on: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5231" y="3696360"/>
            <a:ext cx="2315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File storage: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523" y="4487486"/>
            <a:ext cx="2781203" cy="9583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6523" y="5514671"/>
            <a:ext cx="2781203" cy="95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5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9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8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3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6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7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r>
              <a:rPr lang="en-US" dirty="0" smtClean="0"/>
              <a:t>How they fit together : Original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5662919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7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Intermediate Refactoring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62325"/>
            <a:ext cx="7296150" cy="48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876800"/>
            <a:ext cx="1447800" cy="4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3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z="1400" smtClean="0"/>
              <a:pPr/>
              <a:t>14</a:t>
            </a:fld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SciServer</a:t>
            </a:r>
            <a:r>
              <a:rPr lang="en-US" dirty="0" smtClean="0"/>
              <a:t> : </a:t>
            </a:r>
            <a:r>
              <a:rPr lang="en-US" dirty="0" err="1" smtClean="0"/>
              <a:t>CyberInfrastructure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62000" y="1981200"/>
            <a:ext cx="2819400" cy="1752600"/>
            <a:chOff x="762000" y="1981200"/>
            <a:chExt cx="2819400" cy="1752600"/>
          </a:xfrm>
        </p:grpSpPr>
        <p:sp>
          <p:nvSpPr>
            <p:cNvPr id="7" name="Rounded Rectangle 6"/>
            <p:cNvSpPr/>
            <p:nvPr/>
          </p:nvSpPr>
          <p:spPr>
            <a:xfrm>
              <a:off x="762000" y="1981200"/>
              <a:ext cx="2819400" cy="1752600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alpha val="3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2209800"/>
              <a:ext cx="2743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tx1">
                      <a:alpha val="3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Cyber Infrastructure</a:t>
              </a:r>
              <a:endParaRPr lang="en-US" sz="3600" dirty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191000" y="1600200"/>
            <a:ext cx="4822032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406189" y="2683214"/>
            <a:ext cx="2362200" cy="1047929"/>
            <a:chOff x="5406189" y="2407616"/>
            <a:chExt cx="2362200" cy="1047929"/>
          </a:xfrm>
        </p:grpSpPr>
        <p:sp>
          <p:nvSpPr>
            <p:cNvPr id="22" name="Rounded Rectangle 21"/>
            <p:cNvSpPr/>
            <p:nvPr/>
          </p:nvSpPr>
          <p:spPr>
            <a:xfrm>
              <a:off x="5406189" y="2407616"/>
              <a:ext cx="2362200" cy="104792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86400" y="2662535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Hosted Data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20916" y="4225913"/>
            <a:ext cx="2362200" cy="1047929"/>
            <a:chOff x="5420916" y="3950315"/>
            <a:chExt cx="2362200" cy="1047929"/>
          </a:xfrm>
        </p:grpSpPr>
        <p:sp>
          <p:nvSpPr>
            <p:cNvPr id="23" name="Rounded Rectangle 22"/>
            <p:cNvSpPr/>
            <p:nvPr/>
          </p:nvSpPr>
          <p:spPr>
            <a:xfrm>
              <a:off x="5420916" y="3950315"/>
              <a:ext cx="2362200" cy="104792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15853" y="4175921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Personal Data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06516" y="5669756"/>
            <a:ext cx="4191000" cy="654844"/>
            <a:chOff x="4506516" y="5394158"/>
            <a:chExt cx="4191000" cy="654844"/>
          </a:xfrm>
        </p:grpSpPr>
        <p:sp>
          <p:nvSpPr>
            <p:cNvPr id="21" name="Rounded Rectangle 20"/>
            <p:cNvSpPr/>
            <p:nvPr/>
          </p:nvSpPr>
          <p:spPr>
            <a:xfrm>
              <a:off x="4506516" y="5394158"/>
              <a:ext cx="4191000" cy="6548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30580" y="5466439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Single Sign-On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95800" y="2637798"/>
            <a:ext cx="685800" cy="2667000"/>
            <a:chOff x="4495800" y="2362200"/>
            <a:chExt cx="685800" cy="2667000"/>
          </a:xfrm>
        </p:grpSpPr>
        <p:sp>
          <p:nvSpPr>
            <p:cNvPr id="8" name="Rounded Rectangle 7"/>
            <p:cNvSpPr/>
            <p:nvPr/>
          </p:nvSpPr>
          <p:spPr>
            <a:xfrm>
              <a:off x="4495800" y="2362200"/>
              <a:ext cx="685800" cy="2667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3721151" y="3431316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Query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992979" y="2606842"/>
            <a:ext cx="685800" cy="2667000"/>
            <a:chOff x="7992979" y="2331244"/>
            <a:chExt cx="685800" cy="2667000"/>
          </a:xfrm>
          <a:solidFill>
            <a:schemeClr val="bg2"/>
          </a:solidFill>
        </p:grpSpPr>
        <p:sp>
          <p:nvSpPr>
            <p:cNvPr id="20" name="Rounded Rectangle 19"/>
            <p:cNvSpPr/>
            <p:nvPr/>
          </p:nvSpPr>
          <p:spPr>
            <a:xfrm>
              <a:off x="7992979" y="2331244"/>
              <a:ext cx="685800" cy="2667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7211614" y="3399231"/>
              <a:ext cx="217232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Compute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3657600" y="2662535"/>
            <a:ext cx="45720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91000" y="1856470"/>
            <a:ext cx="482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Cyber Infrastructure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9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SciServer</a:t>
            </a:r>
            <a:r>
              <a:rPr lang="en-US" dirty="0" smtClean="0"/>
              <a:t> : Compute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600" y="1981200"/>
            <a:ext cx="3352800" cy="4572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91000" y="1600200"/>
            <a:ext cx="4822032" cy="495300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406189" y="2683214"/>
            <a:ext cx="2362200" cy="1047929"/>
            <a:chOff x="5406189" y="2407616"/>
            <a:chExt cx="2362200" cy="1047929"/>
          </a:xfrm>
        </p:grpSpPr>
        <p:sp>
          <p:nvSpPr>
            <p:cNvPr id="22" name="Rounded Rectangle 21"/>
            <p:cNvSpPr/>
            <p:nvPr/>
          </p:nvSpPr>
          <p:spPr>
            <a:xfrm>
              <a:off x="5406189" y="2407616"/>
              <a:ext cx="2362200" cy="1047929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86400" y="2662535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alpha val="29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Hosted Data</a:t>
              </a:r>
              <a:endParaRPr lang="en-US" dirty="0">
                <a:solidFill>
                  <a:schemeClr val="tx1">
                    <a:alpha val="29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20916" y="4225913"/>
            <a:ext cx="2362200" cy="1047929"/>
            <a:chOff x="5420916" y="3950315"/>
            <a:chExt cx="2362200" cy="1047929"/>
          </a:xfrm>
        </p:grpSpPr>
        <p:sp>
          <p:nvSpPr>
            <p:cNvPr id="23" name="Rounded Rectangle 22"/>
            <p:cNvSpPr/>
            <p:nvPr/>
          </p:nvSpPr>
          <p:spPr>
            <a:xfrm>
              <a:off x="5420916" y="3950315"/>
              <a:ext cx="2362200" cy="1047929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15853" y="4175921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alpha val="3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Personal Data</a:t>
              </a:r>
              <a:endParaRPr lang="en-US" dirty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06516" y="5669756"/>
            <a:ext cx="4191000" cy="654844"/>
            <a:chOff x="4506516" y="5394158"/>
            <a:chExt cx="4191000" cy="654844"/>
          </a:xfrm>
        </p:grpSpPr>
        <p:sp>
          <p:nvSpPr>
            <p:cNvPr id="21" name="Rounded Rectangle 20"/>
            <p:cNvSpPr/>
            <p:nvPr/>
          </p:nvSpPr>
          <p:spPr>
            <a:xfrm>
              <a:off x="4506516" y="5394158"/>
              <a:ext cx="4191000" cy="654844"/>
            </a:xfrm>
            <a:prstGeom prst="roundRect">
              <a:avLst/>
            </a:prstGeom>
            <a:solidFill>
              <a:schemeClr val="bg1">
                <a:lumMod val="85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30580" y="5466439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alpha val="3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Single Sign-On</a:t>
              </a:r>
              <a:endParaRPr lang="en-US" dirty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95800" y="2637798"/>
            <a:ext cx="685800" cy="2667000"/>
            <a:chOff x="4495800" y="2362200"/>
            <a:chExt cx="685800" cy="2667000"/>
          </a:xfrm>
        </p:grpSpPr>
        <p:sp>
          <p:nvSpPr>
            <p:cNvPr id="8" name="Rounded Rectangle 7"/>
            <p:cNvSpPr/>
            <p:nvPr/>
          </p:nvSpPr>
          <p:spPr>
            <a:xfrm>
              <a:off x="4495800" y="2362200"/>
              <a:ext cx="685800" cy="2667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3721151" y="3431316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alpha val="3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Query</a:t>
              </a:r>
              <a:endParaRPr lang="en-US" dirty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992979" y="2606842"/>
            <a:ext cx="685800" cy="2667000"/>
            <a:chOff x="7992979" y="2331244"/>
            <a:chExt cx="685800" cy="2667000"/>
          </a:xfrm>
          <a:solidFill>
            <a:schemeClr val="bg2"/>
          </a:solidFill>
        </p:grpSpPr>
        <p:sp>
          <p:nvSpPr>
            <p:cNvPr id="20" name="Rounded Rectangle 19"/>
            <p:cNvSpPr/>
            <p:nvPr/>
          </p:nvSpPr>
          <p:spPr>
            <a:xfrm>
              <a:off x="7992979" y="2331244"/>
              <a:ext cx="685800" cy="2667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7211614" y="3399231"/>
              <a:ext cx="217232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Compute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191000" y="1856470"/>
            <a:ext cx="482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Cyber Infrastructure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3624857" y="3744112"/>
            <a:ext cx="4291917" cy="405909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2362200"/>
            <a:ext cx="1303426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76727" y="2514600"/>
            <a:ext cx="1420930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93670" y="2667000"/>
            <a:ext cx="1420930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9568" y="3733800"/>
            <a:ext cx="1420930" cy="685800"/>
          </a:xfrm>
          <a:prstGeom prst="rect">
            <a:avLst/>
          </a:prstGeom>
          <a:solidFill>
            <a:schemeClr val="accent4">
              <a:lumMod val="40000"/>
              <a:lumOff val="60000"/>
              <a:alpha val="27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70608" y="3733800"/>
            <a:ext cx="1420930" cy="685800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2751" y="4800600"/>
            <a:ext cx="811102" cy="685800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98860" y="5753100"/>
            <a:ext cx="811102" cy="685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83853" y="2705100"/>
            <a:ext cx="133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 Cluster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2751" y="3886200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98253" y="3886200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3973" y="4958834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9861" y="5891868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452631" y="4800600"/>
            <a:ext cx="811102" cy="685800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83853" y="4958834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19431" y="4800600"/>
            <a:ext cx="811102" cy="685800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250653" y="4958834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74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SciServer</a:t>
            </a:r>
            <a:r>
              <a:rPr lang="en-US" dirty="0" smtClean="0"/>
              <a:t> : Compute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600" y="1981200"/>
            <a:ext cx="3352800" cy="4572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91000" y="1600200"/>
            <a:ext cx="4822032" cy="495300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406189" y="2683214"/>
            <a:ext cx="2362200" cy="1047929"/>
            <a:chOff x="5406189" y="2407616"/>
            <a:chExt cx="2362200" cy="1047929"/>
          </a:xfrm>
        </p:grpSpPr>
        <p:sp>
          <p:nvSpPr>
            <p:cNvPr id="22" name="Rounded Rectangle 21"/>
            <p:cNvSpPr/>
            <p:nvPr/>
          </p:nvSpPr>
          <p:spPr>
            <a:xfrm>
              <a:off x="5406189" y="2407616"/>
              <a:ext cx="2362200" cy="1047929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86400" y="2662535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alpha val="29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Hosted Data</a:t>
              </a:r>
              <a:endParaRPr lang="en-US" dirty="0">
                <a:solidFill>
                  <a:schemeClr val="tx1">
                    <a:alpha val="29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20916" y="4225913"/>
            <a:ext cx="2362200" cy="1047929"/>
            <a:chOff x="5420916" y="3950315"/>
            <a:chExt cx="2362200" cy="1047929"/>
          </a:xfrm>
        </p:grpSpPr>
        <p:sp>
          <p:nvSpPr>
            <p:cNvPr id="23" name="Rounded Rectangle 22"/>
            <p:cNvSpPr/>
            <p:nvPr/>
          </p:nvSpPr>
          <p:spPr>
            <a:xfrm>
              <a:off x="5420916" y="3950315"/>
              <a:ext cx="2362200" cy="1047929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15853" y="4175921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alpha val="3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Personal Data</a:t>
              </a:r>
              <a:endParaRPr lang="en-US" dirty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06516" y="5669756"/>
            <a:ext cx="4191000" cy="654844"/>
            <a:chOff x="4506516" y="5394158"/>
            <a:chExt cx="4191000" cy="654844"/>
          </a:xfrm>
        </p:grpSpPr>
        <p:sp>
          <p:nvSpPr>
            <p:cNvPr id="21" name="Rounded Rectangle 20"/>
            <p:cNvSpPr/>
            <p:nvPr/>
          </p:nvSpPr>
          <p:spPr>
            <a:xfrm>
              <a:off x="4506516" y="5394158"/>
              <a:ext cx="4191000" cy="654844"/>
            </a:xfrm>
            <a:prstGeom prst="roundRect">
              <a:avLst/>
            </a:prstGeom>
            <a:solidFill>
              <a:schemeClr val="bg1">
                <a:lumMod val="85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30580" y="5466439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alpha val="3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Single Sign-On</a:t>
              </a:r>
              <a:endParaRPr lang="en-US" dirty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95800" y="2637798"/>
            <a:ext cx="685800" cy="2667000"/>
            <a:chOff x="4495800" y="2362200"/>
            <a:chExt cx="685800" cy="2667000"/>
          </a:xfrm>
        </p:grpSpPr>
        <p:sp>
          <p:nvSpPr>
            <p:cNvPr id="8" name="Rounded Rectangle 7"/>
            <p:cNvSpPr/>
            <p:nvPr/>
          </p:nvSpPr>
          <p:spPr>
            <a:xfrm>
              <a:off x="4495800" y="2362200"/>
              <a:ext cx="685800" cy="2667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3721151" y="3431316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alpha val="3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Query</a:t>
              </a:r>
              <a:endParaRPr lang="en-US" dirty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992979" y="2606842"/>
            <a:ext cx="685800" cy="2667000"/>
            <a:chOff x="7992979" y="2331244"/>
            <a:chExt cx="685800" cy="2667000"/>
          </a:xfrm>
          <a:solidFill>
            <a:schemeClr val="bg2"/>
          </a:solidFill>
        </p:grpSpPr>
        <p:sp>
          <p:nvSpPr>
            <p:cNvPr id="20" name="Rounded Rectangle 19"/>
            <p:cNvSpPr/>
            <p:nvPr/>
          </p:nvSpPr>
          <p:spPr>
            <a:xfrm>
              <a:off x="7992979" y="2331244"/>
              <a:ext cx="685800" cy="2667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7211614" y="3399231"/>
              <a:ext cx="217232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Compute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191000" y="1856470"/>
            <a:ext cx="482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Cyber Infrastructure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3624857" y="3744112"/>
            <a:ext cx="4291917" cy="405909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2362200"/>
            <a:ext cx="1303426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76727" y="2514600"/>
            <a:ext cx="1420930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93670" y="2667000"/>
            <a:ext cx="1420930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9568" y="3733800"/>
            <a:ext cx="1420930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70608" y="3733800"/>
            <a:ext cx="1420930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83853" y="2705100"/>
            <a:ext cx="133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 Cluster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2751" y="3886200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VM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98253" y="3886200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VM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57200" y="3399798"/>
            <a:ext cx="541660" cy="257802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14600" y="3399798"/>
            <a:ext cx="914400" cy="257802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72751" y="4800600"/>
            <a:ext cx="811102" cy="685800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98860" y="5753100"/>
            <a:ext cx="811102" cy="685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3973" y="4958834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9861" y="5891868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452631" y="4800600"/>
            <a:ext cx="811102" cy="685800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183853" y="4958834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19431" y="4800600"/>
            <a:ext cx="811102" cy="685800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250653" y="4958834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1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SciServer</a:t>
            </a:r>
            <a:r>
              <a:rPr lang="en-US" dirty="0" smtClean="0"/>
              <a:t> : Compute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600" y="1981200"/>
            <a:ext cx="3352800" cy="4572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91000" y="1600200"/>
            <a:ext cx="4822032" cy="495300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406189" y="2683214"/>
            <a:ext cx="2362200" cy="1047929"/>
            <a:chOff x="5406189" y="2407616"/>
            <a:chExt cx="2362200" cy="1047929"/>
          </a:xfrm>
        </p:grpSpPr>
        <p:sp>
          <p:nvSpPr>
            <p:cNvPr id="22" name="Rounded Rectangle 21"/>
            <p:cNvSpPr/>
            <p:nvPr/>
          </p:nvSpPr>
          <p:spPr>
            <a:xfrm>
              <a:off x="5406189" y="2407616"/>
              <a:ext cx="2362200" cy="1047929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86400" y="2662535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alpha val="29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Hosted Data</a:t>
              </a:r>
              <a:endParaRPr lang="en-US" dirty="0">
                <a:solidFill>
                  <a:schemeClr val="tx1">
                    <a:alpha val="29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20916" y="4225913"/>
            <a:ext cx="2362200" cy="1047929"/>
            <a:chOff x="5420916" y="3950315"/>
            <a:chExt cx="2362200" cy="1047929"/>
          </a:xfrm>
        </p:grpSpPr>
        <p:sp>
          <p:nvSpPr>
            <p:cNvPr id="23" name="Rounded Rectangle 22"/>
            <p:cNvSpPr/>
            <p:nvPr/>
          </p:nvSpPr>
          <p:spPr>
            <a:xfrm>
              <a:off x="5420916" y="3950315"/>
              <a:ext cx="2362200" cy="1047929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15853" y="4175921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alpha val="3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Personal Data</a:t>
              </a:r>
              <a:endParaRPr lang="en-US" dirty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06516" y="5669756"/>
            <a:ext cx="4191000" cy="654844"/>
            <a:chOff x="4506516" y="5394158"/>
            <a:chExt cx="4191000" cy="654844"/>
          </a:xfrm>
        </p:grpSpPr>
        <p:sp>
          <p:nvSpPr>
            <p:cNvPr id="21" name="Rounded Rectangle 20"/>
            <p:cNvSpPr/>
            <p:nvPr/>
          </p:nvSpPr>
          <p:spPr>
            <a:xfrm>
              <a:off x="4506516" y="5394158"/>
              <a:ext cx="4191000" cy="654844"/>
            </a:xfrm>
            <a:prstGeom prst="roundRect">
              <a:avLst/>
            </a:prstGeom>
            <a:solidFill>
              <a:schemeClr val="bg1">
                <a:lumMod val="85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30580" y="5466439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alpha val="3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Single Sign-On</a:t>
              </a:r>
              <a:endParaRPr lang="en-US" dirty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95800" y="2637798"/>
            <a:ext cx="685800" cy="2667000"/>
            <a:chOff x="4495800" y="2362200"/>
            <a:chExt cx="685800" cy="2667000"/>
          </a:xfrm>
        </p:grpSpPr>
        <p:sp>
          <p:nvSpPr>
            <p:cNvPr id="8" name="Rounded Rectangle 7"/>
            <p:cNvSpPr/>
            <p:nvPr/>
          </p:nvSpPr>
          <p:spPr>
            <a:xfrm>
              <a:off x="4495800" y="2362200"/>
              <a:ext cx="685800" cy="2667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3721151" y="3431316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alpha val="3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Query</a:t>
              </a:r>
              <a:endParaRPr lang="en-US" dirty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992979" y="2606842"/>
            <a:ext cx="685800" cy="2667000"/>
            <a:chOff x="7992979" y="2331244"/>
            <a:chExt cx="685800" cy="2667000"/>
          </a:xfrm>
          <a:solidFill>
            <a:schemeClr val="bg2"/>
          </a:solidFill>
        </p:grpSpPr>
        <p:sp>
          <p:nvSpPr>
            <p:cNvPr id="20" name="Rounded Rectangle 19"/>
            <p:cNvSpPr/>
            <p:nvPr/>
          </p:nvSpPr>
          <p:spPr>
            <a:xfrm>
              <a:off x="7992979" y="2331244"/>
              <a:ext cx="685800" cy="2667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7211614" y="3399231"/>
              <a:ext cx="217232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Compute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191000" y="1856470"/>
            <a:ext cx="482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Cyber Infrastructure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3624857" y="3744112"/>
            <a:ext cx="4291917" cy="405909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2362200"/>
            <a:ext cx="1303426" cy="685800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76727" y="2514600"/>
            <a:ext cx="1420930" cy="685800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93670" y="2667000"/>
            <a:ext cx="1420930" cy="685800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9568" y="3733800"/>
            <a:ext cx="1420930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70608" y="3733800"/>
            <a:ext cx="1420930" cy="685800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72751" y="4800600"/>
            <a:ext cx="811102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444712" y="4806043"/>
            <a:ext cx="811102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60614" y="4800600"/>
            <a:ext cx="811102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83853" y="2705100"/>
            <a:ext cx="133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 Cluster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2751" y="3886200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VM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98253" y="3886200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3973" y="4958834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83853" y="4953174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73660" y="4949154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59568" y="4451519"/>
            <a:ext cx="0" cy="272881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809962" y="4451519"/>
            <a:ext cx="1561754" cy="272881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98860" y="5753100"/>
            <a:ext cx="811102" cy="685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39861" y="5891868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8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SciServer</a:t>
            </a:r>
            <a:r>
              <a:rPr lang="en-US" dirty="0" smtClean="0"/>
              <a:t> : Compute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600" y="1981200"/>
            <a:ext cx="3352800" cy="4572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91000" y="1600200"/>
            <a:ext cx="4822032" cy="495300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406189" y="2683214"/>
            <a:ext cx="2362200" cy="1047929"/>
            <a:chOff x="5406189" y="2407616"/>
            <a:chExt cx="2362200" cy="1047929"/>
          </a:xfrm>
        </p:grpSpPr>
        <p:sp>
          <p:nvSpPr>
            <p:cNvPr id="22" name="Rounded Rectangle 21"/>
            <p:cNvSpPr/>
            <p:nvPr/>
          </p:nvSpPr>
          <p:spPr>
            <a:xfrm>
              <a:off x="5406189" y="2407616"/>
              <a:ext cx="2362200" cy="1047929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86400" y="2662535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alpha val="29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Hosted Data</a:t>
              </a:r>
              <a:endParaRPr lang="en-US" dirty="0">
                <a:solidFill>
                  <a:schemeClr val="tx1">
                    <a:alpha val="29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20916" y="4225913"/>
            <a:ext cx="2362200" cy="1047929"/>
            <a:chOff x="5420916" y="3950315"/>
            <a:chExt cx="2362200" cy="1047929"/>
          </a:xfrm>
        </p:grpSpPr>
        <p:sp>
          <p:nvSpPr>
            <p:cNvPr id="23" name="Rounded Rectangle 22"/>
            <p:cNvSpPr/>
            <p:nvPr/>
          </p:nvSpPr>
          <p:spPr>
            <a:xfrm>
              <a:off x="5420916" y="3950315"/>
              <a:ext cx="2362200" cy="1047929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15853" y="4175921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alpha val="3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Personal Data</a:t>
              </a:r>
              <a:endParaRPr lang="en-US" dirty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06516" y="5669756"/>
            <a:ext cx="4191000" cy="654844"/>
            <a:chOff x="4506516" y="5394158"/>
            <a:chExt cx="4191000" cy="654844"/>
          </a:xfrm>
        </p:grpSpPr>
        <p:sp>
          <p:nvSpPr>
            <p:cNvPr id="21" name="Rounded Rectangle 20"/>
            <p:cNvSpPr/>
            <p:nvPr/>
          </p:nvSpPr>
          <p:spPr>
            <a:xfrm>
              <a:off x="4506516" y="5394158"/>
              <a:ext cx="4191000" cy="654844"/>
            </a:xfrm>
            <a:prstGeom prst="roundRect">
              <a:avLst/>
            </a:prstGeom>
            <a:solidFill>
              <a:schemeClr val="bg1">
                <a:lumMod val="85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30580" y="5466439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alpha val="3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Single Sign-On</a:t>
              </a:r>
              <a:endParaRPr lang="en-US" dirty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95800" y="2637798"/>
            <a:ext cx="685800" cy="2667000"/>
            <a:chOff x="4495800" y="2362200"/>
            <a:chExt cx="685800" cy="2667000"/>
          </a:xfrm>
        </p:grpSpPr>
        <p:sp>
          <p:nvSpPr>
            <p:cNvPr id="8" name="Rounded Rectangle 7"/>
            <p:cNvSpPr/>
            <p:nvPr/>
          </p:nvSpPr>
          <p:spPr>
            <a:xfrm>
              <a:off x="4495800" y="2362200"/>
              <a:ext cx="685800" cy="2667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3721151" y="3431316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alpha val="3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Query</a:t>
              </a:r>
              <a:endParaRPr lang="en-US" dirty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992979" y="2606842"/>
            <a:ext cx="685800" cy="2667000"/>
            <a:chOff x="7992979" y="2331244"/>
            <a:chExt cx="685800" cy="2667000"/>
          </a:xfrm>
          <a:solidFill>
            <a:schemeClr val="bg2"/>
          </a:solidFill>
        </p:grpSpPr>
        <p:sp>
          <p:nvSpPr>
            <p:cNvPr id="20" name="Rounded Rectangle 19"/>
            <p:cNvSpPr/>
            <p:nvPr/>
          </p:nvSpPr>
          <p:spPr>
            <a:xfrm>
              <a:off x="7992979" y="2331244"/>
              <a:ext cx="685800" cy="2667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7211614" y="3399231"/>
              <a:ext cx="217232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Compute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191000" y="1856470"/>
            <a:ext cx="482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Cyber Infrastructure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3624857" y="3744112"/>
            <a:ext cx="4291917" cy="405909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72751" y="4800600"/>
            <a:ext cx="811102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98860" y="5753100"/>
            <a:ext cx="811102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3973" y="4958834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9861" y="5891868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7200" y="2362200"/>
            <a:ext cx="1303426" cy="685800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6727" y="2514600"/>
            <a:ext cx="1420930" cy="685800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93670" y="2667000"/>
            <a:ext cx="1420930" cy="685800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83853" y="2705100"/>
            <a:ext cx="133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 Cluster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70608" y="3733800"/>
            <a:ext cx="1420930" cy="685800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098253" y="3886200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1670" y="3733800"/>
            <a:ext cx="1420930" cy="685800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59315" y="3886200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52631" y="4800600"/>
            <a:ext cx="811102" cy="685800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183853" y="4958834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19431" y="4800600"/>
            <a:ext cx="811102" cy="685800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250653" y="4958834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385130" y="5514586"/>
            <a:ext cx="613730" cy="2385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83853" y="5514586"/>
            <a:ext cx="568747" cy="188746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5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SciServer</a:t>
            </a:r>
            <a:r>
              <a:rPr lang="en-US" dirty="0" smtClean="0"/>
              <a:t> : Compute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600" y="1981200"/>
            <a:ext cx="3352800" cy="4572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91000" y="1600200"/>
            <a:ext cx="4822032" cy="495300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406189" y="2683214"/>
            <a:ext cx="2362200" cy="1047929"/>
            <a:chOff x="5406189" y="2407616"/>
            <a:chExt cx="2362200" cy="1047929"/>
          </a:xfrm>
        </p:grpSpPr>
        <p:sp>
          <p:nvSpPr>
            <p:cNvPr id="22" name="Rounded Rectangle 21"/>
            <p:cNvSpPr/>
            <p:nvPr/>
          </p:nvSpPr>
          <p:spPr>
            <a:xfrm>
              <a:off x="5406189" y="2407616"/>
              <a:ext cx="2362200" cy="1047929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86400" y="2662535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alpha val="29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Hosted Data</a:t>
              </a:r>
              <a:endParaRPr lang="en-US" dirty="0">
                <a:solidFill>
                  <a:schemeClr val="tx1">
                    <a:alpha val="29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20916" y="4225913"/>
            <a:ext cx="2362200" cy="1047929"/>
            <a:chOff x="5420916" y="3950315"/>
            <a:chExt cx="2362200" cy="1047929"/>
          </a:xfrm>
        </p:grpSpPr>
        <p:sp>
          <p:nvSpPr>
            <p:cNvPr id="23" name="Rounded Rectangle 22"/>
            <p:cNvSpPr/>
            <p:nvPr/>
          </p:nvSpPr>
          <p:spPr>
            <a:xfrm>
              <a:off x="5420916" y="3950315"/>
              <a:ext cx="2362200" cy="1047929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15853" y="4175921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alpha val="3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Personal Data</a:t>
              </a:r>
              <a:endParaRPr lang="en-US" dirty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06516" y="5669756"/>
            <a:ext cx="4191000" cy="654844"/>
            <a:chOff x="4506516" y="5394158"/>
            <a:chExt cx="4191000" cy="654844"/>
          </a:xfrm>
        </p:grpSpPr>
        <p:sp>
          <p:nvSpPr>
            <p:cNvPr id="21" name="Rounded Rectangle 20"/>
            <p:cNvSpPr/>
            <p:nvPr/>
          </p:nvSpPr>
          <p:spPr>
            <a:xfrm>
              <a:off x="4506516" y="5394158"/>
              <a:ext cx="4191000" cy="654844"/>
            </a:xfrm>
            <a:prstGeom prst="roundRect">
              <a:avLst/>
            </a:prstGeom>
            <a:solidFill>
              <a:schemeClr val="bg1">
                <a:lumMod val="85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30580" y="5466439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alpha val="3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Single Sign-On</a:t>
              </a:r>
              <a:endParaRPr lang="en-US" dirty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95800" y="2637798"/>
            <a:ext cx="685800" cy="2667000"/>
            <a:chOff x="4495800" y="2362200"/>
            <a:chExt cx="685800" cy="2667000"/>
          </a:xfrm>
        </p:grpSpPr>
        <p:sp>
          <p:nvSpPr>
            <p:cNvPr id="8" name="Rounded Rectangle 7"/>
            <p:cNvSpPr/>
            <p:nvPr/>
          </p:nvSpPr>
          <p:spPr>
            <a:xfrm>
              <a:off x="4495800" y="2362200"/>
              <a:ext cx="685800" cy="2667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3721151" y="3431316"/>
              <a:ext cx="217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alpha val="3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Query</a:t>
              </a:r>
              <a:endParaRPr lang="en-US" dirty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992979" y="2606842"/>
            <a:ext cx="685800" cy="2667000"/>
            <a:chOff x="7992979" y="2331244"/>
            <a:chExt cx="685800" cy="2667000"/>
          </a:xfrm>
          <a:solidFill>
            <a:schemeClr val="bg2"/>
          </a:solidFill>
        </p:grpSpPr>
        <p:sp>
          <p:nvSpPr>
            <p:cNvPr id="20" name="Rounded Rectangle 19"/>
            <p:cNvSpPr/>
            <p:nvPr/>
          </p:nvSpPr>
          <p:spPr>
            <a:xfrm>
              <a:off x="7992979" y="2331244"/>
              <a:ext cx="685800" cy="2667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7211614" y="3399231"/>
              <a:ext cx="217232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Compute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191000" y="1856470"/>
            <a:ext cx="482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Cyber Infrastructure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3624857" y="3744112"/>
            <a:ext cx="4291917" cy="405909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72751" y="4800600"/>
            <a:ext cx="811102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98860" y="5753100"/>
            <a:ext cx="811102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3973" y="4958834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9861" y="5891868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7200" y="2362200"/>
            <a:ext cx="1303426" cy="685800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6727" y="2514600"/>
            <a:ext cx="1420930" cy="685800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93670" y="2667000"/>
            <a:ext cx="1420930" cy="685800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83853" y="2705100"/>
            <a:ext cx="133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 Cluster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70608" y="3733800"/>
            <a:ext cx="1420930" cy="685800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098253" y="3886200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1670" y="3733800"/>
            <a:ext cx="1420930" cy="685800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59315" y="3886200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52631" y="4800600"/>
            <a:ext cx="811102" cy="685800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183853" y="4958834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19431" y="4800600"/>
            <a:ext cx="811102" cy="685800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250653" y="4958834"/>
            <a:ext cx="133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alpha val="3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en-US" sz="1800" b="1" dirty="0">
              <a:solidFill>
                <a:schemeClr val="tx1">
                  <a:alpha val="3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385130" y="5514586"/>
            <a:ext cx="613730" cy="2385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83853" y="5514586"/>
            <a:ext cx="568747" cy="188746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9630" y="2349312"/>
            <a:ext cx="7198147" cy="230832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INTERACTIVE &amp; SYNCHRONOUS</a:t>
            </a:r>
            <a:endParaRPr lang="en-US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 flipV="1">
            <a:off x="1066346" y="4720292"/>
            <a:ext cx="699462" cy="983040"/>
          </a:xfrm>
          <a:prstGeom prst="downArrow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7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and History of </a:t>
            </a:r>
            <a:r>
              <a:rPr lang="en-US" dirty="0" err="1" smtClean="0"/>
              <a:t>SciServer</a:t>
            </a:r>
            <a:endParaRPr lang="en-US" dirty="0" smtClean="0"/>
          </a:p>
          <a:p>
            <a:r>
              <a:rPr lang="en-US" dirty="0" smtClean="0"/>
              <a:t>Major Objectives</a:t>
            </a:r>
          </a:p>
          <a:p>
            <a:r>
              <a:rPr lang="en-US" dirty="0" smtClean="0"/>
              <a:t>Current System</a:t>
            </a:r>
          </a:p>
          <a:p>
            <a:r>
              <a:rPr lang="en-US" dirty="0" err="1" smtClean="0"/>
              <a:t>SciServer</a:t>
            </a:r>
            <a:r>
              <a:rPr lang="en-US" dirty="0" smtClean="0"/>
              <a:t> Compute – Now</a:t>
            </a:r>
          </a:p>
          <a:p>
            <a:r>
              <a:rPr lang="en-US" dirty="0" err="1" smtClean="0"/>
              <a:t>SciServer</a:t>
            </a:r>
            <a:r>
              <a:rPr lang="en-US" dirty="0" smtClean="0"/>
              <a:t> Compute – Future 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5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z="1400" smtClean="0"/>
              <a:pPr/>
              <a:t>20</a:t>
            </a:fld>
            <a:endParaRPr lang="en-US" sz="1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SciServer</a:t>
            </a:r>
            <a:r>
              <a:rPr lang="en-US" dirty="0" smtClean="0"/>
              <a:t> : Compute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04530"/>
          </a:xfrm>
        </p:spPr>
        <p:txBody>
          <a:bodyPr>
            <a:normAutofit lnSpcReduction="10000"/>
          </a:bodyPr>
          <a:lstStyle/>
          <a:p>
            <a:r>
              <a:rPr lang="en-US" b="0" dirty="0" smtClean="0">
                <a:effectLst/>
              </a:rPr>
              <a:t>“Engine” for executing analysis on data sets</a:t>
            </a:r>
          </a:p>
          <a:p>
            <a:r>
              <a:rPr lang="en-US" b="0" dirty="0" smtClean="0">
                <a:effectLst/>
              </a:rPr>
              <a:t>Environment for executing Python Notebooks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Interactively</a:t>
            </a:r>
          </a:p>
          <a:p>
            <a:r>
              <a:rPr lang="en-US" b="0" dirty="0" smtClean="0">
                <a:effectLst/>
              </a:rPr>
              <a:t>Utility API Libraries in Python and R</a:t>
            </a:r>
          </a:p>
          <a:p>
            <a:r>
              <a:rPr lang="en-US" b="0" dirty="0">
                <a:effectLst/>
              </a:rPr>
              <a:t>Interacts with ALL other </a:t>
            </a:r>
            <a:r>
              <a:rPr lang="en-US" b="0" dirty="0" err="1">
                <a:effectLst/>
              </a:rPr>
              <a:t>SciServer</a:t>
            </a:r>
            <a:r>
              <a:rPr lang="en-US" b="0" dirty="0">
                <a:effectLst/>
              </a:rPr>
              <a:t> components that have a WS API:</a:t>
            </a:r>
          </a:p>
          <a:p>
            <a:pPr lvl="1"/>
            <a:r>
              <a:rPr lang="en-US" b="0" dirty="0">
                <a:effectLst/>
              </a:rPr>
              <a:t>Login Portal for authentication</a:t>
            </a:r>
          </a:p>
          <a:p>
            <a:pPr lvl="1"/>
            <a:r>
              <a:rPr lang="en-US" b="0" dirty="0" err="1">
                <a:effectLst/>
              </a:rPr>
              <a:t>CASJobs</a:t>
            </a:r>
            <a:r>
              <a:rPr lang="en-US" b="0" dirty="0">
                <a:effectLst/>
              </a:rPr>
              <a:t> for Queries</a:t>
            </a:r>
          </a:p>
          <a:p>
            <a:pPr lvl="1"/>
            <a:r>
              <a:rPr lang="en-US" b="0" dirty="0" err="1">
                <a:effectLst/>
              </a:rPr>
              <a:t>SkyServer</a:t>
            </a:r>
            <a:r>
              <a:rPr lang="en-US" b="0" dirty="0">
                <a:effectLst/>
              </a:rPr>
              <a:t> and </a:t>
            </a:r>
            <a:r>
              <a:rPr lang="en-US" b="0" dirty="0" err="1">
                <a:effectLst/>
              </a:rPr>
              <a:t>SkyQuery</a:t>
            </a:r>
            <a:r>
              <a:rPr lang="en-US" b="0" dirty="0">
                <a:effectLst/>
              </a:rPr>
              <a:t> for Astronomy data</a:t>
            </a:r>
          </a:p>
          <a:p>
            <a:pPr lvl="1"/>
            <a:r>
              <a:rPr lang="en-US" b="0" dirty="0" err="1">
                <a:effectLst/>
              </a:rPr>
              <a:t>SciDrive</a:t>
            </a:r>
            <a:r>
              <a:rPr lang="en-US" b="0" dirty="0">
                <a:effectLst/>
              </a:rPr>
              <a:t> for </a:t>
            </a:r>
            <a:r>
              <a:rPr lang="en-US" b="0" dirty="0" smtClean="0">
                <a:effectLst/>
              </a:rPr>
              <a:t>Storage</a:t>
            </a:r>
          </a:p>
          <a:p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536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78366"/>
            <a:ext cx="7696200" cy="52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Dashboard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5923685" cy="5064012"/>
          </a:xfrm>
        </p:spPr>
      </p:pic>
    </p:spTree>
    <p:extLst>
      <p:ext uri="{BB962C8B-B14F-4D97-AF65-F5344CB8AC3E}">
        <p14:creationId xmlns:p14="http://schemas.microsoft.com/office/powerpoint/2010/main" val="259413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: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5923685" cy="506401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04" y="1579506"/>
            <a:ext cx="679179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6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070922"/>
            <a:ext cx="4514292" cy="40250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823" y="2070922"/>
            <a:ext cx="4687177" cy="4025078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: Astronomy (SDSS)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: Material Science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7845"/>
            <a:ext cx="3069432" cy="49193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81200"/>
            <a:ext cx="2951463" cy="487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74" y="1981200"/>
            <a:ext cx="286142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2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: Cosmology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54" y="1492570"/>
            <a:ext cx="4038000" cy="3384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58" y="5287956"/>
            <a:ext cx="3187031" cy="16353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497" y="4736620"/>
            <a:ext cx="1923703" cy="20967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00199"/>
            <a:ext cx="5071354" cy="314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0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457200" y="1980239"/>
            <a:ext cx="8001000" cy="182976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Compute Next Stage</a:t>
            </a:r>
          </a:p>
        </p:txBody>
      </p:sp>
    </p:spTree>
    <p:extLst>
      <p:ext uri="{BB962C8B-B14F-4D97-AF65-F5344CB8AC3E}">
        <p14:creationId xmlns:p14="http://schemas.microsoft.com/office/powerpoint/2010/main" val="251957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28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>
                <a:cs typeface="Calibri" panose="020F0502020204030204" pitchFamily="34" charset="0"/>
              </a:rPr>
              <a:t>System Balance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2590800" y="2286000"/>
            <a:ext cx="4114800" cy="3352800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77640" y="1828800"/>
            <a:ext cx="1280160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HPC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791200" y="4998720"/>
            <a:ext cx="1280160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  <a:b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57400" y="4968240"/>
            <a:ext cx="1280160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079702" y="4191000"/>
            <a:ext cx="2057400" cy="2057400"/>
          </a:xfrm>
          <a:prstGeom prst="ellipse">
            <a:avLst/>
          </a:prstGeom>
          <a:solidFill>
            <a:srgbClr val="A8BFDF">
              <a:alpha val="4902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33600" y="3405582"/>
            <a:ext cx="2766618" cy="2766618"/>
          </a:xfrm>
          <a:prstGeom prst="ellipse">
            <a:avLst/>
          </a:prstGeom>
          <a:solidFill>
            <a:srgbClr val="7ACBE0">
              <a:alpha val="50196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66010" y="3415334"/>
            <a:ext cx="3819106" cy="2259333"/>
            <a:chOff x="2366010" y="3415334"/>
            <a:chExt cx="3819106" cy="2259333"/>
          </a:xfrm>
        </p:grpSpPr>
        <p:grpSp>
          <p:nvGrpSpPr>
            <p:cNvPr id="13" name="Group 12"/>
            <p:cNvGrpSpPr/>
            <p:nvPr/>
          </p:nvGrpSpPr>
          <p:grpSpPr>
            <a:xfrm>
              <a:off x="2939088" y="5018611"/>
              <a:ext cx="1752600" cy="656056"/>
              <a:chOff x="2939088" y="5018611"/>
              <a:chExt cx="1752600" cy="656056"/>
            </a:xfrm>
          </p:grpSpPr>
          <p:sp>
            <p:nvSpPr>
              <p:cNvPr id="20" name="Flowchart: Extract 19"/>
              <p:cNvSpPr/>
              <p:nvPr/>
            </p:nvSpPr>
            <p:spPr>
              <a:xfrm>
                <a:off x="3467657" y="5018611"/>
                <a:ext cx="189385" cy="200717"/>
              </a:xfrm>
              <a:prstGeom prst="flowChartExtract">
                <a:avLst/>
              </a:prstGeom>
              <a:solidFill>
                <a:srgbClr val="FF0000"/>
              </a:solidFill>
              <a:ln w="12700"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939088" y="5213002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SkyServer</a:t>
                </a:r>
                <a:endParaRPr lang="en-US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366010" y="3415334"/>
              <a:ext cx="1943100" cy="461665"/>
              <a:chOff x="2366010" y="3415334"/>
              <a:chExt cx="1943100" cy="461665"/>
            </a:xfrm>
          </p:grpSpPr>
          <p:sp>
            <p:nvSpPr>
              <p:cNvPr id="18" name="Flowchart: Extract 17"/>
              <p:cNvSpPr/>
              <p:nvPr/>
            </p:nvSpPr>
            <p:spPr>
              <a:xfrm>
                <a:off x="3882947" y="3575924"/>
                <a:ext cx="189385" cy="200717"/>
              </a:xfrm>
              <a:prstGeom prst="flowChartExtract">
                <a:avLst/>
              </a:prstGeom>
              <a:solidFill>
                <a:srgbClr val="92D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66010" y="3415334"/>
                <a:ext cx="1943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Compute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432516" y="4888138"/>
              <a:ext cx="1752600" cy="622146"/>
              <a:chOff x="4432516" y="4888138"/>
              <a:chExt cx="1752600" cy="622146"/>
            </a:xfrm>
          </p:grpSpPr>
          <p:sp>
            <p:nvSpPr>
              <p:cNvPr id="16" name="Flowchart: Extract 15"/>
              <p:cNvSpPr/>
              <p:nvPr/>
            </p:nvSpPr>
            <p:spPr>
              <a:xfrm>
                <a:off x="4736154" y="5309567"/>
                <a:ext cx="189385" cy="200717"/>
              </a:xfrm>
              <a:prstGeom prst="flowChartExtract">
                <a:avLst/>
              </a:prstGeom>
              <a:solidFill>
                <a:srgbClr val="FF9933"/>
              </a:solidFill>
              <a:ln w="12700">
                <a:solidFill>
                  <a:srgbClr val="CC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32516" y="4888138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>
                    <a:solidFill>
                      <a:srgbClr val="CC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SciDrive</a:t>
                </a:r>
                <a:endParaRPr lang="en-US" b="1" dirty="0">
                  <a:solidFill>
                    <a:srgbClr val="CC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4049381" y="5715000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indexing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39856" y="3500734"/>
            <a:ext cx="1907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ycles/byte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548509" y="2829018"/>
            <a:ext cx="32058" cy="18050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541395" y="5781170"/>
            <a:ext cx="2161059" cy="100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2982" y="434841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SciServer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5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 VM/Docker Architecture</a:t>
            </a:r>
          </a:p>
          <a:p>
            <a:endParaRPr lang="en-US" dirty="0" smtClean="0"/>
          </a:p>
          <a:p>
            <a:r>
              <a:rPr lang="en-US" dirty="0" smtClean="0"/>
              <a:t>Scalable </a:t>
            </a:r>
            <a:r>
              <a:rPr lang="en-US" dirty="0" smtClean="0">
                <a:solidFill>
                  <a:srgbClr val="FF0000"/>
                </a:solidFill>
              </a:rPr>
              <a:t>non-interactive, asynchronous</a:t>
            </a:r>
            <a:r>
              <a:rPr lang="en-US" dirty="0" smtClean="0"/>
              <a:t> Job management (JOBM)</a:t>
            </a:r>
          </a:p>
          <a:p>
            <a:r>
              <a:rPr lang="en-US" dirty="0" smtClean="0"/>
              <a:t>Rich Access Controls (RACM)</a:t>
            </a:r>
          </a:p>
          <a:p>
            <a:r>
              <a:rPr lang="en-US" dirty="0" smtClean="0"/>
              <a:t>Distributed compute execution (COMPM)</a:t>
            </a:r>
          </a:p>
          <a:p>
            <a:endParaRPr lang="en-US" dirty="0" smtClean="0"/>
          </a:p>
          <a:p>
            <a:r>
              <a:rPr lang="en-US" dirty="0" smtClean="0"/>
              <a:t>Support Python, R, </a:t>
            </a:r>
            <a:r>
              <a:rPr lang="en-US" dirty="0" err="1" smtClean="0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3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752601"/>
            <a:ext cx="8763000" cy="1829761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1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66800" y="1371600"/>
            <a:ext cx="1066800" cy="769426"/>
            <a:chOff x="1219200" y="1295400"/>
            <a:chExt cx="1066800" cy="533400"/>
          </a:xfrm>
        </p:grpSpPr>
        <p:sp>
          <p:nvSpPr>
            <p:cNvPr id="7" name="Rectangle 6"/>
            <p:cNvSpPr/>
            <p:nvPr/>
          </p:nvSpPr>
          <p:spPr>
            <a:xfrm>
              <a:off x="1219200" y="1295400"/>
              <a:ext cx="1066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00" y="1423600"/>
              <a:ext cx="914400" cy="320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Dashboard UI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708494" y="2866834"/>
            <a:ext cx="2130706" cy="162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66800" y="3258589"/>
            <a:ext cx="1066800" cy="856211"/>
            <a:chOff x="1219200" y="1295400"/>
            <a:chExt cx="1066800" cy="533400"/>
          </a:xfrm>
        </p:grpSpPr>
        <p:sp>
          <p:nvSpPr>
            <p:cNvPr id="20" name="Rectangle 19"/>
            <p:cNvSpPr/>
            <p:nvPr/>
          </p:nvSpPr>
          <p:spPr>
            <a:xfrm>
              <a:off x="1219200" y="1295400"/>
              <a:ext cx="1066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423600"/>
              <a:ext cx="914400" cy="287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SciDrive</a:t>
              </a:r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Plugins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66800" y="5181600"/>
            <a:ext cx="1066800" cy="838200"/>
            <a:chOff x="1219200" y="1295400"/>
            <a:chExt cx="1066800" cy="533400"/>
          </a:xfrm>
        </p:grpSpPr>
        <p:sp>
          <p:nvSpPr>
            <p:cNvPr id="23" name="Rectangle 22"/>
            <p:cNvSpPr/>
            <p:nvPr/>
          </p:nvSpPr>
          <p:spPr>
            <a:xfrm>
              <a:off x="1219200" y="1295400"/>
              <a:ext cx="1066800" cy="5334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5400" y="1423600"/>
              <a:ext cx="914400" cy="17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CASJobs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60894" y="2943035"/>
            <a:ext cx="88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 and Access Control Manager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810000" y="838200"/>
            <a:ext cx="4800600" cy="1219200"/>
            <a:chOff x="4038600" y="838200"/>
            <a:chExt cx="4800600" cy="1219200"/>
          </a:xfrm>
        </p:grpSpPr>
        <p:sp>
          <p:nvSpPr>
            <p:cNvPr id="27" name="Rounded Rectangle 26"/>
            <p:cNvSpPr/>
            <p:nvPr/>
          </p:nvSpPr>
          <p:spPr>
            <a:xfrm>
              <a:off x="4038600" y="838200"/>
              <a:ext cx="4800600" cy="1219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6116" y="990600"/>
              <a:ext cx="1066800" cy="8623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990600"/>
              <a:ext cx="838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18316" y="990600"/>
              <a:ext cx="838200" cy="58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96200" y="990600"/>
              <a:ext cx="838200" cy="58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67200" y="1006301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Compute Manager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667418" y="1042600"/>
              <a:ext cx="293716" cy="276999"/>
              <a:chOff x="5667418" y="1042600"/>
              <a:chExt cx="293716" cy="276999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021011" y="1042600"/>
              <a:ext cx="293716" cy="276999"/>
              <a:chOff x="5667418" y="1042600"/>
              <a:chExt cx="293716" cy="27699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667418" y="1353875"/>
              <a:ext cx="293716" cy="276999"/>
              <a:chOff x="5667418" y="1042600"/>
              <a:chExt cx="293716" cy="276999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032526" y="1353875"/>
              <a:ext cx="293716" cy="276999"/>
              <a:chOff x="5667418" y="1042600"/>
              <a:chExt cx="293716" cy="27699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716684" y="1143000"/>
              <a:ext cx="293716" cy="276999"/>
              <a:chOff x="5667418" y="1042600"/>
              <a:chExt cx="293716" cy="27699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055081" y="1143000"/>
              <a:ext cx="293716" cy="276999"/>
              <a:chOff x="5667418" y="1042600"/>
              <a:chExt cx="293716" cy="27699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935884" y="1143000"/>
              <a:ext cx="293716" cy="276999"/>
              <a:chOff x="5667418" y="1042600"/>
              <a:chExt cx="293716" cy="276999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218915" y="1733036"/>
              <a:ext cx="1477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Server Cluster</a:t>
              </a:r>
              <a:endParaRPr 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810000" y="5371306"/>
            <a:ext cx="4800600" cy="1219200"/>
            <a:chOff x="4038600" y="838200"/>
            <a:chExt cx="4800600" cy="1219200"/>
          </a:xfrm>
        </p:grpSpPr>
        <p:sp>
          <p:nvSpPr>
            <p:cNvPr id="56" name="Rounded Rectangle 55"/>
            <p:cNvSpPr/>
            <p:nvPr/>
          </p:nvSpPr>
          <p:spPr>
            <a:xfrm>
              <a:off x="4038600" y="838200"/>
              <a:ext cx="4800600" cy="1219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56116" y="990600"/>
              <a:ext cx="1066800" cy="8623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62600" y="990600"/>
              <a:ext cx="838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18316" y="990600"/>
              <a:ext cx="838200" cy="58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696200" y="990600"/>
              <a:ext cx="838200" cy="58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67200" y="1006301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Compute Manager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667418" y="1042600"/>
              <a:ext cx="293716" cy="276999"/>
              <a:chOff x="5667418" y="1042600"/>
              <a:chExt cx="293716" cy="276999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021011" y="1042600"/>
              <a:ext cx="293716" cy="276999"/>
              <a:chOff x="5667418" y="1042600"/>
              <a:chExt cx="293716" cy="276999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667418" y="1353875"/>
              <a:ext cx="293716" cy="276999"/>
              <a:chOff x="5667418" y="1042600"/>
              <a:chExt cx="293716" cy="276999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032526" y="1353875"/>
              <a:ext cx="293716" cy="276999"/>
              <a:chOff x="5667418" y="1042600"/>
              <a:chExt cx="293716" cy="27699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716684" y="1143000"/>
              <a:ext cx="293716" cy="276999"/>
              <a:chOff x="5667418" y="1042600"/>
              <a:chExt cx="293716" cy="27699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7055081" y="1143000"/>
              <a:ext cx="293716" cy="276999"/>
              <a:chOff x="5667418" y="1042600"/>
              <a:chExt cx="293716" cy="27699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935884" y="1143000"/>
              <a:ext cx="293716" cy="276999"/>
              <a:chOff x="5667418" y="1042600"/>
              <a:chExt cx="293716" cy="27699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6218915" y="1733036"/>
              <a:ext cx="1477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Server Cluster</a:t>
              </a:r>
              <a:endParaRPr 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810000" y="2895600"/>
            <a:ext cx="2209800" cy="1600200"/>
            <a:chOff x="5181600" y="2895600"/>
            <a:chExt cx="2209800" cy="1600200"/>
          </a:xfrm>
        </p:grpSpPr>
        <p:sp>
          <p:nvSpPr>
            <p:cNvPr id="10" name="Rectangle 9"/>
            <p:cNvSpPr/>
            <p:nvPr/>
          </p:nvSpPr>
          <p:spPr>
            <a:xfrm>
              <a:off x="5181600" y="2895600"/>
              <a:ext cx="22098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03916" y="3005143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Job Manager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410200" y="3352800"/>
              <a:ext cx="808715" cy="990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50052" y="3657600"/>
              <a:ext cx="713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Job List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Can 85"/>
            <p:cNvSpPr/>
            <p:nvPr/>
          </p:nvSpPr>
          <p:spPr>
            <a:xfrm>
              <a:off x="6400800" y="3352800"/>
              <a:ext cx="838200" cy="990600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00800" y="3661710"/>
              <a:ext cx="848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Metadata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9" name="Straight Arrow Connector 88"/>
          <p:cNvCxnSpPr/>
          <p:nvPr/>
        </p:nvCxnSpPr>
        <p:spPr>
          <a:xfrm>
            <a:off x="4560916" y="4538657"/>
            <a:ext cx="0" cy="74935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n 103"/>
          <p:cNvSpPr/>
          <p:nvPr/>
        </p:nvSpPr>
        <p:spPr>
          <a:xfrm>
            <a:off x="7822083" y="3259052"/>
            <a:ext cx="838200" cy="1084347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861630" y="3523211"/>
            <a:ext cx="848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ACLs</a:t>
            </a:r>
          </a:p>
          <a:p>
            <a:pPr algn="ctr"/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Right Arrow 105"/>
          <p:cNvSpPr/>
          <p:nvPr/>
        </p:nvSpPr>
        <p:spPr>
          <a:xfrm flipH="1">
            <a:off x="6113206" y="3469629"/>
            <a:ext cx="495299" cy="30891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4560916" y="2141026"/>
            <a:ext cx="0" cy="71171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599951" y="2030652"/>
            <a:ext cx="685801" cy="609600"/>
            <a:chOff x="2590799" y="2057400"/>
            <a:chExt cx="685801" cy="609600"/>
          </a:xfrm>
        </p:grpSpPr>
        <p:sp>
          <p:nvSpPr>
            <p:cNvPr id="114" name="Folded Corner 113"/>
            <p:cNvSpPr/>
            <p:nvPr/>
          </p:nvSpPr>
          <p:spPr>
            <a:xfrm>
              <a:off x="2590799" y="2057400"/>
              <a:ext cx="685801" cy="609600"/>
            </a:xfrm>
            <a:prstGeom prst="foldedCorner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619093" y="2122038"/>
              <a:ext cx="600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599952" y="3352800"/>
            <a:ext cx="737156" cy="609600"/>
            <a:chOff x="2590799" y="2057400"/>
            <a:chExt cx="685801" cy="609600"/>
          </a:xfrm>
        </p:grpSpPr>
        <p:sp>
          <p:nvSpPr>
            <p:cNvPr id="118" name="Folded Corner 117"/>
            <p:cNvSpPr/>
            <p:nvPr/>
          </p:nvSpPr>
          <p:spPr>
            <a:xfrm>
              <a:off x="2590799" y="2057400"/>
              <a:ext cx="685801" cy="609600"/>
            </a:xfrm>
            <a:prstGeom prst="foldedCorner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19093" y="2122038"/>
              <a:ext cx="600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614425" y="4761706"/>
            <a:ext cx="685801" cy="609600"/>
            <a:chOff x="2590799" y="2057400"/>
            <a:chExt cx="685801" cy="609600"/>
          </a:xfrm>
        </p:grpSpPr>
        <p:sp>
          <p:nvSpPr>
            <p:cNvPr id="121" name="Folded Corner 120"/>
            <p:cNvSpPr/>
            <p:nvPr/>
          </p:nvSpPr>
          <p:spPr>
            <a:xfrm>
              <a:off x="2590799" y="2057400"/>
              <a:ext cx="685801" cy="609600"/>
            </a:xfrm>
            <a:prstGeom prst="foldedCorner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619093" y="2122038"/>
              <a:ext cx="600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Query Job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2194972" y="1787361"/>
            <a:ext cx="386676" cy="39400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291463" y="2710496"/>
            <a:ext cx="480958" cy="45026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2247774" y="3648270"/>
            <a:ext cx="343374" cy="39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3437097" y="3614137"/>
            <a:ext cx="380370" cy="994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2198053" y="5099353"/>
            <a:ext cx="369121" cy="34219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3227394" y="4169542"/>
            <a:ext cx="560439" cy="52192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057546" y="165296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927339" y="328641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849545" y="488481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793787" y="474922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875116" y="237206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4698489" y="2134969"/>
            <a:ext cx="342900" cy="326984"/>
            <a:chOff x="4762500" y="2310198"/>
            <a:chExt cx="342900" cy="326984"/>
          </a:xfrm>
        </p:grpSpPr>
        <p:sp>
          <p:nvSpPr>
            <p:cNvPr id="151" name="Curved Up Arrow 150"/>
            <p:cNvSpPr/>
            <p:nvPr/>
          </p:nvSpPr>
          <p:spPr>
            <a:xfrm>
              <a:off x="4762500" y="2496885"/>
              <a:ext cx="342900" cy="140297"/>
            </a:xfrm>
            <a:prstGeom prst="curvedUp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Curved Up Arrow 151"/>
            <p:cNvSpPr/>
            <p:nvPr/>
          </p:nvSpPr>
          <p:spPr>
            <a:xfrm flipH="1" flipV="1">
              <a:off x="4762500" y="2310198"/>
              <a:ext cx="342900" cy="156573"/>
            </a:xfrm>
            <a:prstGeom prst="curvedUp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12343" y="4953000"/>
            <a:ext cx="342900" cy="326984"/>
            <a:chOff x="4762500" y="2310198"/>
            <a:chExt cx="342900" cy="326984"/>
          </a:xfrm>
        </p:grpSpPr>
        <p:sp>
          <p:nvSpPr>
            <p:cNvPr id="156" name="Curved Up Arrow 155"/>
            <p:cNvSpPr/>
            <p:nvPr/>
          </p:nvSpPr>
          <p:spPr>
            <a:xfrm>
              <a:off x="4762500" y="2496885"/>
              <a:ext cx="342900" cy="140297"/>
            </a:xfrm>
            <a:prstGeom prst="curvedUp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Curved Up Arrow 156"/>
            <p:cNvSpPr/>
            <p:nvPr/>
          </p:nvSpPr>
          <p:spPr>
            <a:xfrm flipH="1" flipV="1">
              <a:off x="4762500" y="2310198"/>
              <a:ext cx="342900" cy="156573"/>
            </a:xfrm>
            <a:prstGeom prst="curvedUp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4435012" y="249954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412739" y="468784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01978" y="1385288"/>
            <a:ext cx="574524" cy="76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-65116" y="160667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9" name="Straight Arrow Connector 168"/>
          <p:cNvCxnSpPr>
            <a:endCxn id="7" idx="1"/>
          </p:cNvCxnSpPr>
          <p:nvPr/>
        </p:nvCxnSpPr>
        <p:spPr>
          <a:xfrm>
            <a:off x="740526" y="1745174"/>
            <a:ext cx="326274" cy="1113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66800" y="1371600"/>
            <a:ext cx="1066800" cy="769426"/>
            <a:chOff x="1219200" y="1295400"/>
            <a:chExt cx="1066800" cy="533400"/>
          </a:xfrm>
        </p:grpSpPr>
        <p:sp>
          <p:nvSpPr>
            <p:cNvPr id="7" name="Rectangle 6"/>
            <p:cNvSpPr/>
            <p:nvPr/>
          </p:nvSpPr>
          <p:spPr>
            <a:xfrm>
              <a:off x="1219200" y="1295400"/>
              <a:ext cx="1066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00" y="1423600"/>
              <a:ext cx="914400" cy="320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Dashboard UI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708494" y="2866834"/>
            <a:ext cx="2130706" cy="162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66800" y="3258589"/>
            <a:ext cx="1066800" cy="856211"/>
            <a:chOff x="1219200" y="1295400"/>
            <a:chExt cx="1066800" cy="533400"/>
          </a:xfrm>
        </p:grpSpPr>
        <p:sp>
          <p:nvSpPr>
            <p:cNvPr id="20" name="Rectangle 19"/>
            <p:cNvSpPr/>
            <p:nvPr/>
          </p:nvSpPr>
          <p:spPr>
            <a:xfrm>
              <a:off x="1219200" y="1295400"/>
              <a:ext cx="1066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423600"/>
              <a:ext cx="914400" cy="287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SciDrive</a:t>
              </a:r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Plugins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66800" y="5181600"/>
            <a:ext cx="1066800" cy="838200"/>
            <a:chOff x="1219200" y="1295400"/>
            <a:chExt cx="1066800" cy="533400"/>
          </a:xfrm>
        </p:grpSpPr>
        <p:sp>
          <p:nvSpPr>
            <p:cNvPr id="23" name="Rectangle 22"/>
            <p:cNvSpPr/>
            <p:nvPr/>
          </p:nvSpPr>
          <p:spPr>
            <a:xfrm>
              <a:off x="1219200" y="1295400"/>
              <a:ext cx="1066800" cy="5334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5400" y="1423600"/>
              <a:ext cx="914400" cy="17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CASJobs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60894" y="2943035"/>
            <a:ext cx="88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 and Access Control Manager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810000" y="838200"/>
            <a:ext cx="4800600" cy="1219200"/>
            <a:chOff x="4038600" y="838200"/>
            <a:chExt cx="4800600" cy="1219200"/>
          </a:xfrm>
        </p:grpSpPr>
        <p:sp>
          <p:nvSpPr>
            <p:cNvPr id="27" name="Rounded Rectangle 26"/>
            <p:cNvSpPr/>
            <p:nvPr/>
          </p:nvSpPr>
          <p:spPr>
            <a:xfrm>
              <a:off x="4038600" y="838200"/>
              <a:ext cx="4800600" cy="1219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6116" y="990600"/>
              <a:ext cx="1066800" cy="8623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990600"/>
              <a:ext cx="838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18316" y="990600"/>
              <a:ext cx="838200" cy="58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96200" y="990600"/>
              <a:ext cx="838200" cy="58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67200" y="1006301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Compute Manager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680664" y="1030418"/>
              <a:ext cx="293716" cy="276999"/>
              <a:chOff x="5680664" y="1030418"/>
              <a:chExt cx="293716" cy="276999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680664" y="1030418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021011" y="1042600"/>
              <a:ext cx="293716" cy="276999"/>
              <a:chOff x="5667418" y="1042600"/>
              <a:chExt cx="293716" cy="27699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667418" y="1353875"/>
              <a:ext cx="293716" cy="276999"/>
              <a:chOff x="5667418" y="1042600"/>
              <a:chExt cx="293716" cy="276999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032526" y="1353875"/>
              <a:ext cx="293716" cy="276999"/>
              <a:chOff x="5667418" y="1042600"/>
              <a:chExt cx="293716" cy="27699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716684" y="1143000"/>
              <a:ext cx="293716" cy="276999"/>
              <a:chOff x="5667418" y="1042600"/>
              <a:chExt cx="293716" cy="27699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055081" y="1143000"/>
              <a:ext cx="293716" cy="276999"/>
              <a:chOff x="5667418" y="1042600"/>
              <a:chExt cx="293716" cy="27699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935884" y="1143000"/>
              <a:ext cx="293716" cy="276999"/>
              <a:chOff x="5667418" y="1042600"/>
              <a:chExt cx="293716" cy="276999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218915" y="1733036"/>
              <a:ext cx="1477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Server Cluster</a:t>
              </a:r>
              <a:endParaRPr 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810000" y="5371306"/>
            <a:ext cx="4800600" cy="1219200"/>
            <a:chOff x="4038600" y="838200"/>
            <a:chExt cx="4800600" cy="1219200"/>
          </a:xfrm>
        </p:grpSpPr>
        <p:sp>
          <p:nvSpPr>
            <p:cNvPr id="56" name="Rounded Rectangle 55"/>
            <p:cNvSpPr/>
            <p:nvPr/>
          </p:nvSpPr>
          <p:spPr>
            <a:xfrm>
              <a:off x="4038600" y="838200"/>
              <a:ext cx="4800600" cy="1219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56116" y="990600"/>
              <a:ext cx="1066800" cy="8623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62600" y="990600"/>
              <a:ext cx="838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18316" y="990600"/>
              <a:ext cx="838200" cy="58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696200" y="990600"/>
              <a:ext cx="838200" cy="58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67200" y="1006301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Compute Manager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667418" y="1042600"/>
              <a:ext cx="293716" cy="276999"/>
              <a:chOff x="5667418" y="1042600"/>
              <a:chExt cx="293716" cy="276999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021011" y="1042600"/>
              <a:ext cx="293716" cy="276999"/>
              <a:chOff x="5667418" y="1042600"/>
              <a:chExt cx="293716" cy="276999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667418" y="1353875"/>
              <a:ext cx="293716" cy="276999"/>
              <a:chOff x="5667418" y="1042600"/>
              <a:chExt cx="293716" cy="276999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032526" y="1353875"/>
              <a:ext cx="293716" cy="276999"/>
              <a:chOff x="5667418" y="1042600"/>
              <a:chExt cx="293716" cy="27699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716684" y="1143000"/>
              <a:ext cx="293716" cy="276999"/>
              <a:chOff x="5667418" y="1042600"/>
              <a:chExt cx="293716" cy="27699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7055081" y="1143000"/>
              <a:ext cx="293716" cy="276999"/>
              <a:chOff x="5667418" y="1042600"/>
              <a:chExt cx="293716" cy="27699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935884" y="1143000"/>
              <a:ext cx="293716" cy="276999"/>
              <a:chOff x="5667418" y="1042600"/>
              <a:chExt cx="293716" cy="27699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6218915" y="1733036"/>
              <a:ext cx="1477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Server Cluster</a:t>
              </a:r>
              <a:endParaRPr 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810000" y="2895600"/>
            <a:ext cx="2209800" cy="1600200"/>
            <a:chOff x="5181600" y="2895600"/>
            <a:chExt cx="2209800" cy="1600200"/>
          </a:xfrm>
        </p:grpSpPr>
        <p:sp>
          <p:nvSpPr>
            <p:cNvPr id="10" name="Rectangle 9"/>
            <p:cNvSpPr/>
            <p:nvPr/>
          </p:nvSpPr>
          <p:spPr>
            <a:xfrm>
              <a:off x="5181600" y="2895600"/>
              <a:ext cx="22098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03916" y="3005143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Job Manager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410200" y="3352800"/>
              <a:ext cx="808715" cy="990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50052" y="3657600"/>
              <a:ext cx="713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Job List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Can 85"/>
            <p:cNvSpPr/>
            <p:nvPr/>
          </p:nvSpPr>
          <p:spPr>
            <a:xfrm>
              <a:off x="6400800" y="3352800"/>
              <a:ext cx="838200" cy="990600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00800" y="3661710"/>
              <a:ext cx="848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Metadata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9" name="Straight Arrow Connector 88"/>
          <p:cNvCxnSpPr/>
          <p:nvPr/>
        </p:nvCxnSpPr>
        <p:spPr>
          <a:xfrm>
            <a:off x="4560916" y="4538657"/>
            <a:ext cx="0" cy="74935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n 103"/>
          <p:cNvSpPr/>
          <p:nvPr/>
        </p:nvSpPr>
        <p:spPr>
          <a:xfrm>
            <a:off x="7822083" y="3259052"/>
            <a:ext cx="838200" cy="1084347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861630" y="3523211"/>
            <a:ext cx="848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ACLs</a:t>
            </a:r>
          </a:p>
          <a:p>
            <a:pPr algn="ctr"/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Right Arrow 105"/>
          <p:cNvSpPr/>
          <p:nvPr/>
        </p:nvSpPr>
        <p:spPr>
          <a:xfrm flipH="1">
            <a:off x="6113206" y="3469629"/>
            <a:ext cx="495299" cy="30891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4560916" y="1467966"/>
            <a:ext cx="0" cy="19964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599951" y="2030652"/>
            <a:ext cx="685801" cy="609600"/>
            <a:chOff x="2590799" y="2057400"/>
            <a:chExt cx="685801" cy="609600"/>
          </a:xfrm>
        </p:grpSpPr>
        <p:sp>
          <p:nvSpPr>
            <p:cNvPr id="114" name="Folded Corner 113"/>
            <p:cNvSpPr/>
            <p:nvPr/>
          </p:nvSpPr>
          <p:spPr>
            <a:xfrm>
              <a:off x="2590799" y="2057400"/>
              <a:ext cx="685801" cy="609600"/>
            </a:xfrm>
            <a:prstGeom prst="foldedCorner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619093" y="2122038"/>
              <a:ext cx="600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599952" y="3352800"/>
            <a:ext cx="737156" cy="609600"/>
            <a:chOff x="2590799" y="2057400"/>
            <a:chExt cx="685801" cy="609600"/>
          </a:xfrm>
        </p:grpSpPr>
        <p:sp>
          <p:nvSpPr>
            <p:cNvPr id="118" name="Folded Corner 117"/>
            <p:cNvSpPr/>
            <p:nvPr/>
          </p:nvSpPr>
          <p:spPr>
            <a:xfrm>
              <a:off x="2590799" y="2057400"/>
              <a:ext cx="685801" cy="609600"/>
            </a:xfrm>
            <a:prstGeom prst="foldedCorner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19093" y="2122038"/>
              <a:ext cx="600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614425" y="4761706"/>
            <a:ext cx="685801" cy="609600"/>
            <a:chOff x="2590799" y="2057400"/>
            <a:chExt cx="685801" cy="609600"/>
          </a:xfrm>
        </p:grpSpPr>
        <p:sp>
          <p:nvSpPr>
            <p:cNvPr id="121" name="Folded Corner 120"/>
            <p:cNvSpPr/>
            <p:nvPr/>
          </p:nvSpPr>
          <p:spPr>
            <a:xfrm>
              <a:off x="2590799" y="2057400"/>
              <a:ext cx="685801" cy="609600"/>
            </a:xfrm>
            <a:prstGeom prst="foldedCorner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619093" y="2122038"/>
              <a:ext cx="600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Query Job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2194972" y="1787361"/>
            <a:ext cx="386676" cy="39400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291463" y="2710496"/>
            <a:ext cx="736053" cy="706942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2247774" y="3648270"/>
            <a:ext cx="343374" cy="39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3437097" y="3614137"/>
            <a:ext cx="380370" cy="994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2198053" y="5099353"/>
            <a:ext cx="369121" cy="34219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3227394" y="4169542"/>
            <a:ext cx="560439" cy="52192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057546" y="165296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927339" y="328641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849545" y="488481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793787" y="474922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875116" y="237206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4698489" y="2134969"/>
            <a:ext cx="342900" cy="326984"/>
            <a:chOff x="4762500" y="2310198"/>
            <a:chExt cx="342900" cy="326984"/>
          </a:xfrm>
        </p:grpSpPr>
        <p:sp>
          <p:nvSpPr>
            <p:cNvPr id="151" name="Curved Up Arrow 150"/>
            <p:cNvSpPr/>
            <p:nvPr/>
          </p:nvSpPr>
          <p:spPr>
            <a:xfrm>
              <a:off x="4762500" y="2496885"/>
              <a:ext cx="342900" cy="140297"/>
            </a:xfrm>
            <a:prstGeom prst="curvedUp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Curved Up Arrow 151"/>
            <p:cNvSpPr/>
            <p:nvPr/>
          </p:nvSpPr>
          <p:spPr>
            <a:xfrm flipH="1" flipV="1">
              <a:off x="4762500" y="2310198"/>
              <a:ext cx="342900" cy="156573"/>
            </a:xfrm>
            <a:prstGeom prst="curvedUp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12343" y="4953000"/>
            <a:ext cx="342900" cy="326984"/>
            <a:chOff x="4762500" y="2310198"/>
            <a:chExt cx="342900" cy="326984"/>
          </a:xfrm>
        </p:grpSpPr>
        <p:sp>
          <p:nvSpPr>
            <p:cNvPr id="156" name="Curved Up Arrow 155"/>
            <p:cNvSpPr/>
            <p:nvPr/>
          </p:nvSpPr>
          <p:spPr>
            <a:xfrm>
              <a:off x="4762500" y="2496885"/>
              <a:ext cx="342900" cy="140297"/>
            </a:xfrm>
            <a:prstGeom prst="curvedUp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Curved Up Arrow 156"/>
            <p:cNvSpPr/>
            <p:nvPr/>
          </p:nvSpPr>
          <p:spPr>
            <a:xfrm flipH="1" flipV="1">
              <a:off x="4762500" y="2310198"/>
              <a:ext cx="342900" cy="156573"/>
            </a:xfrm>
            <a:prstGeom prst="curvedUp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4435012" y="249954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412739" y="468784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01978" y="1385288"/>
            <a:ext cx="574524" cy="76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-65116" y="160667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9" name="Straight Arrow Connector 168"/>
          <p:cNvCxnSpPr>
            <a:endCxn id="7" idx="1"/>
          </p:cNvCxnSpPr>
          <p:nvPr/>
        </p:nvCxnSpPr>
        <p:spPr>
          <a:xfrm>
            <a:off x="740526" y="1745174"/>
            <a:ext cx="326274" cy="1113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078452" y="3523211"/>
            <a:ext cx="711064" cy="1008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4953000" y="1167200"/>
            <a:ext cx="485818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07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66800" y="1371600"/>
            <a:ext cx="1066800" cy="769426"/>
            <a:chOff x="1219200" y="1295400"/>
            <a:chExt cx="1066800" cy="533400"/>
          </a:xfrm>
        </p:grpSpPr>
        <p:sp>
          <p:nvSpPr>
            <p:cNvPr id="7" name="Rectangle 6"/>
            <p:cNvSpPr/>
            <p:nvPr/>
          </p:nvSpPr>
          <p:spPr>
            <a:xfrm>
              <a:off x="1219200" y="1295400"/>
              <a:ext cx="1066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00" y="1423600"/>
              <a:ext cx="914400" cy="320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Dashboard UI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708494" y="2866834"/>
            <a:ext cx="2130706" cy="162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66800" y="3258589"/>
            <a:ext cx="1066800" cy="856211"/>
            <a:chOff x="1219200" y="1295400"/>
            <a:chExt cx="1066800" cy="533400"/>
          </a:xfrm>
        </p:grpSpPr>
        <p:sp>
          <p:nvSpPr>
            <p:cNvPr id="20" name="Rectangle 19"/>
            <p:cNvSpPr/>
            <p:nvPr/>
          </p:nvSpPr>
          <p:spPr>
            <a:xfrm>
              <a:off x="1219200" y="1295400"/>
              <a:ext cx="1066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423600"/>
              <a:ext cx="914400" cy="287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SciDrive</a:t>
              </a:r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Plugins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66800" y="5181600"/>
            <a:ext cx="1066800" cy="838200"/>
            <a:chOff x="1219200" y="1295400"/>
            <a:chExt cx="1066800" cy="533400"/>
          </a:xfrm>
        </p:grpSpPr>
        <p:sp>
          <p:nvSpPr>
            <p:cNvPr id="23" name="Rectangle 22"/>
            <p:cNvSpPr/>
            <p:nvPr/>
          </p:nvSpPr>
          <p:spPr>
            <a:xfrm>
              <a:off x="1219200" y="1295400"/>
              <a:ext cx="1066800" cy="5334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5400" y="1423600"/>
              <a:ext cx="914400" cy="17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CASJobs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60894" y="2943035"/>
            <a:ext cx="88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 and Access Control Manager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810000" y="838200"/>
            <a:ext cx="4800600" cy="1219200"/>
            <a:chOff x="4038600" y="838200"/>
            <a:chExt cx="4800600" cy="1219200"/>
          </a:xfrm>
        </p:grpSpPr>
        <p:sp>
          <p:nvSpPr>
            <p:cNvPr id="27" name="Rounded Rectangle 26"/>
            <p:cNvSpPr/>
            <p:nvPr/>
          </p:nvSpPr>
          <p:spPr>
            <a:xfrm>
              <a:off x="4038600" y="838200"/>
              <a:ext cx="4800600" cy="1219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6116" y="990600"/>
              <a:ext cx="1066800" cy="8623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990600"/>
              <a:ext cx="838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18316" y="990600"/>
              <a:ext cx="838200" cy="58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96200" y="990600"/>
              <a:ext cx="838200" cy="58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67200" y="1006301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Compute Manager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682614" y="1048025"/>
              <a:ext cx="293716" cy="276999"/>
              <a:chOff x="5682614" y="1048025"/>
              <a:chExt cx="293716" cy="276999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682614" y="1048025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021011" y="1042600"/>
              <a:ext cx="293716" cy="276999"/>
              <a:chOff x="5667418" y="1042600"/>
              <a:chExt cx="293716" cy="27699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667418" y="1353875"/>
              <a:ext cx="293716" cy="276999"/>
              <a:chOff x="5667418" y="1042600"/>
              <a:chExt cx="293716" cy="276999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032526" y="1353875"/>
              <a:ext cx="293716" cy="276999"/>
              <a:chOff x="5667418" y="1042600"/>
              <a:chExt cx="293716" cy="27699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716684" y="1143000"/>
              <a:ext cx="293716" cy="276999"/>
              <a:chOff x="5667418" y="1042600"/>
              <a:chExt cx="293716" cy="27699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055081" y="1143000"/>
              <a:ext cx="293716" cy="276999"/>
              <a:chOff x="5667418" y="1042600"/>
              <a:chExt cx="293716" cy="27699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935884" y="1143000"/>
              <a:ext cx="293716" cy="276999"/>
              <a:chOff x="5667418" y="1042600"/>
              <a:chExt cx="293716" cy="276999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218915" y="1733036"/>
              <a:ext cx="1477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Server Cluster</a:t>
              </a:r>
              <a:endParaRPr 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810000" y="5371306"/>
            <a:ext cx="4800600" cy="1219200"/>
            <a:chOff x="4038600" y="838200"/>
            <a:chExt cx="4800600" cy="1219200"/>
          </a:xfrm>
        </p:grpSpPr>
        <p:sp>
          <p:nvSpPr>
            <p:cNvPr id="56" name="Rounded Rectangle 55"/>
            <p:cNvSpPr/>
            <p:nvPr/>
          </p:nvSpPr>
          <p:spPr>
            <a:xfrm>
              <a:off x="4038600" y="838200"/>
              <a:ext cx="4800600" cy="1219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56116" y="990600"/>
              <a:ext cx="1066800" cy="8623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62600" y="990600"/>
              <a:ext cx="838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18316" y="990600"/>
              <a:ext cx="838200" cy="58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696200" y="990600"/>
              <a:ext cx="838200" cy="58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67200" y="1006301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Compute Manager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667418" y="1042600"/>
              <a:ext cx="293716" cy="276999"/>
              <a:chOff x="5667418" y="1042600"/>
              <a:chExt cx="293716" cy="276999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021011" y="1042600"/>
              <a:ext cx="293716" cy="276999"/>
              <a:chOff x="5667418" y="1042600"/>
              <a:chExt cx="293716" cy="276999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667418" y="1353875"/>
              <a:ext cx="293716" cy="276999"/>
              <a:chOff x="5667418" y="1042600"/>
              <a:chExt cx="293716" cy="276999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032526" y="1353875"/>
              <a:ext cx="293716" cy="276999"/>
              <a:chOff x="5667418" y="1042600"/>
              <a:chExt cx="293716" cy="27699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716684" y="1143000"/>
              <a:ext cx="293716" cy="276999"/>
              <a:chOff x="5667418" y="1042600"/>
              <a:chExt cx="293716" cy="27699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7055081" y="1143000"/>
              <a:ext cx="293716" cy="276999"/>
              <a:chOff x="5667418" y="1042600"/>
              <a:chExt cx="293716" cy="27699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943372" y="1133495"/>
              <a:ext cx="293716" cy="276999"/>
              <a:chOff x="5674906" y="1033095"/>
              <a:chExt cx="293716" cy="27699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674906" y="1033095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6218915" y="1733036"/>
              <a:ext cx="1477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Server Cluster</a:t>
              </a:r>
              <a:endParaRPr 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810000" y="2895600"/>
            <a:ext cx="2209800" cy="1600200"/>
            <a:chOff x="5181600" y="2895600"/>
            <a:chExt cx="2209800" cy="1600200"/>
          </a:xfrm>
        </p:grpSpPr>
        <p:sp>
          <p:nvSpPr>
            <p:cNvPr id="10" name="Rectangle 9"/>
            <p:cNvSpPr/>
            <p:nvPr/>
          </p:nvSpPr>
          <p:spPr>
            <a:xfrm>
              <a:off x="5181600" y="2895600"/>
              <a:ext cx="22098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03916" y="3005143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Job Manager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410200" y="3352800"/>
              <a:ext cx="808715" cy="990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50052" y="3657600"/>
              <a:ext cx="713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Job List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Can 85"/>
            <p:cNvSpPr/>
            <p:nvPr/>
          </p:nvSpPr>
          <p:spPr>
            <a:xfrm>
              <a:off x="6400800" y="3352800"/>
              <a:ext cx="838200" cy="990600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00800" y="3661710"/>
              <a:ext cx="848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Metadata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9" name="Straight Arrow Connector 88"/>
          <p:cNvCxnSpPr>
            <a:endCxn id="57" idx="0"/>
          </p:cNvCxnSpPr>
          <p:nvPr/>
        </p:nvCxnSpPr>
        <p:spPr>
          <a:xfrm>
            <a:off x="4560916" y="4267200"/>
            <a:ext cx="0" cy="125650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n 103"/>
          <p:cNvSpPr/>
          <p:nvPr/>
        </p:nvSpPr>
        <p:spPr>
          <a:xfrm>
            <a:off x="7822083" y="3259052"/>
            <a:ext cx="838200" cy="1084347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861630" y="3523211"/>
            <a:ext cx="848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ACLs</a:t>
            </a:r>
          </a:p>
          <a:p>
            <a:pPr algn="ctr"/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Right Arrow 105"/>
          <p:cNvSpPr/>
          <p:nvPr/>
        </p:nvSpPr>
        <p:spPr>
          <a:xfrm flipH="1">
            <a:off x="6113206" y="3469629"/>
            <a:ext cx="495299" cy="30891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4560916" y="1467966"/>
            <a:ext cx="0" cy="19964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599951" y="2030652"/>
            <a:ext cx="685801" cy="609600"/>
            <a:chOff x="2590799" y="2057400"/>
            <a:chExt cx="685801" cy="609600"/>
          </a:xfrm>
        </p:grpSpPr>
        <p:sp>
          <p:nvSpPr>
            <p:cNvPr id="114" name="Folded Corner 113"/>
            <p:cNvSpPr/>
            <p:nvPr/>
          </p:nvSpPr>
          <p:spPr>
            <a:xfrm>
              <a:off x="2590799" y="2057400"/>
              <a:ext cx="685801" cy="609600"/>
            </a:xfrm>
            <a:prstGeom prst="foldedCorner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619093" y="2122038"/>
              <a:ext cx="600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599952" y="3352800"/>
            <a:ext cx="737156" cy="609600"/>
            <a:chOff x="2590799" y="2057400"/>
            <a:chExt cx="685801" cy="609600"/>
          </a:xfrm>
        </p:grpSpPr>
        <p:sp>
          <p:nvSpPr>
            <p:cNvPr id="118" name="Folded Corner 117"/>
            <p:cNvSpPr/>
            <p:nvPr/>
          </p:nvSpPr>
          <p:spPr>
            <a:xfrm>
              <a:off x="2590799" y="2057400"/>
              <a:ext cx="685801" cy="609600"/>
            </a:xfrm>
            <a:prstGeom prst="foldedCorner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19093" y="2122038"/>
              <a:ext cx="600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614425" y="4761706"/>
            <a:ext cx="685801" cy="609600"/>
            <a:chOff x="2590799" y="2057400"/>
            <a:chExt cx="685801" cy="609600"/>
          </a:xfrm>
        </p:grpSpPr>
        <p:sp>
          <p:nvSpPr>
            <p:cNvPr id="121" name="Folded Corner 120"/>
            <p:cNvSpPr/>
            <p:nvPr/>
          </p:nvSpPr>
          <p:spPr>
            <a:xfrm>
              <a:off x="2590799" y="2057400"/>
              <a:ext cx="685801" cy="609600"/>
            </a:xfrm>
            <a:prstGeom prst="foldedCorner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619093" y="2122038"/>
              <a:ext cx="600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Query Job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2194972" y="1787361"/>
            <a:ext cx="386676" cy="39400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291463" y="2710496"/>
            <a:ext cx="736053" cy="706942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2247774" y="3648270"/>
            <a:ext cx="343374" cy="39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3437097" y="3614137"/>
            <a:ext cx="380370" cy="994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2198053" y="5099353"/>
            <a:ext cx="369121" cy="34219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3227394" y="4169542"/>
            <a:ext cx="560439" cy="521920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057546" y="165296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927339" y="328641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849545" y="488481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793787" y="474922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875116" y="237206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4698489" y="2134969"/>
            <a:ext cx="342900" cy="326984"/>
            <a:chOff x="4762500" y="2310198"/>
            <a:chExt cx="342900" cy="326984"/>
          </a:xfrm>
        </p:grpSpPr>
        <p:sp>
          <p:nvSpPr>
            <p:cNvPr id="151" name="Curved Up Arrow 150"/>
            <p:cNvSpPr/>
            <p:nvPr/>
          </p:nvSpPr>
          <p:spPr>
            <a:xfrm>
              <a:off x="4762500" y="2496885"/>
              <a:ext cx="342900" cy="140297"/>
            </a:xfrm>
            <a:prstGeom prst="curvedUp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Curved Up Arrow 151"/>
            <p:cNvSpPr/>
            <p:nvPr/>
          </p:nvSpPr>
          <p:spPr>
            <a:xfrm flipH="1" flipV="1">
              <a:off x="4762500" y="2310198"/>
              <a:ext cx="342900" cy="156573"/>
            </a:xfrm>
            <a:prstGeom prst="curvedUp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12343" y="4953000"/>
            <a:ext cx="342900" cy="326984"/>
            <a:chOff x="4762500" y="2310198"/>
            <a:chExt cx="342900" cy="326984"/>
          </a:xfrm>
        </p:grpSpPr>
        <p:sp>
          <p:nvSpPr>
            <p:cNvPr id="156" name="Curved Up Arrow 155"/>
            <p:cNvSpPr/>
            <p:nvPr/>
          </p:nvSpPr>
          <p:spPr>
            <a:xfrm>
              <a:off x="4762500" y="2496885"/>
              <a:ext cx="342900" cy="140297"/>
            </a:xfrm>
            <a:prstGeom prst="curvedUp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Curved Up Arrow 156"/>
            <p:cNvSpPr/>
            <p:nvPr/>
          </p:nvSpPr>
          <p:spPr>
            <a:xfrm flipH="1" flipV="1">
              <a:off x="4762500" y="2310198"/>
              <a:ext cx="342900" cy="156573"/>
            </a:xfrm>
            <a:prstGeom prst="curvedUp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4435012" y="249954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412739" y="468784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01978" y="1385288"/>
            <a:ext cx="574524" cy="76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-65116" y="160667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9" name="Straight Arrow Connector 168"/>
          <p:cNvCxnSpPr>
            <a:endCxn id="7" idx="1"/>
          </p:cNvCxnSpPr>
          <p:nvPr/>
        </p:nvCxnSpPr>
        <p:spPr>
          <a:xfrm>
            <a:off x="740526" y="1745174"/>
            <a:ext cx="326274" cy="1113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078452" y="3523211"/>
            <a:ext cx="711064" cy="1008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4953000" y="1167200"/>
            <a:ext cx="485818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4087425" y="4064363"/>
            <a:ext cx="711064" cy="10087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>
            <a:endCxn id="71" idx="1"/>
          </p:cNvCxnSpPr>
          <p:nvPr/>
        </p:nvCxnSpPr>
        <p:spPr>
          <a:xfrm flipV="1">
            <a:off x="4847315" y="5805101"/>
            <a:ext cx="2867457" cy="23405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7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66800" y="1371600"/>
            <a:ext cx="1066800" cy="769426"/>
            <a:chOff x="1219200" y="1295400"/>
            <a:chExt cx="1066800" cy="533400"/>
          </a:xfrm>
        </p:grpSpPr>
        <p:sp>
          <p:nvSpPr>
            <p:cNvPr id="7" name="Rectangle 6"/>
            <p:cNvSpPr/>
            <p:nvPr/>
          </p:nvSpPr>
          <p:spPr>
            <a:xfrm>
              <a:off x="1219200" y="1295400"/>
              <a:ext cx="1066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00" y="1423600"/>
              <a:ext cx="914400" cy="320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Dashboard UI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708494" y="2866834"/>
            <a:ext cx="2130706" cy="162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66800" y="3258589"/>
            <a:ext cx="1066800" cy="856211"/>
            <a:chOff x="1219200" y="1295400"/>
            <a:chExt cx="1066800" cy="533400"/>
          </a:xfrm>
        </p:grpSpPr>
        <p:sp>
          <p:nvSpPr>
            <p:cNvPr id="20" name="Rectangle 19"/>
            <p:cNvSpPr/>
            <p:nvPr/>
          </p:nvSpPr>
          <p:spPr>
            <a:xfrm>
              <a:off x="1219200" y="1295400"/>
              <a:ext cx="1066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423600"/>
              <a:ext cx="914400" cy="287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SciDrive</a:t>
              </a:r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Plugins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66800" y="5181600"/>
            <a:ext cx="1066800" cy="838200"/>
            <a:chOff x="1219200" y="1295400"/>
            <a:chExt cx="1066800" cy="533400"/>
          </a:xfrm>
        </p:grpSpPr>
        <p:sp>
          <p:nvSpPr>
            <p:cNvPr id="23" name="Rectangle 22"/>
            <p:cNvSpPr/>
            <p:nvPr/>
          </p:nvSpPr>
          <p:spPr>
            <a:xfrm>
              <a:off x="1219200" y="1295400"/>
              <a:ext cx="1066800" cy="5334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5400" y="1423600"/>
              <a:ext cx="914400" cy="17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CASJobs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60894" y="2943035"/>
            <a:ext cx="88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 and Access Control Manager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810000" y="838200"/>
            <a:ext cx="4800600" cy="1219200"/>
            <a:chOff x="4038600" y="838200"/>
            <a:chExt cx="4800600" cy="1219200"/>
          </a:xfrm>
        </p:grpSpPr>
        <p:sp>
          <p:nvSpPr>
            <p:cNvPr id="27" name="Rounded Rectangle 26"/>
            <p:cNvSpPr/>
            <p:nvPr/>
          </p:nvSpPr>
          <p:spPr>
            <a:xfrm>
              <a:off x="4038600" y="838200"/>
              <a:ext cx="4800600" cy="1219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6116" y="990600"/>
              <a:ext cx="1066800" cy="8623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990600"/>
              <a:ext cx="838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18316" y="990600"/>
              <a:ext cx="838200" cy="58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96200" y="990600"/>
              <a:ext cx="838200" cy="58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67200" y="1006301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Compute Manager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680664" y="1030418"/>
              <a:ext cx="293716" cy="276999"/>
              <a:chOff x="5680664" y="1030418"/>
              <a:chExt cx="293716" cy="276999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680664" y="1030418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021011" y="1042600"/>
              <a:ext cx="293716" cy="276999"/>
              <a:chOff x="5667418" y="1042600"/>
              <a:chExt cx="293716" cy="27699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667418" y="1353875"/>
              <a:ext cx="293716" cy="276999"/>
              <a:chOff x="5667418" y="1042600"/>
              <a:chExt cx="293716" cy="276999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032526" y="1353875"/>
              <a:ext cx="293716" cy="276999"/>
              <a:chOff x="5667418" y="1042600"/>
              <a:chExt cx="293716" cy="27699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716684" y="1143000"/>
              <a:ext cx="293716" cy="276999"/>
              <a:chOff x="5667418" y="1042600"/>
              <a:chExt cx="293716" cy="27699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055081" y="1143000"/>
              <a:ext cx="293716" cy="276999"/>
              <a:chOff x="5667418" y="1042600"/>
              <a:chExt cx="293716" cy="27699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935884" y="1143000"/>
              <a:ext cx="293716" cy="276999"/>
              <a:chOff x="5667418" y="1042600"/>
              <a:chExt cx="293716" cy="276999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218915" y="1733036"/>
              <a:ext cx="1477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Server Cluster</a:t>
              </a:r>
              <a:endParaRPr 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810000" y="5371306"/>
            <a:ext cx="4800600" cy="1219200"/>
            <a:chOff x="4038600" y="838200"/>
            <a:chExt cx="4800600" cy="1219200"/>
          </a:xfrm>
        </p:grpSpPr>
        <p:sp>
          <p:nvSpPr>
            <p:cNvPr id="56" name="Rounded Rectangle 55"/>
            <p:cNvSpPr/>
            <p:nvPr/>
          </p:nvSpPr>
          <p:spPr>
            <a:xfrm>
              <a:off x="4038600" y="838200"/>
              <a:ext cx="4800600" cy="1219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56116" y="990600"/>
              <a:ext cx="1066800" cy="8623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62600" y="990600"/>
              <a:ext cx="838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18316" y="990600"/>
              <a:ext cx="838200" cy="58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696200" y="990600"/>
              <a:ext cx="838200" cy="58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67200" y="1006301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Compute Manager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667418" y="1042600"/>
              <a:ext cx="293716" cy="276999"/>
              <a:chOff x="5667418" y="1042600"/>
              <a:chExt cx="293716" cy="276999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021011" y="1042600"/>
              <a:ext cx="293716" cy="276999"/>
              <a:chOff x="5667418" y="1042600"/>
              <a:chExt cx="293716" cy="276999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667418" y="1353875"/>
              <a:ext cx="293716" cy="276999"/>
              <a:chOff x="5667418" y="1042600"/>
              <a:chExt cx="293716" cy="276999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032526" y="1353875"/>
              <a:ext cx="293716" cy="276999"/>
              <a:chOff x="5667418" y="1042600"/>
              <a:chExt cx="293716" cy="27699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716684" y="1143000"/>
              <a:ext cx="293716" cy="276999"/>
              <a:chOff x="5667418" y="1042600"/>
              <a:chExt cx="293716" cy="27699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7055081" y="1143000"/>
              <a:ext cx="293716" cy="276999"/>
              <a:chOff x="5667418" y="1042600"/>
              <a:chExt cx="293716" cy="27699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667418" y="1042600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943372" y="1133495"/>
              <a:ext cx="293716" cy="276999"/>
              <a:chOff x="5674906" y="1033095"/>
              <a:chExt cx="293716" cy="27699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703916" y="1066800"/>
                <a:ext cx="239684" cy="228600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674906" y="1033095"/>
                <a:ext cx="293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6218915" y="1733036"/>
              <a:ext cx="1477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Server Cluster</a:t>
              </a:r>
              <a:endParaRPr 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810000" y="2895600"/>
            <a:ext cx="2209800" cy="1600200"/>
            <a:chOff x="5181600" y="2895600"/>
            <a:chExt cx="2209800" cy="1600200"/>
          </a:xfrm>
        </p:grpSpPr>
        <p:sp>
          <p:nvSpPr>
            <p:cNvPr id="10" name="Rectangle 9"/>
            <p:cNvSpPr/>
            <p:nvPr/>
          </p:nvSpPr>
          <p:spPr>
            <a:xfrm>
              <a:off x="5181600" y="2895600"/>
              <a:ext cx="22098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03916" y="3005143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Job Manager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410200" y="3352800"/>
              <a:ext cx="808715" cy="990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50052" y="3657600"/>
              <a:ext cx="713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Job List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Can 85"/>
            <p:cNvSpPr/>
            <p:nvPr/>
          </p:nvSpPr>
          <p:spPr>
            <a:xfrm>
              <a:off x="6400800" y="3352800"/>
              <a:ext cx="838200" cy="990600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00800" y="3661710"/>
              <a:ext cx="848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Metadata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9" name="Straight Arrow Connector 88"/>
          <p:cNvCxnSpPr>
            <a:endCxn id="57" idx="0"/>
          </p:cNvCxnSpPr>
          <p:nvPr/>
        </p:nvCxnSpPr>
        <p:spPr>
          <a:xfrm>
            <a:off x="4560916" y="4267200"/>
            <a:ext cx="0" cy="125650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n 103"/>
          <p:cNvSpPr/>
          <p:nvPr/>
        </p:nvSpPr>
        <p:spPr>
          <a:xfrm>
            <a:off x="7822083" y="3259052"/>
            <a:ext cx="838200" cy="1084347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861630" y="3523211"/>
            <a:ext cx="848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ACLs</a:t>
            </a:r>
          </a:p>
          <a:p>
            <a:pPr algn="ctr"/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Right Arrow 105"/>
          <p:cNvSpPr/>
          <p:nvPr/>
        </p:nvSpPr>
        <p:spPr>
          <a:xfrm flipH="1">
            <a:off x="6113206" y="3469629"/>
            <a:ext cx="495299" cy="30891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4560916" y="1467966"/>
            <a:ext cx="0" cy="19964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599951" y="2030652"/>
            <a:ext cx="685801" cy="609600"/>
            <a:chOff x="2590799" y="2057400"/>
            <a:chExt cx="685801" cy="609600"/>
          </a:xfrm>
        </p:grpSpPr>
        <p:sp>
          <p:nvSpPr>
            <p:cNvPr id="114" name="Folded Corner 113"/>
            <p:cNvSpPr/>
            <p:nvPr/>
          </p:nvSpPr>
          <p:spPr>
            <a:xfrm>
              <a:off x="2590799" y="2057400"/>
              <a:ext cx="685801" cy="609600"/>
            </a:xfrm>
            <a:prstGeom prst="foldedCorner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619093" y="2122038"/>
              <a:ext cx="600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599952" y="3352800"/>
            <a:ext cx="737156" cy="609600"/>
            <a:chOff x="2590799" y="2057400"/>
            <a:chExt cx="685801" cy="609600"/>
          </a:xfrm>
        </p:grpSpPr>
        <p:sp>
          <p:nvSpPr>
            <p:cNvPr id="118" name="Folded Corner 117"/>
            <p:cNvSpPr/>
            <p:nvPr/>
          </p:nvSpPr>
          <p:spPr>
            <a:xfrm>
              <a:off x="2590799" y="2057400"/>
              <a:ext cx="685801" cy="609600"/>
            </a:xfrm>
            <a:prstGeom prst="foldedCorner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19093" y="2122038"/>
              <a:ext cx="600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614425" y="4761706"/>
            <a:ext cx="685801" cy="609600"/>
            <a:chOff x="2590799" y="2057400"/>
            <a:chExt cx="685801" cy="609600"/>
          </a:xfrm>
        </p:grpSpPr>
        <p:sp>
          <p:nvSpPr>
            <p:cNvPr id="121" name="Folded Corner 120"/>
            <p:cNvSpPr/>
            <p:nvPr/>
          </p:nvSpPr>
          <p:spPr>
            <a:xfrm>
              <a:off x="2590799" y="2057400"/>
              <a:ext cx="685801" cy="609600"/>
            </a:xfrm>
            <a:prstGeom prst="foldedCorner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619093" y="2122038"/>
              <a:ext cx="600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Query Job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2194972" y="1787361"/>
            <a:ext cx="386676" cy="39400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291463" y="2710496"/>
            <a:ext cx="736053" cy="706942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2247774" y="3648270"/>
            <a:ext cx="343374" cy="39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3437097" y="3614137"/>
            <a:ext cx="380370" cy="994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2198053" y="5099353"/>
            <a:ext cx="369121" cy="34219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3227394" y="4169542"/>
            <a:ext cx="560439" cy="521920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057546" y="165296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927339" y="328641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849545" y="488481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793787" y="474922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875116" y="237206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4698489" y="2134969"/>
            <a:ext cx="342900" cy="326984"/>
            <a:chOff x="4762500" y="2310198"/>
            <a:chExt cx="342900" cy="326984"/>
          </a:xfrm>
        </p:grpSpPr>
        <p:sp>
          <p:nvSpPr>
            <p:cNvPr id="151" name="Curved Up Arrow 150"/>
            <p:cNvSpPr/>
            <p:nvPr/>
          </p:nvSpPr>
          <p:spPr>
            <a:xfrm>
              <a:off x="4762500" y="2496885"/>
              <a:ext cx="342900" cy="140297"/>
            </a:xfrm>
            <a:prstGeom prst="curvedUp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Curved Up Arrow 151"/>
            <p:cNvSpPr/>
            <p:nvPr/>
          </p:nvSpPr>
          <p:spPr>
            <a:xfrm flipH="1" flipV="1">
              <a:off x="4762500" y="2310198"/>
              <a:ext cx="342900" cy="156573"/>
            </a:xfrm>
            <a:prstGeom prst="curvedUp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12343" y="4953000"/>
            <a:ext cx="342900" cy="326984"/>
            <a:chOff x="4762500" y="2310198"/>
            <a:chExt cx="342900" cy="326984"/>
          </a:xfrm>
        </p:grpSpPr>
        <p:sp>
          <p:nvSpPr>
            <p:cNvPr id="156" name="Curved Up Arrow 155"/>
            <p:cNvSpPr/>
            <p:nvPr/>
          </p:nvSpPr>
          <p:spPr>
            <a:xfrm>
              <a:off x="4762500" y="2496885"/>
              <a:ext cx="342900" cy="140297"/>
            </a:xfrm>
            <a:prstGeom prst="curvedUp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Curved Up Arrow 156"/>
            <p:cNvSpPr/>
            <p:nvPr/>
          </p:nvSpPr>
          <p:spPr>
            <a:xfrm flipH="1" flipV="1">
              <a:off x="4762500" y="2310198"/>
              <a:ext cx="342900" cy="156573"/>
            </a:xfrm>
            <a:prstGeom prst="curvedUp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4435012" y="249954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412739" y="468784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01978" y="1385288"/>
            <a:ext cx="574524" cy="76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-65116" y="160667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9" name="Straight Arrow Connector 168"/>
          <p:cNvCxnSpPr>
            <a:endCxn id="7" idx="1"/>
          </p:cNvCxnSpPr>
          <p:nvPr/>
        </p:nvCxnSpPr>
        <p:spPr>
          <a:xfrm>
            <a:off x="740526" y="1745174"/>
            <a:ext cx="326274" cy="1113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078452" y="3523211"/>
            <a:ext cx="711064" cy="1008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4953000" y="1167200"/>
            <a:ext cx="485818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4087425" y="4064363"/>
            <a:ext cx="711064" cy="10087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>
            <a:endCxn id="71" idx="1"/>
          </p:cNvCxnSpPr>
          <p:nvPr/>
        </p:nvCxnSpPr>
        <p:spPr>
          <a:xfrm flipV="1">
            <a:off x="4847315" y="5805101"/>
            <a:ext cx="2867457" cy="23405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7" name="Group 176"/>
          <p:cNvGrpSpPr/>
          <p:nvPr/>
        </p:nvGrpSpPr>
        <p:grpSpPr>
          <a:xfrm>
            <a:off x="609600" y="1331782"/>
            <a:ext cx="8229600" cy="5297618"/>
            <a:chOff x="609600" y="1331782"/>
            <a:chExt cx="8229600" cy="5297618"/>
          </a:xfrm>
        </p:grpSpPr>
        <p:sp>
          <p:nvSpPr>
            <p:cNvPr id="178" name="Rectangle 177"/>
            <p:cNvSpPr/>
            <p:nvPr/>
          </p:nvSpPr>
          <p:spPr>
            <a:xfrm>
              <a:off x="4419600" y="2367350"/>
              <a:ext cx="16002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418001" y="2362200"/>
              <a:ext cx="1525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Jupyter</a:t>
              </a:r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Notebook (INVISIBLE)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418001" y="2639199"/>
              <a:ext cx="15255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&lt;code&gt;</a:t>
              </a:r>
            </a:p>
            <a:p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{</a:t>
              </a:r>
            </a:p>
            <a:p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 </a:t>
              </a:r>
              <a:r>
                <a:rPr lang="en-US" sz="1200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CJ.Query</a:t>
              </a:r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()</a:t>
              </a:r>
            </a:p>
            <a:p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</a:t>
              </a:r>
              <a:r>
                <a:rPr lang="en-US" sz="1200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SD.Write</a:t>
              </a:r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()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 </a:t>
              </a:r>
              <a:r>
                <a:rPr lang="en-US" sz="1200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Open.File</a:t>
              </a:r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()</a:t>
              </a:r>
            </a:p>
            <a:p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}</a:t>
              </a:r>
              <a:r>
                <a:rPr lang="en-US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	</a:t>
              </a: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541576" y="4391798"/>
              <a:ext cx="1525599" cy="609600"/>
              <a:chOff x="2589201" y="4343400"/>
              <a:chExt cx="1525599" cy="609600"/>
            </a:xfrm>
          </p:grpSpPr>
          <p:sp>
            <p:nvSpPr>
              <p:cNvPr id="222" name="Rectangle 221"/>
              <p:cNvSpPr/>
              <p:nvPr/>
            </p:nvSpPr>
            <p:spPr>
              <a:xfrm>
                <a:off x="2667000" y="4343400"/>
                <a:ext cx="1360516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2589201" y="4509700"/>
                <a:ext cx="15255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CASJobs</a:t>
                </a:r>
                <a:endParaRPr 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4466315" y="4391798"/>
              <a:ext cx="1525599" cy="609600"/>
              <a:chOff x="2589201" y="4343400"/>
              <a:chExt cx="1525599" cy="609600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2667000" y="4343400"/>
                <a:ext cx="1360516" cy="609600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2589201" y="4509700"/>
                <a:ext cx="15255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Persistent File</a:t>
                </a:r>
                <a:endParaRPr 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6487174" y="4377895"/>
              <a:ext cx="1525599" cy="609600"/>
              <a:chOff x="2589201" y="4343400"/>
              <a:chExt cx="1525599" cy="60960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2667000" y="4343400"/>
                <a:ext cx="1360516" cy="609600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2589201" y="4509700"/>
                <a:ext cx="15255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SciDrive</a:t>
                </a:r>
                <a:endParaRPr 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84" name="Straight Arrow Connector 183"/>
            <p:cNvCxnSpPr/>
            <p:nvPr/>
          </p:nvCxnSpPr>
          <p:spPr>
            <a:xfrm>
              <a:off x="6097642" y="3806394"/>
              <a:ext cx="922177" cy="509974"/>
            </a:xfrm>
            <a:prstGeom prst="straightConnector1">
              <a:avLst/>
            </a:prstGeom>
            <a:ln w="317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5180800" y="3889995"/>
              <a:ext cx="0" cy="426373"/>
            </a:xfrm>
            <a:prstGeom prst="straightConnector1">
              <a:avLst/>
            </a:prstGeom>
            <a:ln w="317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H="1">
              <a:off x="3299633" y="3586550"/>
              <a:ext cx="1043767" cy="7298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609600" y="5906294"/>
              <a:ext cx="915999" cy="723106"/>
              <a:chOff x="2132001" y="5867400"/>
              <a:chExt cx="915999" cy="723106"/>
            </a:xfrm>
          </p:grpSpPr>
          <p:sp>
            <p:nvSpPr>
              <p:cNvPr id="216" name="Can 215"/>
              <p:cNvSpPr/>
              <p:nvPr/>
            </p:nvSpPr>
            <p:spPr>
              <a:xfrm>
                <a:off x="2133600" y="5867400"/>
                <a:ext cx="914400" cy="723106"/>
              </a:xfrm>
              <a:prstGeom prst="can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2132001" y="6130945"/>
                <a:ext cx="915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MyDB</a:t>
                </a:r>
                <a:endParaRPr 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2122516" y="5906294"/>
              <a:ext cx="915999" cy="723106"/>
              <a:chOff x="2132001" y="5867400"/>
              <a:chExt cx="915999" cy="723106"/>
            </a:xfrm>
          </p:grpSpPr>
          <p:sp>
            <p:nvSpPr>
              <p:cNvPr id="214" name="Can 213"/>
              <p:cNvSpPr/>
              <p:nvPr/>
            </p:nvSpPr>
            <p:spPr>
              <a:xfrm>
                <a:off x="2133600" y="5867400"/>
                <a:ext cx="914400" cy="723106"/>
              </a:xfrm>
              <a:prstGeom prst="can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2132001" y="6130945"/>
                <a:ext cx="915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ScratchDB</a:t>
                </a:r>
                <a:endParaRPr 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3357452" y="5926340"/>
              <a:ext cx="1525599" cy="609600"/>
              <a:chOff x="2589201" y="4343400"/>
              <a:chExt cx="1525599" cy="60960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2667000" y="4343400"/>
                <a:ext cx="1360516" cy="609600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2589201" y="4509700"/>
                <a:ext cx="15255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Scratch File</a:t>
                </a:r>
                <a:endParaRPr 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5561800" y="5867400"/>
              <a:ext cx="915999" cy="723106"/>
              <a:chOff x="2132001" y="5867400"/>
              <a:chExt cx="915999" cy="723106"/>
            </a:xfrm>
          </p:grpSpPr>
          <p:sp>
            <p:nvSpPr>
              <p:cNvPr id="210" name="Can 209"/>
              <p:cNvSpPr/>
              <p:nvPr/>
            </p:nvSpPr>
            <p:spPr>
              <a:xfrm>
                <a:off x="2133600" y="5867400"/>
                <a:ext cx="914400" cy="723106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2132001" y="6130945"/>
                <a:ext cx="915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SDSS</a:t>
                </a:r>
                <a:endParaRPr 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6728957" y="5867400"/>
              <a:ext cx="915999" cy="723106"/>
              <a:chOff x="2132001" y="5867400"/>
              <a:chExt cx="915999" cy="723106"/>
            </a:xfrm>
          </p:grpSpPr>
          <p:sp>
            <p:nvSpPr>
              <p:cNvPr id="208" name="Can 207"/>
              <p:cNvSpPr/>
              <p:nvPr/>
            </p:nvSpPr>
            <p:spPr>
              <a:xfrm>
                <a:off x="2133600" y="5867400"/>
                <a:ext cx="914400" cy="723106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2132001" y="6130945"/>
                <a:ext cx="915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Turbulence</a:t>
                </a:r>
                <a:endParaRPr 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7923201" y="5867400"/>
              <a:ext cx="915999" cy="723106"/>
              <a:chOff x="2132001" y="5867400"/>
              <a:chExt cx="915999" cy="723106"/>
            </a:xfrm>
          </p:grpSpPr>
          <p:sp>
            <p:nvSpPr>
              <p:cNvPr id="206" name="Can 205"/>
              <p:cNvSpPr/>
              <p:nvPr/>
            </p:nvSpPr>
            <p:spPr>
              <a:xfrm>
                <a:off x="2133600" y="5867400"/>
                <a:ext cx="914400" cy="723106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2132001" y="6130945"/>
                <a:ext cx="915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MatSci</a:t>
                </a:r>
                <a:endParaRPr 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93" name="Straight Arrow Connector 192"/>
            <p:cNvCxnSpPr/>
            <p:nvPr/>
          </p:nvCxnSpPr>
          <p:spPr>
            <a:xfrm flipH="1">
              <a:off x="1067599" y="5410200"/>
              <a:ext cx="7313601" cy="24751"/>
            </a:xfrm>
            <a:prstGeom prst="straightConnector1">
              <a:avLst/>
            </a:prstGeom>
            <a:ln w="317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216" idx="1"/>
            </p:cNvCxnSpPr>
            <p:nvPr/>
          </p:nvCxnSpPr>
          <p:spPr>
            <a:xfrm flipH="1" flipV="1">
              <a:off x="1067599" y="5440874"/>
              <a:ext cx="800" cy="465420"/>
            </a:xfrm>
            <a:prstGeom prst="straightConnector1">
              <a:avLst/>
            </a:prstGeom>
            <a:ln w="317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H="1" flipV="1">
              <a:off x="2617317" y="5447935"/>
              <a:ext cx="800" cy="465420"/>
            </a:xfrm>
            <a:prstGeom prst="straightConnector1">
              <a:avLst/>
            </a:prstGeom>
            <a:ln w="317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H="1" flipV="1">
              <a:off x="4115509" y="5421620"/>
              <a:ext cx="800" cy="465420"/>
            </a:xfrm>
            <a:prstGeom prst="straightConnector1">
              <a:avLst/>
            </a:prstGeom>
            <a:ln w="317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 flipH="1" flipV="1">
              <a:off x="6019799" y="5401980"/>
              <a:ext cx="800" cy="465420"/>
            </a:xfrm>
            <a:prstGeom prst="straightConnector1">
              <a:avLst/>
            </a:prstGeom>
            <a:ln w="317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H="1" flipV="1">
              <a:off x="7227116" y="5421620"/>
              <a:ext cx="800" cy="465420"/>
            </a:xfrm>
            <a:prstGeom prst="straightConnector1">
              <a:avLst/>
            </a:prstGeom>
            <a:ln w="317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 flipH="1" flipV="1">
              <a:off x="8381200" y="5401980"/>
              <a:ext cx="800" cy="465420"/>
            </a:xfrm>
            <a:prstGeom prst="straightConnector1">
              <a:avLst/>
            </a:prstGeom>
            <a:ln w="317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H="1" flipV="1">
              <a:off x="3296279" y="5021788"/>
              <a:ext cx="3354" cy="413163"/>
            </a:xfrm>
            <a:prstGeom prst="straightConnector1">
              <a:avLst/>
            </a:prstGeom>
            <a:ln w="317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H="1">
              <a:off x="4448175" y="1331782"/>
              <a:ext cx="999428" cy="973268"/>
            </a:xfrm>
            <a:prstGeom prst="straightConnector1">
              <a:avLst/>
            </a:prstGeom>
            <a:ln w="317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>
              <a:off x="5750329" y="1353697"/>
              <a:ext cx="271070" cy="931751"/>
            </a:xfrm>
            <a:prstGeom prst="straightConnector1">
              <a:avLst/>
            </a:prstGeom>
            <a:ln w="317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Cloud 202"/>
            <p:cNvSpPr/>
            <p:nvPr/>
          </p:nvSpPr>
          <p:spPr>
            <a:xfrm>
              <a:off x="7019819" y="2438400"/>
              <a:ext cx="1514581" cy="914400"/>
            </a:xfrm>
            <a:prstGeom prst="cloud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959050" y="2705097"/>
              <a:ext cx="1525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EXTERNAL</a:t>
              </a:r>
              <a:endParaRPr 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V="1">
              <a:off x="6049351" y="2958544"/>
              <a:ext cx="884849" cy="132706"/>
            </a:xfrm>
            <a:prstGeom prst="straightConnector1">
              <a:avLst/>
            </a:prstGeom>
            <a:ln w="317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Rectangle 225"/>
          <p:cNvSpPr/>
          <p:nvPr/>
        </p:nvSpPr>
        <p:spPr>
          <a:xfrm>
            <a:off x="5486400" y="1066800"/>
            <a:ext cx="239684" cy="2286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5454014" y="1048025"/>
            <a:ext cx="29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281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SciServer</a:t>
            </a:r>
            <a:r>
              <a:rPr lang="en-US" dirty="0" smtClean="0"/>
              <a:t> Compute Interactive is live now</a:t>
            </a:r>
          </a:p>
          <a:p>
            <a:endParaRPr lang="en-US" dirty="0" smtClean="0"/>
          </a:p>
          <a:p>
            <a:r>
              <a:rPr lang="en-US" dirty="0" smtClean="0"/>
              <a:t>Supports Python, R, </a:t>
            </a:r>
            <a:r>
              <a:rPr lang="en-US" dirty="0" err="1" smtClean="0"/>
              <a:t>Jupyter</a:t>
            </a:r>
            <a:endParaRPr lang="en-US" dirty="0" smtClean="0"/>
          </a:p>
          <a:p>
            <a:r>
              <a:rPr lang="en-US" dirty="0" smtClean="0"/>
              <a:t>Runs on a 4 node cluster</a:t>
            </a:r>
          </a:p>
          <a:p>
            <a:r>
              <a:rPr lang="en-US" dirty="0" smtClean="0"/>
              <a:t>Access to several domain databases</a:t>
            </a:r>
          </a:p>
          <a:p>
            <a:endParaRPr lang="en-US" dirty="0"/>
          </a:p>
          <a:p>
            <a:r>
              <a:rPr lang="en-US" dirty="0" smtClean="0"/>
              <a:t>Asynchronous Job Execution early 2017</a:t>
            </a:r>
          </a:p>
          <a:p>
            <a:endParaRPr lang="en-US" dirty="0" smtClean="0"/>
          </a:p>
          <a:p>
            <a:r>
              <a:rPr lang="en-US" dirty="0" smtClean="0"/>
              <a:t>Please register with </a:t>
            </a:r>
            <a:r>
              <a:rPr lang="en-US" dirty="0" err="1" smtClean="0"/>
              <a:t>SciServer</a:t>
            </a:r>
            <a:r>
              <a:rPr lang="en-US" dirty="0" smtClean="0"/>
              <a:t> and try it out</a:t>
            </a:r>
          </a:p>
        </p:txBody>
      </p:sp>
    </p:spTree>
    <p:extLst>
      <p:ext uri="{BB962C8B-B14F-4D97-AF65-F5344CB8AC3E}">
        <p14:creationId xmlns:p14="http://schemas.microsoft.com/office/powerpoint/2010/main" val="71828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457200" y="1980239"/>
            <a:ext cx="8001000" cy="182976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Questions?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8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3900" y="1752600"/>
            <a:ext cx="7696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“The Project aims to create a sustainable collaborative ecosystem built around several large scientific data sets for the broader science community, based upon the expertise developed for the Sloan Digital Sky Survey (SDSS)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SkyServer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and associated projects.” </a:t>
            </a:r>
          </a:p>
        </p:txBody>
      </p:sp>
    </p:spTree>
    <p:extLst>
      <p:ext uri="{BB962C8B-B14F-4D97-AF65-F5344CB8AC3E}">
        <p14:creationId xmlns:p14="http://schemas.microsoft.com/office/powerpoint/2010/main" val="20812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874837"/>
            <a:ext cx="8229600" cy="4525963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68000"/>
              <a:buFont typeface="Wingdings 3"/>
              <a:buChar char="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4">
                  <a:lumMod val="75000"/>
                </a:schemeClr>
              </a:buClr>
              <a:buFont typeface="Verdana"/>
              <a:buChar char="◦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 smtClean="0"/>
              <a:t>NSF Cooperative Agreement</a:t>
            </a:r>
          </a:p>
          <a:p>
            <a:pPr fontAlgn="auto"/>
            <a:r>
              <a:rPr lang="en-US" dirty="0" smtClean="0"/>
              <a:t>5 years duration, just completed first 3</a:t>
            </a:r>
          </a:p>
          <a:p>
            <a:pPr fontAlgn="auto"/>
            <a:r>
              <a:rPr lang="en-US" dirty="0" smtClean="0"/>
              <a:t>Development of Cyberinfrastructure</a:t>
            </a:r>
          </a:p>
          <a:p>
            <a:pPr fontAlgn="auto"/>
            <a:r>
              <a:rPr lang="en-US" dirty="0" smtClean="0"/>
              <a:t>Science Driven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9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72469"/>
            <a:ext cx="8229600" cy="4275931"/>
          </a:xfrm>
        </p:spPr>
        <p:txBody>
          <a:bodyPr>
            <a:normAutofit/>
          </a:bodyPr>
          <a:lstStyle/>
          <a:p>
            <a:r>
              <a:rPr lang="en-US" dirty="0" smtClean="0"/>
              <a:t>Started with the SDSS </a:t>
            </a:r>
            <a:r>
              <a:rPr lang="en-US" dirty="0" err="1" smtClean="0"/>
              <a:t>SkyServer</a:t>
            </a:r>
            <a:endParaRPr lang="en-US" dirty="0" smtClean="0"/>
          </a:p>
          <a:p>
            <a:r>
              <a:rPr lang="en-US" u="sng" dirty="0" smtClean="0"/>
              <a:t>Goal</a:t>
            </a:r>
            <a:r>
              <a:rPr lang="en-US" dirty="0" smtClean="0"/>
              <a:t>: instant </a:t>
            </a:r>
            <a:r>
              <a:rPr lang="en-US" dirty="0"/>
              <a:t>access to rich content</a:t>
            </a:r>
          </a:p>
          <a:p>
            <a:r>
              <a:rPr lang="en-US" u="sng" dirty="0" smtClean="0"/>
              <a:t>Idea</a:t>
            </a:r>
            <a:r>
              <a:rPr lang="en-US" dirty="0" smtClean="0"/>
              <a:t>: bring the analysis to the data</a:t>
            </a:r>
          </a:p>
          <a:p>
            <a:r>
              <a:rPr lang="en-US" dirty="0" smtClean="0"/>
              <a:t>Interactive access at the core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History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408738"/>
            <a:ext cx="2819400" cy="365125"/>
          </a:xfrm>
        </p:spPr>
        <p:txBody>
          <a:bodyPr/>
          <a:lstStyle/>
          <a:p>
            <a:r>
              <a:rPr lang="en-US" smtClean="0"/>
              <a:t>SciServer 18-mth Review, NSF, April 15,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 science on </a:t>
            </a:r>
            <a:r>
              <a:rPr lang="en-US" dirty="0" err="1"/>
              <a:t>p</a:t>
            </a:r>
            <a:r>
              <a:rPr lang="en-US" dirty="0" err="1" smtClean="0"/>
              <a:t>etascale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Create scalable open </a:t>
            </a:r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l</a:t>
            </a:r>
            <a:r>
              <a:rPr lang="en-US" dirty="0" smtClean="0"/>
              <a:t>aboratories</a:t>
            </a:r>
          </a:p>
          <a:p>
            <a:r>
              <a:rPr lang="en-US" dirty="0" smtClean="0"/>
              <a:t>Large footprint across many disciplines</a:t>
            </a:r>
          </a:p>
          <a:p>
            <a:r>
              <a:rPr lang="en-US" dirty="0" smtClean="0"/>
              <a:t>Use commonly shared building blocks</a:t>
            </a:r>
          </a:p>
          <a:p>
            <a:r>
              <a:rPr lang="en-US" dirty="0" smtClean="0"/>
              <a:t>Major national and international impact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en-US" smtClean="0"/>
              <a:t>Ani Thakar, JHU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W</a:t>
            </a:r>
            <a:r>
              <a:rPr lang="en-US" dirty="0" smtClean="0"/>
              <a:t>e Going?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457200" y="1980239"/>
            <a:ext cx="8001000" cy="182976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Current System</a:t>
            </a:r>
          </a:p>
        </p:txBody>
      </p:sp>
    </p:spTree>
    <p:extLst>
      <p:ext uri="{BB962C8B-B14F-4D97-AF65-F5344CB8AC3E}">
        <p14:creationId xmlns:p14="http://schemas.microsoft.com/office/powerpoint/2010/main" val="220358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SciServer</a:t>
            </a:r>
            <a:r>
              <a:rPr lang="en-US" dirty="0" smtClean="0"/>
              <a:t> : Core Functions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62000" y="1981200"/>
            <a:ext cx="2819400" cy="1752600"/>
            <a:chOff x="762000" y="1981200"/>
            <a:chExt cx="2819400" cy="1752600"/>
          </a:xfrm>
        </p:grpSpPr>
        <p:sp>
          <p:nvSpPr>
            <p:cNvPr id="7" name="Rounded Rectangle 6"/>
            <p:cNvSpPr/>
            <p:nvPr/>
          </p:nvSpPr>
          <p:spPr>
            <a:xfrm>
              <a:off x="762000" y="1981200"/>
              <a:ext cx="2819400" cy="1752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2209800"/>
              <a:ext cx="2743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Cyber Infrastructure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53000" y="1981200"/>
            <a:ext cx="2819400" cy="1752600"/>
            <a:chOff x="762000" y="1981200"/>
            <a:chExt cx="2819400" cy="1752600"/>
          </a:xfrm>
          <a:solidFill>
            <a:schemeClr val="bg1">
              <a:lumMod val="85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762000" y="1981200"/>
              <a:ext cx="2819400" cy="17526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2209800"/>
              <a:ext cx="27432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Science Collaboration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000" y="4419600"/>
            <a:ext cx="2819400" cy="1752600"/>
            <a:chOff x="762000" y="1981200"/>
            <a:chExt cx="2819400" cy="1752600"/>
          </a:xfrm>
          <a:solidFill>
            <a:schemeClr val="bg1">
              <a:lumMod val="65000"/>
            </a:schemeClr>
          </a:solidFill>
        </p:grpSpPr>
        <p:sp>
          <p:nvSpPr>
            <p:cNvPr id="15" name="Rounded Rectangle 14"/>
            <p:cNvSpPr/>
            <p:nvPr/>
          </p:nvSpPr>
          <p:spPr>
            <a:xfrm>
              <a:off x="762000" y="1981200"/>
              <a:ext cx="2819400" cy="17526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00" y="2209800"/>
              <a:ext cx="27432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SDSS Integration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53000" y="4419600"/>
            <a:ext cx="2819400" cy="1752600"/>
            <a:chOff x="762000" y="1981200"/>
            <a:chExt cx="2819400" cy="1752600"/>
          </a:xfrm>
          <a:solidFill>
            <a:schemeClr val="bg1">
              <a:lumMod val="50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762000" y="1981200"/>
              <a:ext cx="2819400" cy="17526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000" y="2209800"/>
              <a:ext cx="27432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Outreach &amp; Education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39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1137</Words>
  <Application>Microsoft Office PowerPoint</Application>
  <PresentationFormat>On-screen Show (4:3)</PresentationFormat>
  <Paragraphs>421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ＭＳ Ｐゴシック</vt:lpstr>
      <vt:lpstr>Arial</vt:lpstr>
      <vt:lpstr>Calibri</vt:lpstr>
      <vt:lpstr>Lucida Sans Unicode</vt:lpstr>
      <vt:lpstr>Quark Bold</vt:lpstr>
      <vt:lpstr>Times</vt:lpstr>
      <vt:lpstr>Verdana</vt:lpstr>
      <vt:lpstr>Wingdings 2</vt:lpstr>
      <vt:lpstr>Wingdings 3</vt:lpstr>
      <vt:lpstr>Concourse</vt:lpstr>
      <vt:lpstr>SciServer Compute</vt:lpstr>
      <vt:lpstr>Agenda</vt:lpstr>
      <vt:lpstr>Background</vt:lpstr>
      <vt:lpstr>PowerPoint Presentation</vt:lpstr>
      <vt:lpstr>Project Management</vt:lpstr>
      <vt:lpstr>Motivation and History</vt:lpstr>
      <vt:lpstr>Where Are We Going?</vt:lpstr>
      <vt:lpstr>Current System</vt:lpstr>
      <vt:lpstr>SciServer : Core Functions</vt:lpstr>
      <vt:lpstr>SciServer : Core Functions</vt:lpstr>
      <vt:lpstr>PowerPoint Presentation</vt:lpstr>
      <vt:lpstr>How they fit together : Original</vt:lpstr>
      <vt:lpstr>Intermediate Refactoring</vt:lpstr>
      <vt:lpstr>SciServer : CyberInfrastructure</vt:lpstr>
      <vt:lpstr>SciServer : Compute</vt:lpstr>
      <vt:lpstr>SciServer : Compute</vt:lpstr>
      <vt:lpstr>SciServer : Compute</vt:lpstr>
      <vt:lpstr>SciServer : Compute</vt:lpstr>
      <vt:lpstr>SciServer : Compute</vt:lpstr>
      <vt:lpstr>SciServer : Compute</vt:lpstr>
      <vt:lpstr>Compute Architecture</vt:lpstr>
      <vt:lpstr>Compute Dashboard</vt:lpstr>
      <vt:lpstr>Compute : Jupyter Notebook</vt:lpstr>
      <vt:lpstr>Example : Astronomy (SDSS)</vt:lpstr>
      <vt:lpstr>Example : Material Science</vt:lpstr>
      <vt:lpstr>Example : Cosmology</vt:lpstr>
      <vt:lpstr>Compute Next Stage</vt:lpstr>
      <vt:lpstr>System Balance</vt:lpstr>
      <vt:lpstr>Compute Development</vt:lpstr>
      <vt:lpstr>PowerPoint Presentation</vt:lpstr>
      <vt:lpstr>PowerPoint Presentation</vt:lpstr>
      <vt:lpstr>PowerPoint Presentation</vt:lpstr>
      <vt:lpstr>PowerPoint Presentation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2016-09-07T19:40:53Z</dcterms:created>
  <dcterms:modified xsi:type="dcterms:W3CDTF">2016-10-21T07:21:17Z</dcterms:modified>
</cp:coreProperties>
</file>