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9" r:id="rId9"/>
    <p:sldId id="270" r:id="rId10"/>
    <p:sldId id="271" r:id="rId11"/>
    <p:sldId id="272" r:id="rId12"/>
    <p:sldId id="266" r:id="rId13"/>
    <p:sldId id="262" r:id="rId14"/>
    <p:sldId id="267" r:id="rId15"/>
    <p:sldId id="263" r:id="rId16"/>
    <p:sldId id="273" r:id="rId17"/>
    <p:sldId id="268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09E2F-0DE9-3F43-A9F0-07779A291CDB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A6CF4-686E-AD4C-B2F6-C6DC01C87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6B73E-D2C6-4E4D-9A81-3C93D26989F5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31 of the past 40 years, health care costs have increased at 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rate than the economy as a whole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care costs constitute 18% of U.S. GDP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30% increase in personal income over the past decade effectively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eliminated by a 76% increase in health care costs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$750B in waste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BF61-22A6-C14B-B113-61EF8AFFE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6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Physicians in private practice interact with as many as 229 other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physicians in 117 different practices just for their Medicare patient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opulation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ICU clinicians have 180 activities per patient per day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Chronic disease: a 79 year old patient with osteoporosis,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osteoarthritis, type 2 diabetes, hypertension, and chronic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obstructive pulmonary disease: 19 medications per day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9BF61-22A6-C14B-B113-61EF8AFFE9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a unique </a:t>
            </a:r>
            <a:r>
              <a:rPr lang="en-US" dirty="0" err="1" smtClean="0"/>
              <a:t>opportuinty</a:t>
            </a:r>
            <a:r>
              <a:rPr lang="en-US" dirty="0" smtClean="0"/>
              <a:t> at JHU to play in this space</a:t>
            </a:r>
          </a:p>
          <a:p>
            <a:endParaRPr lang="en-US" dirty="0" smtClean="0"/>
          </a:p>
          <a:p>
            <a:r>
              <a:rPr lang="en-US" dirty="0" smtClean="0"/>
              <a:t>We have to think beyond point solutions,</a:t>
            </a:r>
            <a:r>
              <a:rPr lang="en-US" baseline="0" dirty="0" smtClean="0"/>
              <a:t> and toward </a:t>
            </a:r>
            <a:r>
              <a:rPr lang="en-US" baseline="0" dirty="0" err="1" smtClean="0"/>
              <a:t>methodlogies</a:t>
            </a:r>
            <a:r>
              <a:rPr lang="en-US" baseline="0" dirty="0" smtClean="0"/>
              <a:t> and a culture of engineering innovation that will sustain and accelerate continuous improvement in healthcare.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a startup, and we are unique </a:t>
            </a:r>
            <a:r>
              <a:rPr lang="is-IS" baseline="0" dirty="0" smtClean="0"/>
              <a:t>… its exciting but important that we develop a focus ... </a:t>
            </a:r>
            <a:r>
              <a:rPr lang="en-US" baseline="0" dirty="0" smtClean="0"/>
              <a:t>L</a:t>
            </a:r>
            <a:r>
              <a:rPr lang="is-IS" baseline="0" dirty="0" smtClean="0"/>
              <a:t>et me give you a sense of how I see the landscape today (which in the world of startups will be change as we learn 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4A757-5E21-D349-BF93-45CE81313E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8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29826-155F-C745-BEC6-5E6B6EFDF0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/>
          </a:bodyPr>
          <a:lstStyle>
            <a:lvl1pPr algn="l" defTabSz="914400" rtl="0" eaLnBrk="1" latinLnBrk="0" hangingPunct="1"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buFont typeface="Arial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JHU Confidential -- Not for Distribution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CB3CFC-0860-4F3E-B293-656EBF56F1F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5943600"/>
            <a:ext cx="8229600" cy="228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 smtClean="0"/>
              <a:t>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37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6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3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EC45-5F62-FB48-B070-B07BC33EEF5F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D49D-47E6-1C43-A0BC-91C7CB21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ing.small.horizontal.blue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8" y="1716801"/>
            <a:ext cx="7548144" cy="34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hypothetical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Every patient was on some drug, had some toxicity, and some adherence level.</a:t>
            </a:r>
          </a:p>
          <a:p>
            <a:r>
              <a:rPr lang="en-US" dirty="0" smtClean="0"/>
              <a:t>What would have happened to their outcome</a:t>
            </a:r>
          </a:p>
          <a:p>
            <a:pPr lvl="1"/>
            <a:r>
              <a:rPr lang="en-US" dirty="0" smtClean="0"/>
              <a:t>If toxicity were low?</a:t>
            </a:r>
          </a:p>
          <a:p>
            <a:pPr lvl="1"/>
            <a:r>
              <a:rPr lang="en-US" dirty="0" smtClean="0"/>
              <a:t>If adherence were high?</a:t>
            </a:r>
            <a:endParaRPr lang="en-US" dirty="0"/>
          </a:p>
          <a:p>
            <a:r>
              <a:rPr lang="en-US" dirty="0" smtClean="0"/>
              <a:t>RCTs possible for this, but expensive, lengthy.</a:t>
            </a:r>
          </a:p>
          <a:p>
            <a:r>
              <a:rPr lang="en-US" dirty="0" smtClean="0"/>
              <a:t>Alternative approach for existing, messy data:</a:t>
            </a:r>
          </a:p>
          <a:p>
            <a:pPr lvl="1"/>
            <a:r>
              <a:rPr lang="en-US" dirty="0" smtClean="0"/>
              <a:t>Fit observed data models</a:t>
            </a:r>
          </a:p>
          <a:p>
            <a:pPr lvl="1"/>
            <a:r>
              <a:rPr lang="en-US" dirty="0" smtClean="0"/>
              <a:t>Combine in a particular way to </a:t>
            </a:r>
            <a:r>
              <a:rPr lang="en-US" b="1" dirty="0" smtClean="0"/>
              <a:t>mimic</a:t>
            </a:r>
            <a:r>
              <a:rPr lang="en-US" dirty="0" smtClean="0"/>
              <a:t> the right RCT.</a:t>
            </a:r>
          </a:p>
          <a:p>
            <a:r>
              <a:rPr lang="en-US" dirty="0" smtClean="0"/>
              <a:t>Hard in general due to confounding, selection bias.</a:t>
            </a:r>
          </a:p>
        </p:txBody>
      </p:sp>
    </p:spTree>
    <p:extLst>
      <p:ext uri="{BB962C8B-B14F-4D97-AF65-F5344CB8AC3E}">
        <p14:creationId xmlns:p14="http://schemas.microsoft.com/office/powerpoint/2010/main" val="101201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Predictions under counterfactual adherence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177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</a:t>
            </a:r>
            <a:r>
              <a:rPr lang="en-US" dirty="0"/>
              <a:t>would less effective treatment do if adherence was of more effective treatment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Most</a:t>
            </a:r>
            <a:r>
              <a:rPr lang="en-US" dirty="0" smtClean="0"/>
              <a:t> </a:t>
            </a:r>
            <a:r>
              <a:rPr lang="en-US" dirty="0"/>
              <a:t>significant effects </a:t>
            </a:r>
            <a:r>
              <a:rPr lang="en-US" dirty="0" smtClean="0"/>
              <a:t>negative.  Meaning:</a:t>
            </a:r>
          </a:p>
          <a:p>
            <a:r>
              <a:rPr lang="en-US" dirty="0" smtClean="0"/>
              <a:t>More effective </a:t>
            </a:r>
            <a:r>
              <a:rPr lang="en-US" dirty="0"/>
              <a:t>treatments are “harder to take.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Effectiveness driven by biochemistry, not adherence.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76672"/>
              </p:ext>
            </p:extLst>
          </p:nvPr>
        </p:nvGraphicFramePr>
        <p:xfrm>
          <a:off x="1366575" y="2479729"/>
          <a:ext cx="6371888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0499"/>
                <a:gridCol w="1064186"/>
                <a:gridCol w="971745"/>
                <a:gridCol w="971743"/>
                <a:gridCol w="1041972"/>
                <a:gridCol w="971743"/>
              </a:tblGrid>
              <a:tr h="323322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 treatment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5760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818">
                <a:tc rowSpan="4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Comparison</a:t>
                      </a:r>
                    </a:p>
                    <a:p>
                      <a:pPr algn="ctr"/>
                      <a:r>
                        <a:rPr lang="en-US" dirty="0" smtClean="0"/>
                        <a:t>treatments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0.412*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-0.068*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81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-0.495*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-0.198*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81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-0.566*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-0.135*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81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-0.027*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4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decision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Exploiting patterns in complex data is difficult for (unaided) humans, even very experienced clinically.</a:t>
            </a:r>
          </a:p>
          <a:p>
            <a:r>
              <a:rPr lang="en-US" dirty="0" smtClean="0"/>
              <a:t>Naïve analysis can be misleading</a:t>
            </a:r>
          </a:p>
          <a:p>
            <a:pPr lvl="1"/>
            <a:r>
              <a:rPr lang="en-US" dirty="0" smtClean="0"/>
              <a:t>Example: in crashing sepsis patients, treatment is associated </a:t>
            </a:r>
            <a:r>
              <a:rPr lang="en-US" dirty="0" smtClean="0"/>
              <a:t>with worse </a:t>
            </a:r>
            <a:r>
              <a:rPr lang="en-US" dirty="0" smtClean="0"/>
              <a:t>outcomes.</a:t>
            </a:r>
          </a:p>
          <a:p>
            <a:r>
              <a:rPr lang="en-US" dirty="0" smtClean="0"/>
              <a:t>Wanted: a tool that can output counterfactual outcomes at a complex decision point</a:t>
            </a:r>
          </a:p>
        </p:txBody>
      </p:sp>
    </p:spTree>
    <p:extLst>
      <p:ext uri="{BB962C8B-B14F-4D97-AF65-F5344CB8AC3E}">
        <p14:creationId xmlns:p14="http://schemas.microsoft.com/office/powerpoint/2010/main" val="211177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3533" y="1716740"/>
            <a:ext cx="3805930" cy="2978165"/>
            <a:chOff x="38913" y="889142"/>
            <a:chExt cx="3805930" cy="2978165"/>
          </a:xfrm>
        </p:grpSpPr>
        <p:sp>
          <p:nvSpPr>
            <p:cNvPr id="8" name="Rectangle 7"/>
            <p:cNvSpPr/>
            <p:nvPr/>
          </p:nvSpPr>
          <p:spPr>
            <a:xfrm>
              <a:off x="356280" y="2064038"/>
              <a:ext cx="3219786" cy="7488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31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348764" y="1210358"/>
              <a:ext cx="0" cy="2287616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348764" y="3497974"/>
              <a:ext cx="3227302" cy="1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221054" y="3497975"/>
              <a:ext cx="623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time</a:t>
              </a:r>
              <a:endParaRPr lang="en-US" b="1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348764" y="2785529"/>
              <a:ext cx="3227302" cy="2730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48764" y="2064038"/>
              <a:ext cx="3227302" cy="2730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7036" y="889142"/>
              <a:ext cx="64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MAP</a:t>
              </a:r>
              <a:endParaRPr lang="en-US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8913" y="255274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620" y="187937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56280" y="2853804"/>
              <a:ext cx="3219786" cy="587146"/>
            </a:xfrm>
            <a:prstGeom prst="rect">
              <a:avLst/>
            </a:prstGeom>
            <a:solidFill>
              <a:srgbClr val="FF0000">
                <a:alpha val="31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0380" y="1476892"/>
              <a:ext cx="3219786" cy="587146"/>
            </a:xfrm>
            <a:prstGeom prst="rect">
              <a:avLst/>
            </a:prstGeom>
            <a:solidFill>
              <a:srgbClr val="FF0000">
                <a:alpha val="31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1818361" y="2616170"/>
              <a:ext cx="150209" cy="1768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8215" y="1350172"/>
            <a:ext cx="2694788" cy="2990662"/>
            <a:chOff x="673595" y="522574"/>
            <a:chExt cx="2694788" cy="2990662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86634" y="1273735"/>
              <a:ext cx="0" cy="223950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720579" y="1258474"/>
              <a:ext cx="0" cy="22395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20989" y="692427"/>
              <a:ext cx="1347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Treatment 2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stCxn id="28" idx="1"/>
            </p:cNvCxnSpPr>
            <p:nvPr/>
          </p:nvCxnSpPr>
          <p:spPr>
            <a:xfrm flipH="1">
              <a:off x="1720579" y="877093"/>
              <a:ext cx="300410" cy="33326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233374" y="1258474"/>
              <a:ext cx="0" cy="22395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673595" y="522574"/>
              <a:ext cx="1347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Treatment 1</a:t>
              </a:r>
              <a:endParaRPr lang="en-US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1872979" y="1273735"/>
              <a:ext cx="300410" cy="890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>
            <a:stCxn id="88" idx="2"/>
          </p:cNvCxnSpPr>
          <p:nvPr/>
        </p:nvCxnSpPr>
        <p:spPr>
          <a:xfrm flipH="1">
            <a:off x="1287994" y="1719504"/>
            <a:ext cx="113918" cy="235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8533" y="184704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Treatment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or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61F4-89F3-664C-9F23-7934EECD47B2}" type="slidenum">
              <a:rPr lang="en-US" smtClean="0"/>
              <a:t>13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458596" y="3055148"/>
            <a:ext cx="1469860" cy="507602"/>
          </a:xfrm>
          <a:custGeom>
            <a:avLst/>
            <a:gdLst>
              <a:gd name="connsiteX0" fmla="*/ 0 w 1469860"/>
              <a:gd name="connsiteY0" fmla="*/ 354745 h 507602"/>
              <a:gd name="connsiteX1" fmla="*/ 246937 w 1469860"/>
              <a:gd name="connsiteY1" fmla="*/ 1997 h 507602"/>
              <a:gd name="connsiteX2" fmla="*/ 552668 w 1469860"/>
              <a:gd name="connsiteY2" fmla="*/ 495844 h 507602"/>
              <a:gd name="connsiteX3" fmla="*/ 823122 w 1469860"/>
              <a:gd name="connsiteY3" fmla="*/ 107822 h 507602"/>
              <a:gd name="connsiteX4" fmla="*/ 1152371 w 1469860"/>
              <a:gd name="connsiteY4" fmla="*/ 248921 h 507602"/>
              <a:gd name="connsiteX5" fmla="*/ 1269959 w 1469860"/>
              <a:gd name="connsiteY5" fmla="*/ 119580 h 507602"/>
              <a:gd name="connsiteX6" fmla="*/ 1469860 w 1469860"/>
              <a:gd name="connsiteY6" fmla="*/ 507602 h 50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860" h="507602">
                <a:moveTo>
                  <a:pt x="0" y="354745"/>
                </a:moveTo>
                <a:cubicBezTo>
                  <a:pt x="77413" y="166613"/>
                  <a:pt x="154826" y="-21519"/>
                  <a:pt x="246937" y="1997"/>
                </a:cubicBezTo>
                <a:cubicBezTo>
                  <a:pt x="339048" y="25513"/>
                  <a:pt x="456637" y="478207"/>
                  <a:pt x="552668" y="495844"/>
                </a:cubicBezTo>
                <a:cubicBezTo>
                  <a:pt x="648699" y="513481"/>
                  <a:pt x="723172" y="148976"/>
                  <a:pt x="823122" y="107822"/>
                </a:cubicBezTo>
                <a:cubicBezTo>
                  <a:pt x="923073" y="66668"/>
                  <a:pt x="1077898" y="246961"/>
                  <a:pt x="1152371" y="248921"/>
                </a:cubicBezTo>
                <a:cubicBezTo>
                  <a:pt x="1226844" y="250881"/>
                  <a:pt x="1217044" y="76467"/>
                  <a:pt x="1269959" y="119580"/>
                </a:cubicBezTo>
                <a:cubicBezTo>
                  <a:pt x="1322874" y="162693"/>
                  <a:pt x="1469860" y="507602"/>
                  <a:pt x="1469860" y="507602"/>
                </a:cubicBezTo>
              </a:path>
            </a:pathLst>
          </a:cu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688989" y="1719504"/>
            <a:ext cx="3844843" cy="2978165"/>
            <a:chOff x="4688989" y="1719504"/>
            <a:chExt cx="3844843" cy="2978165"/>
          </a:xfrm>
        </p:grpSpPr>
        <p:grpSp>
          <p:nvGrpSpPr>
            <p:cNvPr id="26" name="Group 25"/>
            <p:cNvGrpSpPr/>
            <p:nvPr/>
          </p:nvGrpSpPr>
          <p:grpSpPr>
            <a:xfrm>
              <a:off x="4688989" y="1719504"/>
              <a:ext cx="3844843" cy="2978165"/>
              <a:chOff x="4688989" y="1835262"/>
              <a:chExt cx="3844843" cy="297816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045269" y="3010158"/>
                <a:ext cx="3219786" cy="7488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31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5037753" y="2156478"/>
                <a:ext cx="0" cy="228761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5037753" y="4444094"/>
                <a:ext cx="3227302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7910043" y="4444095"/>
                <a:ext cx="623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</a:t>
                </a:r>
                <a:endParaRPr lang="en-US" b="1" dirty="0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flipV="1">
                <a:off x="5037753" y="3731649"/>
                <a:ext cx="3227302" cy="2730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037753" y="3010158"/>
                <a:ext cx="3227302" cy="27309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4688989" y="1835262"/>
                <a:ext cx="64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MAP</a:t>
                </a:r>
                <a:endParaRPr lang="en-US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727902" y="349886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743609" y="2825492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045269" y="3799924"/>
                <a:ext cx="3219786" cy="587146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049369" y="2423012"/>
                <a:ext cx="3219786" cy="587146"/>
              </a:xfrm>
              <a:prstGeom prst="rect">
                <a:avLst/>
              </a:prstGeom>
              <a:solidFill>
                <a:srgbClr val="FF0000">
                  <a:alpha val="31000"/>
                </a:srgb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507350" y="3575346"/>
                <a:ext cx="150209" cy="1768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5922363" y="2204594"/>
                <a:ext cx="487205" cy="2239501"/>
                <a:chOff x="1233374" y="1258474"/>
                <a:chExt cx="487205" cy="2239501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720579" y="1258474"/>
                  <a:ext cx="0" cy="223950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233374" y="1258474"/>
                  <a:ext cx="0" cy="2239501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 24"/>
              <p:cNvSpPr/>
              <p:nvPr/>
            </p:nvSpPr>
            <p:spPr>
              <a:xfrm>
                <a:off x="6985431" y="3939874"/>
                <a:ext cx="1213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1: risk 80%</a:t>
                </a:r>
                <a:endParaRPr lang="en-US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011200" y="3144050"/>
                <a:ext cx="1213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34D628"/>
                    </a:solidFill>
                  </a:rPr>
                  <a:t>3</a:t>
                </a:r>
                <a:r>
                  <a:rPr lang="en-US" b="1" dirty="0" smtClean="0">
                    <a:solidFill>
                      <a:srgbClr val="34D628"/>
                    </a:solidFill>
                  </a:rPr>
                  <a:t>: risk 60%</a:t>
                </a:r>
                <a:endParaRPr lang="en-US" dirty="0">
                  <a:solidFill>
                    <a:srgbClr val="34D628"/>
                  </a:solidFill>
                </a:endParaRPr>
              </a:p>
            </p:txBody>
          </p:sp>
        </p:grpSp>
        <p:sp>
          <p:nvSpPr>
            <p:cNvPr id="55" name="Freeform 54"/>
            <p:cNvSpPr/>
            <p:nvPr/>
          </p:nvSpPr>
          <p:spPr>
            <a:xfrm>
              <a:off x="5081337" y="3055148"/>
              <a:ext cx="1469860" cy="507602"/>
            </a:xfrm>
            <a:custGeom>
              <a:avLst/>
              <a:gdLst>
                <a:gd name="connsiteX0" fmla="*/ 0 w 1469860"/>
                <a:gd name="connsiteY0" fmla="*/ 354745 h 507602"/>
                <a:gd name="connsiteX1" fmla="*/ 246937 w 1469860"/>
                <a:gd name="connsiteY1" fmla="*/ 1997 h 507602"/>
                <a:gd name="connsiteX2" fmla="*/ 552668 w 1469860"/>
                <a:gd name="connsiteY2" fmla="*/ 495844 h 507602"/>
                <a:gd name="connsiteX3" fmla="*/ 823122 w 1469860"/>
                <a:gd name="connsiteY3" fmla="*/ 107822 h 507602"/>
                <a:gd name="connsiteX4" fmla="*/ 1152371 w 1469860"/>
                <a:gd name="connsiteY4" fmla="*/ 248921 h 507602"/>
                <a:gd name="connsiteX5" fmla="*/ 1269959 w 1469860"/>
                <a:gd name="connsiteY5" fmla="*/ 119580 h 507602"/>
                <a:gd name="connsiteX6" fmla="*/ 1469860 w 1469860"/>
                <a:gd name="connsiteY6" fmla="*/ 507602 h 50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9860" h="507602">
                  <a:moveTo>
                    <a:pt x="0" y="354745"/>
                  </a:moveTo>
                  <a:cubicBezTo>
                    <a:pt x="77413" y="166613"/>
                    <a:pt x="154826" y="-21519"/>
                    <a:pt x="246937" y="1997"/>
                  </a:cubicBezTo>
                  <a:cubicBezTo>
                    <a:pt x="339048" y="25513"/>
                    <a:pt x="456637" y="478207"/>
                    <a:pt x="552668" y="495844"/>
                  </a:cubicBezTo>
                  <a:cubicBezTo>
                    <a:pt x="648699" y="513481"/>
                    <a:pt x="723172" y="148976"/>
                    <a:pt x="823122" y="107822"/>
                  </a:cubicBezTo>
                  <a:cubicBezTo>
                    <a:pt x="923073" y="66668"/>
                    <a:pt x="1077898" y="246961"/>
                    <a:pt x="1152371" y="248921"/>
                  </a:cubicBezTo>
                  <a:cubicBezTo>
                    <a:pt x="1226844" y="250881"/>
                    <a:pt x="1217044" y="76467"/>
                    <a:pt x="1269959" y="119580"/>
                  </a:cubicBezTo>
                  <a:cubicBezTo>
                    <a:pt x="1322874" y="162693"/>
                    <a:pt x="1469860" y="507602"/>
                    <a:pt x="1469860" y="507602"/>
                  </a:cubicBezTo>
                </a:path>
              </a:pathLst>
            </a:custGeom>
            <a:ln w="57150" cmpd="sng"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6566141" y="3542400"/>
              <a:ext cx="1632896" cy="278128"/>
            </a:xfrm>
            <a:custGeom>
              <a:avLst/>
              <a:gdLst>
                <a:gd name="connsiteX0" fmla="*/ 0 w 1632896"/>
                <a:gd name="connsiteY0" fmla="*/ 0 h 278128"/>
                <a:gd name="connsiteX1" fmla="*/ 190073 w 1632896"/>
                <a:gd name="connsiteY1" fmla="*/ 276480 h 278128"/>
                <a:gd name="connsiteX2" fmla="*/ 734372 w 1632896"/>
                <a:gd name="connsiteY2" fmla="*/ 120960 h 278128"/>
                <a:gd name="connsiteX3" fmla="*/ 1632896 w 1632896"/>
                <a:gd name="connsiteY3" fmla="*/ 250560 h 27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2896" h="278128">
                  <a:moveTo>
                    <a:pt x="0" y="0"/>
                  </a:moveTo>
                  <a:cubicBezTo>
                    <a:pt x="33839" y="128160"/>
                    <a:pt x="67678" y="256320"/>
                    <a:pt x="190073" y="276480"/>
                  </a:cubicBezTo>
                  <a:cubicBezTo>
                    <a:pt x="312468" y="296640"/>
                    <a:pt x="493902" y="125280"/>
                    <a:pt x="734372" y="120960"/>
                  </a:cubicBezTo>
                  <a:cubicBezTo>
                    <a:pt x="974843" y="116640"/>
                    <a:pt x="1632896" y="250560"/>
                    <a:pt x="1632896" y="250560"/>
                  </a:cubicBezTo>
                </a:path>
              </a:pathLst>
            </a:custGeom>
            <a:ln w="57150" cmpd="sng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592060" y="3412516"/>
              <a:ext cx="1511941" cy="245200"/>
            </a:xfrm>
            <a:custGeom>
              <a:avLst/>
              <a:gdLst>
                <a:gd name="connsiteX0" fmla="*/ 0 w 1511941"/>
                <a:gd name="connsiteY0" fmla="*/ 138524 h 245200"/>
                <a:gd name="connsiteX1" fmla="*/ 172794 w 1511941"/>
                <a:gd name="connsiteY1" fmla="*/ 242204 h 245200"/>
                <a:gd name="connsiteX2" fmla="*/ 820768 w 1511941"/>
                <a:gd name="connsiteY2" fmla="*/ 34844 h 245200"/>
                <a:gd name="connsiteX3" fmla="*/ 1511941 w 1511941"/>
                <a:gd name="connsiteY3" fmla="*/ 284 h 24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941" h="245200">
                  <a:moveTo>
                    <a:pt x="0" y="138524"/>
                  </a:moveTo>
                  <a:cubicBezTo>
                    <a:pt x="17999" y="199004"/>
                    <a:pt x="35999" y="259484"/>
                    <a:pt x="172794" y="242204"/>
                  </a:cubicBezTo>
                  <a:cubicBezTo>
                    <a:pt x="309589" y="224924"/>
                    <a:pt x="597577" y="75164"/>
                    <a:pt x="820768" y="34844"/>
                  </a:cubicBezTo>
                  <a:cubicBezTo>
                    <a:pt x="1043959" y="-5476"/>
                    <a:pt x="1511941" y="284"/>
                    <a:pt x="1511941" y="284"/>
                  </a:cubicBezTo>
                </a:path>
              </a:pathLst>
            </a:custGeom>
            <a:ln w="57150" cmpd="sng">
              <a:solidFill>
                <a:srgbClr val="008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5000" y="111123"/>
            <a:ext cx="8229600" cy="708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5193" y="4896336"/>
            <a:ext cx="78739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Causal inference methods exist for predicting counterfactual outcomes based on factual data.</a:t>
            </a:r>
          </a:p>
          <a:p>
            <a:r>
              <a:rPr lang="en-US" sz="2800" b="1" dirty="0" smtClean="0"/>
              <a:t>Work in progress (with </a:t>
            </a:r>
            <a:r>
              <a:rPr lang="en-US" sz="2800" b="1" dirty="0" err="1" smtClean="0"/>
              <a:t>Suchi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Saria’s</a:t>
            </a:r>
            <a:r>
              <a:rPr lang="en-US" sz="2800" b="1" dirty="0" smtClean="0"/>
              <a:t> group) on learning treatment policies.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94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Ubiquitous problem.</a:t>
            </a:r>
          </a:p>
          <a:p>
            <a:r>
              <a:rPr lang="en-US" dirty="0" smtClean="0"/>
              <a:t>Often handled poorly.</a:t>
            </a:r>
          </a:p>
          <a:p>
            <a:r>
              <a:rPr lang="en-US" dirty="0" smtClean="0"/>
              <a:t>Possibility of severe bias (example):</a:t>
            </a:r>
          </a:p>
          <a:p>
            <a:pPr lvl="1"/>
            <a:r>
              <a:rPr lang="en-US" dirty="0" smtClean="0"/>
              <a:t>HIV prevalence in Zambia Demographic and Health Survey</a:t>
            </a:r>
          </a:p>
          <a:p>
            <a:pPr lvl="1"/>
            <a:r>
              <a:rPr lang="en-US" dirty="0" smtClean="0"/>
              <a:t>Sick people (severely) underreport</a:t>
            </a:r>
          </a:p>
          <a:p>
            <a:pPr lvl="1"/>
            <a:r>
              <a:rPr lang="en-US" dirty="0" smtClean="0"/>
              <a:t>Complete case analysis underestimates prevalence by as much as 10%.</a:t>
            </a:r>
          </a:p>
        </p:txBody>
      </p:sp>
    </p:spTree>
    <p:extLst>
      <p:ext uri="{BB962C8B-B14F-4D97-AF65-F5344CB8AC3E}">
        <p14:creationId xmlns:p14="http://schemas.microsoft.com/office/powerpoint/2010/main" val="144758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 descr="Screen Shot 2016-09-28 at 3.12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9" y="6262560"/>
            <a:ext cx="9174533" cy="62281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57595" y="918840"/>
            <a:ext cx="161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 regression 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34447" y="464672"/>
            <a:ext cx="3259133" cy="2987169"/>
            <a:chOff x="5088506" y="1003439"/>
            <a:chExt cx="3528048" cy="3280741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5418596" y="1381305"/>
              <a:ext cx="0" cy="251243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418596" y="3893742"/>
              <a:ext cx="3197958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088506" y="1003439"/>
              <a:ext cx="336555" cy="405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105606" y="3878551"/>
              <a:ext cx="477546" cy="405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CR</a:t>
              </a:r>
              <a:endParaRPr lang="en-US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424494" y="31270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135614" y="320860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572212" y="339327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835532" y="28392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014252" y="2248857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35589" y="2202778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056926" y="215669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098990" y="262180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07858" y="1496380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291406" y="1347619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665355" y="1176742"/>
              <a:ext cx="306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5368760" y="2043669"/>
              <a:ext cx="2645492" cy="20022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3649453" y="1180907"/>
            <a:ext cx="5505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217" name="Slide Number Placeholder 216"/>
          <p:cNvSpPr>
            <a:spLocks noGrp="1"/>
          </p:cNvSpPr>
          <p:nvPr>
            <p:ph type="sldNum" sz="quarter" idx="12"/>
          </p:nvPr>
        </p:nvSpPr>
        <p:spPr>
          <a:xfrm>
            <a:off x="6573081" y="5878725"/>
            <a:ext cx="2133600" cy="365125"/>
          </a:xfrm>
        </p:spPr>
        <p:txBody>
          <a:bodyPr/>
          <a:lstStyle/>
          <a:p>
            <a:fld id="{5C9E61F4-89F3-664C-9F23-7934EECD47B2}" type="slidenum">
              <a:rPr lang="en-US" smtClean="0"/>
              <a:t>15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751223" y="499418"/>
            <a:ext cx="5476592" cy="2987169"/>
            <a:chOff x="3751223" y="499418"/>
            <a:chExt cx="5476592" cy="2987169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3751223" y="1916243"/>
              <a:ext cx="1142018" cy="62238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4436331" y="1268930"/>
              <a:ext cx="913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Sample size</a:t>
              </a:r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22999" y="1276394"/>
              <a:ext cx="504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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5447548" y="499418"/>
              <a:ext cx="3259133" cy="2987169"/>
              <a:chOff x="5088506" y="1003439"/>
              <a:chExt cx="3528048" cy="3280741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>
                <a:off x="5418596" y="1381305"/>
                <a:ext cx="0" cy="251243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H="1">
                <a:off x="5418596" y="3893742"/>
                <a:ext cx="319795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TextBox 237"/>
              <p:cNvSpPr txBox="1"/>
              <p:nvPr/>
            </p:nvSpPr>
            <p:spPr>
              <a:xfrm>
                <a:off x="5088506" y="1003439"/>
                <a:ext cx="336555" cy="405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K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105606" y="3878551"/>
                <a:ext cx="477546" cy="405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CR</a:t>
                </a:r>
                <a:endParaRPr lang="en-US" b="1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424494" y="312706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x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6135614" y="320860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x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6572212" y="339327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x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5835532" y="283927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x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8014252" y="2248857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8000"/>
                    </a:solidFill>
                  </a:rPr>
                  <a:t>o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7535589" y="2202778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7056926" y="2156699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7098990" y="2621809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7707858" y="1496380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8291406" y="1347619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6665355" y="1176742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5368760" y="2043669"/>
                <a:ext cx="2645492" cy="20022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/>
              <p:cNvSpPr txBox="1"/>
              <p:nvPr/>
            </p:nvSpPr>
            <p:spPr>
              <a:xfrm>
                <a:off x="5612865" y="3088908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5808126" y="3354871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6062357" y="3017737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6072456" y="3539775"/>
                <a:ext cx="306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o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751223" y="2538095"/>
            <a:ext cx="5216252" cy="3935661"/>
            <a:chOff x="3751223" y="2538095"/>
            <a:chExt cx="5216252" cy="3935661"/>
          </a:xfrm>
        </p:grpSpPr>
        <p:sp>
          <p:nvSpPr>
            <p:cNvPr id="20" name="Freeform 19"/>
            <p:cNvSpPr/>
            <p:nvPr/>
          </p:nvSpPr>
          <p:spPr>
            <a:xfrm>
              <a:off x="5608986" y="3421651"/>
              <a:ext cx="3358489" cy="2328134"/>
            </a:xfrm>
            <a:custGeom>
              <a:avLst/>
              <a:gdLst>
                <a:gd name="connsiteX0" fmla="*/ 0 w 3358489"/>
                <a:gd name="connsiteY0" fmla="*/ 811319 h 2328134"/>
                <a:gd name="connsiteX1" fmla="*/ 0 w 3358489"/>
                <a:gd name="connsiteY1" fmla="*/ 811319 h 2328134"/>
                <a:gd name="connsiteX2" fmla="*/ 70554 w 3358489"/>
                <a:gd name="connsiteY2" fmla="*/ 881869 h 2328134"/>
                <a:gd name="connsiteX3" fmla="*/ 105830 w 3358489"/>
                <a:gd name="connsiteY3" fmla="*/ 905385 h 2328134"/>
                <a:gd name="connsiteX4" fmla="*/ 176384 w 3358489"/>
                <a:gd name="connsiteY4" fmla="*/ 952418 h 2328134"/>
                <a:gd name="connsiteX5" fmla="*/ 211660 w 3358489"/>
                <a:gd name="connsiteY5" fmla="*/ 975935 h 2328134"/>
                <a:gd name="connsiteX6" fmla="*/ 258696 w 3358489"/>
                <a:gd name="connsiteY6" fmla="*/ 1011210 h 2328134"/>
                <a:gd name="connsiteX7" fmla="*/ 341008 w 3358489"/>
                <a:gd name="connsiteY7" fmla="*/ 1034726 h 2328134"/>
                <a:gd name="connsiteX8" fmla="*/ 399802 w 3358489"/>
                <a:gd name="connsiteY8" fmla="*/ 1058243 h 2328134"/>
                <a:gd name="connsiteX9" fmla="*/ 458597 w 3358489"/>
                <a:gd name="connsiteY9" fmla="*/ 1093517 h 2328134"/>
                <a:gd name="connsiteX10" fmla="*/ 493873 w 3358489"/>
                <a:gd name="connsiteY10" fmla="*/ 1117034 h 2328134"/>
                <a:gd name="connsiteX11" fmla="*/ 740810 w 3358489"/>
                <a:gd name="connsiteY11" fmla="*/ 1164067 h 2328134"/>
                <a:gd name="connsiteX12" fmla="*/ 776086 w 3358489"/>
                <a:gd name="connsiteY12" fmla="*/ 1187583 h 2328134"/>
                <a:gd name="connsiteX13" fmla="*/ 846640 w 3358489"/>
                <a:gd name="connsiteY13" fmla="*/ 1211100 h 2328134"/>
                <a:gd name="connsiteX14" fmla="*/ 917193 w 3358489"/>
                <a:gd name="connsiteY14" fmla="*/ 1246375 h 2328134"/>
                <a:gd name="connsiteX15" fmla="*/ 952470 w 3358489"/>
                <a:gd name="connsiteY15" fmla="*/ 1269891 h 2328134"/>
                <a:gd name="connsiteX16" fmla="*/ 999505 w 3358489"/>
                <a:gd name="connsiteY16" fmla="*/ 1293408 h 2328134"/>
                <a:gd name="connsiteX17" fmla="*/ 1070059 w 3358489"/>
                <a:gd name="connsiteY17" fmla="*/ 1352199 h 2328134"/>
                <a:gd name="connsiteX18" fmla="*/ 1152371 w 3358489"/>
                <a:gd name="connsiteY18" fmla="*/ 1387474 h 2328134"/>
                <a:gd name="connsiteX19" fmla="*/ 1199406 w 3358489"/>
                <a:gd name="connsiteY19" fmla="*/ 1410990 h 2328134"/>
                <a:gd name="connsiteX20" fmla="*/ 1234683 w 3358489"/>
                <a:gd name="connsiteY20" fmla="*/ 1434507 h 2328134"/>
                <a:gd name="connsiteX21" fmla="*/ 1281718 w 3358489"/>
                <a:gd name="connsiteY21" fmla="*/ 1446265 h 2328134"/>
                <a:gd name="connsiteX22" fmla="*/ 1316995 w 3358489"/>
                <a:gd name="connsiteY22" fmla="*/ 1458023 h 2328134"/>
                <a:gd name="connsiteX23" fmla="*/ 1375789 w 3358489"/>
                <a:gd name="connsiteY23" fmla="*/ 1516814 h 2328134"/>
                <a:gd name="connsiteX24" fmla="*/ 1422825 w 3358489"/>
                <a:gd name="connsiteY24" fmla="*/ 1552089 h 2328134"/>
                <a:gd name="connsiteX25" fmla="*/ 1458102 w 3358489"/>
                <a:gd name="connsiteY25" fmla="*/ 1587364 h 2328134"/>
                <a:gd name="connsiteX26" fmla="*/ 1481619 w 3358489"/>
                <a:gd name="connsiteY26" fmla="*/ 1657914 h 2328134"/>
                <a:gd name="connsiteX27" fmla="*/ 1493378 w 3358489"/>
                <a:gd name="connsiteY27" fmla="*/ 1693188 h 2328134"/>
                <a:gd name="connsiteX28" fmla="*/ 1575690 w 3358489"/>
                <a:gd name="connsiteY28" fmla="*/ 1799013 h 2328134"/>
                <a:gd name="connsiteX29" fmla="*/ 1658003 w 3358489"/>
                <a:gd name="connsiteY29" fmla="*/ 1846046 h 2328134"/>
                <a:gd name="connsiteX30" fmla="*/ 1693279 w 3358489"/>
                <a:gd name="connsiteY30" fmla="*/ 1857804 h 2328134"/>
                <a:gd name="connsiteX31" fmla="*/ 1799109 w 3358489"/>
                <a:gd name="connsiteY31" fmla="*/ 1928353 h 2328134"/>
                <a:gd name="connsiteX32" fmla="*/ 1834386 w 3358489"/>
                <a:gd name="connsiteY32" fmla="*/ 1951870 h 2328134"/>
                <a:gd name="connsiteX33" fmla="*/ 1869662 w 3358489"/>
                <a:gd name="connsiteY33" fmla="*/ 1963628 h 2328134"/>
                <a:gd name="connsiteX34" fmla="*/ 1904939 w 3358489"/>
                <a:gd name="connsiteY34" fmla="*/ 1987145 h 2328134"/>
                <a:gd name="connsiteX35" fmla="*/ 1951975 w 3358489"/>
                <a:gd name="connsiteY35" fmla="*/ 2010661 h 2328134"/>
                <a:gd name="connsiteX36" fmla="*/ 1963733 w 3358489"/>
                <a:gd name="connsiteY36" fmla="*/ 2045936 h 2328134"/>
                <a:gd name="connsiteX37" fmla="*/ 2069563 w 3358489"/>
                <a:gd name="connsiteY37" fmla="*/ 2128244 h 2328134"/>
                <a:gd name="connsiteX38" fmla="*/ 2151876 w 3358489"/>
                <a:gd name="connsiteY38" fmla="*/ 2175277 h 2328134"/>
                <a:gd name="connsiteX39" fmla="*/ 2375294 w 3358489"/>
                <a:gd name="connsiteY39" fmla="*/ 2198793 h 2328134"/>
                <a:gd name="connsiteX40" fmla="*/ 2445848 w 3358489"/>
                <a:gd name="connsiteY40" fmla="*/ 2222310 h 2328134"/>
                <a:gd name="connsiteX41" fmla="*/ 2516401 w 3358489"/>
                <a:gd name="connsiteY41" fmla="*/ 2269343 h 2328134"/>
                <a:gd name="connsiteX42" fmla="*/ 2586954 w 3358489"/>
                <a:gd name="connsiteY42" fmla="*/ 2304617 h 2328134"/>
                <a:gd name="connsiteX43" fmla="*/ 2728061 w 3358489"/>
                <a:gd name="connsiteY43" fmla="*/ 2316376 h 2328134"/>
                <a:gd name="connsiteX44" fmla="*/ 2798614 w 3358489"/>
                <a:gd name="connsiteY44" fmla="*/ 2328134 h 2328134"/>
                <a:gd name="connsiteX45" fmla="*/ 2998515 w 3358489"/>
                <a:gd name="connsiteY45" fmla="*/ 2316376 h 2328134"/>
                <a:gd name="connsiteX46" fmla="*/ 3033792 w 3358489"/>
                <a:gd name="connsiteY46" fmla="*/ 2281101 h 2328134"/>
                <a:gd name="connsiteX47" fmla="*/ 3092586 w 3358489"/>
                <a:gd name="connsiteY47" fmla="*/ 2198793 h 2328134"/>
                <a:gd name="connsiteX48" fmla="*/ 3127863 w 3358489"/>
                <a:gd name="connsiteY48" fmla="*/ 2151760 h 2328134"/>
                <a:gd name="connsiteX49" fmla="*/ 3151381 w 3358489"/>
                <a:gd name="connsiteY49" fmla="*/ 2104727 h 2328134"/>
                <a:gd name="connsiteX50" fmla="*/ 3174898 w 3358489"/>
                <a:gd name="connsiteY50" fmla="*/ 2069452 h 2328134"/>
                <a:gd name="connsiteX51" fmla="*/ 3210175 w 3358489"/>
                <a:gd name="connsiteY51" fmla="*/ 2022419 h 2328134"/>
                <a:gd name="connsiteX52" fmla="*/ 3233693 w 3358489"/>
                <a:gd name="connsiteY52" fmla="*/ 1963628 h 2328134"/>
                <a:gd name="connsiteX53" fmla="*/ 3280728 w 3358489"/>
                <a:gd name="connsiteY53" fmla="*/ 1893079 h 2328134"/>
                <a:gd name="connsiteX54" fmla="*/ 3316005 w 3358489"/>
                <a:gd name="connsiteY54" fmla="*/ 1787254 h 2328134"/>
                <a:gd name="connsiteX55" fmla="*/ 3327764 w 3358489"/>
                <a:gd name="connsiteY55" fmla="*/ 1751980 h 2328134"/>
                <a:gd name="connsiteX56" fmla="*/ 3351281 w 3358489"/>
                <a:gd name="connsiteY56" fmla="*/ 1646155 h 2328134"/>
                <a:gd name="connsiteX57" fmla="*/ 3327764 w 3358489"/>
                <a:gd name="connsiteY57" fmla="*/ 964177 h 2328134"/>
                <a:gd name="connsiteX58" fmla="*/ 3316005 w 3358489"/>
                <a:gd name="connsiteY58" fmla="*/ 928902 h 2328134"/>
                <a:gd name="connsiteX59" fmla="*/ 3304246 w 3358489"/>
                <a:gd name="connsiteY59" fmla="*/ 834836 h 2328134"/>
                <a:gd name="connsiteX60" fmla="*/ 3292487 w 3358489"/>
                <a:gd name="connsiteY60" fmla="*/ 646704 h 2328134"/>
                <a:gd name="connsiteX61" fmla="*/ 3268969 w 3358489"/>
                <a:gd name="connsiteY61" fmla="*/ 552638 h 2328134"/>
                <a:gd name="connsiteX62" fmla="*/ 3245452 w 3358489"/>
                <a:gd name="connsiteY62" fmla="*/ 470330 h 2328134"/>
                <a:gd name="connsiteX63" fmla="*/ 3221934 w 3358489"/>
                <a:gd name="connsiteY63" fmla="*/ 435055 h 2328134"/>
                <a:gd name="connsiteX64" fmla="*/ 3210175 w 3358489"/>
                <a:gd name="connsiteY64" fmla="*/ 388022 h 2328134"/>
                <a:gd name="connsiteX65" fmla="*/ 3163139 w 3358489"/>
                <a:gd name="connsiteY65" fmla="*/ 305715 h 2328134"/>
                <a:gd name="connsiteX66" fmla="*/ 3127863 w 3358489"/>
                <a:gd name="connsiteY66" fmla="*/ 270440 h 2328134"/>
                <a:gd name="connsiteX67" fmla="*/ 3092586 w 3358489"/>
                <a:gd name="connsiteY67" fmla="*/ 223407 h 2328134"/>
                <a:gd name="connsiteX68" fmla="*/ 3045551 w 3358489"/>
                <a:gd name="connsiteY68" fmla="*/ 199890 h 2328134"/>
                <a:gd name="connsiteX69" fmla="*/ 3010274 w 3358489"/>
                <a:gd name="connsiteY69" fmla="*/ 164616 h 2328134"/>
                <a:gd name="connsiteX70" fmla="*/ 2974997 w 3358489"/>
                <a:gd name="connsiteY70" fmla="*/ 152857 h 2328134"/>
                <a:gd name="connsiteX71" fmla="*/ 2716302 w 3358489"/>
                <a:gd name="connsiteY71" fmla="*/ 129341 h 2328134"/>
                <a:gd name="connsiteX72" fmla="*/ 2622231 w 3358489"/>
                <a:gd name="connsiteY72" fmla="*/ 105824 h 2328134"/>
                <a:gd name="connsiteX73" fmla="*/ 2516401 w 3358489"/>
                <a:gd name="connsiteY73" fmla="*/ 82308 h 2328134"/>
                <a:gd name="connsiteX74" fmla="*/ 2422330 w 3358489"/>
                <a:gd name="connsiteY74" fmla="*/ 70550 h 2328134"/>
                <a:gd name="connsiteX75" fmla="*/ 2363535 w 3358489"/>
                <a:gd name="connsiteY75" fmla="*/ 58791 h 2328134"/>
                <a:gd name="connsiteX76" fmla="*/ 2046046 w 3358489"/>
                <a:gd name="connsiteY76" fmla="*/ 47033 h 2328134"/>
                <a:gd name="connsiteX77" fmla="*/ 1928457 w 3358489"/>
                <a:gd name="connsiteY77" fmla="*/ 23517 h 2328134"/>
                <a:gd name="connsiteX78" fmla="*/ 1834386 w 3358489"/>
                <a:gd name="connsiteY78" fmla="*/ 0 h 2328134"/>
                <a:gd name="connsiteX79" fmla="*/ 1340513 w 3358489"/>
                <a:gd name="connsiteY79" fmla="*/ 11758 h 2328134"/>
                <a:gd name="connsiteX80" fmla="*/ 1258201 w 3358489"/>
                <a:gd name="connsiteY80" fmla="*/ 35275 h 2328134"/>
                <a:gd name="connsiteX81" fmla="*/ 1211165 w 3358489"/>
                <a:gd name="connsiteY81" fmla="*/ 47033 h 2328134"/>
                <a:gd name="connsiteX82" fmla="*/ 1140612 w 3358489"/>
                <a:gd name="connsiteY82" fmla="*/ 70550 h 2328134"/>
                <a:gd name="connsiteX83" fmla="*/ 1081817 w 3358489"/>
                <a:gd name="connsiteY83" fmla="*/ 82308 h 2328134"/>
                <a:gd name="connsiteX84" fmla="*/ 1034782 w 3358489"/>
                <a:gd name="connsiteY84" fmla="*/ 105824 h 2328134"/>
                <a:gd name="connsiteX85" fmla="*/ 952470 w 3358489"/>
                <a:gd name="connsiteY85" fmla="*/ 129341 h 2328134"/>
                <a:gd name="connsiteX86" fmla="*/ 917193 w 3358489"/>
                <a:gd name="connsiteY86" fmla="*/ 152857 h 2328134"/>
                <a:gd name="connsiteX87" fmla="*/ 846640 w 3358489"/>
                <a:gd name="connsiteY87" fmla="*/ 164616 h 2328134"/>
                <a:gd name="connsiteX88" fmla="*/ 682015 w 3358489"/>
                <a:gd name="connsiteY88" fmla="*/ 211649 h 2328134"/>
                <a:gd name="connsiteX89" fmla="*/ 587944 w 3358489"/>
                <a:gd name="connsiteY89" fmla="*/ 270440 h 2328134"/>
                <a:gd name="connsiteX90" fmla="*/ 540909 w 3358489"/>
                <a:gd name="connsiteY90" fmla="*/ 305715 h 2328134"/>
                <a:gd name="connsiteX91" fmla="*/ 505632 w 3358489"/>
                <a:gd name="connsiteY91" fmla="*/ 340989 h 2328134"/>
                <a:gd name="connsiteX92" fmla="*/ 435079 w 3358489"/>
                <a:gd name="connsiteY92" fmla="*/ 376264 h 2328134"/>
                <a:gd name="connsiteX93" fmla="*/ 411561 w 3358489"/>
                <a:gd name="connsiteY93" fmla="*/ 446814 h 2328134"/>
                <a:gd name="connsiteX94" fmla="*/ 364526 w 3358489"/>
                <a:gd name="connsiteY94" fmla="*/ 458572 h 2328134"/>
                <a:gd name="connsiteX95" fmla="*/ 329249 w 3358489"/>
                <a:gd name="connsiteY95" fmla="*/ 470330 h 2328134"/>
                <a:gd name="connsiteX96" fmla="*/ 258696 w 3358489"/>
                <a:gd name="connsiteY96" fmla="*/ 482088 h 2328134"/>
                <a:gd name="connsiteX97" fmla="*/ 223419 w 3358489"/>
                <a:gd name="connsiteY97" fmla="*/ 505605 h 2328134"/>
                <a:gd name="connsiteX98" fmla="*/ 188142 w 3358489"/>
                <a:gd name="connsiteY98" fmla="*/ 517363 h 2328134"/>
                <a:gd name="connsiteX99" fmla="*/ 164625 w 3358489"/>
                <a:gd name="connsiteY99" fmla="*/ 552638 h 2328134"/>
                <a:gd name="connsiteX100" fmla="*/ 164625 w 3358489"/>
                <a:gd name="connsiteY100" fmla="*/ 552638 h 232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58489" h="2328134">
                  <a:moveTo>
                    <a:pt x="0" y="811319"/>
                  </a:moveTo>
                  <a:lnTo>
                    <a:pt x="0" y="811319"/>
                  </a:lnTo>
                  <a:cubicBezTo>
                    <a:pt x="23518" y="834836"/>
                    <a:pt x="45696" y="859774"/>
                    <a:pt x="70554" y="881869"/>
                  </a:cubicBezTo>
                  <a:cubicBezTo>
                    <a:pt x="81117" y="891257"/>
                    <a:pt x="94973" y="896338"/>
                    <a:pt x="105830" y="905385"/>
                  </a:cubicBezTo>
                  <a:cubicBezTo>
                    <a:pt x="164552" y="954317"/>
                    <a:pt x="114389" y="931755"/>
                    <a:pt x="176384" y="952418"/>
                  </a:cubicBezTo>
                  <a:cubicBezTo>
                    <a:pt x="188143" y="960257"/>
                    <a:pt x="200160" y="967721"/>
                    <a:pt x="211660" y="975935"/>
                  </a:cubicBezTo>
                  <a:cubicBezTo>
                    <a:pt x="227608" y="987326"/>
                    <a:pt x="241680" y="1001487"/>
                    <a:pt x="258696" y="1011210"/>
                  </a:cubicBezTo>
                  <a:cubicBezTo>
                    <a:pt x="274551" y="1020269"/>
                    <a:pt x="327261" y="1030144"/>
                    <a:pt x="341008" y="1034726"/>
                  </a:cubicBezTo>
                  <a:cubicBezTo>
                    <a:pt x="361033" y="1041401"/>
                    <a:pt x="380923" y="1048804"/>
                    <a:pt x="399802" y="1058243"/>
                  </a:cubicBezTo>
                  <a:cubicBezTo>
                    <a:pt x="420244" y="1068464"/>
                    <a:pt x="439216" y="1081404"/>
                    <a:pt x="458597" y="1093517"/>
                  </a:cubicBezTo>
                  <a:cubicBezTo>
                    <a:pt x="470581" y="1101007"/>
                    <a:pt x="480828" y="1111599"/>
                    <a:pt x="493873" y="1117034"/>
                  </a:cubicBezTo>
                  <a:cubicBezTo>
                    <a:pt x="606827" y="1164096"/>
                    <a:pt x="610440" y="1153204"/>
                    <a:pt x="740810" y="1164067"/>
                  </a:cubicBezTo>
                  <a:cubicBezTo>
                    <a:pt x="752569" y="1171906"/>
                    <a:pt x="763172" y="1181844"/>
                    <a:pt x="776086" y="1187583"/>
                  </a:cubicBezTo>
                  <a:cubicBezTo>
                    <a:pt x="798740" y="1197651"/>
                    <a:pt x="846640" y="1211100"/>
                    <a:pt x="846640" y="1211100"/>
                  </a:cubicBezTo>
                  <a:cubicBezTo>
                    <a:pt x="947729" y="1278489"/>
                    <a:pt x="819831" y="1197697"/>
                    <a:pt x="917193" y="1246375"/>
                  </a:cubicBezTo>
                  <a:cubicBezTo>
                    <a:pt x="929833" y="1252695"/>
                    <a:pt x="940200" y="1262880"/>
                    <a:pt x="952470" y="1269891"/>
                  </a:cubicBezTo>
                  <a:cubicBezTo>
                    <a:pt x="967689" y="1278587"/>
                    <a:pt x="985241" y="1283220"/>
                    <a:pt x="999505" y="1293408"/>
                  </a:cubicBezTo>
                  <a:cubicBezTo>
                    <a:pt x="1096779" y="1362886"/>
                    <a:pt x="976750" y="1298882"/>
                    <a:pt x="1070059" y="1352199"/>
                  </a:cubicBezTo>
                  <a:cubicBezTo>
                    <a:pt x="1148046" y="1396761"/>
                    <a:pt x="1086417" y="1359209"/>
                    <a:pt x="1152371" y="1387474"/>
                  </a:cubicBezTo>
                  <a:cubicBezTo>
                    <a:pt x="1168483" y="1394379"/>
                    <a:pt x="1184187" y="1402294"/>
                    <a:pt x="1199406" y="1410990"/>
                  </a:cubicBezTo>
                  <a:cubicBezTo>
                    <a:pt x="1211676" y="1418001"/>
                    <a:pt x="1221693" y="1428940"/>
                    <a:pt x="1234683" y="1434507"/>
                  </a:cubicBezTo>
                  <a:cubicBezTo>
                    <a:pt x="1249537" y="1440873"/>
                    <a:pt x="1266179" y="1441826"/>
                    <a:pt x="1281718" y="1446265"/>
                  </a:cubicBezTo>
                  <a:cubicBezTo>
                    <a:pt x="1293636" y="1449670"/>
                    <a:pt x="1305236" y="1454104"/>
                    <a:pt x="1316995" y="1458023"/>
                  </a:cubicBezTo>
                  <a:cubicBezTo>
                    <a:pt x="1411071" y="1520738"/>
                    <a:pt x="1297395" y="1438424"/>
                    <a:pt x="1375789" y="1516814"/>
                  </a:cubicBezTo>
                  <a:cubicBezTo>
                    <a:pt x="1389647" y="1530671"/>
                    <a:pt x="1407945" y="1539335"/>
                    <a:pt x="1422825" y="1552089"/>
                  </a:cubicBezTo>
                  <a:cubicBezTo>
                    <a:pt x="1435451" y="1562911"/>
                    <a:pt x="1446343" y="1575606"/>
                    <a:pt x="1458102" y="1587364"/>
                  </a:cubicBezTo>
                  <a:lnTo>
                    <a:pt x="1481619" y="1657914"/>
                  </a:lnTo>
                  <a:cubicBezTo>
                    <a:pt x="1485538" y="1669672"/>
                    <a:pt x="1486503" y="1682876"/>
                    <a:pt x="1493378" y="1693188"/>
                  </a:cubicBezTo>
                  <a:cubicBezTo>
                    <a:pt x="1526153" y="1742347"/>
                    <a:pt x="1534246" y="1764478"/>
                    <a:pt x="1575690" y="1799013"/>
                  </a:cubicBezTo>
                  <a:cubicBezTo>
                    <a:pt x="1596528" y="1816377"/>
                    <a:pt x="1634328" y="1835900"/>
                    <a:pt x="1658003" y="1846046"/>
                  </a:cubicBezTo>
                  <a:cubicBezTo>
                    <a:pt x="1669396" y="1850928"/>
                    <a:pt x="1682444" y="1851785"/>
                    <a:pt x="1693279" y="1857804"/>
                  </a:cubicBezTo>
                  <a:cubicBezTo>
                    <a:pt x="1693281" y="1857805"/>
                    <a:pt x="1781469" y="1916594"/>
                    <a:pt x="1799109" y="1928353"/>
                  </a:cubicBezTo>
                  <a:cubicBezTo>
                    <a:pt x="1810868" y="1936192"/>
                    <a:pt x="1820979" y="1947401"/>
                    <a:pt x="1834386" y="1951870"/>
                  </a:cubicBezTo>
                  <a:lnTo>
                    <a:pt x="1869662" y="1963628"/>
                  </a:lnTo>
                  <a:cubicBezTo>
                    <a:pt x="1881421" y="1971467"/>
                    <a:pt x="1892668" y="1980134"/>
                    <a:pt x="1904939" y="1987145"/>
                  </a:cubicBezTo>
                  <a:cubicBezTo>
                    <a:pt x="1920159" y="1995841"/>
                    <a:pt x="1939580" y="1998266"/>
                    <a:pt x="1951975" y="2010661"/>
                  </a:cubicBezTo>
                  <a:cubicBezTo>
                    <a:pt x="1960739" y="2019425"/>
                    <a:pt x="1956858" y="2035623"/>
                    <a:pt x="1963733" y="2045936"/>
                  </a:cubicBezTo>
                  <a:cubicBezTo>
                    <a:pt x="1985837" y="2079091"/>
                    <a:pt x="2041533" y="2109559"/>
                    <a:pt x="2069563" y="2128244"/>
                  </a:cubicBezTo>
                  <a:cubicBezTo>
                    <a:pt x="2091666" y="2142978"/>
                    <a:pt x="2126632" y="2168393"/>
                    <a:pt x="2151876" y="2175277"/>
                  </a:cubicBezTo>
                  <a:cubicBezTo>
                    <a:pt x="2192429" y="2186336"/>
                    <a:pt x="2357249" y="2197289"/>
                    <a:pt x="2375294" y="2198793"/>
                  </a:cubicBezTo>
                  <a:cubicBezTo>
                    <a:pt x="2398812" y="2206632"/>
                    <a:pt x="2428318" y="2204781"/>
                    <a:pt x="2445848" y="2222310"/>
                  </a:cubicBezTo>
                  <a:cubicBezTo>
                    <a:pt x="2512716" y="2289175"/>
                    <a:pt x="2448333" y="2235311"/>
                    <a:pt x="2516401" y="2269343"/>
                  </a:cubicBezTo>
                  <a:cubicBezTo>
                    <a:pt x="2552435" y="2287359"/>
                    <a:pt x="2546652" y="2299244"/>
                    <a:pt x="2586954" y="2304617"/>
                  </a:cubicBezTo>
                  <a:cubicBezTo>
                    <a:pt x="2633739" y="2310855"/>
                    <a:pt x="2681151" y="2311164"/>
                    <a:pt x="2728061" y="2316376"/>
                  </a:cubicBezTo>
                  <a:cubicBezTo>
                    <a:pt x="2751757" y="2319009"/>
                    <a:pt x="2775096" y="2324215"/>
                    <a:pt x="2798614" y="2328134"/>
                  </a:cubicBezTo>
                  <a:cubicBezTo>
                    <a:pt x="2865248" y="2324215"/>
                    <a:pt x="2933062" y="2329466"/>
                    <a:pt x="2998515" y="2316376"/>
                  </a:cubicBezTo>
                  <a:cubicBezTo>
                    <a:pt x="3014821" y="2313115"/>
                    <a:pt x="3022970" y="2293727"/>
                    <a:pt x="3033792" y="2281101"/>
                  </a:cubicBezTo>
                  <a:cubicBezTo>
                    <a:pt x="3066729" y="2242677"/>
                    <a:pt x="3065998" y="2236013"/>
                    <a:pt x="3092586" y="2198793"/>
                  </a:cubicBezTo>
                  <a:cubicBezTo>
                    <a:pt x="3103977" y="2182846"/>
                    <a:pt x="3117476" y="2168378"/>
                    <a:pt x="3127863" y="2151760"/>
                  </a:cubicBezTo>
                  <a:cubicBezTo>
                    <a:pt x="3137153" y="2136896"/>
                    <a:pt x="3142684" y="2119946"/>
                    <a:pt x="3151381" y="2104727"/>
                  </a:cubicBezTo>
                  <a:cubicBezTo>
                    <a:pt x="3158393" y="2092457"/>
                    <a:pt x="3166684" y="2080951"/>
                    <a:pt x="3174898" y="2069452"/>
                  </a:cubicBezTo>
                  <a:cubicBezTo>
                    <a:pt x="3186289" y="2053505"/>
                    <a:pt x="3200657" y="2039550"/>
                    <a:pt x="3210175" y="2022419"/>
                  </a:cubicBezTo>
                  <a:cubicBezTo>
                    <a:pt x="3220426" y="2003969"/>
                    <a:pt x="3223586" y="1982157"/>
                    <a:pt x="3233693" y="1963628"/>
                  </a:cubicBezTo>
                  <a:cubicBezTo>
                    <a:pt x="3247228" y="1938816"/>
                    <a:pt x="3280728" y="1893079"/>
                    <a:pt x="3280728" y="1893079"/>
                  </a:cubicBezTo>
                  <a:lnTo>
                    <a:pt x="3316005" y="1787254"/>
                  </a:lnTo>
                  <a:cubicBezTo>
                    <a:pt x="3319925" y="1775496"/>
                    <a:pt x="3325333" y="1764133"/>
                    <a:pt x="3327764" y="1751980"/>
                  </a:cubicBezTo>
                  <a:cubicBezTo>
                    <a:pt x="3342692" y="1677342"/>
                    <a:pt x="3334676" y="1712577"/>
                    <a:pt x="3351281" y="1646155"/>
                  </a:cubicBezTo>
                  <a:cubicBezTo>
                    <a:pt x="3350285" y="1593367"/>
                    <a:pt x="3379200" y="1169910"/>
                    <a:pt x="3327764" y="964177"/>
                  </a:cubicBezTo>
                  <a:cubicBezTo>
                    <a:pt x="3324758" y="952153"/>
                    <a:pt x="3319925" y="940660"/>
                    <a:pt x="3316005" y="928902"/>
                  </a:cubicBezTo>
                  <a:cubicBezTo>
                    <a:pt x="3312085" y="897547"/>
                    <a:pt x="3306870" y="866326"/>
                    <a:pt x="3304246" y="834836"/>
                  </a:cubicBezTo>
                  <a:cubicBezTo>
                    <a:pt x="3299028" y="772220"/>
                    <a:pt x="3300281" y="709052"/>
                    <a:pt x="3292487" y="646704"/>
                  </a:cubicBezTo>
                  <a:cubicBezTo>
                    <a:pt x="3288478" y="614633"/>
                    <a:pt x="3276808" y="583993"/>
                    <a:pt x="3268969" y="552638"/>
                  </a:cubicBezTo>
                  <a:cubicBezTo>
                    <a:pt x="3265203" y="537575"/>
                    <a:pt x="3253884" y="487194"/>
                    <a:pt x="3245452" y="470330"/>
                  </a:cubicBezTo>
                  <a:cubicBezTo>
                    <a:pt x="3239132" y="457690"/>
                    <a:pt x="3229773" y="446813"/>
                    <a:pt x="3221934" y="435055"/>
                  </a:cubicBezTo>
                  <a:cubicBezTo>
                    <a:pt x="3218014" y="419377"/>
                    <a:pt x="3215850" y="403153"/>
                    <a:pt x="3210175" y="388022"/>
                  </a:cubicBezTo>
                  <a:cubicBezTo>
                    <a:pt x="3202332" y="367109"/>
                    <a:pt x="3178647" y="324324"/>
                    <a:pt x="3163139" y="305715"/>
                  </a:cubicBezTo>
                  <a:cubicBezTo>
                    <a:pt x="3152493" y="292941"/>
                    <a:pt x="3138685" y="283065"/>
                    <a:pt x="3127863" y="270440"/>
                  </a:cubicBezTo>
                  <a:cubicBezTo>
                    <a:pt x="3115109" y="255561"/>
                    <a:pt x="3107466" y="236161"/>
                    <a:pt x="3092586" y="223407"/>
                  </a:cubicBezTo>
                  <a:cubicBezTo>
                    <a:pt x="3079277" y="212000"/>
                    <a:pt x="3059815" y="210078"/>
                    <a:pt x="3045551" y="199890"/>
                  </a:cubicBezTo>
                  <a:cubicBezTo>
                    <a:pt x="3032019" y="190225"/>
                    <a:pt x="3024110" y="173840"/>
                    <a:pt x="3010274" y="164616"/>
                  </a:cubicBezTo>
                  <a:cubicBezTo>
                    <a:pt x="2999960" y="157741"/>
                    <a:pt x="2986915" y="156262"/>
                    <a:pt x="2974997" y="152857"/>
                  </a:cubicBezTo>
                  <a:cubicBezTo>
                    <a:pt x="2877349" y="124959"/>
                    <a:pt x="2865656" y="137638"/>
                    <a:pt x="2716302" y="129341"/>
                  </a:cubicBezTo>
                  <a:cubicBezTo>
                    <a:pt x="2653267" y="108331"/>
                    <a:pt x="2707365" y="124742"/>
                    <a:pt x="2622231" y="105824"/>
                  </a:cubicBezTo>
                  <a:cubicBezTo>
                    <a:pt x="2569571" y="94122"/>
                    <a:pt x="2574019" y="91172"/>
                    <a:pt x="2516401" y="82308"/>
                  </a:cubicBezTo>
                  <a:cubicBezTo>
                    <a:pt x="2485167" y="77503"/>
                    <a:pt x="2453564" y="75355"/>
                    <a:pt x="2422330" y="70550"/>
                  </a:cubicBezTo>
                  <a:cubicBezTo>
                    <a:pt x="2402576" y="67511"/>
                    <a:pt x="2383483" y="60038"/>
                    <a:pt x="2363535" y="58791"/>
                  </a:cubicBezTo>
                  <a:cubicBezTo>
                    <a:pt x="2257839" y="52185"/>
                    <a:pt x="2151876" y="50952"/>
                    <a:pt x="2046046" y="47033"/>
                  </a:cubicBezTo>
                  <a:cubicBezTo>
                    <a:pt x="2006850" y="39194"/>
                    <a:pt x="1967236" y="33211"/>
                    <a:pt x="1928457" y="23517"/>
                  </a:cubicBezTo>
                  <a:lnTo>
                    <a:pt x="1834386" y="0"/>
                  </a:lnTo>
                  <a:lnTo>
                    <a:pt x="1340513" y="11758"/>
                  </a:lnTo>
                  <a:cubicBezTo>
                    <a:pt x="1318836" y="12700"/>
                    <a:pt x="1280138" y="29008"/>
                    <a:pt x="1258201" y="35275"/>
                  </a:cubicBezTo>
                  <a:cubicBezTo>
                    <a:pt x="1242662" y="39715"/>
                    <a:pt x="1226645" y="42389"/>
                    <a:pt x="1211165" y="47033"/>
                  </a:cubicBezTo>
                  <a:cubicBezTo>
                    <a:pt x="1187421" y="54156"/>
                    <a:pt x="1164528" y="64028"/>
                    <a:pt x="1140612" y="70550"/>
                  </a:cubicBezTo>
                  <a:cubicBezTo>
                    <a:pt x="1121330" y="75809"/>
                    <a:pt x="1101415" y="78389"/>
                    <a:pt x="1081817" y="82308"/>
                  </a:cubicBezTo>
                  <a:cubicBezTo>
                    <a:pt x="1066139" y="90147"/>
                    <a:pt x="1051195" y="99670"/>
                    <a:pt x="1034782" y="105824"/>
                  </a:cubicBezTo>
                  <a:cubicBezTo>
                    <a:pt x="1004647" y="117124"/>
                    <a:pt x="980894" y="115130"/>
                    <a:pt x="952470" y="129341"/>
                  </a:cubicBezTo>
                  <a:cubicBezTo>
                    <a:pt x="939830" y="135661"/>
                    <a:pt x="930600" y="148388"/>
                    <a:pt x="917193" y="152857"/>
                  </a:cubicBezTo>
                  <a:cubicBezTo>
                    <a:pt x="894574" y="160396"/>
                    <a:pt x="870098" y="160351"/>
                    <a:pt x="846640" y="164616"/>
                  </a:cubicBezTo>
                  <a:cubicBezTo>
                    <a:pt x="798293" y="173406"/>
                    <a:pt x="719528" y="189143"/>
                    <a:pt x="682015" y="211649"/>
                  </a:cubicBezTo>
                  <a:cubicBezTo>
                    <a:pt x="647683" y="232247"/>
                    <a:pt x="619617" y="247817"/>
                    <a:pt x="587944" y="270440"/>
                  </a:cubicBezTo>
                  <a:cubicBezTo>
                    <a:pt x="571997" y="281831"/>
                    <a:pt x="555789" y="292961"/>
                    <a:pt x="540909" y="305715"/>
                  </a:cubicBezTo>
                  <a:cubicBezTo>
                    <a:pt x="528283" y="316537"/>
                    <a:pt x="518407" y="330344"/>
                    <a:pt x="505632" y="340989"/>
                  </a:cubicBezTo>
                  <a:cubicBezTo>
                    <a:pt x="475236" y="366317"/>
                    <a:pt x="470437" y="364479"/>
                    <a:pt x="435079" y="376264"/>
                  </a:cubicBezTo>
                  <a:cubicBezTo>
                    <a:pt x="427240" y="399781"/>
                    <a:pt x="435610" y="440802"/>
                    <a:pt x="411561" y="446814"/>
                  </a:cubicBezTo>
                  <a:cubicBezTo>
                    <a:pt x="395883" y="450733"/>
                    <a:pt x="380065" y="454133"/>
                    <a:pt x="364526" y="458572"/>
                  </a:cubicBezTo>
                  <a:cubicBezTo>
                    <a:pt x="352608" y="461977"/>
                    <a:pt x="341349" y="467641"/>
                    <a:pt x="329249" y="470330"/>
                  </a:cubicBezTo>
                  <a:cubicBezTo>
                    <a:pt x="305975" y="475502"/>
                    <a:pt x="282214" y="478169"/>
                    <a:pt x="258696" y="482088"/>
                  </a:cubicBezTo>
                  <a:cubicBezTo>
                    <a:pt x="246937" y="489927"/>
                    <a:pt x="236060" y="499285"/>
                    <a:pt x="223419" y="505605"/>
                  </a:cubicBezTo>
                  <a:cubicBezTo>
                    <a:pt x="212332" y="511148"/>
                    <a:pt x="197821" y="509620"/>
                    <a:pt x="188142" y="517363"/>
                  </a:cubicBezTo>
                  <a:cubicBezTo>
                    <a:pt x="177107" y="526191"/>
                    <a:pt x="164625" y="552638"/>
                    <a:pt x="164625" y="552638"/>
                  </a:cubicBezTo>
                  <a:lnTo>
                    <a:pt x="164625" y="552638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751223" y="2538095"/>
              <a:ext cx="4967982" cy="3935661"/>
              <a:chOff x="3751223" y="2538095"/>
              <a:chExt cx="4967982" cy="3935661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5961753" y="4926707"/>
                <a:ext cx="1447376" cy="1185680"/>
              </a:xfrm>
              <a:custGeom>
                <a:avLst/>
                <a:gdLst>
                  <a:gd name="connsiteX0" fmla="*/ 0 w 1447376"/>
                  <a:gd name="connsiteY0" fmla="*/ 0 h 1185680"/>
                  <a:gd name="connsiteX1" fmla="*/ 576185 w 1447376"/>
                  <a:gd name="connsiteY1" fmla="*/ 329231 h 1185680"/>
                  <a:gd name="connsiteX2" fmla="*/ 764327 w 1447376"/>
                  <a:gd name="connsiteY2" fmla="*/ 658462 h 1185680"/>
                  <a:gd name="connsiteX3" fmla="*/ 905434 w 1447376"/>
                  <a:gd name="connsiteY3" fmla="*/ 517363 h 1185680"/>
                  <a:gd name="connsiteX4" fmla="*/ 1446342 w 1447376"/>
                  <a:gd name="connsiteY4" fmla="*/ 1175825 h 1185680"/>
                  <a:gd name="connsiteX5" fmla="*/ 752568 w 1447376"/>
                  <a:gd name="connsiteY5" fmla="*/ 905386 h 1185680"/>
                  <a:gd name="connsiteX6" fmla="*/ 529149 w 1447376"/>
                  <a:gd name="connsiteY6" fmla="*/ 799561 h 1185680"/>
                  <a:gd name="connsiteX7" fmla="*/ 246936 w 1447376"/>
                  <a:gd name="connsiteY7" fmla="*/ 435056 h 1185680"/>
                  <a:gd name="connsiteX8" fmla="*/ 47035 w 1447376"/>
                  <a:gd name="connsiteY8" fmla="*/ 47033 h 11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7376" h="1185680">
                    <a:moveTo>
                      <a:pt x="0" y="0"/>
                    </a:moveTo>
                    <a:cubicBezTo>
                      <a:pt x="224398" y="109743"/>
                      <a:pt x="448797" y="219487"/>
                      <a:pt x="576185" y="329231"/>
                    </a:cubicBezTo>
                    <a:cubicBezTo>
                      <a:pt x="703573" y="438975"/>
                      <a:pt x="709452" y="627107"/>
                      <a:pt x="764327" y="658462"/>
                    </a:cubicBezTo>
                    <a:cubicBezTo>
                      <a:pt x="819202" y="689817"/>
                      <a:pt x="791765" y="431136"/>
                      <a:pt x="905434" y="517363"/>
                    </a:cubicBezTo>
                    <a:cubicBezTo>
                      <a:pt x="1019103" y="603590"/>
                      <a:pt x="1471820" y="1111155"/>
                      <a:pt x="1446342" y="1175825"/>
                    </a:cubicBezTo>
                    <a:cubicBezTo>
                      <a:pt x="1420864" y="1240495"/>
                      <a:pt x="905434" y="968097"/>
                      <a:pt x="752568" y="905386"/>
                    </a:cubicBezTo>
                    <a:cubicBezTo>
                      <a:pt x="599703" y="842675"/>
                      <a:pt x="613421" y="877949"/>
                      <a:pt x="529149" y="799561"/>
                    </a:cubicBezTo>
                    <a:cubicBezTo>
                      <a:pt x="444877" y="721173"/>
                      <a:pt x="327288" y="560477"/>
                      <a:pt x="246936" y="435056"/>
                    </a:cubicBezTo>
                    <a:cubicBezTo>
                      <a:pt x="166584" y="309635"/>
                      <a:pt x="47035" y="47033"/>
                      <a:pt x="47035" y="47033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5608986" y="5158144"/>
                <a:ext cx="1113530" cy="934330"/>
              </a:xfrm>
              <a:custGeom>
                <a:avLst/>
                <a:gdLst>
                  <a:gd name="connsiteX0" fmla="*/ 270454 w 960664"/>
                  <a:gd name="connsiteY0" fmla="*/ 776637 h 837127"/>
                  <a:gd name="connsiteX1" fmla="*/ 693774 w 960664"/>
                  <a:gd name="connsiteY1" fmla="*/ 835428 h 837127"/>
                  <a:gd name="connsiteX2" fmla="*/ 952469 w 960664"/>
                  <a:gd name="connsiteY2" fmla="*/ 717846 h 837127"/>
                  <a:gd name="connsiteX3" fmla="*/ 870157 w 960664"/>
                  <a:gd name="connsiteY3" fmla="*/ 529714 h 837127"/>
                  <a:gd name="connsiteX4" fmla="*/ 611462 w 960664"/>
                  <a:gd name="connsiteY4" fmla="*/ 470922 h 837127"/>
                  <a:gd name="connsiteX5" fmla="*/ 352766 w 960664"/>
                  <a:gd name="connsiteY5" fmla="*/ 592 h 837127"/>
                  <a:gd name="connsiteX6" fmla="*/ 0 w 960664"/>
                  <a:gd name="connsiteY6" fmla="*/ 365098 h 837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0664" h="837127">
                    <a:moveTo>
                      <a:pt x="270454" y="776637"/>
                    </a:moveTo>
                    <a:cubicBezTo>
                      <a:pt x="425279" y="810931"/>
                      <a:pt x="580105" y="845226"/>
                      <a:pt x="693774" y="835428"/>
                    </a:cubicBezTo>
                    <a:cubicBezTo>
                      <a:pt x="807443" y="825630"/>
                      <a:pt x="923072" y="768798"/>
                      <a:pt x="952469" y="717846"/>
                    </a:cubicBezTo>
                    <a:cubicBezTo>
                      <a:pt x="981866" y="666894"/>
                      <a:pt x="926991" y="570868"/>
                      <a:pt x="870157" y="529714"/>
                    </a:cubicBezTo>
                    <a:cubicBezTo>
                      <a:pt x="813323" y="488560"/>
                      <a:pt x="697694" y="559109"/>
                      <a:pt x="611462" y="470922"/>
                    </a:cubicBezTo>
                    <a:cubicBezTo>
                      <a:pt x="525230" y="382735"/>
                      <a:pt x="454676" y="18229"/>
                      <a:pt x="352766" y="592"/>
                    </a:cubicBezTo>
                    <a:cubicBezTo>
                      <a:pt x="250856" y="-17045"/>
                      <a:pt x="0" y="365098"/>
                      <a:pt x="0" y="365098"/>
                    </a:cubicBezTo>
                  </a:path>
                </a:pathLst>
              </a:custGeom>
              <a:solidFill>
                <a:srgbClr val="C3D69B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751223" y="2538095"/>
                <a:ext cx="1731810" cy="2739444"/>
                <a:chOff x="3751223" y="2538095"/>
                <a:chExt cx="1731810" cy="2739444"/>
              </a:xfrm>
            </p:grpSpPr>
            <p:cxnSp>
              <p:nvCxnSpPr>
                <p:cNvPr id="162" name="Straight Arrow Connector 161"/>
                <p:cNvCxnSpPr/>
                <p:nvPr/>
              </p:nvCxnSpPr>
              <p:spPr>
                <a:xfrm>
                  <a:off x="3751223" y="2538095"/>
                  <a:ext cx="1352977" cy="1688216"/>
                </a:xfrm>
                <a:prstGeom prst="straightConnector1">
                  <a:avLst/>
                </a:prstGeom>
                <a:ln>
                  <a:solidFill>
                    <a:srgbClr val="E46C0A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4303449" y="4354209"/>
                  <a:ext cx="117958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Non-linear complex separation</a:t>
                  </a:r>
                  <a:endParaRPr lang="en-US" dirty="0"/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>
                <a:off x="5460072" y="3486587"/>
                <a:ext cx="3259133" cy="2987169"/>
                <a:chOff x="5088506" y="1003439"/>
                <a:chExt cx="3528048" cy="3280741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5418596" y="1381305"/>
                  <a:ext cx="0" cy="25124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5418596" y="3893742"/>
                  <a:ext cx="319795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TextBox 258"/>
                <p:cNvSpPr txBox="1"/>
                <p:nvPr/>
              </p:nvSpPr>
              <p:spPr>
                <a:xfrm>
                  <a:off x="5088506" y="1003439"/>
                  <a:ext cx="336555" cy="4056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K</a:t>
                  </a: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8105606" y="3878551"/>
                  <a:ext cx="477546" cy="4056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CR</a:t>
                  </a:r>
                  <a:endParaRPr lang="en-US" b="1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6424494" y="3127069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6135614" y="3123202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6572212" y="334582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4" name="TextBox 263"/>
                <p:cNvSpPr txBox="1"/>
                <p:nvPr/>
              </p:nvSpPr>
              <p:spPr>
                <a:xfrm>
                  <a:off x="5835532" y="2839272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8014252" y="2248857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8000"/>
                      </a:solidFill>
                    </a:rPr>
                    <a:t>o</a:t>
                  </a:r>
                  <a:endParaRPr lang="en-US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>
                  <a:off x="7535589" y="2202778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  <p:sp>
              <p:nvSpPr>
                <p:cNvPr id="267" name="TextBox 266"/>
                <p:cNvSpPr txBox="1"/>
                <p:nvPr/>
              </p:nvSpPr>
              <p:spPr>
                <a:xfrm>
                  <a:off x="7056926" y="2156699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7098990" y="2621809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7707858" y="1496380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8291406" y="1347619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6665355" y="1176742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5368760" y="2043669"/>
                  <a:ext cx="2645492" cy="200224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Box 272"/>
                <p:cNvSpPr txBox="1"/>
                <p:nvPr/>
              </p:nvSpPr>
              <p:spPr>
                <a:xfrm>
                  <a:off x="5612865" y="3088908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5808126" y="3354871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6062357" y="3017737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  <p:sp>
              <p:nvSpPr>
                <p:cNvPr id="276" name="TextBox 275"/>
                <p:cNvSpPr txBox="1"/>
                <p:nvPr/>
              </p:nvSpPr>
              <p:spPr>
                <a:xfrm>
                  <a:off x="6072456" y="3539775"/>
                  <a:ext cx="306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8000"/>
                      </a:solidFill>
                    </a:rPr>
                    <a:t>o</a:t>
                  </a:r>
                </a:p>
              </p:txBody>
            </p:sp>
          </p:grpSp>
        </p:grpSp>
      </p:grpSp>
      <p:grpSp>
        <p:nvGrpSpPr>
          <p:cNvPr id="294" name="Group 293"/>
          <p:cNvGrpSpPr/>
          <p:nvPr/>
        </p:nvGrpSpPr>
        <p:grpSpPr>
          <a:xfrm>
            <a:off x="125793" y="5053796"/>
            <a:ext cx="310634" cy="822824"/>
            <a:chOff x="2619095" y="4228695"/>
            <a:chExt cx="310634" cy="822824"/>
          </a:xfrm>
        </p:grpSpPr>
        <p:sp>
          <p:nvSpPr>
            <p:cNvPr id="295" name="TextBox 294"/>
            <p:cNvSpPr txBox="1"/>
            <p:nvPr/>
          </p:nvSpPr>
          <p:spPr>
            <a:xfrm>
              <a:off x="2620968" y="4740623"/>
              <a:ext cx="308761" cy="3108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2619095" y="4228695"/>
              <a:ext cx="308761" cy="3108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76771" y="2538630"/>
            <a:ext cx="4096415" cy="3935126"/>
            <a:chOff x="276771" y="2538630"/>
            <a:chExt cx="4096415" cy="3935126"/>
          </a:xfrm>
        </p:grpSpPr>
        <p:grpSp>
          <p:nvGrpSpPr>
            <p:cNvPr id="65" name="Group 64"/>
            <p:cNvGrpSpPr/>
            <p:nvPr/>
          </p:nvGrpSpPr>
          <p:grpSpPr>
            <a:xfrm>
              <a:off x="276771" y="2538630"/>
              <a:ext cx="4096415" cy="3935126"/>
              <a:chOff x="276771" y="2538630"/>
              <a:chExt cx="4096415" cy="3935126"/>
            </a:xfrm>
          </p:grpSpPr>
          <p:sp>
            <p:nvSpPr>
              <p:cNvPr id="304" name="Freeform 303"/>
              <p:cNvSpPr/>
              <p:nvPr/>
            </p:nvSpPr>
            <p:spPr>
              <a:xfrm>
                <a:off x="759111" y="4820533"/>
                <a:ext cx="1447376" cy="1185680"/>
              </a:xfrm>
              <a:custGeom>
                <a:avLst/>
                <a:gdLst>
                  <a:gd name="connsiteX0" fmla="*/ 0 w 1447376"/>
                  <a:gd name="connsiteY0" fmla="*/ 0 h 1185680"/>
                  <a:gd name="connsiteX1" fmla="*/ 576185 w 1447376"/>
                  <a:gd name="connsiteY1" fmla="*/ 329231 h 1185680"/>
                  <a:gd name="connsiteX2" fmla="*/ 764327 w 1447376"/>
                  <a:gd name="connsiteY2" fmla="*/ 658462 h 1185680"/>
                  <a:gd name="connsiteX3" fmla="*/ 905434 w 1447376"/>
                  <a:gd name="connsiteY3" fmla="*/ 517363 h 1185680"/>
                  <a:gd name="connsiteX4" fmla="*/ 1446342 w 1447376"/>
                  <a:gd name="connsiteY4" fmla="*/ 1175825 h 1185680"/>
                  <a:gd name="connsiteX5" fmla="*/ 752568 w 1447376"/>
                  <a:gd name="connsiteY5" fmla="*/ 905386 h 1185680"/>
                  <a:gd name="connsiteX6" fmla="*/ 529149 w 1447376"/>
                  <a:gd name="connsiteY6" fmla="*/ 799561 h 1185680"/>
                  <a:gd name="connsiteX7" fmla="*/ 246936 w 1447376"/>
                  <a:gd name="connsiteY7" fmla="*/ 435056 h 1185680"/>
                  <a:gd name="connsiteX8" fmla="*/ 47035 w 1447376"/>
                  <a:gd name="connsiteY8" fmla="*/ 47033 h 118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7376" h="1185680">
                    <a:moveTo>
                      <a:pt x="0" y="0"/>
                    </a:moveTo>
                    <a:cubicBezTo>
                      <a:pt x="224398" y="109743"/>
                      <a:pt x="448797" y="219487"/>
                      <a:pt x="576185" y="329231"/>
                    </a:cubicBezTo>
                    <a:cubicBezTo>
                      <a:pt x="703573" y="438975"/>
                      <a:pt x="709452" y="627107"/>
                      <a:pt x="764327" y="658462"/>
                    </a:cubicBezTo>
                    <a:cubicBezTo>
                      <a:pt x="819202" y="689817"/>
                      <a:pt x="791765" y="431136"/>
                      <a:pt x="905434" y="517363"/>
                    </a:cubicBezTo>
                    <a:cubicBezTo>
                      <a:pt x="1019103" y="603590"/>
                      <a:pt x="1471820" y="1111155"/>
                      <a:pt x="1446342" y="1175825"/>
                    </a:cubicBezTo>
                    <a:cubicBezTo>
                      <a:pt x="1420864" y="1240495"/>
                      <a:pt x="905434" y="968097"/>
                      <a:pt x="752568" y="905386"/>
                    </a:cubicBezTo>
                    <a:cubicBezTo>
                      <a:pt x="599703" y="842675"/>
                      <a:pt x="613421" y="877949"/>
                      <a:pt x="529149" y="799561"/>
                    </a:cubicBezTo>
                    <a:cubicBezTo>
                      <a:pt x="444877" y="721173"/>
                      <a:pt x="327288" y="560477"/>
                      <a:pt x="246936" y="435056"/>
                    </a:cubicBezTo>
                    <a:cubicBezTo>
                      <a:pt x="166584" y="309635"/>
                      <a:pt x="47035" y="47033"/>
                      <a:pt x="47035" y="47033"/>
                    </a:cubicBezTo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Freeform 304"/>
              <p:cNvSpPr/>
              <p:nvPr/>
            </p:nvSpPr>
            <p:spPr>
              <a:xfrm>
                <a:off x="406344" y="5112450"/>
                <a:ext cx="1113530" cy="934330"/>
              </a:xfrm>
              <a:custGeom>
                <a:avLst/>
                <a:gdLst>
                  <a:gd name="connsiteX0" fmla="*/ 270454 w 960664"/>
                  <a:gd name="connsiteY0" fmla="*/ 776637 h 837127"/>
                  <a:gd name="connsiteX1" fmla="*/ 693774 w 960664"/>
                  <a:gd name="connsiteY1" fmla="*/ 835428 h 837127"/>
                  <a:gd name="connsiteX2" fmla="*/ 952469 w 960664"/>
                  <a:gd name="connsiteY2" fmla="*/ 717846 h 837127"/>
                  <a:gd name="connsiteX3" fmla="*/ 870157 w 960664"/>
                  <a:gd name="connsiteY3" fmla="*/ 529714 h 837127"/>
                  <a:gd name="connsiteX4" fmla="*/ 611462 w 960664"/>
                  <a:gd name="connsiteY4" fmla="*/ 470922 h 837127"/>
                  <a:gd name="connsiteX5" fmla="*/ 352766 w 960664"/>
                  <a:gd name="connsiteY5" fmla="*/ 592 h 837127"/>
                  <a:gd name="connsiteX6" fmla="*/ 0 w 960664"/>
                  <a:gd name="connsiteY6" fmla="*/ 365098 h 837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0664" h="837127">
                    <a:moveTo>
                      <a:pt x="270454" y="776637"/>
                    </a:moveTo>
                    <a:cubicBezTo>
                      <a:pt x="425279" y="810931"/>
                      <a:pt x="580105" y="845226"/>
                      <a:pt x="693774" y="835428"/>
                    </a:cubicBezTo>
                    <a:cubicBezTo>
                      <a:pt x="807443" y="825630"/>
                      <a:pt x="923072" y="768798"/>
                      <a:pt x="952469" y="717846"/>
                    </a:cubicBezTo>
                    <a:cubicBezTo>
                      <a:pt x="981866" y="666894"/>
                      <a:pt x="926991" y="570868"/>
                      <a:pt x="870157" y="529714"/>
                    </a:cubicBezTo>
                    <a:cubicBezTo>
                      <a:pt x="813323" y="488560"/>
                      <a:pt x="697694" y="559109"/>
                      <a:pt x="611462" y="470922"/>
                    </a:cubicBezTo>
                    <a:cubicBezTo>
                      <a:pt x="525230" y="382735"/>
                      <a:pt x="454676" y="18229"/>
                      <a:pt x="352766" y="592"/>
                    </a:cubicBezTo>
                    <a:cubicBezTo>
                      <a:pt x="250856" y="-17045"/>
                      <a:pt x="0" y="365098"/>
                      <a:pt x="0" y="365098"/>
                    </a:cubicBezTo>
                  </a:path>
                </a:pathLst>
              </a:custGeom>
              <a:solidFill>
                <a:srgbClr val="C3D69B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Freeform 302"/>
              <p:cNvSpPr/>
              <p:nvPr/>
            </p:nvSpPr>
            <p:spPr>
              <a:xfrm>
                <a:off x="406344" y="3375957"/>
                <a:ext cx="3358489" cy="2502768"/>
              </a:xfrm>
              <a:custGeom>
                <a:avLst/>
                <a:gdLst>
                  <a:gd name="connsiteX0" fmla="*/ 0 w 3358489"/>
                  <a:gd name="connsiteY0" fmla="*/ 811319 h 2328134"/>
                  <a:gd name="connsiteX1" fmla="*/ 0 w 3358489"/>
                  <a:gd name="connsiteY1" fmla="*/ 811319 h 2328134"/>
                  <a:gd name="connsiteX2" fmla="*/ 70554 w 3358489"/>
                  <a:gd name="connsiteY2" fmla="*/ 881869 h 2328134"/>
                  <a:gd name="connsiteX3" fmla="*/ 105830 w 3358489"/>
                  <a:gd name="connsiteY3" fmla="*/ 905385 h 2328134"/>
                  <a:gd name="connsiteX4" fmla="*/ 176384 w 3358489"/>
                  <a:gd name="connsiteY4" fmla="*/ 952418 h 2328134"/>
                  <a:gd name="connsiteX5" fmla="*/ 211660 w 3358489"/>
                  <a:gd name="connsiteY5" fmla="*/ 975935 h 2328134"/>
                  <a:gd name="connsiteX6" fmla="*/ 258696 w 3358489"/>
                  <a:gd name="connsiteY6" fmla="*/ 1011210 h 2328134"/>
                  <a:gd name="connsiteX7" fmla="*/ 341008 w 3358489"/>
                  <a:gd name="connsiteY7" fmla="*/ 1034726 h 2328134"/>
                  <a:gd name="connsiteX8" fmla="*/ 399802 w 3358489"/>
                  <a:gd name="connsiteY8" fmla="*/ 1058243 h 2328134"/>
                  <a:gd name="connsiteX9" fmla="*/ 458597 w 3358489"/>
                  <a:gd name="connsiteY9" fmla="*/ 1093517 h 2328134"/>
                  <a:gd name="connsiteX10" fmla="*/ 493873 w 3358489"/>
                  <a:gd name="connsiteY10" fmla="*/ 1117034 h 2328134"/>
                  <a:gd name="connsiteX11" fmla="*/ 740810 w 3358489"/>
                  <a:gd name="connsiteY11" fmla="*/ 1164067 h 2328134"/>
                  <a:gd name="connsiteX12" fmla="*/ 776086 w 3358489"/>
                  <a:gd name="connsiteY12" fmla="*/ 1187583 h 2328134"/>
                  <a:gd name="connsiteX13" fmla="*/ 846640 w 3358489"/>
                  <a:gd name="connsiteY13" fmla="*/ 1211100 h 2328134"/>
                  <a:gd name="connsiteX14" fmla="*/ 917193 w 3358489"/>
                  <a:gd name="connsiteY14" fmla="*/ 1246375 h 2328134"/>
                  <a:gd name="connsiteX15" fmla="*/ 952470 w 3358489"/>
                  <a:gd name="connsiteY15" fmla="*/ 1269891 h 2328134"/>
                  <a:gd name="connsiteX16" fmla="*/ 999505 w 3358489"/>
                  <a:gd name="connsiteY16" fmla="*/ 1293408 h 2328134"/>
                  <a:gd name="connsiteX17" fmla="*/ 1070059 w 3358489"/>
                  <a:gd name="connsiteY17" fmla="*/ 1352199 h 2328134"/>
                  <a:gd name="connsiteX18" fmla="*/ 1152371 w 3358489"/>
                  <a:gd name="connsiteY18" fmla="*/ 1387474 h 2328134"/>
                  <a:gd name="connsiteX19" fmla="*/ 1199406 w 3358489"/>
                  <a:gd name="connsiteY19" fmla="*/ 1410990 h 2328134"/>
                  <a:gd name="connsiteX20" fmla="*/ 1234683 w 3358489"/>
                  <a:gd name="connsiteY20" fmla="*/ 1434507 h 2328134"/>
                  <a:gd name="connsiteX21" fmla="*/ 1281718 w 3358489"/>
                  <a:gd name="connsiteY21" fmla="*/ 1446265 h 2328134"/>
                  <a:gd name="connsiteX22" fmla="*/ 1316995 w 3358489"/>
                  <a:gd name="connsiteY22" fmla="*/ 1458023 h 2328134"/>
                  <a:gd name="connsiteX23" fmla="*/ 1375789 w 3358489"/>
                  <a:gd name="connsiteY23" fmla="*/ 1516814 h 2328134"/>
                  <a:gd name="connsiteX24" fmla="*/ 1422825 w 3358489"/>
                  <a:gd name="connsiteY24" fmla="*/ 1552089 h 2328134"/>
                  <a:gd name="connsiteX25" fmla="*/ 1458102 w 3358489"/>
                  <a:gd name="connsiteY25" fmla="*/ 1587364 h 2328134"/>
                  <a:gd name="connsiteX26" fmla="*/ 1481619 w 3358489"/>
                  <a:gd name="connsiteY26" fmla="*/ 1657914 h 2328134"/>
                  <a:gd name="connsiteX27" fmla="*/ 1493378 w 3358489"/>
                  <a:gd name="connsiteY27" fmla="*/ 1693188 h 2328134"/>
                  <a:gd name="connsiteX28" fmla="*/ 1575690 w 3358489"/>
                  <a:gd name="connsiteY28" fmla="*/ 1799013 h 2328134"/>
                  <a:gd name="connsiteX29" fmla="*/ 1658003 w 3358489"/>
                  <a:gd name="connsiteY29" fmla="*/ 1846046 h 2328134"/>
                  <a:gd name="connsiteX30" fmla="*/ 1693279 w 3358489"/>
                  <a:gd name="connsiteY30" fmla="*/ 1857804 h 2328134"/>
                  <a:gd name="connsiteX31" fmla="*/ 1799109 w 3358489"/>
                  <a:gd name="connsiteY31" fmla="*/ 1928353 h 2328134"/>
                  <a:gd name="connsiteX32" fmla="*/ 1834386 w 3358489"/>
                  <a:gd name="connsiteY32" fmla="*/ 1951870 h 2328134"/>
                  <a:gd name="connsiteX33" fmla="*/ 1869662 w 3358489"/>
                  <a:gd name="connsiteY33" fmla="*/ 1963628 h 2328134"/>
                  <a:gd name="connsiteX34" fmla="*/ 1904939 w 3358489"/>
                  <a:gd name="connsiteY34" fmla="*/ 1987145 h 2328134"/>
                  <a:gd name="connsiteX35" fmla="*/ 1951975 w 3358489"/>
                  <a:gd name="connsiteY35" fmla="*/ 2010661 h 2328134"/>
                  <a:gd name="connsiteX36" fmla="*/ 1963733 w 3358489"/>
                  <a:gd name="connsiteY36" fmla="*/ 2045936 h 2328134"/>
                  <a:gd name="connsiteX37" fmla="*/ 2069563 w 3358489"/>
                  <a:gd name="connsiteY37" fmla="*/ 2128244 h 2328134"/>
                  <a:gd name="connsiteX38" fmla="*/ 2151876 w 3358489"/>
                  <a:gd name="connsiteY38" fmla="*/ 2175277 h 2328134"/>
                  <a:gd name="connsiteX39" fmla="*/ 2375294 w 3358489"/>
                  <a:gd name="connsiteY39" fmla="*/ 2198793 h 2328134"/>
                  <a:gd name="connsiteX40" fmla="*/ 2445848 w 3358489"/>
                  <a:gd name="connsiteY40" fmla="*/ 2222310 h 2328134"/>
                  <a:gd name="connsiteX41" fmla="*/ 2516401 w 3358489"/>
                  <a:gd name="connsiteY41" fmla="*/ 2269343 h 2328134"/>
                  <a:gd name="connsiteX42" fmla="*/ 2586954 w 3358489"/>
                  <a:gd name="connsiteY42" fmla="*/ 2304617 h 2328134"/>
                  <a:gd name="connsiteX43" fmla="*/ 2728061 w 3358489"/>
                  <a:gd name="connsiteY43" fmla="*/ 2316376 h 2328134"/>
                  <a:gd name="connsiteX44" fmla="*/ 2798614 w 3358489"/>
                  <a:gd name="connsiteY44" fmla="*/ 2328134 h 2328134"/>
                  <a:gd name="connsiteX45" fmla="*/ 2998515 w 3358489"/>
                  <a:gd name="connsiteY45" fmla="*/ 2316376 h 2328134"/>
                  <a:gd name="connsiteX46" fmla="*/ 3033792 w 3358489"/>
                  <a:gd name="connsiteY46" fmla="*/ 2281101 h 2328134"/>
                  <a:gd name="connsiteX47" fmla="*/ 3092586 w 3358489"/>
                  <a:gd name="connsiteY47" fmla="*/ 2198793 h 2328134"/>
                  <a:gd name="connsiteX48" fmla="*/ 3127863 w 3358489"/>
                  <a:gd name="connsiteY48" fmla="*/ 2151760 h 2328134"/>
                  <a:gd name="connsiteX49" fmla="*/ 3151381 w 3358489"/>
                  <a:gd name="connsiteY49" fmla="*/ 2104727 h 2328134"/>
                  <a:gd name="connsiteX50" fmla="*/ 3174898 w 3358489"/>
                  <a:gd name="connsiteY50" fmla="*/ 2069452 h 2328134"/>
                  <a:gd name="connsiteX51" fmla="*/ 3210175 w 3358489"/>
                  <a:gd name="connsiteY51" fmla="*/ 2022419 h 2328134"/>
                  <a:gd name="connsiteX52" fmla="*/ 3233693 w 3358489"/>
                  <a:gd name="connsiteY52" fmla="*/ 1963628 h 2328134"/>
                  <a:gd name="connsiteX53" fmla="*/ 3280728 w 3358489"/>
                  <a:gd name="connsiteY53" fmla="*/ 1893079 h 2328134"/>
                  <a:gd name="connsiteX54" fmla="*/ 3316005 w 3358489"/>
                  <a:gd name="connsiteY54" fmla="*/ 1787254 h 2328134"/>
                  <a:gd name="connsiteX55" fmla="*/ 3327764 w 3358489"/>
                  <a:gd name="connsiteY55" fmla="*/ 1751980 h 2328134"/>
                  <a:gd name="connsiteX56" fmla="*/ 3351281 w 3358489"/>
                  <a:gd name="connsiteY56" fmla="*/ 1646155 h 2328134"/>
                  <a:gd name="connsiteX57" fmla="*/ 3327764 w 3358489"/>
                  <a:gd name="connsiteY57" fmla="*/ 964177 h 2328134"/>
                  <a:gd name="connsiteX58" fmla="*/ 3316005 w 3358489"/>
                  <a:gd name="connsiteY58" fmla="*/ 928902 h 2328134"/>
                  <a:gd name="connsiteX59" fmla="*/ 3304246 w 3358489"/>
                  <a:gd name="connsiteY59" fmla="*/ 834836 h 2328134"/>
                  <a:gd name="connsiteX60" fmla="*/ 3292487 w 3358489"/>
                  <a:gd name="connsiteY60" fmla="*/ 646704 h 2328134"/>
                  <a:gd name="connsiteX61" fmla="*/ 3268969 w 3358489"/>
                  <a:gd name="connsiteY61" fmla="*/ 552638 h 2328134"/>
                  <a:gd name="connsiteX62" fmla="*/ 3245452 w 3358489"/>
                  <a:gd name="connsiteY62" fmla="*/ 470330 h 2328134"/>
                  <a:gd name="connsiteX63" fmla="*/ 3221934 w 3358489"/>
                  <a:gd name="connsiteY63" fmla="*/ 435055 h 2328134"/>
                  <a:gd name="connsiteX64" fmla="*/ 3210175 w 3358489"/>
                  <a:gd name="connsiteY64" fmla="*/ 388022 h 2328134"/>
                  <a:gd name="connsiteX65" fmla="*/ 3163139 w 3358489"/>
                  <a:gd name="connsiteY65" fmla="*/ 305715 h 2328134"/>
                  <a:gd name="connsiteX66" fmla="*/ 3127863 w 3358489"/>
                  <a:gd name="connsiteY66" fmla="*/ 270440 h 2328134"/>
                  <a:gd name="connsiteX67" fmla="*/ 3092586 w 3358489"/>
                  <a:gd name="connsiteY67" fmla="*/ 223407 h 2328134"/>
                  <a:gd name="connsiteX68" fmla="*/ 3045551 w 3358489"/>
                  <a:gd name="connsiteY68" fmla="*/ 199890 h 2328134"/>
                  <a:gd name="connsiteX69" fmla="*/ 3010274 w 3358489"/>
                  <a:gd name="connsiteY69" fmla="*/ 164616 h 2328134"/>
                  <a:gd name="connsiteX70" fmla="*/ 2974997 w 3358489"/>
                  <a:gd name="connsiteY70" fmla="*/ 152857 h 2328134"/>
                  <a:gd name="connsiteX71" fmla="*/ 2716302 w 3358489"/>
                  <a:gd name="connsiteY71" fmla="*/ 129341 h 2328134"/>
                  <a:gd name="connsiteX72" fmla="*/ 2622231 w 3358489"/>
                  <a:gd name="connsiteY72" fmla="*/ 105824 h 2328134"/>
                  <a:gd name="connsiteX73" fmla="*/ 2516401 w 3358489"/>
                  <a:gd name="connsiteY73" fmla="*/ 82308 h 2328134"/>
                  <a:gd name="connsiteX74" fmla="*/ 2422330 w 3358489"/>
                  <a:gd name="connsiteY74" fmla="*/ 70550 h 2328134"/>
                  <a:gd name="connsiteX75" fmla="*/ 2363535 w 3358489"/>
                  <a:gd name="connsiteY75" fmla="*/ 58791 h 2328134"/>
                  <a:gd name="connsiteX76" fmla="*/ 2046046 w 3358489"/>
                  <a:gd name="connsiteY76" fmla="*/ 47033 h 2328134"/>
                  <a:gd name="connsiteX77" fmla="*/ 1928457 w 3358489"/>
                  <a:gd name="connsiteY77" fmla="*/ 23517 h 2328134"/>
                  <a:gd name="connsiteX78" fmla="*/ 1834386 w 3358489"/>
                  <a:gd name="connsiteY78" fmla="*/ 0 h 2328134"/>
                  <a:gd name="connsiteX79" fmla="*/ 1340513 w 3358489"/>
                  <a:gd name="connsiteY79" fmla="*/ 11758 h 2328134"/>
                  <a:gd name="connsiteX80" fmla="*/ 1258201 w 3358489"/>
                  <a:gd name="connsiteY80" fmla="*/ 35275 h 2328134"/>
                  <a:gd name="connsiteX81" fmla="*/ 1211165 w 3358489"/>
                  <a:gd name="connsiteY81" fmla="*/ 47033 h 2328134"/>
                  <a:gd name="connsiteX82" fmla="*/ 1140612 w 3358489"/>
                  <a:gd name="connsiteY82" fmla="*/ 70550 h 2328134"/>
                  <a:gd name="connsiteX83" fmla="*/ 1081817 w 3358489"/>
                  <a:gd name="connsiteY83" fmla="*/ 82308 h 2328134"/>
                  <a:gd name="connsiteX84" fmla="*/ 1034782 w 3358489"/>
                  <a:gd name="connsiteY84" fmla="*/ 105824 h 2328134"/>
                  <a:gd name="connsiteX85" fmla="*/ 952470 w 3358489"/>
                  <a:gd name="connsiteY85" fmla="*/ 129341 h 2328134"/>
                  <a:gd name="connsiteX86" fmla="*/ 917193 w 3358489"/>
                  <a:gd name="connsiteY86" fmla="*/ 152857 h 2328134"/>
                  <a:gd name="connsiteX87" fmla="*/ 846640 w 3358489"/>
                  <a:gd name="connsiteY87" fmla="*/ 164616 h 2328134"/>
                  <a:gd name="connsiteX88" fmla="*/ 682015 w 3358489"/>
                  <a:gd name="connsiteY88" fmla="*/ 211649 h 2328134"/>
                  <a:gd name="connsiteX89" fmla="*/ 587944 w 3358489"/>
                  <a:gd name="connsiteY89" fmla="*/ 270440 h 2328134"/>
                  <a:gd name="connsiteX90" fmla="*/ 540909 w 3358489"/>
                  <a:gd name="connsiteY90" fmla="*/ 305715 h 2328134"/>
                  <a:gd name="connsiteX91" fmla="*/ 505632 w 3358489"/>
                  <a:gd name="connsiteY91" fmla="*/ 340989 h 2328134"/>
                  <a:gd name="connsiteX92" fmla="*/ 435079 w 3358489"/>
                  <a:gd name="connsiteY92" fmla="*/ 376264 h 2328134"/>
                  <a:gd name="connsiteX93" fmla="*/ 411561 w 3358489"/>
                  <a:gd name="connsiteY93" fmla="*/ 446814 h 2328134"/>
                  <a:gd name="connsiteX94" fmla="*/ 364526 w 3358489"/>
                  <a:gd name="connsiteY94" fmla="*/ 458572 h 2328134"/>
                  <a:gd name="connsiteX95" fmla="*/ 329249 w 3358489"/>
                  <a:gd name="connsiteY95" fmla="*/ 470330 h 2328134"/>
                  <a:gd name="connsiteX96" fmla="*/ 258696 w 3358489"/>
                  <a:gd name="connsiteY96" fmla="*/ 482088 h 2328134"/>
                  <a:gd name="connsiteX97" fmla="*/ 223419 w 3358489"/>
                  <a:gd name="connsiteY97" fmla="*/ 505605 h 2328134"/>
                  <a:gd name="connsiteX98" fmla="*/ 188142 w 3358489"/>
                  <a:gd name="connsiteY98" fmla="*/ 517363 h 2328134"/>
                  <a:gd name="connsiteX99" fmla="*/ 164625 w 3358489"/>
                  <a:gd name="connsiteY99" fmla="*/ 552638 h 2328134"/>
                  <a:gd name="connsiteX100" fmla="*/ 164625 w 3358489"/>
                  <a:gd name="connsiteY100" fmla="*/ 552638 h 23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3358489" h="2328134">
                    <a:moveTo>
                      <a:pt x="0" y="811319"/>
                    </a:moveTo>
                    <a:lnTo>
                      <a:pt x="0" y="811319"/>
                    </a:lnTo>
                    <a:cubicBezTo>
                      <a:pt x="23518" y="834836"/>
                      <a:pt x="45696" y="859774"/>
                      <a:pt x="70554" y="881869"/>
                    </a:cubicBezTo>
                    <a:cubicBezTo>
                      <a:pt x="81117" y="891257"/>
                      <a:pt x="94973" y="896338"/>
                      <a:pt x="105830" y="905385"/>
                    </a:cubicBezTo>
                    <a:cubicBezTo>
                      <a:pt x="164552" y="954317"/>
                      <a:pt x="114389" y="931755"/>
                      <a:pt x="176384" y="952418"/>
                    </a:cubicBezTo>
                    <a:cubicBezTo>
                      <a:pt x="188143" y="960257"/>
                      <a:pt x="200160" y="967721"/>
                      <a:pt x="211660" y="975935"/>
                    </a:cubicBezTo>
                    <a:cubicBezTo>
                      <a:pt x="227608" y="987326"/>
                      <a:pt x="241680" y="1001487"/>
                      <a:pt x="258696" y="1011210"/>
                    </a:cubicBezTo>
                    <a:cubicBezTo>
                      <a:pt x="274551" y="1020269"/>
                      <a:pt x="327261" y="1030144"/>
                      <a:pt x="341008" y="1034726"/>
                    </a:cubicBezTo>
                    <a:cubicBezTo>
                      <a:pt x="361033" y="1041401"/>
                      <a:pt x="380923" y="1048804"/>
                      <a:pt x="399802" y="1058243"/>
                    </a:cubicBezTo>
                    <a:cubicBezTo>
                      <a:pt x="420244" y="1068464"/>
                      <a:pt x="439216" y="1081404"/>
                      <a:pt x="458597" y="1093517"/>
                    </a:cubicBezTo>
                    <a:cubicBezTo>
                      <a:pt x="470581" y="1101007"/>
                      <a:pt x="480828" y="1111599"/>
                      <a:pt x="493873" y="1117034"/>
                    </a:cubicBezTo>
                    <a:cubicBezTo>
                      <a:pt x="606827" y="1164096"/>
                      <a:pt x="610440" y="1153204"/>
                      <a:pt x="740810" y="1164067"/>
                    </a:cubicBezTo>
                    <a:cubicBezTo>
                      <a:pt x="752569" y="1171906"/>
                      <a:pt x="763172" y="1181844"/>
                      <a:pt x="776086" y="1187583"/>
                    </a:cubicBezTo>
                    <a:cubicBezTo>
                      <a:pt x="798740" y="1197651"/>
                      <a:pt x="846640" y="1211100"/>
                      <a:pt x="846640" y="1211100"/>
                    </a:cubicBezTo>
                    <a:cubicBezTo>
                      <a:pt x="947729" y="1278489"/>
                      <a:pt x="819831" y="1197697"/>
                      <a:pt x="917193" y="1246375"/>
                    </a:cubicBezTo>
                    <a:cubicBezTo>
                      <a:pt x="929833" y="1252695"/>
                      <a:pt x="940200" y="1262880"/>
                      <a:pt x="952470" y="1269891"/>
                    </a:cubicBezTo>
                    <a:cubicBezTo>
                      <a:pt x="967689" y="1278587"/>
                      <a:pt x="985241" y="1283220"/>
                      <a:pt x="999505" y="1293408"/>
                    </a:cubicBezTo>
                    <a:cubicBezTo>
                      <a:pt x="1096779" y="1362886"/>
                      <a:pt x="976750" y="1298882"/>
                      <a:pt x="1070059" y="1352199"/>
                    </a:cubicBezTo>
                    <a:cubicBezTo>
                      <a:pt x="1148046" y="1396761"/>
                      <a:pt x="1086417" y="1359209"/>
                      <a:pt x="1152371" y="1387474"/>
                    </a:cubicBezTo>
                    <a:cubicBezTo>
                      <a:pt x="1168483" y="1394379"/>
                      <a:pt x="1184187" y="1402294"/>
                      <a:pt x="1199406" y="1410990"/>
                    </a:cubicBezTo>
                    <a:cubicBezTo>
                      <a:pt x="1211676" y="1418001"/>
                      <a:pt x="1221693" y="1428940"/>
                      <a:pt x="1234683" y="1434507"/>
                    </a:cubicBezTo>
                    <a:cubicBezTo>
                      <a:pt x="1249537" y="1440873"/>
                      <a:pt x="1266179" y="1441826"/>
                      <a:pt x="1281718" y="1446265"/>
                    </a:cubicBezTo>
                    <a:cubicBezTo>
                      <a:pt x="1293636" y="1449670"/>
                      <a:pt x="1305236" y="1454104"/>
                      <a:pt x="1316995" y="1458023"/>
                    </a:cubicBezTo>
                    <a:cubicBezTo>
                      <a:pt x="1411071" y="1520738"/>
                      <a:pt x="1297395" y="1438424"/>
                      <a:pt x="1375789" y="1516814"/>
                    </a:cubicBezTo>
                    <a:cubicBezTo>
                      <a:pt x="1389647" y="1530671"/>
                      <a:pt x="1407945" y="1539335"/>
                      <a:pt x="1422825" y="1552089"/>
                    </a:cubicBezTo>
                    <a:cubicBezTo>
                      <a:pt x="1435451" y="1562911"/>
                      <a:pt x="1446343" y="1575606"/>
                      <a:pt x="1458102" y="1587364"/>
                    </a:cubicBezTo>
                    <a:lnTo>
                      <a:pt x="1481619" y="1657914"/>
                    </a:lnTo>
                    <a:cubicBezTo>
                      <a:pt x="1485538" y="1669672"/>
                      <a:pt x="1486503" y="1682876"/>
                      <a:pt x="1493378" y="1693188"/>
                    </a:cubicBezTo>
                    <a:cubicBezTo>
                      <a:pt x="1526153" y="1742347"/>
                      <a:pt x="1534246" y="1764478"/>
                      <a:pt x="1575690" y="1799013"/>
                    </a:cubicBezTo>
                    <a:cubicBezTo>
                      <a:pt x="1596528" y="1816377"/>
                      <a:pt x="1634328" y="1835900"/>
                      <a:pt x="1658003" y="1846046"/>
                    </a:cubicBezTo>
                    <a:cubicBezTo>
                      <a:pt x="1669396" y="1850928"/>
                      <a:pt x="1682444" y="1851785"/>
                      <a:pt x="1693279" y="1857804"/>
                    </a:cubicBezTo>
                    <a:cubicBezTo>
                      <a:pt x="1693281" y="1857805"/>
                      <a:pt x="1781469" y="1916594"/>
                      <a:pt x="1799109" y="1928353"/>
                    </a:cubicBezTo>
                    <a:cubicBezTo>
                      <a:pt x="1810868" y="1936192"/>
                      <a:pt x="1820979" y="1947401"/>
                      <a:pt x="1834386" y="1951870"/>
                    </a:cubicBezTo>
                    <a:lnTo>
                      <a:pt x="1869662" y="1963628"/>
                    </a:lnTo>
                    <a:cubicBezTo>
                      <a:pt x="1881421" y="1971467"/>
                      <a:pt x="1892668" y="1980134"/>
                      <a:pt x="1904939" y="1987145"/>
                    </a:cubicBezTo>
                    <a:cubicBezTo>
                      <a:pt x="1920159" y="1995841"/>
                      <a:pt x="1939580" y="1998266"/>
                      <a:pt x="1951975" y="2010661"/>
                    </a:cubicBezTo>
                    <a:cubicBezTo>
                      <a:pt x="1960739" y="2019425"/>
                      <a:pt x="1956858" y="2035623"/>
                      <a:pt x="1963733" y="2045936"/>
                    </a:cubicBezTo>
                    <a:cubicBezTo>
                      <a:pt x="1985837" y="2079091"/>
                      <a:pt x="2041533" y="2109559"/>
                      <a:pt x="2069563" y="2128244"/>
                    </a:cubicBezTo>
                    <a:cubicBezTo>
                      <a:pt x="2091666" y="2142978"/>
                      <a:pt x="2126632" y="2168393"/>
                      <a:pt x="2151876" y="2175277"/>
                    </a:cubicBezTo>
                    <a:cubicBezTo>
                      <a:pt x="2192429" y="2186336"/>
                      <a:pt x="2357249" y="2197289"/>
                      <a:pt x="2375294" y="2198793"/>
                    </a:cubicBezTo>
                    <a:cubicBezTo>
                      <a:pt x="2398812" y="2206632"/>
                      <a:pt x="2428318" y="2204781"/>
                      <a:pt x="2445848" y="2222310"/>
                    </a:cubicBezTo>
                    <a:cubicBezTo>
                      <a:pt x="2512716" y="2289175"/>
                      <a:pt x="2448333" y="2235311"/>
                      <a:pt x="2516401" y="2269343"/>
                    </a:cubicBezTo>
                    <a:cubicBezTo>
                      <a:pt x="2552435" y="2287359"/>
                      <a:pt x="2546652" y="2299244"/>
                      <a:pt x="2586954" y="2304617"/>
                    </a:cubicBezTo>
                    <a:cubicBezTo>
                      <a:pt x="2633739" y="2310855"/>
                      <a:pt x="2681151" y="2311164"/>
                      <a:pt x="2728061" y="2316376"/>
                    </a:cubicBezTo>
                    <a:cubicBezTo>
                      <a:pt x="2751757" y="2319009"/>
                      <a:pt x="2775096" y="2324215"/>
                      <a:pt x="2798614" y="2328134"/>
                    </a:cubicBezTo>
                    <a:cubicBezTo>
                      <a:pt x="2865248" y="2324215"/>
                      <a:pt x="2933062" y="2329466"/>
                      <a:pt x="2998515" y="2316376"/>
                    </a:cubicBezTo>
                    <a:cubicBezTo>
                      <a:pt x="3014821" y="2313115"/>
                      <a:pt x="3022970" y="2293727"/>
                      <a:pt x="3033792" y="2281101"/>
                    </a:cubicBezTo>
                    <a:cubicBezTo>
                      <a:pt x="3066729" y="2242677"/>
                      <a:pt x="3065998" y="2236013"/>
                      <a:pt x="3092586" y="2198793"/>
                    </a:cubicBezTo>
                    <a:cubicBezTo>
                      <a:pt x="3103977" y="2182846"/>
                      <a:pt x="3117476" y="2168378"/>
                      <a:pt x="3127863" y="2151760"/>
                    </a:cubicBezTo>
                    <a:cubicBezTo>
                      <a:pt x="3137153" y="2136896"/>
                      <a:pt x="3142684" y="2119946"/>
                      <a:pt x="3151381" y="2104727"/>
                    </a:cubicBezTo>
                    <a:cubicBezTo>
                      <a:pt x="3158393" y="2092457"/>
                      <a:pt x="3166684" y="2080951"/>
                      <a:pt x="3174898" y="2069452"/>
                    </a:cubicBezTo>
                    <a:cubicBezTo>
                      <a:pt x="3186289" y="2053505"/>
                      <a:pt x="3200657" y="2039550"/>
                      <a:pt x="3210175" y="2022419"/>
                    </a:cubicBezTo>
                    <a:cubicBezTo>
                      <a:pt x="3220426" y="2003969"/>
                      <a:pt x="3223586" y="1982157"/>
                      <a:pt x="3233693" y="1963628"/>
                    </a:cubicBezTo>
                    <a:cubicBezTo>
                      <a:pt x="3247228" y="1938816"/>
                      <a:pt x="3280728" y="1893079"/>
                      <a:pt x="3280728" y="1893079"/>
                    </a:cubicBezTo>
                    <a:lnTo>
                      <a:pt x="3316005" y="1787254"/>
                    </a:lnTo>
                    <a:cubicBezTo>
                      <a:pt x="3319925" y="1775496"/>
                      <a:pt x="3325333" y="1764133"/>
                      <a:pt x="3327764" y="1751980"/>
                    </a:cubicBezTo>
                    <a:cubicBezTo>
                      <a:pt x="3342692" y="1677342"/>
                      <a:pt x="3334676" y="1712577"/>
                      <a:pt x="3351281" y="1646155"/>
                    </a:cubicBezTo>
                    <a:cubicBezTo>
                      <a:pt x="3350285" y="1593367"/>
                      <a:pt x="3379200" y="1169910"/>
                      <a:pt x="3327764" y="964177"/>
                    </a:cubicBezTo>
                    <a:cubicBezTo>
                      <a:pt x="3324758" y="952153"/>
                      <a:pt x="3319925" y="940660"/>
                      <a:pt x="3316005" y="928902"/>
                    </a:cubicBezTo>
                    <a:cubicBezTo>
                      <a:pt x="3312085" y="897547"/>
                      <a:pt x="3306870" y="866326"/>
                      <a:pt x="3304246" y="834836"/>
                    </a:cubicBezTo>
                    <a:cubicBezTo>
                      <a:pt x="3299028" y="772220"/>
                      <a:pt x="3300281" y="709052"/>
                      <a:pt x="3292487" y="646704"/>
                    </a:cubicBezTo>
                    <a:cubicBezTo>
                      <a:pt x="3288478" y="614633"/>
                      <a:pt x="3276808" y="583993"/>
                      <a:pt x="3268969" y="552638"/>
                    </a:cubicBezTo>
                    <a:cubicBezTo>
                      <a:pt x="3265203" y="537575"/>
                      <a:pt x="3253884" y="487194"/>
                      <a:pt x="3245452" y="470330"/>
                    </a:cubicBezTo>
                    <a:cubicBezTo>
                      <a:pt x="3239132" y="457690"/>
                      <a:pt x="3229773" y="446813"/>
                      <a:pt x="3221934" y="435055"/>
                    </a:cubicBezTo>
                    <a:cubicBezTo>
                      <a:pt x="3218014" y="419377"/>
                      <a:pt x="3215850" y="403153"/>
                      <a:pt x="3210175" y="388022"/>
                    </a:cubicBezTo>
                    <a:cubicBezTo>
                      <a:pt x="3202332" y="367109"/>
                      <a:pt x="3178647" y="324324"/>
                      <a:pt x="3163139" y="305715"/>
                    </a:cubicBezTo>
                    <a:cubicBezTo>
                      <a:pt x="3152493" y="292941"/>
                      <a:pt x="3138685" y="283065"/>
                      <a:pt x="3127863" y="270440"/>
                    </a:cubicBezTo>
                    <a:cubicBezTo>
                      <a:pt x="3115109" y="255561"/>
                      <a:pt x="3107466" y="236161"/>
                      <a:pt x="3092586" y="223407"/>
                    </a:cubicBezTo>
                    <a:cubicBezTo>
                      <a:pt x="3079277" y="212000"/>
                      <a:pt x="3059815" y="210078"/>
                      <a:pt x="3045551" y="199890"/>
                    </a:cubicBezTo>
                    <a:cubicBezTo>
                      <a:pt x="3032019" y="190225"/>
                      <a:pt x="3024110" y="173840"/>
                      <a:pt x="3010274" y="164616"/>
                    </a:cubicBezTo>
                    <a:cubicBezTo>
                      <a:pt x="2999960" y="157741"/>
                      <a:pt x="2986915" y="156262"/>
                      <a:pt x="2974997" y="152857"/>
                    </a:cubicBezTo>
                    <a:cubicBezTo>
                      <a:pt x="2877349" y="124959"/>
                      <a:pt x="2865656" y="137638"/>
                      <a:pt x="2716302" y="129341"/>
                    </a:cubicBezTo>
                    <a:cubicBezTo>
                      <a:pt x="2653267" y="108331"/>
                      <a:pt x="2707365" y="124742"/>
                      <a:pt x="2622231" y="105824"/>
                    </a:cubicBezTo>
                    <a:cubicBezTo>
                      <a:pt x="2569571" y="94122"/>
                      <a:pt x="2574019" y="91172"/>
                      <a:pt x="2516401" y="82308"/>
                    </a:cubicBezTo>
                    <a:cubicBezTo>
                      <a:pt x="2485167" y="77503"/>
                      <a:pt x="2453564" y="75355"/>
                      <a:pt x="2422330" y="70550"/>
                    </a:cubicBezTo>
                    <a:cubicBezTo>
                      <a:pt x="2402576" y="67511"/>
                      <a:pt x="2383483" y="60038"/>
                      <a:pt x="2363535" y="58791"/>
                    </a:cubicBezTo>
                    <a:cubicBezTo>
                      <a:pt x="2257839" y="52185"/>
                      <a:pt x="2151876" y="50952"/>
                      <a:pt x="2046046" y="47033"/>
                    </a:cubicBezTo>
                    <a:cubicBezTo>
                      <a:pt x="2006850" y="39194"/>
                      <a:pt x="1967236" y="33211"/>
                      <a:pt x="1928457" y="23517"/>
                    </a:cubicBezTo>
                    <a:lnTo>
                      <a:pt x="1834386" y="0"/>
                    </a:lnTo>
                    <a:lnTo>
                      <a:pt x="1340513" y="11758"/>
                    </a:lnTo>
                    <a:cubicBezTo>
                      <a:pt x="1318836" y="12700"/>
                      <a:pt x="1280138" y="29008"/>
                      <a:pt x="1258201" y="35275"/>
                    </a:cubicBezTo>
                    <a:cubicBezTo>
                      <a:pt x="1242662" y="39715"/>
                      <a:pt x="1226645" y="42389"/>
                      <a:pt x="1211165" y="47033"/>
                    </a:cubicBezTo>
                    <a:cubicBezTo>
                      <a:pt x="1187421" y="54156"/>
                      <a:pt x="1164528" y="64028"/>
                      <a:pt x="1140612" y="70550"/>
                    </a:cubicBezTo>
                    <a:cubicBezTo>
                      <a:pt x="1121330" y="75809"/>
                      <a:pt x="1101415" y="78389"/>
                      <a:pt x="1081817" y="82308"/>
                    </a:cubicBezTo>
                    <a:cubicBezTo>
                      <a:pt x="1066139" y="90147"/>
                      <a:pt x="1051195" y="99670"/>
                      <a:pt x="1034782" y="105824"/>
                    </a:cubicBezTo>
                    <a:cubicBezTo>
                      <a:pt x="1004647" y="117124"/>
                      <a:pt x="980894" y="115130"/>
                      <a:pt x="952470" y="129341"/>
                    </a:cubicBezTo>
                    <a:cubicBezTo>
                      <a:pt x="939830" y="135661"/>
                      <a:pt x="930600" y="148388"/>
                      <a:pt x="917193" y="152857"/>
                    </a:cubicBezTo>
                    <a:cubicBezTo>
                      <a:pt x="894574" y="160396"/>
                      <a:pt x="870098" y="160351"/>
                      <a:pt x="846640" y="164616"/>
                    </a:cubicBezTo>
                    <a:cubicBezTo>
                      <a:pt x="798293" y="173406"/>
                      <a:pt x="719528" y="189143"/>
                      <a:pt x="682015" y="211649"/>
                    </a:cubicBezTo>
                    <a:cubicBezTo>
                      <a:pt x="647683" y="232247"/>
                      <a:pt x="619617" y="247817"/>
                      <a:pt x="587944" y="270440"/>
                    </a:cubicBezTo>
                    <a:cubicBezTo>
                      <a:pt x="571997" y="281831"/>
                      <a:pt x="555789" y="292961"/>
                      <a:pt x="540909" y="305715"/>
                    </a:cubicBezTo>
                    <a:cubicBezTo>
                      <a:pt x="528283" y="316537"/>
                      <a:pt x="518407" y="330344"/>
                      <a:pt x="505632" y="340989"/>
                    </a:cubicBezTo>
                    <a:cubicBezTo>
                      <a:pt x="475236" y="366317"/>
                      <a:pt x="470437" y="364479"/>
                      <a:pt x="435079" y="376264"/>
                    </a:cubicBezTo>
                    <a:cubicBezTo>
                      <a:pt x="427240" y="399781"/>
                      <a:pt x="435610" y="440802"/>
                      <a:pt x="411561" y="446814"/>
                    </a:cubicBezTo>
                    <a:cubicBezTo>
                      <a:pt x="395883" y="450733"/>
                      <a:pt x="380065" y="454133"/>
                      <a:pt x="364526" y="458572"/>
                    </a:cubicBezTo>
                    <a:cubicBezTo>
                      <a:pt x="352608" y="461977"/>
                      <a:pt x="341349" y="467641"/>
                      <a:pt x="329249" y="470330"/>
                    </a:cubicBezTo>
                    <a:cubicBezTo>
                      <a:pt x="305975" y="475502"/>
                      <a:pt x="282214" y="478169"/>
                      <a:pt x="258696" y="482088"/>
                    </a:cubicBezTo>
                    <a:cubicBezTo>
                      <a:pt x="246937" y="489927"/>
                      <a:pt x="236060" y="499285"/>
                      <a:pt x="223419" y="505605"/>
                    </a:cubicBezTo>
                    <a:cubicBezTo>
                      <a:pt x="212332" y="511148"/>
                      <a:pt x="197821" y="509620"/>
                      <a:pt x="188142" y="517363"/>
                    </a:cubicBezTo>
                    <a:cubicBezTo>
                      <a:pt x="177107" y="526191"/>
                      <a:pt x="164625" y="552638"/>
                      <a:pt x="164625" y="552638"/>
                    </a:cubicBezTo>
                    <a:lnTo>
                      <a:pt x="164625" y="552638"/>
                    </a:ln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276771" y="2538630"/>
                <a:ext cx="4096415" cy="3935126"/>
                <a:chOff x="276771" y="2538630"/>
                <a:chExt cx="4096415" cy="3935126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76771" y="3451841"/>
                  <a:ext cx="3566195" cy="3021915"/>
                  <a:chOff x="276771" y="3451841"/>
                  <a:chExt cx="3566195" cy="3021915"/>
                </a:xfrm>
              </p:grpSpPr>
              <p:grpSp>
                <p:nvGrpSpPr>
                  <p:cNvPr id="277" name="Group 276"/>
                  <p:cNvGrpSpPr/>
                  <p:nvPr/>
                </p:nvGrpSpPr>
                <p:grpSpPr>
                  <a:xfrm>
                    <a:off x="276771" y="3451841"/>
                    <a:ext cx="3566195" cy="3021915"/>
                    <a:chOff x="5088506" y="1003439"/>
                    <a:chExt cx="3860446" cy="3318902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>
                      <a:off x="5418596" y="1381305"/>
                      <a:ext cx="0" cy="251243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Straight Connector 278"/>
                    <p:cNvCxnSpPr/>
                    <p:nvPr/>
                  </p:nvCxnSpPr>
                  <p:spPr>
                    <a:xfrm flipH="1">
                      <a:off x="5418596" y="3893742"/>
                      <a:ext cx="319795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headEnd type="triangle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0" name="TextBox 279"/>
                    <p:cNvSpPr txBox="1"/>
                    <p:nvPr/>
                  </p:nvSpPr>
                  <p:spPr>
                    <a:xfrm>
                      <a:off x="5088506" y="1003439"/>
                      <a:ext cx="336555" cy="4056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K</a:t>
                      </a:r>
                    </a:p>
                  </p:txBody>
                </p:sp>
                <p:sp>
                  <p:nvSpPr>
                    <p:cNvPr id="281" name="TextBox 280"/>
                    <p:cNvSpPr txBox="1"/>
                    <p:nvPr/>
                  </p:nvSpPr>
                  <p:spPr>
                    <a:xfrm>
                      <a:off x="8471407" y="3916712"/>
                      <a:ext cx="477545" cy="40562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/>
                        <a:t>CR</a:t>
                      </a:r>
                      <a:endParaRPr lang="en-US" b="1" dirty="0"/>
                    </a:p>
                  </p:txBody>
                </p:sp>
                <p:sp>
                  <p:nvSpPr>
                    <p:cNvPr id="282" name="TextBox 281"/>
                    <p:cNvSpPr txBox="1"/>
                    <p:nvPr/>
                  </p:nvSpPr>
                  <p:spPr>
                    <a:xfrm>
                      <a:off x="6424494" y="3070134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3" name="TextBox 282"/>
                    <p:cNvSpPr txBox="1"/>
                    <p:nvPr/>
                  </p:nvSpPr>
                  <p:spPr>
                    <a:xfrm>
                      <a:off x="6135614" y="3085245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4" name="TextBox 283"/>
                    <p:cNvSpPr txBox="1"/>
                    <p:nvPr/>
                  </p:nvSpPr>
                  <p:spPr>
                    <a:xfrm>
                      <a:off x="6572212" y="3279401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5" name="TextBox 284"/>
                    <p:cNvSpPr txBox="1"/>
                    <p:nvPr/>
                  </p:nvSpPr>
                  <p:spPr>
                    <a:xfrm>
                      <a:off x="5910355" y="2725402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86" name="TextBox 285"/>
                    <p:cNvSpPr txBox="1"/>
                    <p:nvPr/>
                  </p:nvSpPr>
                  <p:spPr>
                    <a:xfrm>
                      <a:off x="8014252" y="2248857"/>
                      <a:ext cx="306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7" name="TextBox 286"/>
                    <p:cNvSpPr txBox="1"/>
                    <p:nvPr/>
                  </p:nvSpPr>
                  <p:spPr>
                    <a:xfrm>
                      <a:off x="7535589" y="2202778"/>
                      <a:ext cx="306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8" name="TextBox 287"/>
                    <p:cNvSpPr txBox="1"/>
                    <p:nvPr/>
                  </p:nvSpPr>
                  <p:spPr>
                    <a:xfrm>
                      <a:off x="7056926" y="2156699"/>
                      <a:ext cx="306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89" name="TextBox 288"/>
                    <p:cNvSpPr txBox="1"/>
                    <p:nvPr/>
                  </p:nvSpPr>
                  <p:spPr>
                    <a:xfrm>
                      <a:off x="7098990" y="2621809"/>
                      <a:ext cx="306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90" name="TextBox 289"/>
                    <p:cNvSpPr txBox="1"/>
                    <p:nvPr/>
                  </p:nvSpPr>
                  <p:spPr>
                    <a:xfrm>
                      <a:off x="7707858" y="1496380"/>
                      <a:ext cx="306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91" name="TextBox 290"/>
                    <p:cNvSpPr txBox="1"/>
                    <p:nvPr/>
                  </p:nvSpPr>
                  <p:spPr>
                    <a:xfrm>
                      <a:off x="8291406" y="1347619"/>
                      <a:ext cx="306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92" name="TextBox 291"/>
                    <p:cNvSpPr txBox="1"/>
                    <p:nvPr/>
                  </p:nvSpPr>
                  <p:spPr>
                    <a:xfrm>
                      <a:off x="6665355" y="1176742"/>
                      <a:ext cx="306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o</a:t>
                      </a:r>
                    </a:p>
                  </p:txBody>
                </p:sp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>
                      <a:off x="5368760" y="2043669"/>
                      <a:ext cx="2645492" cy="200224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2921577" y="5964105"/>
                    <a:ext cx="0" cy="168141"/>
                  </a:xfrm>
                  <a:prstGeom prst="line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649127" y="6132246"/>
                    <a:ext cx="59774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mean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3120227" y="2538630"/>
                  <a:ext cx="630996" cy="1396788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3295466" y="3343891"/>
                  <a:ext cx="107772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Missing data</a:t>
                  </a:r>
                  <a:endParaRPr lang="en-US" dirty="0"/>
                </a:p>
              </p:txBody>
            </p:sp>
          </p:grpSp>
        </p:grpSp>
        <p:sp>
          <p:nvSpPr>
            <p:cNvPr id="306" name="TextBox 305"/>
            <p:cNvSpPr txBox="1"/>
            <p:nvPr/>
          </p:nvSpPr>
          <p:spPr>
            <a:xfrm>
              <a:off x="545960" y="5293599"/>
              <a:ext cx="283040" cy="336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726338" y="5535763"/>
              <a:ext cx="283040" cy="336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70520" y="5704121"/>
              <a:ext cx="283040" cy="336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o</a:t>
              </a: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2367414" y="5036120"/>
            <a:ext cx="310634" cy="881260"/>
            <a:chOff x="2619095" y="4228695"/>
            <a:chExt cx="310634" cy="881260"/>
          </a:xfrm>
        </p:grpSpPr>
        <p:sp>
          <p:nvSpPr>
            <p:cNvPr id="298" name="TextBox 297"/>
            <p:cNvSpPr txBox="1"/>
            <p:nvPr/>
          </p:nvSpPr>
          <p:spPr>
            <a:xfrm>
              <a:off x="2620968" y="4740623"/>
              <a:ext cx="30876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2619095" y="4228695"/>
              <a:ext cx="308761" cy="3108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970521" y="5030970"/>
            <a:ext cx="721946" cy="835343"/>
            <a:chOff x="2686880" y="4212801"/>
            <a:chExt cx="335247" cy="82631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1" name="TextBox 300"/>
            <p:cNvSpPr txBox="1"/>
            <p:nvPr/>
          </p:nvSpPr>
          <p:spPr>
            <a:xfrm>
              <a:off x="2877757" y="4740623"/>
              <a:ext cx="144370" cy="298490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  <a:p>
              <a:endParaRPr lang="en-US" b="1" dirty="0">
                <a:solidFill>
                  <a:srgbClr val="008000"/>
                </a:solidFill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686880" y="4212801"/>
              <a:ext cx="144370" cy="307535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37" y="-194751"/>
            <a:ext cx="8229600" cy="851964"/>
          </a:xfrm>
        </p:spPr>
        <p:txBody>
          <a:bodyPr/>
          <a:lstStyle/>
          <a:p>
            <a:r>
              <a:rPr lang="en-US" dirty="0" smtClean="0"/>
              <a:t>Dealing With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9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methods for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complex setting is data missing not at random (MNAR)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eople don’t report sexual history </a:t>
            </a:r>
            <a:r>
              <a:rPr lang="en-US" b="1" dirty="0" smtClean="0"/>
              <a:t>due to </a:t>
            </a:r>
            <a:r>
              <a:rPr lang="en-US" dirty="0" smtClean="0"/>
              <a:t>that history.</a:t>
            </a:r>
          </a:p>
          <a:p>
            <a:pPr lvl="1"/>
            <a:r>
              <a:rPr lang="en-US" dirty="0" smtClean="0"/>
              <a:t>Voting intent, intermittent dropout, etc.</a:t>
            </a:r>
          </a:p>
          <a:p>
            <a:r>
              <a:rPr lang="en-US" dirty="0"/>
              <a:t>E</a:t>
            </a:r>
            <a:r>
              <a:rPr lang="en-US" dirty="0" smtClean="0"/>
              <a:t>asier settings: reweigh observed cases based on typicality (recent NYT article on polls about this)</a:t>
            </a:r>
          </a:p>
          <a:p>
            <a:r>
              <a:rPr lang="en-US" dirty="0" smtClean="0"/>
              <a:t>Developed new extension of this to MNAR data.</a:t>
            </a:r>
          </a:p>
          <a:p>
            <a:r>
              <a:rPr lang="en-US" dirty="0" smtClean="0"/>
              <a:t>More generally: work on a complete theory of when missing data is a solvable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5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Decision support in the ICU (with </a:t>
            </a:r>
            <a:r>
              <a:rPr lang="en-US" b="1" dirty="0" err="1" smtClean="0"/>
              <a:t>Suchi</a:t>
            </a:r>
            <a:r>
              <a:rPr lang="en-US" b="1" dirty="0" smtClean="0"/>
              <a:t> </a:t>
            </a:r>
            <a:r>
              <a:rPr lang="en-US" b="1" dirty="0" err="1" smtClean="0"/>
              <a:t>Saria</a:t>
            </a:r>
            <a:r>
              <a:rPr lang="en-US" b="1" dirty="0" smtClean="0"/>
              <a:t> and Katie Henry)</a:t>
            </a:r>
          </a:p>
          <a:p>
            <a:r>
              <a:rPr lang="en-US" b="1" dirty="0" smtClean="0"/>
              <a:t>Next generation methods for data missing not at random (with Eric </a:t>
            </a:r>
            <a:r>
              <a:rPr lang="en-US" b="1" dirty="0" err="1" smtClean="0"/>
              <a:t>Tchetgen</a:t>
            </a:r>
            <a:r>
              <a:rPr lang="en-US" b="1" dirty="0" smtClean="0"/>
              <a:t> </a:t>
            </a:r>
            <a:r>
              <a:rPr lang="en-US" b="1" dirty="0" err="1" smtClean="0"/>
              <a:t>Tchetgen</a:t>
            </a:r>
            <a:r>
              <a:rPr lang="en-US" b="1" dirty="0" smtClean="0"/>
              <a:t> and James Robins)</a:t>
            </a:r>
          </a:p>
          <a:p>
            <a:r>
              <a:rPr lang="en-US" b="1" dirty="0" smtClean="0"/>
              <a:t>Mediation analysis for understanding adherence in HIV studies (with Eric </a:t>
            </a:r>
            <a:r>
              <a:rPr lang="en-US" b="1" dirty="0" err="1" smtClean="0"/>
              <a:t>Tchetgen</a:t>
            </a:r>
            <a:r>
              <a:rPr lang="en-US" b="1" dirty="0" smtClean="0"/>
              <a:t> </a:t>
            </a:r>
            <a:r>
              <a:rPr lang="en-US" b="1" dirty="0" err="1" smtClean="0"/>
              <a:t>Tchetgen</a:t>
            </a:r>
            <a:r>
              <a:rPr lang="en-US" b="1" dirty="0" smtClean="0"/>
              <a:t> and Phyllis </a:t>
            </a:r>
            <a:r>
              <a:rPr lang="en-US" b="1" dirty="0" err="1" smtClean="0"/>
              <a:t>Kanki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Mediation analysis for study of radiation side effects (with Todd McNutt and the </a:t>
            </a:r>
            <a:r>
              <a:rPr lang="en-US" b="1" dirty="0" err="1" smtClean="0"/>
              <a:t>Oncospace</a:t>
            </a:r>
            <a:r>
              <a:rPr lang="en-US" b="1" dirty="0" smtClean="0"/>
              <a:t> Consortium)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430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026" y="1857151"/>
            <a:ext cx="7772400" cy="3110027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THANK YOU!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3600" dirty="0"/>
              <a:t>Ilya Shpitser (</a:t>
            </a:r>
            <a:r>
              <a:rPr lang="en-US" sz="3600" dirty="0" err="1"/>
              <a:t>ilyas@cs.jhu.edu</a:t>
            </a:r>
            <a:r>
              <a:rPr lang="en-US" sz="3600" dirty="0"/>
              <a:t>)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194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3381" y="1426068"/>
            <a:ext cx="5736994" cy="1998121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4000" b="1" dirty="0" smtClean="0"/>
              <a:t>Using Causal Inference To Make Sense of </a:t>
            </a:r>
            <a:r>
              <a:rPr lang="en-US" sz="4000" b="1" smtClean="0"/>
              <a:t>Messy Data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841878" y="8112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40" tIns="45672" rIns="91340" bIns="45672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-676271" y="187326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40" tIns="45672" rIns="91340" bIns="45672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22678" y="5325217"/>
            <a:ext cx="2438400" cy="1408561"/>
          </a:xfrm>
          <a:prstGeom prst="rect">
            <a:avLst/>
          </a:prstGeom>
        </p:spPr>
      </p:pic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1973381" y="3796302"/>
            <a:ext cx="5564188" cy="115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6725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913453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37018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1826905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283632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740358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19708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653809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000000"/>
                </a:solidFill>
                <a:latin typeface="Arial"/>
              </a:rPr>
              <a:t>Ilya Shpitser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pitchFamily="-112" charset="-128"/>
                <a:cs typeface="ＭＳ Ｐゴシック" pitchFamily="-112" charset="-128"/>
              </a:rPr>
              <a:t>John C. Malone Assistant Professor of Computer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pitchFamily="-112" charset="-128"/>
                <a:cs typeface="ＭＳ Ｐゴシック" pitchFamily="-112" charset="-128"/>
              </a:rPr>
              <a:t>Science</a:t>
            </a:r>
          </a:p>
          <a:p>
            <a:pPr defTabSz="914400">
              <a:defRPr/>
            </a:pPr>
            <a:r>
              <a:rPr lang="en-US" sz="1600" b="1" kern="0" dirty="0">
                <a:solidFill>
                  <a:srgbClr val="3333CC"/>
                </a:solidFill>
                <a:latin typeface="Arial"/>
              </a:rPr>
              <a:t>Malone Center for Engineering in </a:t>
            </a:r>
            <a:r>
              <a:rPr lang="en-US" sz="1600" b="1" kern="0" dirty="0" smtClean="0">
                <a:solidFill>
                  <a:srgbClr val="3333CC"/>
                </a:solidFill>
                <a:latin typeface="Arial"/>
              </a:rPr>
              <a:t>Healthcare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pitchFamily="-112" charset="-128"/>
                <a:cs typeface="ＭＳ Ｐゴシック" pitchFamily="-112" charset="-128"/>
              </a:rPr>
              <a:t>The Johns Hopkins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  <a:ea typeface="ＭＳ Ｐゴシック" pitchFamily="-112" charset="-128"/>
                <a:cs typeface="ＭＳ Ｐゴシック" pitchFamily="-112" charset="-128"/>
              </a:rPr>
              <a:t>University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ＭＳ Ｐゴシック" pitchFamily="-112" charset="-128"/>
              <a:cs typeface="ＭＳ Ｐゴシック" pitchFamily="-112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5898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Health Care: Costs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427"/>
            <a:ext cx="8408610" cy="5021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/>
                <a:ea typeface="Arial" pitchFamily="34" charset="0"/>
                <a:cs typeface="Arial"/>
              </a:rPr>
              <a:t>Absolute </a:t>
            </a:r>
            <a:r>
              <a:rPr lang="en-US" sz="2400" b="1" dirty="0">
                <a:latin typeface="Arial"/>
                <a:ea typeface="Arial" pitchFamily="34" charset="0"/>
                <a:cs typeface="Arial"/>
              </a:rPr>
              <a:t>expenditures </a:t>
            </a:r>
            <a:r>
              <a:rPr lang="en-US" sz="2400" b="1" dirty="0" smtClean="0">
                <a:latin typeface="Arial"/>
                <a:ea typeface="Arial" pitchFamily="34" charset="0"/>
                <a:cs typeface="Arial"/>
              </a:rPr>
              <a:t>    </a:t>
            </a:r>
            <a:r>
              <a:rPr lang="en-US" sz="2400" dirty="0" smtClean="0">
                <a:latin typeface="Arial"/>
                <a:ea typeface="Arial" pitchFamily="34" charset="0"/>
                <a:cs typeface="Arial"/>
              </a:rPr>
              <a:t>– $3.0 </a:t>
            </a:r>
            <a:r>
              <a:rPr lang="en-US" sz="2400" dirty="0">
                <a:latin typeface="Arial"/>
                <a:ea typeface="Arial" pitchFamily="34" charset="0"/>
                <a:cs typeface="Arial"/>
              </a:rPr>
              <a:t>trillion </a:t>
            </a:r>
            <a:r>
              <a:rPr lang="en-US" sz="2400" dirty="0" smtClean="0">
                <a:latin typeface="Arial"/>
                <a:ea typeface="Arial" pitchFamily="34" charset="0"/>
                <a:cs typeface="Arial"/>
              </a:rPr>
              <a:t>17.5% GDP (2014)</a:t>
            </a:r>
            <a:endParaRPr lang="en-US" sz="2400" dirty="0">
              <a:latin typeface="Arial"/>
              <a:ea typeface="Arial" pitchFamily="34" charset="0"/>
              <a:cs typeface="Arial"/>
            </a:endParaRPr>
          </a:p>
          <a:p>
            <a:pPr marL="0" indent="0">
              <a:buNone/>
            </a:pPr>
            <a:r>
              <a:rPr lang="en-US" sz="2400" b="1" dirty="0">
                <a:latin typeface="Arial"/>
                <a:ea typeface="Arial" pitchFamily="34" charset="0"/>
                <a:cs typeface="Arial"/>
              </a:rPr>
              <a:t>Relative </a:t>
            </a:r>
            <a:r>
              <a:rPr lang="en-US" sz="2400" b="1" dirty="0" smtClean="0">
                <a:latin typeface="Arial"/>
                <a:ea typeface="Arial" pitchFamily="34" charset="0"/>
                <a:cs typeface="Arial"/>
              </a:rPr>
              <a:t>expenditures       </a:t>
            </a:r>
            <a:r>
              <a:rPr lang="en-US" sz="2400" b="1" dirty="0">
                <a:latin typeface="Arial"/>
                <a:ea typeface="Arial" pitchFamily="34" charset="0"/>
                <a:cs typeface="Arial"/>
              </a:rPr>
              <a:t>– </a:t>
            </a:r>
            <a:r>
              <a:rPr lang="en-US" sz="2400" dirty="0" smtClean="0">
                <a:latin typeface="Arial"/>
                <a:ea typeface="Arial" pitchFamily="34" charset="0"/>
                <a:cs typeface="Arial"/>
              </a:rPr>
              <a:t>50% increase in </a:t>
            </a:r>
            <a:r>
              <a:rPr lang="en-US" sz="2400" dirty="0">
                <a:latin typeface="Arial"/>
                <a:ea typeface="Arial" pitchFamily="34" charset="0"/>
                <a:cs typeface="Arial"/>
              </a:rPr>
              <a:t>past 10 </a:t>
            </a:r>
            <a:r>
              <a:rPr lang="en-US" sz="2400" dirty="0" smtClean="0">
                <a:latin typeface="Arial"/>
                <a:ea typeface="Arial" pitchFamily="34" charset="0"/>
                <a:cs typeface="Arial"/>
              </a:rPr>
              <a:t>years </a:t>
            </a:r>
            <a:endParaRPr lang="en-US" sz="2400" dirty="0">
              <a:latin typeface="Arial"/>
              <a:ea typeface="Arial" pitchFamily="34" charset="0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/>
                <a:ea typeface="Arial" pitchFamily="34" charset="0"/>
                <a:cs typeface="Arial"/>
              </a:rPr>
              <a:t>Potential efficiency gains</a:t>
            </a:r>
            <a:r>
              <a:rPr lang="en-US" sz="2400" dirty="0" smtClean="0">
                <a:latin typeface="Arial"/>
                <a:ea typeface="Arial" pitchFamily="34" charset="0"/>
                <a:cs typeface="Arial"/>
              </a:rPr>
              <a:t> </a:t>
            </a:r>
            <a:r>
              <a:rPr lang="en-US" sz="2400" dirty="0">
                <a:latin typeface="Arial"/>
                <a:ea typeface="Arial" pitchFamily="34" charset="0"/>
                <a:cs typeface="Arial"/>
              </a:rPr>
              <a:t>– $750 billion </a:t>
            </a:r>
            <a:r>
              <a:rPr lang="en-US" sz="2400" dirty="0" smtClean="0">
                <a:latin typeface="Arial"/>
                <a:ea typeface="Arial" pitchFamily="34" charset="0"/>
                <a:cs typeface="Arial"/>
              </a:rPr>
              <a:t>(</a:t>
            </a:r>
            <a:r>
              <a:rPr lang="en-US" sz="2400" dirty="0">
                <a:latin typeface="Arial"/>
                <a:ea typeface="Arial" pitchFamily="34" charset="0"/>
                <a:cs typeface="Arial"/>
              </a:rPr>
              <a:t>2009</a:t>
            </a:r>
            <a:r>
              <a:rPr lang="en-US" sz="2400" dirty="0" smtClean="0">
                <a:latin typeface="Arial"/>
                <a:ea typeface="Arial" pitchFamily="34" charset="0"/>
                <a:cs typeface="Arial"/>
              </a:rPr>
              <a:t>) – more than 25% of the total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9789" y="6490725"/>
            <a:ext cx="7006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“Best Care At Lower Costs: The Path to Continuously Learning Health Care in America” Institute of Medicine, 2012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250" y="3504108"/>
            <a:ext cx="4318000" cy="29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Health Care: Complexity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7818"/>
            <a:ext cx="8408610" cy="5169611"/>
          </a:xfrm>
        </p:spPr>
        <p:txBody>
          <a:bodyPr>
            <a:normAutofit/>
          </a:bodyPr>
          <a:lstStyle/>
          <a:p>
            <a:pPr marL="56677" indent="0">
              <a:buNone/>
            </a:pPr>
            <a:r>
              <a:rPr lang="en-US" b="1" dirty="0" smtClean="0">
                <a:latin typeface="Arial"/>
                <a:ea typeface="Arial" pitchFamily="34" charset="0"/>
                <a:cs typeface="Arial"/>
              </a:rPr>
              <a:t>More </a:t>
            </a:r>
            <a:r>
              <a:rPr lang="en-US" b="1" dirty="0">
                <a:latin typeface="Arial"/>
                <a:ea typeface="Arial" pitchFamily="34" charset="0"/>
                <a:cs typeface="Arial"/>
              </a:rPr>
              <a:t>conditions – </a:t>
            </a:r>
            <a:r>
              <a:rPr lang="en-US" dirty="0">
                <a:latin typeface="Arial"/>
                <a:ea typeface="Arial" pitchFamily="34" charset="0"/>
                <a:cs typeface="Arial"/>
              </a:rPr>
              <a:t>e.g. 79 year old patient with 19 meds per </a:t>
            </a:r>
            <a:r>
              <a:rPr lang="en-US" dirty="0" smtClean="0">
                <a:latin typeface="Arial"/>
                <a:ea typeface="Arial" pitchFamily="34" charset="0"/>
                <a:cs typeface="Arial"/>
              </a:rPr>
              <a:t>day</a:t>
            </a:r>
            <a:endParaRPr lang="en-US" dirty="0">
              <a:latin typeface="Arial"/>
              <a:ea typeface="Arial" pitchFamily="34" charset="0"/>
              <a:cs typeface="Arial"/>
            </a:endParaRPr>
          </a:p>
          <a:p>
            <a:pPr marL="56677" indent="0">
              <a:buNone/>
            </a:pPr>
            <a:r>
              <a:rPr lang="en-US" b="1" dirty="0">
                <a:latin typeface="Arial"/>
                <a:ea typeface="Arial" pitchFamily="34" charset="0"/>
                <a:cs typeface="Arial"/>
              </a:rPr>
              <a:t>More clinicians </a:t>
            </a:r>
            <a:r>
              <a:rPr lang="en-US" b="1" dirty="0" smtClean="0">
                <a:latin typeface="Arial"/>
                <a:ea typeface="Arial" pitchFamily="34" charset="0"/>
                <a:cs typeface="Arial"/>
              </a:rPr>
              <a:t>  – </a:t>
            </a:r>
            <a:r>
              <a:rPr lang="en-US" dirty="0">
                <a:latin typeface="Arial"/>
                <a:ea typeface="Arial" pitchFamily="34" charset="0"/>
                <a:cs typeface="Arial"/>
              </a:rPr>
              <a:t>e.g. </a:t>
            </a:r>
            <a:r>
              <a:rPr lang="en-US" dirty="0" smtClean="0">
                <a:latin typeface="Arial"/>
                <a:ea typeface="Arial" pitchFamily="34" charset="0"/>
                <a:cs typeface="Arial"/>
              </a:rPr>
              <a:t>200 </a:t>
            </a:r>
            <a:r>
              <a:rPr lang="en-US" dirty="0">
                <a:latin typeface="Arial"/>
                <a:ea typeface="Arial" pitchFamily="34" charset="0"/>
                <a:cs typeface="Arial"/>
              </a:rPr>
              <a:t>other doctors </a:t>
            </a:r>
            <a:r>
              <a:rPr lang="en-US" dirty="0" smtClean="0">
                <a:latin typeface="Arial"/>
                <a:ea typeface="Arial" pitchFamily="34" charset="0"/>
                <a:cs typeface="Arial"/>
              </a:rPr>
              <a:t>treating patients </a:t>
            </a:r>
            <a:r>
              <a:rPr lang="en-US" dirty="0">
                <a:latin typeface="Arial"/>
                <a:ea typeface="Arial" pitchFamily="34" charset="0"/>
                <a:cs typeface="Arial"/>
              </a:rPr>
              <a:t>of </a:t>
            </a:r>
            <a:r>
              <a:rPr lang="en-US" dirty="0" smtClean="0">
                <a:latin typeface="Arial"/>
                <a:ea typeface="Arial" pitchFamily="34" charset="0"/>
                <a:cs typeface="Arial"/>
              </a:rPr>
              <a:t>a single 			primary care doctor</a:t>
            </a:r>
            <a:endParaRPr lang="en-US" dirty="0">
              <a:latin typeface="Arial"/>
              <a:ea typeface="Arial" pitchFamily="34" charset="0"/>
              <a:cs typeface="Arial"/>
            </a:endParaRPr>
          </a:p>
          <a:p>
            <a:pPr marL="56677" indent="0">
              <a:buNone/>
            </a:pPr>
            <a:r>
              <a:rPr lang="en-US" b="1" dirty="0">
                <a:latin typeface="Arial"/>
                <a:ea typeface="Arial" pitchFamily="34" charset="0"/>
                <a:cs typeface="Arial"/>
              </a:rPr>
              <a:t>More </a:t>
            </a:r>
            <a:r>
              <a:rPr lang="en-US" b="1" dirty="0" smtClean="0">
                <a:latin typeface="Arial"/>
                <a:ea typeface="Arial" pitchFamily="34" charset="0"/>
                <a:cs typeface="Arial"/>
              </a:rPr>
              <a:t>choices      </a:t>
            </a:r>
            <a:r>
              <a:rPr lang="en-US" b="1" dirty="0">
                <a:latin typeface="Arial"/>
                <a:ea typeface="Arial" pitchFamily="34" charset="0"/>
                <a:cs typeface="Arial"/>
              </a:rPr>
              <a:t>– </a:t>
            </a:r>
            <a:r>
              <a:rPr lang="en-US" dirty="0">
                <a:latin typeface="Arial"/>
                <a:ea typeface="Arial" pitchFamily="34" charset="0"/>
                <a:cs typeface="Arial"/>
              </a:rPr>
              <a:t>e.g. </a:t>
            </a:r>
            <a:r>
              <a:rPr lang="en-US" dirty="0" smtClean="0">
                <a:latin typeface="Arial"/>
                <a:ea typeface="Arial" pitchFamily="34" charset="0"/>
                <a:cs typeface="Arial"/>
              </a:rPr>
              <a:t>hundreds of diagnostic factors; dozens of 			treatments</a:t>
            </a:r>
            <a:endParaRPr lang="en-US" dirty="0">
              <a:latin typeface="Arial"/>
              <a:ea typeface="Arial" pitchFamily="34" charset="0"/>
              <a:cs typeface="Arial"/>
            </a:endParaRPr>
          </a:p>
          <a:p>
            <a:pPr marL="56677" indent="0">
              <a:buNone/>
            </a:pPr>
            <a:r>
              <a:rPr lang="en-US" b="1" dirty="0">
                <a:latin typeface="Arial"/>
                <a:ea typeface="Arial" pitchFamily="34" charset="0"/>
                <a:cs typeface="Arial"/>
              </a:rPr>
              <a:t>More </a:t>
            </a:r>
            <a:r>
              <a:rPr lang="en-US" b="1" dirty="0" smtClean="0">
                <a:latin typeface="Arial"/>
                <a:ea typeface="Arial" pitchFamily="34" charset="0"/>
                <a:cs typeface="Arial"/>
              </a:rPr>
              <a:t>activities    </a:t>
            </a:r>
            <a:r>
              <a:rPr lang="en-US" b="1" dirty="0">
                <a:latin typeface="Arial"/>
                <a:ea typeface="Arial" pitchFamily="34" charset="0"/>
                <a:cs typeface="Arial"/>
              </a:rPr>
              <a:t>– </a:t>
            </a:r>
            <a:r>
              <a:rPr lang="en-US" dirty="0">
                <a:latin typeface="Arial"/>
                <a:ea typeface="Arial" pitchFamily="34" charset="0"/>
                <a:cs typeface="Arial"/>
              </a:rPr>
              <a:t>e.g. ICU clinicians with 180 activities </a:t>
            </a:r>
            <a:r>
              <a:rPr lang="en-US" dirty="0" smtClean="0">
                <a:latin typeface="Arial"/>
                <a:ea typeface="Arial" pitchFamily="34" charset="0"/>
                <a:cs typeface="Arial"/>
              </a:rPr>
              <a:t>per </a:t>
            </a:r>
            <a:r>
              <a:rPr lang="en-US" dirty="0">
                <a:latin typeface="Arial"/>
                <a:ea typeface="Arial" pitchFamily="34" charset="0"/>
                <a:cs typeface="Arial"/>
              </a:rPr>
              <a:t>day </a:t>
            </a:r>
            <a:endParaRPr lang="en-US" dirty="0" smtClean="0">
              <a:latin typeface="Arial"/>
              <a:ea typeface="Arial" pitchFamily="34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789" y="6234035"/>
            <a:ext cx="7006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“Best Care At Lower Costs: The Path to Continuously Learning Health Care in America” Institute of Medicine, 2012</a:t>
            </a:r>
            <a:endParaRPr lang="en-US" sz="1100" dirty="0"/>
          </a:p>
        </p:txBody>
      </p:sp>
      <p:pic>
        <p:nvPicPr>
          <p:cNvPr id="6" name="Picture 7" descr="cid:image002.gif@01CCF533.E369CA00"/>
          <p:cNvPicPr>
            <a:picLocks noChangeAspect="1" noChangeArrowheads="1"/>
          </p:cNvPicPr>
          <p:nvPr/>
        </p:nvPicPr>
        <p:blipFill>
          <a:blip r:embed="rId3"/>
          <a:srcRect l="68742" t="29204" b="46629"/>
          <a:stretch>
            <a:fillRect/>
          </a:stretch>
        </p:blipFill>
        <p:spPr bwMode="auto">
          <a:xfrm>
            <a:off x="1197428" y="3173671"/>
            <a:ext cx="6910010" cy="326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865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29" y="67753"/>
            <a:ext cx="5991163" cy="2427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Malone Center Mission: </a:t>
            </a:r>
          </a:p>
          <a:p>
            <a:pPr marL="457200" lvl="1" indent="0">
              <a:buNone/>
            </a:pPr>
            <a:r>
              <a:rPr lang="en-US" sz="2400" dirty="0" smtClean="0"/>
              <a:t>To catalyze </a:t>
            </a:r>
            <a:r>
              <a:rPr lang="en-US" sz="2400" dirty="0"/>
              <a:t>and </a:t>
            </a:r>
            <a:r>
              <a:rPr lang="en-US" sz="2400" dirty="0" smtClean="0"/>
              <a:t>accelerate the development</a:t>
            </a:r>
            <a:r>
              <a:rPr lang="en-US" sz="2400" dirty="0"/>
              <a:t>, translation, and </a:t>
            </a:r>
            <a:r>
              <a:rPr lang="en-US" sz="2400" dirty="0" smtClean="0"/>
              <a:t>deployment </a:t>
            </a:r>
            <a:r>
              <a:rPr lang="en-US" sz="2400" dirty="0"/>
              <a:t>of </a:t>
            </a:r>
            <a:r>
              <a:rPr lang="en-US" sz="2400" dirty="0" smtClean="0"/>
              <a:t>research-based innovations that </a:t>
            </a:r>
            <a:r>
              <a:rPr lang="en-US" sz="2400" dirty="0"/>
              <a:t>advance the </a:t>
            </a:r>
            <a:r>
              <a:rPr lang="en-US" sz="2400" dirty="0" smtClean="0"/>
              <a:t>effectiveness </a:t>
            </a:r>
            <a:r>
              <a:rPr lang="en-US" sz="2400" dirty="0"/>
              <a:t>and </a:t>
            </a:r>
            <a:r>
              <a:rPr lang="en-US" sz="2400" dirty="0" smtClean="0"/>
              <a:t>efficiency </a:t>
            </a:r>
            <a:r>
              <a:rPr lang="en-US" sz="2400" dirty="0"/>
              <a:t>of health care.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57" y="244335"/>
            <a:ext cx="2866945" cy="28339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130" y="2527178"/>
            <a:ext cx="5576576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</a:t>
            </a:r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 and Systems for </a:t>
            </a:r>
            <a:r>
              <a:rPr 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 and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 that enhance care in the clinical environment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130" y="3783199"/>
            <a:ext cx="8435033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</a:t>
            </a:r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Optimization for Healthcare </a:t>
            </a:r>
            <a:r>
              <a:rPr 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exploiting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and new sources of data to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efficiency and quality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healthcare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130" y="5054881"/>
            <a:ext cx="8435033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</a:t>
            </a:r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and Healthy </a:t>
            </a:r>
            <a:r>
              <a:rPr 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Living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innovations that support individuals outside traditional care environments, that enhance health in everyday life, and that augment traditional health care approaches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95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 at the Malone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Science from biased data</a:t>
            </a:r>
          </a:p>
          <a:p>
            <a:pPr lvl="1"/>
            <a:r>
              <a:rPr lang="en-US" dirty="0" smtClean="0"/>
              <a:t>Poor treatment outcomes: bad treatment, poor adherence, confounding?</a:t>
            </a:r>
          </a:p>
          <a:p>
            <a:r>
              <a:rPr lang="en-US" b="1" dirty="0" smtClean="0"/>
              <a:t>Decision support</a:t>
            </a:r>
          </a:p>
          <a:p>
            <a:pPr lvl="1"/>
            <a:r>
              <a:rPr lang="en-US" dirty="0" smtClean="0"/>
              <a:t>Treatment decisions are a complex combination of medical training and institutional </a:t>
            </a:r>
            <a:r>
              <a:rPr lang="en-US" dirty="0" smtClean="0"/>
              <a:t>knowledge.</a:t>
            </a:r>
            <a:endParaRPr lang="en-US" dirty="0" smtClean="0"/>
          </a:p>
          <a:p>
            <a:pPr lvl="1"/>
            <a:r>
              <a:rPr lang="en-US" dirty="0" smtClean="0"/>
              <a:t>Can we use learning algorithms to </a:t>
            </a:r>
            <a:r>
              <a:rPr lang="en-US" dirty="0" smtClean="0"/>
              <a:t>help?</a:t>
            </a:r>
            <a:endParaRPr lang="en-US" dirty="0" smtClean="0"/>
          </a:p>
          <a:p>
            <a:r>
              <a:rPr lang="en-US" b="1" dirty="0" smtClean="0"/>
              <a:t>Dealing with missing data</a:t>
            </a:r>
          </a:p>
          <a:p>
            <a:pPr lvl="1"/>
            <a:r>
              <a:rPr lang="en-US" dirty="0" smtClean="0"/>
              <a:t>Most datasets in practice have systematically missing entries.  This creates </a:t>
            </a:r>
            <a:r>
              <a:rPr lang="en-US" b="1" dirty="0" smtClean="0"/>
              <a:t>bias</a:t>
            </a:r>
            <a:r>
              <a:rPr lang="en-US" dirty="0" smtClean="0"/>
              <a:t> if not properly handled.</a:t>
            </a:r>
          </a:p>
          <a:p>
            <a:pPr lvl="1"/>
            <a:r>
              <a:rPr lang="en-US" dirty="0" smtClean="0"/>
              <a:t>How do we handle complex missing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from biased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Better healthcare means making better decisions</a:t>
            </a:r>
          </a:p>
          <a:p>
            <a:r>
              <a:rPr lang="en-US" dirty="0" smtClean="0"/>
              <a:t>Decisions are about causal </a:t>
            </a:r>
            <a:r>
              <a:rPr lang="en-US" dirty="0" smtClean="0"/>
              <a:t>efficacy</a:t>
            </a:r>
            <a:endParaRPr lang="en-US" dirty="0" smtClean="0"/>
          </a:p>
          <a:p>
            <a:r>
              <a:rPr lang="en-US" dirty="0" smtClean="0"/>
              <a:t>Randomized controlled trial data often not </a:t>
            </a:r>
            <a:r>
              <a:rPr lang="en-US" dirty="0" smtClean="0"/>
              <a:t>available</a:t>
            </a:r>
            <a:endParaRPr lang="en-US" dirty="0" smtClean="0"/>
          </a:p>
          <a:p>
            <a:r>
              <a:rPr lang="en-US" dirty="0" smtClean="0"/>
              <a:t>Practical data: confounding bias, selection bias, missing data, measurement </a:t>
            </a:r>
            <a:r>
              <a:rPr lang="en-US" dirty="0" smtClean="0"/>
              <a:t>error</a:t>
            </a:r>
            <a:endParaRPr lang="en-US" dirty="0" smtClean="0"/>
          </a:p>
          <a:p>
            <a:r>
              <a:rPr lang="en-US" dirty="0" smtClean="0"/>
              <a:t>The field of causal inference aims to provide answers in this challenging </a:t>
            </a:r>
            <a:r>
              <a:rPr lang="en-US" dirty="0" smtClean="0"/>
              <a:t>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2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Adherence in HIV Patients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Setting: longitudinal observational studies of HIV patients (PEPFAR program).</a:t>
            </a:r>
          </a:p>
          <a:p>
            <a:r>
              <a:rPr lang="en-US" dirty="0" smtClean="0"/>
              <a:t>Outcome: viral failure, treatments are anti-retroviral therapies</a:t>
            </a:r>
          </a:p>
          <a:p>
            <a:r>
              <a:rPr lang="en-US" dirty="0" smtClean="0"/>
              <a:t>Question: how are outcomes affected by:</a:t>
            </a:r>
            <a:endParaRPr lang="en-US" dirty="0"/>
          </a:p>
          <a:p>
            <a:pPr lvl="1"/>
            <a:r>
              <a:rPr lang="en-US" dirty="0" smtClean="0"/>
              <a:t>Poor drug</a:t>
            </a:r>
            <a:r>
              <a:rPr lang="en-US" dirty="0"/>
              <a:t> </a:t>
            </a:r>
            <a:r>
              <a:rPr lang="en-US" dirty="0" smtClean="0"/>
              <a:t>choice, or</a:t>
            </a:r>
          </a:p>
          <a:p>
            <a:pPr lvl="1"/>
            <a:r>
              <a:rPr lang="en-US" dirty="0" smtClean="0"/>
              <a:t>Poor adherence</a:t>
            </a:r>
          </a:p>
          <a:p>
            <a:r>
              <a:rPr lang="en-US" dirty="0" smtClean="0"/>
              <a:t>Formally, adherence </a:t>
            </a:r>
            <a:r>
              <a:rPr lang="en-US" b="1" dirty="0" smtClean="0"/>
              <a:t>mediates</a:t>
            </a:r>
            <a:r>
              <a:rPr lang="en-US" dirty="0" smtClean="0"/>
              <a:t> (all?, some?) of the effect of the drug.</a:t>
            </a:r>
          </a:p>
        </p:txBody>
      </p:sp>
    </p:spTree>
    <p:extLst>
      <p:ext uri="{BB962C8B-B14F-4D97-AF65-F5344CB8AC3E}">
        <p14:creationId xmlns:p14="http://schemas.microsoft.com/office/powerpoint/2010/main" val="114622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Adherence as a causal problem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causes </a:t>
            </a:r>
            <a:r>
              <a:rPr lang="en-US" dirty="0" err="1" smtClean="0"/>
              <a:t>virological</a:t>
            </a:r>
            <a:r>
              <a:rPr lang="en-US" dirty="0" smtClean="0"/>
              <a:t> failure in patients?</a:t>
            </a:r>
            <a:endParaRPr lang="en-US" dirty="0"/>
          </a:p>
          <a:p>
            <a:r>
              <a:rPr lang="en-US" dirty="0" smtClean="0"/>
              <a:t>A single slice of a longitudinal study: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 (age, gender, etc.) A (HIV drug), D (white blood cell #), M (% pills taken), Y (outcome)</a:t>
            </a:r>
          </a:p>
          <a:p>
            <a:r>
              <a:rPr lang="en-US" dirty="0" smtClean="0"/>
              <a:t>Lots of reasons Y might be poor!</a:t>
            </a:r>
            <a:endParaRPr lang="en-US" dirty="0"/>
          </a:p>
        </p:txBody>
      </p:sp>
      <p:pic>
        <p:nvPicPr>
          <p:cNvPr id="12" name="Picture 11" descr="medi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16" y="2485460"/>
            <a:ext cx="3805534" cy="21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5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1211</Words>
  <Application>Microsoft Macintosh PowerPoint</Application>
  <PresentationFormat>On-screen Show (4:3)</PresentationFormat>
  <Paragraphs>238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Using Causal Inference To Make Sense of Messy Data</vt:lpstr>
      <vt:lpstr>Health Care: Costs</vt:lpstr>
      <vt:lpstr>Health Care: Complexity</vt:lpstr>
      <vt:lpstr>PowerPoint Presentation</vt:lpstr>
      <vt:lpstr>My Work at the Malone Center</vt:lpstr>
      <vt:lpstr>Science from biased data</vt:lpstr>
      <vt:lpstr>Adherence in HIV Patients</vt:lpstr>
      <vt:lpstr>Adherence as a causal problem</vt:lpstr>
      <vt:lpstr>Predicting the hypothetical</vt:lpstr>
      <vt:lpstr>Predictions under counterfactual adherence</vt:lpstr>
      <vt:lpstr>Clinical decision support</vt:lpstr>
      <vt:lpstr>Decision Support</vt:lpstr>
      <vt:lpstr>Missing Data</vt:lpstr>
      <vt:lpstr>Dealing With Missing Data</vt:lpstr>
      <vt:lpstr>New methods for missing data</vt:lpstr>
      <vt:lpstr>Selected projects</vt:lpstr>
      <vt:lpstr>THANK YOU!  Ilya Shpitser (ilyas@cs.jhu.edu) 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Shpitser</dc:creator>
  <cp:lastModifiedBy>Ilya Shpitser</cp:lastModifiedBy>
  <cp:revision>72</cp:revision>
  <dcterms:created xsi:type="dcterms:W3CDTF">2016-10-18T00:45:51Z</dcterms:created>
  <dcterms:modified xsi:type="dcterms:W3CDTF">2016-10-20T18:04:39Z</dcterms:modified>
</cp:coreProperties>
</file>