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a46a9b25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2a46a9b25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5a2b3b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5a2b3b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4294967295" type="title"/>
          </p:nvPr>
        </p:nvSpPr>
        <p:spPr>
          <a:xfrm>
            <a:off x="503650" y="154225"/>
            <a:ext cx="8411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Pipeline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907050" y="1757650"/>
            <a:ext cx="6780300" cy="2416800"/>
          </a:xfrm>
          <a:prstGeom prst="rect">
            <a:avLst/>
          </a:prstGeom>
          <a:solidFill>
            <a:srgbClr val="2493CB">
              <a:alpha val="275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2011675" y="2352000"/>
            <a:ext cx="1203000" cy="910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Azure Synapse Pipeline</a:t>
            </a:r>
            <a:endParaRPr b="1"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Real Time (&lt;250 ms)</a:t>
            </a:r>
            <a:endParaRPr sz="900"/>
          </a:p>
        </p:txBody>
      </p:sp>
      <p:sp>
        <p:nvSpPr>
          <p:cNvPr id="75" name="Google Shape;75;p13"/>
          <p:cNvSpPr/>
          <p:nvPr/>
        </p:nvSpPr>
        <p:spPr>
          <a:xfrm>
            <a:off x="4501975" y="2298600"/>
            <a:ext cx="788100" cy="1017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Transform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Azure Synapse </a:t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Spark Pool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6" name="Google Shape;76;p13"/>
          <p:cNvSpPr/>
          <p:nvPr/>
        </p:nvSpPr>
        <p:spPr>
          <a:xfrm>
            <a:off x="5498775" y="2298600"/>
            <a:ext cx="950400" cy="1017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Staging tables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Polybase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7" name="Google Shape;77;p13"/>
          <p:cNvSpPr/>
          <p:nvPr/>
        </p:nvSpPr>
        <p:spPr>
          <a:xfrm>
            <a:off x="6657875" y="2298600"/>
            <a:ext cx="867300" cy="1017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Production</a:t>
            </a:r>
            <a:endParaRPr sz="900"/>
          </a:p>
        </p:txBody>
      </p:sp>
      <p:cxnSp>
        <p:nvCxnSpPr>
          <p:cNvPr id="78" name="Google Shape;78;p13"/>
          <p:cNvCxnSpPr>
            <a:stCxn id="79" idx="3"/>
            <a:endCxn id="74" idx="1"/>
          </p:cNvCxnSpPr>
          <p:nvPr/>
        </p:nvCxnSpPr>
        <p:spPr>
          <a:xfrm>
            <a:off x="1763775" y="2795675"/>
            <a:ext cx="247800" cy="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74" idx="3"/>
            <a:endCxn id="81" idx="1"/>
          </p:cNvCxnSpPr>
          <p:nvPr/>
        </p:nvCxnSpPr>
        <p:spPr>
          <a:xfrm>
            <a:off x="3214675" y="2807400"/>
            <a:ext cx="20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75" idx="3"/>
            <a:endCxn id="76" idx="1"/>
          </p:cNvCxnSpPr>
          <p:nvPr/>
        </p:nvCxnSpPr>
        <p:spPr>
          <a:xfrm>
            <a:off x="5290075" y="2807400"/>
            <a:ext cx="20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stCxn id="76" idx="3"/>
            <a:endCxn id="77" idx="1"/>
          </p:cNvCxnSpPr>
          <p:nvPr/>
        </p:nvCxnSpPr>
        <p:spPr>
          <a:xfrm>
            <a:off x="6449175" y="2807400"/>
            <a:ext cx="20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/>
          <p:nvPr/>
        </p:nvSpPr>
        <p:spPr>
          <a:xfrm>
            <a:off x="4376800" y="4397275"/>
            <a:ext cx="3148500" cy="308700"/>
          </a:xfrm>
          <a:prstGeom prst="roundRect">
            <a:avLst>
              <a:gd fmla="val 16667" name="adj"/>
            </a:avLst>
          </a:prstGeom>
          <a:solidFill>
            <a:srgbClr val="2493CB">
              <a:alpha val="275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Azure Synapse pipeline</a:t>
            </a:r>
            <a:endParaRPr sz="1200"/>
          </a:p>
        </p:txBody>
      </p:sp>
      <p:sp>
        <p:nvSpPr>
          <p:cNvPr id="85" name="Google Shape;85;p13"/>
          <p:cNvSpPr/>
          <p:nvPr/>
        </p:nvSpPr>
        <p:spPr>
          <a:xfrm>
            <a:off x="5479600" y="3641225"/>
            <a:ext cx="2045700" cy="308700"/>
          </a:xfrm>
          <a:prstGeom prst="roundRect">
            <a:avLst>
              <a:gd fmla="val 16667" name="adj"/>
            </a:avLst>
          </a:prstGeom>
          <a:solidFill>
            <a:srgbClr val="2493CB">
              <a:alpha val="2753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Azure Synapse</a:t>
            </a:r>
            <a:endParaRPr sz="1200"/>
          </a:p>
        </p:txBody>
      </p:sp>
      <p:sp>
        <p:nvSpPr>
          <p:cNvPr id="81" name="Google Shape;81;p13"/>
          <p:cNvSpPr/>
          <p:nvPr/>
        </p:nvSpPr>
        <p:spPr>
          <a:xfrm>
            <a:off x="3415575" y="2298600"/>
            <a:ext cx="679200" cy="1017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Azure Storage</a:t>
            </a:r>
            <a:br>
              <a:rPr lang="en" sz="900"/>
            </a:br>
            <a:endParaRPr sz="900"/>
          </a:p>
        </p:txBody>
      </p:sp>
      <p:cxnSp>
        <p:nvCxnSpPr>
          <p:cNvPr id="86" name="Google Shape;86;p13"/>
          <p:cNvCxnSpPr>
            <a:stCxn id="81" idx="3"/>
            <a:endCxn id="75" idx="1"/>
          </p:cNvCxnSpPr>
          <p:nvPr/>
        </p:nvCxnSpPr>
        <p:spPr>
          <a:xfrm>
            <a:off x="4094775" y="2807400"/>
            <a:ext cx="407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/>
          <p:nvPr/>
        </p:nvSpPr>
        <p:spPr>
          <a:xfrm>
            <a:off x="4376800" y="1266313"/>
            <a:ext cx="1102800" cy="30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5705375" y="1266325"/>
            <a:ext cx="1819800" cy="30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</a:t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1084575" y="2411675"/>
            <a:ext cx="679200" cy="768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Azure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Event Hub</a:t>
            </a:r>
            <a:endParaRPr sz="900"/>
          </a:p>
        </p:txBody>
      </p:sp>
      <p:sp>
        <p:nvSpPr>
          <p:cNvPr id="89" name="Google Shape;89;p13"/>
          <p:cNvSpPr/>
          <p:nvPr/>
        </p:nvSpPr>
        <p:spPr>
          <a:xfrm>
            <a:off x="993875" y="1266325"/>
            <a:ext cx="3148500" cy="30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Ingestion</a:t>
            </a:r>
            <a:endParaRPr/>
          </a:p>
        </p:txBody>
      </p:sp>
      <p:cxnSp>
        <p:nvCxnSpPr>
          <p:cNvPr id="90" name="Google Shape;90;p13"/>
          <p:cNvCxnSpPr>
            <a:stCxn id="74" idx="2"/>
            <a:endCxn id="77" idx="2"/>
          </p:cNvCxnSpPr>
          <p:nvPr/>
        </p:nvCxnSpPr>
        <p:spPr>
          <a:xfrm flipH="1" rot="-5400000">
            <a:off x="4825675" y="1050300"/>
            <a:ext cx="53400" cy="4478400"/>
          </a:xfrm>
          <a:prstGeom prst="bentConnector3">
            <a:avLst>
              <a:gd fmla="val 5459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4294967295" type="title"/>
          </p:nvPr>
        </p:nvSpPr>
        <p:spPr>
          <a:xfrm>
            <a:off x="514325" y="315675"/>
            <a:ext cx="8411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Reasoning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title"/>
          </p:nvPr>
        </p:nvSpPr>
        <p:spPr>
          <a:xfrm>
            <a:off x="535775" y="1480150"/>
            <a:ext cx="83583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7" name="Google Shape;97;p14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98" name="Google Shape;98;p14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Eventhub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53375" y="2057125"/>
              <a:ext cx="19101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Pub/Sub method to handle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real time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data streaming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101" name="Google Shape;101;p14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Extraction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1899475" y="2057125"/>
              <a:ext cx="18888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Azure Synapse pipeline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Native pipeline triggers after each message in eventhub and can mini batch data to be loaded into Storage and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Real Time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data 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ingestion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 into Azure Synapse Data Warehouse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3516750" y="1189775"/>
            <a:ext cx="2064000" cy="3591050"/>
            <a:chOff x="3516750" y="1189775"/>
            <a:chExt cx="2064000" cy="3591050"/>
          </a:xfrm>
        </p:grpSpPr>
        <p:sp>
          <p:nvSpPr>
            <p:cNvPr id="104" name="Google Shape;104;p14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3621325" y="2057125"/>
              <a:ext cx="1863600" cy="27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Azure Storage account 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Will help high efficiency ingestion.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107" name="Google Shape;107;p14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Production and Orchestration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7042975" y="2057125"/>
              <a:ext cx="1765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Production Database tables will be in a star/snowflake schema to make analytical query by analyst fast.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</a:rPr>
                <a:t>For orchestration we can use Azure Synapse pipeline 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110" name="Google Shape;110;p14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Stagging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5346250" y="2057125"/>
              <a:ext cx="18354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Spark Job to transform records in a batches to avoid multiple insert in data warehouse.</a:t>
              </a:r>
              <a:br>
                <a:rPr lang="en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2"/>
                  </a:solidFill>
                </a:rPr>
                <a:t>Transformation Step will be done using Databricks </a:t>
              </a:r>
              <a:endParaRPr sz="11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2"/>
                  </a:solidFill>
                </a:rPr>
                <a:t>We get ondemand clusters and ability to run defined transformation in spark fast.</a:t>
              </a:r>
              <a:endParaRPr sz="11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