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78" r:id="rId2"/>
    <p:sldId id="328" r:id="rId3"/>
    <p:sldId id="313" r:id="rId4"/>
    <p:sldId id="263" r:id="rId5"/>
    <p:sldId id="264" r:id="rId6"/>
    <p:sldId id="266" r:id="rId7"/>
    <p:sldId id="271" r:id="rId8"/>
    <p:sldId id="289" r:id="rId9"/>
    <p:sldId id="342" r:id="rId10"/>
    <p:sldId id="329" r:id="rId11"/>
    <p:sldId id="362" r:id="rId12"/>
    <p:sldId id="391" r:id="rId13"/>
    <p:sldId id="392" r:id="rId14"/>
    <p:sldId id="389" r:id="rId15"/>
    <p:sldId id="390" r:id="rId16"/>
    <p:sldId id="364" r:id="rId17"/>
    <p:sldId id="371" r:id="rId18"/>
    <p:sldId id="372" r:id="rId19"/>
    <p:sldId id="373" r:id="rId20"/>
    <p:sldId id="367" r:id="rId21"/>
    <p:sldId id="315" r:id="rId22"/>
    <p:sldId id="275" r:id="rId23"/>
    <p:sldId id="276" r:id="rId24"/>
    <p:sldId id="316" r:id="rId25"/>
    <p:sldId id="347" r:id="rId26"/>
    <p:sldId id="349" r:id="rId27"/>
    <p:sldId id="360" r:id="rId28"/>
    <p:sldId id="375" r:id="rId29"/>
    <p:sldId id="318" r:id="rId30"/>
    <p:sldId id="379" r:id="rId31"/>
    <p:sldId id="380" r:id="rId32"/>
    <p:sldId id="381" r:id="rId33"/>
    <p:sldId id="382" r:id="rId34"/>
    <p:sldId id="383" r:id="rId35"/>
    <p:sldId id="384" r:id="rId36"/>
    <p:sldId id="387" r:id="rId37"/>
    <p:sldId id="393" r:id="rId38"/>
    <p:sldId id="396" r:id="rId39"/>
    <p:sldId id="394" r:id="rId40"/>
    <p:sldId id="395" r:id="rId41"/>
    <p:sldId id="370" r:id="rId42"/>
    <p:sldId id="369" r:id="rId43"/>
    <p:sldId id="346" r:id="rId44"/>
    <p:sldId id="397" r:id="rId45"/>
    <p:sldId id="376" r:id="rId46"/>
    <p:sldId id="338" r:id="rId47"/>
    <p:sldId id="337" r:id="rId48"/>
    <p:sldId id="339" r:id="rId49"/>
    <p:sldId id="340" r:id="rId50"/>
    <p:sldId id="34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8000"/>
    <a:srgbClr val="000000"/>
    <a:srgbClr val="FFFFCC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9-41B7-44BA-ADD7-E0BF1D2B9A64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0549-6632-4328-82D1-2C0FF01BD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76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3E34-0004-446F-80BD-5ACD33A5D3D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Big issue for the area and wider. [DPB: note that the possessor prefix is used to nominalize verbs in Teiwa - see Marian’s grammar page 76]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70549-6632-4328-82D1-2C0FF01BD60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B6186-2A33-4175-AAD6-DD5A9DA4D1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85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CF7A0-336D-428F-9F53-5C6AFC3B33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46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8CDA5-3016-4583-9329-843CBA4188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1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614C-A296-4895-B673-EEEA9CBBFE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23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7B5BC-738F-4E34-9043-8700E3B5B9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D7EF9-19F6-4EA9-AA15-768345D6CB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9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8474-ABF8-4931-9FDA-3491E74AA6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294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B16E-92BE-4408-82CA-3B72E64143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2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449A4-DE35-4C0D-B7B7-5C81BDECC6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41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4CE6E-4411-4D12-ACEF-0E9B2FDC94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5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C3485-DFC7-4D2C-BFF6-75DFC2664E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8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5C4D-06AD-43F9-97FD-45490273D0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8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F565C-A6F5-4A4A-AF7C-8F3F947C00C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4029"/>
            <a:ext cx="8439150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3068960"/>
            <a:ext cx="91440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Affectedness &amp; Emergence of </a:t>
            </a:r>
            <a:b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Differential Object Marking </a:t>
            </a:r>
            <a:b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Alor-Pantar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languages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827584" y="5445224"/>
            <a:ext cx="7344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Marian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Klamer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Leiden University</a:t>
            </a:r>
          </a:p>
          <a:p>
            <a:pPr algn="ctr" fontAlgn="base">
              <a:spcAft>
                <a:spcPct val="0"/>
              </a:spcAft>
              <a:buFont typeface="Arial" charset="0"/>
              <a:buNone/>
            </a:pPr>
            <a:r>
              <a:rPr lang="nl-NL" sz="2000" dirty="0" smtClean="0">
                <a:solidFill>
                  <a:srgbClr val="0070C0"/>
                </a:solidFill>
              </a:rPr>
              <a:t>“Inventory of Affectedness”, Nanyang Technological </a:t>
            </a:r>
            <a:r>
              <a:rPr lang="en-US" sz="2000" dirty="0" smtClean="0">
                <a:solidFill>
                  <a:srgbClr val="0070C0"/>
                </a:solidFill>
              </a:rPr>
              <a:t>University, Singapore, June 17-20, 2014 </a:t>
            </a:r>
            <a:endParaRPr lang="en-US" sz="2000" dirty="0" smtClean="0">
              <a:solidFill>
                <a:srgbClr val="0070C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Differential Marking of P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Kaera</a:t>
            </a:r>
            <a:r>
              <a:rPr lang="en-US" dirty="0" smtClean="0"/>
              <a:t>, Teiwa, </a:t>
            </a:r>
            <a:r>
              <a:rPr lang="en-US" dirty="0" err="1" smtClean="0"/>
              <a:t>Abui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724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 is verbal prefix, NP, or both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 is complement of single or (</a:t>
            </a:r>
            <a:r>
              <a:rPr lang="en-US" dirty="0" err="1" smtClean="0"/>
              <a:t>grammaticalised</a:t>
            </a:r>
            <a:r>
              <a:rPr lang="en-US" dirty="0" smtClean="0"/>
              <a:t>) serial verb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choice of P-paradigms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0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GB" dirty="0" smtClean="0"/>
              <a:t>Verbal inflection classes</a:t>
            </a:r>
          </a:p>
          <a:p>
            <a:pPr marL="514350" indent="-514350">
              <a:buNone/>
            </a:pPr>
            <a:r>
              <a:rPr lang="en-GB" dirty="0" smtClean="0"/>
              <a:t>1.  P is prefix </a:t>
            </a:r>
            <a:r>
              <a:rPr lang="en-GB" i="1" dirty="0" smtClean="0"/>
              <a:t>or</a:t>
            </a:r>
            <a:r>
              <a:rPr lang="en-GB" dirty="0" smtClean="0"/>
              <a:t> free constituent (‘hold’) (prefix often triggered by </a:t>
            </a:r>
            <a:r>
              <a:rPr lang="en-GB" dirty="0" err="1" smtClean="0"/>
              <a:t>animacy</a:t>
            </a:r>
            <a:r>
              <a:rPr lang="en-GB" dirty="0" smtClean="0"/>
              <a:t>)</a:t>
            </a:r>
          </a:p>
          <a:p>
            <a:pPr marL="514350" indent="-514350">
              <a:buNone/>
            </a:pPr>
            <a:r>
              <a:rPr lang="en-GB" dirty="0" smtClean="0"/>
              <a:t>2.  P is free constituent only</a:t>
            </a:r>
          </a:p>
          <a:p>
            <a:pPr marL="514350" indent="-514350">
              <a:buNone/>
            </a:pPr>
            <a:r>
              <a:rPr lang="en-GB" dirty="0" smtClean="0"/>
              <a:t>     (‘hit’, ‘carry’, ‘take’, ‘search for’)</a:t>
            </a:r>
          </a:p>
          <a:p>
            <a:pPr marL="514350" indent="-514350">
              <a:buAutoNum type="arabicPeriod" startAt="3"/>
            </a:pPr>
            <a:r>
              <a:rPr lang="en-GB" dirty="0" smtClean="0"/>
              <a:t>P is obligatory prefix: affected Ps, including </a:t>
            </a:r>
            <a:r>
              <a:rPr lang="en-GB" dirty="0" err="1" smtClean="0"/>
              <a:t>causees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580112" y="6084004"/>
            <a:ext cx="198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Klamer</a:t>
            </a:r>
            <a:r>
              <a:rPr lang="en-US" dirty="0" smtClean="0"/>
              <a:t> 2014)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 +/- animate (Tendency, NO dichotomy!)</a:t>
            </a:r>
          </a:p>
          <a:p>
            <a:pPr>
              <a:buNone/>
            </a:pPr>
            <a:r>
              <a:rPr lang="en-US" sz="2400" dirty="0" smtClean="0"/>
              <a:t>+ Animate 					</a:t>
            </a:r>
            <a:endParaRPr lang="en-GB" sz="24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i="1" dirty="0" smtClean="0">
                <a:solidFill>
                  <a:srgbClr val="0070C0"/>
                </a:solidFill>
              </a:rPr>
              <a:t>Nang 	</a:t>
            </a:r>
            <a:r>
              <a:rPr lang="en-GB" sz="2400" i="1" dirty="0" err="1" smtClean="0">
                <a:solidFill>
                  <a:srgbClr val="0070C0"/>
                </a:solidFill>
              </a:rPr>
              <a:t>dur</a:t>
            </a:r>
            <a:r>
              <a:rPr lang="en-GB" sz="2400" i="1" dirty="0" smtClean="0">
                <a:solidFill>
                  <a:srgbClr val="0070C0"/>
                </a:solidFill>
              </a:rPr>
              <a:t> 		</a:t>
            </a:r>
            <a:r>
              <a:rPr lang="en-GB" sz="2400" b="1" i="1" dirty="0" err="1" smtClean="0">
                <a:solidFill>
                  <a:srgbClr val="FF0000"/>
                </a:solidFill>
              </a:rPr>
              <a:t>gi</a:t>
            </a:r>
            <a:r>
              <a:rPr lang="en-GB" sz="2400" b="1" i="1" dirty="0" smtClean="0">
                <a:solidFill>
                  <a:srgbClr val="FF0000"/>
                </a:solidFill>
              </a:rPr>
              <a:t>-</a:t>
            </a:r>
            <a:r>
              <a:rPr lang="en-GB" sz="2400" i="1" dirty="0" smtClean="0">
                <a:solidFill>
                  <a:srgbClr val="0070C0"/>
                </a:solidFill>
              </a:rPr>
              <a:t>pin-o. 	</a:t>
            </a:r>
          </a:p>
          <a:p>
            <a:pPr>
              <a:buNone/>
            </a:pPr>
            <a:r>
              <a:rPr lang="en-GB" sz="2400" dirty="0" err="1" smtClean="0">
                <a:solidFill>
                  <a:srgbClr val="0070C0"/>
                </a:solidFill>
              </a:rPr>
              <a:t>1SG</a:t>
            </a:r>
            <a:r>
              <a:rPr lang="en-GB" sz="2400" dirty="0" smtClean="0">
                <a:solidFill>
                  <a:srgbClr val="0070C0"/>
                </a:solidFill>
              </a:rPr>
              <a:t> 	mouse 	</a:t>
            </a:r>
            <a:r>
              <a:rPr lang="en-GB" sz="2400" dirty="0" err="1" smtClean="0">
                <a:solidFill>
                  <a:srgbClr val="0070C0"/>
                </a:solidFill>
              </a:rPr>
              <a:t>3PL</a:t>
            </a:r>
            <a:r>
              <a:rPr lang="en-GB" sz="2400" dirty="0" smtClean="0">
                <a:solidFill>
                  <a:srgbClr val="0070C0"/>
                </a:solidFill>
              </a:rPr>
              <a:t>-hold-FIN 	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‘I caught [the] mice.’ 	</a:t>
            </a:r>
          </a:p>
          <a:p>
            <a:pPr>
              <a:buNone/>
            </a:pPr>
            <a:endParaRPr lang="en-GB" sz="24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/>
              <a:t>- Animate</a:t>
            </a:r>
            <a:endParaRPr lang="en-GB" sz="24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i="1" dirty="0" smtClean="0">
                <a:solidFill>
                  <a:srgbClr val="0070C0"/>
                </a:solidFill>
              </a:rPr>
              <a:t>Gang 	</a:t>
            </a:r>
            <a:r>
              <a:rPr lang="en-GB" sz="2400" i="1" dirty="0" err="1" smtClean="0">
                <a:solidFill>
                  <a:srgbClr val="0070C0"/>
                </a:solidFill>
              </a:rPr>
              <a:t>gelas</a:t>
            </a:r>
            <a:r>
              <a:rPr lang="en-GB" sz="2400" i="1" dirty="0" smtClean="0">
                <a:solidFill>
                  <a:srgbClr val="0070C0"/>
                </a:solidFill>
              </a:rPr>
              <a:t> 		</a:t>
            </a:r>
            <a:r>
              <a:rPr lang="en-GB" sz="2400" i="1" dirty="0" smtClean="0">
                <a:solidFill>
                  <a:srgbClr val="FF0000"/>
                </a:solidFill>
              </a:rPr>
              <a:t>__ </a:t>
            </a:r>
            <a:r>
              <a:rPr lang="en-GB" sz="2400" i="1" dirty="0" smtClean="0">
                <a:solidFill>
                  <a:srgbClr val="0070C0"/>
                </a:solidFill>
              </a:rPr>
              <a:t>pin-o. 	</a:t>
            </a:r>
          </a:p>
          <a:p>
            <a:pPr>
              <a:buNone/>
            </a:pPr>
            <a:r>
              <a:rPr lang="en-GB" sz="2400" dirty="0" err="1" smtClean="0">
                <a:solidFill>
                  <a:srgbClr val="0070C0"/>
                </a:solidFill>
              </a:rPr>
              <a:t>3SG</a:t>
            </a:r>
            <a:r>
              <a:rPr lang="en-GB" sz="2400" dirty="0" smtClean="0">
                <a:solidFill>
                  <a:srgbClr val="0070C0"/>
                </a:solidFill>
              </a:rPr>
              <a:t> 	glass(</a:t>
            </a:r>
            <a:r>
              <a:rPr lang="en-GB" sz="2400" dirty="0" err="1" smtClean="0">
                <a:solidFill>
                  <a:srgbClr val="0070C0"/>
                </a:solidFill>
              </a:rPr>
              <a:t>Mly</a:t>
            </a:r>
            <a:r>
              <a:rPr lang="en-GB" sz="2400" dirty="0" smtClean="0">
                <a:solidFill>
                  <a:srgbClr val="0070C0"/>
                </a:solidFill>
              </a:rPr>
              <a:t>) 	hold-FIN 	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‘He holds (a) glass.’ 	</a:t>
            </a:r>
            <a:r>
              <a:rPr lang="en-US" sz="2400" dirty="0" smtClean="0"/>
              <a:t> </a:t>
            </a:r>
            <a:r>
              <a:rPr lang="en-GB" sz="2400" dirty="0" smtClean="0">
                <a:solidFill>
                  <a:srgbClr val="0070C0"/>
                </a:solidFill>
              </a:rPr>
              <a:t>	</a:t>
            </a:r>
            <a:r>
              <a:rPr lang="en-GB" sz="2400" dirty="0" smtClean="0"/>
              <a:t>	</a:t>
            </a:r>
            <a:endParaRPr lang="en-US" sz="2400" dirty="0" smtClean="0"/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US" sz="2400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 +/- affected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Nang 	</a:t>
            </a:r>
            <a:r>
              <a:rPr lang="en-GB" i="1" dirty="0" err="1" smtClean="0">
                <a:solidFill>
                  <a:srgbClr val="0070C0"/>
                </a:solidFill>
              </a:rPr>
              <a:t>lampu</a:t>
            </a:r>
            <a:r>
              <a:rPr lang="en-GB" i="1" dirty="0" smtClean="0">
                <a:solidFill>
                  <a:srgbClr val="0070C0"/>
                </a:solidFill>
              </a:rPr>
              <a:t> 	tub-o 	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lamp 	burn-FIN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‘I light a lamp.’</a:t>
            </a:r>
          </a:p>
          <a:p>
            <a:endParaRPr lang="en-GB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i="1" dirty="0" err="1" smtClean="0">
                <a:solidFill>
                  <a:srgbClr val="0070C0"/>
                </a:solidFill>
              </a:rPr>
              <a:t>Kabakut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i="1" dirty="0" err="1" smtClean="0">
                <a:solidFill>
                  <a:srgbClr val="0070C0"/>
                </a:solidFill>
              </a:rPr>
              <a:t>gu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i="1" dirty="0" err="1" smtClean="0">
                <a:solidFill>
                  <a:srgbClr val="FF0000"/>
                </a:solidFill>
              </a:rPr>
              <a:t>gu</a:t>
            </a:r>
            <a:r>
              <a:rPr lang="en-GB" i="1" dirty="0" smtClean="0">
                <a:solidFill>
                  <a:srgbClr val="FF0000"/>
                </a:solidFill>
              </a:rPr>
              <a:t>-</a:t>
            </a:r>
            <a:r>
              <a:rPr lang="en-GB" i="1" dirty="0" smtClean="0">
                <a:solidFill>
                  <a:srgbClr val="0070C0"/>
                </a:solidFill>
              </a:rPr>
              <a:t>tub-o.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cigarette 	that 	</a:t>
            </a: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-burn-FIN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‘Smoke that cigarette.’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GB" dirty="0" smtClean="0"/>
              <a:t>P is free constituent only</a:t>
            </a:r>
          </a:p>
          <a:p>
            <a:pPr marL="514350" indent="-514350"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Nang 	</a:t>
            </a:r>
            <a:r>
              <a:rPr lang="en-GB" i="1" dirty="0" smtClean="0">
                <a:solidFill>
                  <a:srgbClr val="FF0000"/>
                </a:solidFill>
              </a:rPr>
              <a:t>gang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i="1" dirty="0" err="1" smtClean="0">
                <a:solidFill>
                  <a:srgbClr val="0070C0"/>
                </a:solidFill>
              </a:rPr>
              <a:t>kup</a:t>
            </a:r>
            <a:r>
              <a:rPr lang="en-GB" i="1" dirty="0" smtClean="0">
                <a:solidFill>
                  <a:srgbClr val="0070C0"/>
                </a:solidFill>
              </a:rPr>
              <a:t>-o. 	</a:t>
            </a:r>
          </a:p>
          <a:p>
            <a:pPr marL="514350" indent="-51435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</a:t>
            </a: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 	hit-FIN 	</a:t>
            </a:r>
          </a:p>
          <a:p>
            <a:pPr marL="514350" indent="-514350">
              <a:buNone/>
            </a:pPr>
            <a:r>
              <a:rPr lang="en-GB" dirty="0" smtClean="0">
                <a:solidFill>
                  <a:srgbClr val="0070C0"/>
                </a:solidFill>
              </a:rPr>
              <a:t>‘I hit him/her/it.’</a:t>
            </a:r>
          </a:p>
          <a:p>
            <a:pPr marL="514350" indent="-514350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GB" i="1" dirty="0" smtClean="0">
                <a:solidFill>
                  <a:srgbClr val="FF0000"/>
                </a:solidFill>
              </a:rPr>
              <a:t>*</a:t>
            </a:r>
            <a:r>
              <a:rPr lang="en-GB" i="1" dirty="0" smtClean="0">
                <a:solidFill>
                  <a:srgbClr val="0070C0"/>
                </a:solidFill>
              </a:rPr>
              <a:t>Nang 	</a:t>
            </a:r>
            <a:r>
              <a:rPr lang="en-GB" i="1" dirty="0" err="1" smtClean="0">
                <a:solidFill>
                  <a:srgbClr val="FF0000"/>
                </a:solidFill>
              </a:rPr>
              <a:t>gu</a:t>
            </a:r>
            <a:r>
              <a:rPr lang="en-GB" i="1" dirty="0" smtClean="0">
                <a:solidFill>
                  <a:srgbClr val="FF0000"/>
                </a:solidFill>
              </a:rPr>
              <a:t>-</a:t>
            </a:r>
            <a:r>
              <a:rPr lang="en-GB" i="1" dirty="0" err="1" smtClean="0">
                <a:solidFill>
                  <a:srgbClr val="0070C0"/>
                </a:solidFill>
              </a:rPr>
              <a:t>kup</a:t>
            </a:r>
            <a:r>
              <a:rPr lang="en-GB" i="1" dirty="0" smtClean="0">
                <a:solidFill>
                  <a:srgbClr val="0070C0"/>
                </a:solidFill>
              </a:rPr>
              <a:t>-o. 	</a:t>
            </a:r>
          </a:p>
          <a:p>
            <a:pPr marL="514350" indent="-51435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</a:t>
            </a: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-hit-FIN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Intended: ‘I hit him/her/it.’ 	</a:t>
            </a:r>
          </a:p>
          <a:p>
            <a:pPr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 is obligatory prefix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Gang 	</a:t>
            </a:r>
            <a:r>
              <a:rPr lang="en-GB" i="1" dirty="0" err="1" smtClean="0">
                <a:solidFill>
                  <a:srgbClr val="0070C0"/>
                </a:solidFill>
              </a:rPr>
              <a:t>uxai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i="1" dirty="0" err="1" smtClean="0">
                <a:solidFill>
                  <a:srgbClr val="0070C0"/>
                </a:solidFill>
              </a:rPr>
              <a:t>gu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i="1" dirty="0" err="1" smtClean="0">
                <a:solidFill>
                  <a:srgbClr val="FF0000"/>
                </a:solidFill>
              </a:rPr>
              <a:t>ga</a:t>
            </a:r>
            <a:r>
              <a:rPr lang="en-GB" i="1" dirty="0" smtClean="0">
                <a:solidFill>
                  <a:srgbClr val="FF0000"/>
                </a:solidFill>
              </a:rPr>
              <a:t>-</a:t>
            </a:r>
            <a:r>
              <a:rPr lang="en-GB" i="1" dirty="0" smtClean="0">
                <a:solidFill>
                  <a:srgbClr val="0070C0"/>
                </a:solidFill>
              </a:rPr>
              <a:t>bar. 	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 	child that 		</a:t>
            </a: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-kill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‘He killed that child.’ </a:t>
            </a:r>
          </a:p>
          <a:p>
            <a:pPr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*</a:t>
            </a:r>
            <a:r>
              <a:rPr lang="en-GB" i="1" dirty="0" smtClean="0">
                <a:solidFill>
                  <a:srgbClr val="0070C0"/>
                </a:solidFill>
              </a:rPr>
              <a:t>Gang 	</a:t>
            </a:r>
            <a:r>
              <a:rPr lang="en-GB" i="1" dirty="0" err="1" smtClean="0">
                <a:solidFill>
                  <a:srgbClr val="0070C0"/>
                </a:solidFill>
              </a:rPr>
              <a:t>uxai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i="1" dirty="0" err="1" smtClean="0">
                <a:solidFill>
                  <a:srgbClr val="0070C0"/>
                </a:solidFill>
              </a:rPr>
              <a:t>gu</a:t>
            </a:r>
            <a:r>
              <a:rPr lang="en-GB" i="1" dirty="0" smtClean="0">
                <a:solidFill>
                  <a:srgbClr val="0070C0"/>
                </a:solidFill>
              </a:rPr>
              <a:t>  	bar. 	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 	child that 	kill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Intended: ‘He killed that child.’ 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 is less affected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Gang 	</a:t>
            </a:r>
            <a:r>
              <a:rPr lang="en-GB" i="1" dirty="0" err="1" smtClean="0">
                <a:solidFill>
                  <a:srgbClr val="0070C0"/>
                </a:solidFill>
              </a:rPr>
              <a:t>gelas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i="1" dirty="0" smtClean="0">
                <a:solidFill>
                  <a:srgbClr val="FF0000"/>
                </a:solidFill>
              </a:rPr>
              <a:t>__ </a:t>
            </a:r>
            <a:r>
              <a:rPr lang="en-GB" i="1" dirty="0" smtClean="0">
                <a:solidFill>
                  <a:srgbClr val="0070C0"/>
                </a:solidFill>
              </a:rPr>
              <a:t>pin-o. 	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 	glass(</a:t>
            </a:r>
            <a:r>
              <a:rPr lang="en-GB" dirty="0" err="1" smtClean="0">
                <a:solidFill>
                  <a:srgbClr val="0070C0"/>
                </a:solidFill>
              </a:rPr>
              <a:t>Mly</a:t>
            </a:r>
            <a:r>
              <a:rPr lang="en-GB" dirty="0" smtClean="0">
                <a:solidFill>
                  <a:srgbClr val="0070C0"/>
                </a:solidFill>
              </a:rPr>
              <a:t>) 	hold-FIN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‘He holds (a) glass.’ </a:t>
            </a:r>
            <a:endParaRPr lang="en-GB" i="1" dirty="0" smtClean="0"/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Gang 	</a:t>
            </a:r>
            <a:r>
              <a:rPr lang="en-GB" i="1" dirty="0" err="1" smtClean="0">
                <a:solidFill>
                  <a:srgbClr val="0070C0"/>
                </a:solidFill>
              </a:rPr>
              <a:t>gelas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b="1" i="1" dirty="0" err="1" smtClean="0">
                <a:solidFill>
                  <a:srgbClr val="FF0000"/>
                </a:solidFill>
              </a:rPr>
              <a:t>wang</a:t>
            </a:r>
            <a:r>
              <a:rPr lang="en-GB" b="1" i="1" dirty="0" smtClean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rgbClr val="0070C0"/>
                </a:solidFill>
              </a:rPr>
              <a:t>	pin-o. 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 	glass (</a:t>
            </a:r>
            <a:r>
              <a:rPr lang="en-GB" dirty="0" err="1" smtClean="0">
                <a:solidFill>
                  <a:srgbClr val="0070C0"/>
                </a:solidFill>
              </a:rPr>
              <a:t>Mly</a:t>
            </a:r>
            <a:r>
              <a:rPr lang="en-GB" dirty="0" smtClean="0">
                <a:solidFill>
                  <a:srgbClr val="0070C0"/>
                </a:solidFill>
              </a:rPr>
              <a:t>) 	be/exist	hold-FIN 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‘He touches a glass’ </a:t>
            </a: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Wang</a:t>
            </a:r>
            <a:r>
              <a:rPr lang="en-GB" dirty="0" smtClean="0"/>
              <a:t> ‘be, exist’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i="1" dirty="0" err="1" smtClean="0">
                <a:solidFill>
                  <a:srgbClr val="0070C0"/>
                </a:solidFill>
              </a:rPr>
              <a:t>Siax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b="1" i="1" dirty="0" err="1" smtClean="0">
                <a:solidFill>
                  <a:srgbClr val="FF0000"/>
                </a:solidFill>
              </a:rPr>
              <a:t>wang</a:t>
            </a:r>
            <a:endParaRPr lang="en-GB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chicken 	be/exist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‘There are chicken’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Wang </a:t>
            </a:r>
            <a:r>
              <a:rPr lang="en-GB" dirty="0" smtClean="0"/>
              <a:t>introduces </a:t>
            </a:r>
            <a:br>
              <a:rPr lang="en-GB" dirty="0" smtClean="0"/>
            </a:br>
            <a:r>
              <a:rPr lang="en-GB" dirty="0" smtClean="0"/>
              <a:t>Location/Goal arguments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Nang 	</a:t>
            </a:r>
            <a:r>
              <a:rPr lang="en-GB" i="1" dirty="0" err="1" smtClean="0">
                <a:solidFill>
                  <a:srgbClr val="0070C0"/>
                </a:solidFill>
              </a:rPr>
              <a:t>sepeda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b="1" i="1" dirty="0" err="1" smtClean="0">
                <a:solidFill>
                  <a:srgbClr val="FF0000"/>
                </a:solidFill>
              </a:rPr>
              <a:t>wang</a:t>
            </a:r>
            <a:r>
              <a:rPr lang="en-GB" b="1" i="1" dirty="0" smtClean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rgbClr val="0070C0"/>
                </a:solidFill>
              </a:rPr>
              <a:t>	</a:t>
            </a:r>
            <a:r>
              <a:rPr lang="en-GB" i="1" dirty="0" err="1" smtClean="0">
                <a:solidFill>
                  <a:srgbClr val="0070C0"/>
                </a:solidFill>
              </a:rPr>
              <a:t>amar</a:t>
            </a:r>
            <a:r>
              <a:rPr lang="en-GB" i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bicycle (</a:t>
            </a:r>
            <a:r>
              <a:rPr lang="en-GB" dirty="0" err="1" smtClean="0">
                <a:solidFill>
                  <a:srgbClr val="0070C0"/>
                </a:solidFill>
              </a:rPr>
              <a:t>Mly</a:t>
            </a:r>
            <a:r>
              <a:rPr lang="en-GB" dirty="0" smtClean="0">
                <a:solidFill>
                  <a:srgbClr val="0070C0"/>
                </a:solidFill>
              </a:rPr>
              <a:t>) 	be/exist	move 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‘I go by bike’. (Lit. ‘I move on a bicycle’) </a:t>
            </a:r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gang 	</a:t>
            </a:r>
            <a:r>
              <a:rPr lang="en-GB" i="1" dirty="0" err="1" smtClean="0">
                <a:solidFill>
                  <a:srgbClr val="0070C0"/>
                </a:solidFill>
              </a:rPr>
              <a:t>ekeng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i="1" dirty="0" err="1" smtClean="0">
                <a:solidFill>
                  <a:srgbClr val="0070C0"/>
                </a:solidFill>
              </a:rPr>
              <a:t>abang</a:t>
            </a:r>
            <a:r>
              <a:rPr lang="en-GB" i="1" dirty="0" smtClean="0">
                <a:solidFill>
                  <a:srgbClr val="0070C0"/>
                </a:solidFill>
              </a:rPr>
              <a:t> 	</a:t>
            </a:r>
            <a:r>
              <a:rPr lang="en-GB" b="1" i="1" dirty="0" err="1" smtClean="0">
                <a:solidFill>
                  <a:srgbClr val="FF0000"/>
                </a:solidFill>
              </a:rPr>
              <a:t>wang</a:t>
            </a:r>
            <a:r>
              <a:rPr lang="en-GB" b="1" i="1" dirty="0" smtClean="0">
                <a:solidFill>
                  <a:srgbClr val="FF0000"/>
                </a:solidFill>
              </a:rPr>
              <a:t> </a:t>
            </a:r>
            <a:r>
              <a:rPr lang="en-GB" b="1" i="1" dirty="0" smtClean="0">
                <a:solidFill>
                  <a:srgbClr val="0070C0"/>
                </a:solidFill>
              </a:rPr>
              <a:t>	</a:t>
            </a:r>
            <a:r>
              <a:rPr lang="en-GB" i="1" dirty="0" err="1" smtClean="0">
                <a:solidFill>
                  <a:srgbClr val="0070C0"/>
                </a:solidFill>
              </a:rPr>
              <a:t>gi</a:t>
            </a:r>
            <a:r>
              <a:rPr lang="en-GB" i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 	</a:t>
            </a:r>
            <a:r>
              <a:rPr lang="en-GB" dirty="0" err="1" smtClean="0">
                <a:solidFill>
                  <a:srgbClr val="0070C0"/>
                </a:solidFill>
              </a:rPr>
              <a:t>climb.up</a:t>
            </a:r>
            <a:r>
              <a:rPr lang="en-GB" dirty="0" smtClean="0">
                <a:solidFill>
                  <a:srgbClr val="0070C0"/>
                </a:solidFill>
              </a:rPr>
              <a:t> 	village 	be/exist	go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‘He climbs up to the village’ 	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Location/Goal </a:t>
            </a:r>
            <a:br>
              <a:rPr lang="en-GB" dirty="0" smtClean="0"/>
            </a:br>
            <a:r>
              <a:rPr lang="en-GB" dirty="0" smtClean="0"/>
              <a:t>= Less Affected 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Pan 			</a:t>
            </a:r>
            <a:r>
              <a:rPr lang="en-GB" i="1" dirty="0" err="1" smtClean="0">
                <a:solidFill>
                  <a:srgbClr val="0070C0"/>
                </a:solidFill>
              </a:rPr>
              <a:t>tarak</a:t>
            </a:r>
            <a:r>
              <a:rPr lang="en-GB" i="1" dirty="0" smtClean="0">
                <a:solidFill>
                  <a:srgbClr val="0070C0"/>
                </a:solidFill>
              </a:rPr>
              <a:t>-o. 	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candle.nut</a:t>
            </a:r>
            <a:r>
              <a:rPr lang="en-GB" dirty="0" smtClean="0">
                <a:solidFill>
                  <a:srgbClr val="0070C0"/>
                </a:solidFill>
              </a:rPr>
              <a:t> 	pick-FIN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‘Pick candle nuts.’ 	</a:t>
            </a:r>
          </a:p>
          <a:p>
            <a:pPr>
              <a:buNone/>
            </a:pPr>
            <a:endParaRPr lang="en-GB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Pan 			</a:t>
            </a:r>
            <a:r>
              <a:rPr lang="en-GB" b="1" i="1" dirty="0" err="1" smtClean="0">
                <a:solidFill>
                  <a:srgbClr val="FF0000"/>
                </a:solidFill>
              </a:rPr>
              <a:t>wang</a:t>
            </a:r>
            <a:r>
              <a:rPr lang="en-GB" b="1" i="1" dirty="0" smtClean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rgbClr val="0070C0"/>
                </a:solidFill>
              </a:rPr>
              <a:t>	</a:t>
            </a:r>
            <a:r>
              <a:rPr lang="en-GB" i="1" dirty="0" err="1" smtClean="0">
                <a:solidFill>
                  <a:srgbClr val="0070C0"/>
                </a:solidFill>
              </a:rPr>
              <a:t>tarak</a:t>
            </a:r>
            <a:r>
              <a:rPr lang="en-GB" i="1" dirty="0" smtClean="0">
                <a:solidFill>
                  <a:srgbClr val="0070C0"/>
                </a:solidFill>
              </a:rPr>
              <a:t>-o. 	</a:t>
            </a: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candle.nut</a:t>
            </a:r>
            <a:r>
              <a:rPr lang="en-GB" dirty="0" smtClean="0">
                <a:solidFill>
                  <a:srgbClr val="0070C0"/>
                </a:solidFill>
              </a:rPr>
              <a:t> 	be 		pick-FIN 	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‘Pick candle nuts [by selecting them from a pile that also contains other stuff]’ 	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Object Marking in the </a:t>
            </a:r>
            <a:r>
              <a:rPr lang="en-US" dirty="0" err="1" smtClean="0"/>
              <a:t>Alor-Pantar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31578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patterns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evidence for DOM in ancestor language</a:t>
            </a:r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600" dirty="0" smtClean="0"/>
              <a:t>History of </a:t>
            </a:r>
            <a:br>
              <a:rPr lang="en-US" sz="3600" dirty="0" smtClean="0"/>
            </a:br>
            <a:r>
              <a:rPr lang="en-US" sz="3600" dirty="0" err="1" smtClean="0"/>
              <a:t>Kaera</a:t>
            </a:r>
            <a:r>
              <a:rPr lang="en-US" sz="3600" dirty="0" smtClean="0"/>
              <a:t> DOM morphemes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20</a:t>
            </a:fld>
            <a:endParaRPr lang="en-US" sz="1400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07505" y="4365105"/>
            <a:ext cx="3024336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  <a:p>
            <a:endParaRPr lang="en-US" sz="2000" b="1" i="1" dirty="0" smtClean="0">
              <a:solidFill>
                <a:srgbClr val="008000"/>
              </a:solidFill>
            </a:endParaRPr>
          </a:p>
        </p:txBody>
      </p:sp>
      <p:sp>
        <p:nvSpPr>
          <p:cNvPr id="44038" name="Line 8"/>
          <p:cNvSpPr>
            <a:spLocks noChangeShapeType="1"/>
          </p:cNvSpPr>
          <p:nvPr/>
        </p:nvSpPr>
        <p:spPr bwMode="auto">
          <a:xfrm flipH="1">
            <a:off x="4572000" y="2420888"/>
            <a:ext cx="0" cy="21602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3203848" y="4365104"/>
            <a:ext cx="3168352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Animate: </a:t>
            </a:r>
            <a:r>
              <a:rPr lang="en-US" sz="2000" b="1" dirty="0" smtClean="0"/>
              <a:t>NP,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gV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Affected: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/>
              <a:t>NP,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gV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79513" y="1556792"/>
            <a:ext cx="8856983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Proto-AP</a:t>
            </a:r>
            <a:endParaRPr lang="en-US" sz="2400" b="1" dirty="0"/>
          </a:p>
          <a:p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*</a:t>
            </a:r>
            <a:r>
              <a:rPr lang="en-US" sz="24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400" b="1" i="1" dirty="0" smtClean="0">
                <a:solidFill>
                  <a:srgbClr val="0070C0"/>
                </a:solidFill>
              </a:rPr>
              <a:t>(N)</a:t>
            </a:r>
            <a:r>
              <a:rPr lang="en-US" sz="2400" dirty="0">
                <a:solidFill>
                  <a:srgbClr val="DC002E"/>
                </a:solidFill>
              </a:rPr>
              <a:t> </a:t>
            </a:r>
            <a:r>
              <a:rPr lang="en-US" sz="2400" dirty="0" smtClean="0">
                <a:solidFill>
                  <a:srgbClr val="DC002E"/>
                </a:solidFill>
              </a:rPr>
              <a:t>       		</a:t>
            </a:r>
            <a:r>
              <a:rPr lang="en-US" sz="2400" dirty="0" smtClean="0"/>
              <a:t>P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 smtClean="0">
                <a:solidFill>
                  <a:srgbClr val="0070C0"/>
                </a:solidFill>
              </a:rPr>
              <a:t>ga</a:t>
            </a:r>
            <a:r>
              <a:rPr lang="en-GB" sz="2400" b="1" i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DC002E"/>
                </a:solidFill>
              </a:rPr>
              <a:t>   </a:t>
            </a:r>
            <a:r>
              <a:rPr lang="en-US" sz="2400" dirty="0" smtClean="0">
                <a:solidFill>
                  <a:srgbClr val="DC002E"/>
                </a:solidFill>
              </a:rPr>
              <a:t>	        	 </a:t>
            </a:r>
            <a:r>
              <a:rPr lang="en-US" sz="2400" dirty="0" err="1" smtClean="0"/>
              <a:t>POSS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>
                <a:solidFill>
                  <a:srgbClr val="0070C0"/>
                </a:solidFill>
              </a:rPr>
              <a:t>ge</a:t>
            </a:r>
            <a:r>
              <a:rPr lang="en-GB" sz="2400" b="1" i="1" dirty="0">
                <a:solidFill>
                  <a:srgbClr val="0070C0"/>
                </a:solidFill>
              </a:rPr>
              <a:t>-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DC002E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44208" y="4365104"/>
            <a:ext cx="2520280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POSS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7524328" y="2420888"/>
            <a:ext cx="0" cy="223224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187624" y="2420888"/>
            <a:ext cx="0" cy="208823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5856" y="5733256"/>
            <a:ext cx="286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affected: </a:t>
            </a:r>
            <a:r>
              <a:rPr lang="en-US" b="1" dirty="0" smtClean="0">
                <a:solidFill>
                  <a:srgbClr val="000000"/>
                </a:solidFill>
              </a:rPr>
              <a:t>NP </a:t>
            </a:r>
            <a:r>
              <a:rPr lang="en-US" b="1" i="1" dirty="0" err="1" smtClean="0">
                <a:solidFill>
                  <a:srgbClr val="008000"/>
                </a:solidFill>
              </a:rPr>
              <a:t>wang</a:t>
            </a:r>
            <a:r>
              <a:rPr lang="en-US" b="1" dirty="0" smtClean="0">
                <a:solidFill>
                  <a:srgbClr val="000000"/>
                </a:solidFill>
              </a:rPr>
              <a:t> V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323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4038" grpId="0" animBg="1"/>
      <p:bldP spid="46087" grpId="0" animBg="1"/>
      <p:bldP spid="46088" grpId="0" animBg="1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Kaera</a:t>
            </a:r>
            <a:r>
              <a:rPr lang="en-US" dirty="0" smtClean="0"/>
              <a:t> DOM: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Verbal inflection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Inherent properties of argument 	(+/-</a:t>
            </a:r>
            <a:r>
              <a:rPr lang="en-US" dirty="0" err="1" smtClean="0"/>
              <a:t>ANIM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predicate and argument (+/- </a:t>
            </a:r>
            <a:r>
              <a:rPr lang="en-US" dirty="0" err="1" smtClean="0"/>
              <a:t>AFF</a:t>
            </a:r>
            <a:r>
              <a:rPr lang="en-US" dirty="0" smtClean="0"/>
              <a:t>)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 affectedness: [P </a:t>
            </a:r>
            <a:r>
              <a:rPr lang="en-US" i="1" dirty="0" err="1" smtClean="0"/>
              <a:t>wang</a:t>
            </a:r>
            <a:r>
              <a:rPr lang="en-US" i="1" dirty="0" smtClean="0"/>
              <a:t> </a:t>
            </a:r>
            <a:r>
              <a:rPr lang="en-US" dirty="0" smtClean="0"/>
              <a:t>V]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5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Teiwa DOM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 +/- Animate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Na 	</a:t>
            </a:r>
            <a:r>
              <a:rPr lang="en-US" i="1" dirty="0" err="1" smtClean="0">
                <a:solidFill>
                  <a:srgbClr val="0070C0"/>
                </a:solidFill>
              </a:rPr>
              <a:t>qavif</a:t>
            </a:r>
            <a:r>
              <a:rPr lang="en-US" i="1" dirty="0" smtClean="0">
                <a:solidFill>
                  <a:srgbClr val="0070C0"/>
                </a:solidFill>
              </a:rPr>
              <a:t> 	</a:t>
            </a:r>
            <a:r>
              <a:rPr lang="en-US" b="1" i="1" dirty="0" err="1" smtClean="0">
                <a:solidFill>
                  <a:srgbClr val="FF0000"/>
                </a:solidFill>
              </a:rPr>
              <a:t>ga</a:t>
            </a:r>
            <a:r>
              <a:rPr lang="en-US" b="1" i="1" dirty="0" smtClean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0070C0"/>
                </a:solidFill>
              </a:rPr>
              <a:t>mar 	</a:t>
            </a:r>
            <a:r>
              <a:rPr lang="en-US" i="1" dirty="0" err="1" smtClean="0">
                <a:solidFill>
                  <a:srgbClr val="0070C0"/>
                </a:solidFill>
              </a:rPr>
              <a:t>gi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si</a:t>
            </a:r>
            <a:r>
              <a:rPr lang="en-US" i="1" dirty="0" smtClean="0">
                <a:solidFill>
                  <a:srgbClr val="0070C0"/>
                </a:solidFill>
              </a:rPr>
              <a:t>....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1SG</a:t>
            </a:r>
            <a:r>
              <a:rPr lang="en-US" sz="2400" dirty="0" smtClean="0">
                <a:solidFill>
                  <a:srgbClr val="0070C0"/>
                </a:solidFill>
              </a:rPr>
              <a:t> 	goat 		</a:t>
            </a:r>
            <a:r>
              <a:rPr lang="en-US" sz="2400" dirty="0" err="1" smtClean="0">
                <a:solidFill>
                  <a:srgbClr val="0070C0"/>
                </a:solidFill>
              </a:rPr>
              <a:t>3SG</a:t>
            </a:r>
            <a:r>
              <a:rPr lang="en-US" sz="2400" dirty="0" smtClean="0">
                <a:solidFill>
                  <a:srgbClr val="0070C0"/>
                </a:solidFill>
              </a:rPr>
              <a:t>-take 	go CONJ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‘I follow the goat and...’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Na 	met 		</a:t>
            </a:r>
            <a:r>
              <a:rPr lang="en-US" i="1" dirty="0" smtClean="0">
                <a:solidFill>
                  <a:srgbClr val="FF0000"/>
                </a:solidFill>
              </a:rPr>
              <a:t>__</a:t>
            </a:r>
            <a:r>
              <a:rPr lang="en-US" i="1" dirty="0" smtClean="0">
                <a:solidFill>
                  <a:srgbClr val="0070C0"/>
                </a:solidFill>
              </a:rPr>
              <a:t>	mar-an 	ma 	ha-</a:t>
            </a:r>
            <a:r>
              <a:rPr lang="en-US" i="1" dirty="0" err="1" smtClean="0">
                <a:solidFill>
                  <a:srgbClr val="0070C0"/>
                </a:solidFill>
              </a:rPr>
              <a:t>mian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1SG</a:t>
            </a:r>
            <a:r>
              <a:rPr lang="en-US" sz="2400" dirty="0" smtClean="0">
                <a:solidFill>
                  <a:srgbClr val="0070C0"/>
                </a:solidFill>
              </a:rPr>
              <a:t> 	betel vine 		take-REAL 	come 	</a:t>
            </a:r>
            <a:r>
              <a:rPr lang="en-US" sz="2400" dirty="0" err="1" smtClean="0">
                <a:solidFill>
                  <a:srgbClr val="0070C0"/>
                </a:solidFill>
              </a:rPr>
              <a:t>2SG</a:t>
            </a:r>
            <a:r>
              <a:rPr lang="en-US" sz="2400" dirty="0" smtClean="0">
                <a:solidFill>
                  <a:srgbClr val="0070C0"/>
                </a:solidFill>
              </a:rPr>
              <a:t>-give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‘I take some betel vine (and) give (it) to you’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5395302" y="1484784"/>
            <a:ext cx="3065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Klamer</a:t>
            </a:r>
            <a:r>
              <a:rPr lang="en-US" dirty="0" smtClean="0"/>
              <a:t> 2010)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56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Teiwa DOM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P +/- Animate: Sometimes a special prefix!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Na 		</a:t>
            </a:r>
            <a:r>
              <a:rPr lang="en-US" i="1" dirty="0" err="1" smtClean="0">
                <a:solidFill>
                  <a:srgbClr val="0070C0"/>
                </a:solidFill>
              </a:rPr>
              <a:t>gi</a:t>
            </a:r>
            <a:r>
              <a:rPr lang="en-US" i="1" dirty="0" smtClean="0">
                <a:solidFill>
                  <a:srgbClr val="0070C0"/>
                </a:solidFill>
              </a:rPr>
              <a:t> 	</a:t>
            </a:r>
            <a:r>
              <a:rPr lang="en-US" b="1" i="1" dirty="0" err="1" smtClean="0">
                <a:solidFill>
                  <a:srgbClr val="FF0000"/>
                </a:solidFill>
              </a:rPr>
              <a:t>ga</a:t>
            </a:r>
            <a:r>
              <a:rPr lang="en-US" b="1" i="1" dirty="0" smtClean="0">
                <a:solidFill>
                  <a:srgbClr val="FF0000"/>
                </a:solidFill>
              </a:rPr>
              <a:t>Ɂ</a:t>
            </a:r>
            <a:r>
              <a:rPr lang="en-US" i="1" dirty="0" smtClean="0">
                <a:solidFill>
                  <a:srgbClr val="0070C0"/>
                </a:solidFill>
              </a:rPr>
              <a:t>-tad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1SG</a:t>
            </a:r>
            <a:r>
              <a:rPr lang="en-US" dirty="0" smtClean="0">
                <a:solidFill>
                  <a:srgbClr val="0070C0"/>
                </a:solidFill>
              </a:rPr>
              <a:t> 	go 	</a:t>
            </a:r>
            <a:r>
              <a:rPr lang="en-US" dirty="0" err="1" smtClean="0">
                <a:solidFill>
                  <a:srgbClr val="0070C0"/>
                </a:solidFill>
              </a:rPr>
              <a:t>3.ANIM</a:t>
            </a:r>
            <a:r>
              <a:rPr lang="en-US" dirty="0" smtClean="0">
                <a:solidFill>
                  <a:srgbClr val="0070C0"/>
                </a:solidFill>
              </a:rPr>
              <a:t>-hit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‘I go hit him’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Na 		</a:t>
            </a:r>
            <a:r>
              <a:rPr lang="en-US" i="1" dirty="0" err="1" smtClean="0">
                <a:solidFill>
                  <a:srgbClr val="0070C0"/>
                </a:solidFill>
              </a:rPr>
              <a:t>gi</a:t>
            </a:r>
            <a:r>
              <a:rPr lang="en-US" i="1" dirty="0" smtClean="0">
                <a:solidFill>
                  <a:srgbClr val="0070C0"/>
                </a:solidFill>
              </a:rPr>
              <a:t> 	</a:t>
            </a:r>
            <a:r>
              <a:rPr lang="en-US" b="1" i="1" dirty="0" err="1" smtClean="0">
                <a:solidFill>
                  <a:srgbClr val="FF0000"/>
                </a:solidFill>
              </a:rPr>
              <a:t>ga</a:t>
            </a:r>
            <a:r>
              <a:rPr lang="en-US" i="1" dirty="0" smtClean="0">
                <a:solidFill>
                  <a:srgbClr val="0070C0"/>
                </a:solidFill>
              </a:rPr>
              <a:t>-tad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1SG</a:t>
            </a:r>
            <a:r>
              <a:rPr lang="en-US" dirty="0" smtClean="0">
                <a:solidFill>
                  <a:srgbClr val="0070C0"/>
                </a:solidFill>
              </a:rPr>
              <a:t> 	go 	</a:t>
            </a:r>
            <a:r>
              <a:rPr lang="en-US" dirty="0" err="1" smtClean="0">
                <a:solidFill>
                  <a:srgbClr val="0070C0"/>
                </a:solidFill>
              </a:rPr>
              <a:t>3SG</a:t>
            </a:r>
            <a:r>
              <a:rPr lang="en-US" dirty="0" smtClean="0">
                <a:solidFill>
                  <a:srgbClr val="0070C0"/>
                </a:solidFill>
              </a:rPr>
              <a:t>-hit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‘I go hit it’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2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Teiwa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 is (secondary) topic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1603" y="2238024"/>
            <a:ext cx="7208829" cy="407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85184"/>
            <a:ext cx="648072" cy="864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805264"/>
            <a:ext cx="1944216" cy="5040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6256" y="630932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Klamer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Teiwa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 +/- Affected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 		</a:t>
            </a:r>
            <a:r>
              <a:rPr lang="en-GB" i="1" dirty="0" err="1" smtClean="0">
                <a:solidFill>
                  <a:srgbClr val="0070C0"/>
                </a:solidFill>
              </a:rPr>
              <a:t>bif</a:t>
            </a:r>
            <a:r>
              <a:rPr lang="en-GB" i="1" dirty="0" smtClean="0">
                <a:solidFill>
                  <a:srgbClr val="0070C0"/>
                </a:solidFill>
              </a:rPr>
              <a:t> g-</a:t>
            </a:r>
            <a:r>
              <a:rPr lang="en-GB" i="1" dirty="0" err="1" smtClean="0">
                <a:solidFill>
                  <a:srgbClr val="0070C0"/>
                </a:solidFill>
              </a:rPr>
              <a:t>oqai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b="1" i="1" dirty="0" err="1" smtClean="0">
                <a:solidFill>
                  <a:srgbClr val="FF0000"/>
                </a:solidFill>
              </a:rPr>
              <a:t>ga-</a:t>
            </a:r>
            <a:r>
              <a:rPr lang="en-GB" i="1" dirty="0" err="1" smtClean="0">
                <a:solidFill>
                  <a:srgbClr val="0070C0"/>
                </a:solidFill>
              </a:rPr>
              <a:t>boxan</a:t>
            </a:r>
            <a:endParaRPr lang="en-GB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child 3-child 	</a:t>
            </a:r>
            <a:r>
              <a:rPr lang="en-GB" dirty="0" err="1" smtClean="0">
                <a:solidFill>
                  <a:srgbClr val="0070C0"/>
                </a:solidFill>
              </a:rPr>
              <a:t>3SG</a:t>
            </a:r>
            <a:r>
              <a:rPr lang="en-GB" dirty="0" smtClean="0">
                <a:solidFill>
                  <a:srgbClr val="0070C0"/>
                </a:solidFill>
              </a:rPr>
              <a:t>-guard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‘I mind (my) children’ [regular, long-term]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 	</a:t>
            </a:r>
            <a:r>
              <a:rPr lang="en-GB" i="1" dirty="0" err="1" smtClean="0">
                <a:solidFill>
                  <a:srgbClr val="0070C0"/>
                </a:solidFill>
              </a:rPr>
              <a:t>bif</a:t>
            </a:r>
            <a:r>
              <a:rPr lang="en-GB" i="1" dirty="0" smtClean="0">
                <a:solidFill>
                  <a:srgbClr val="0070C0"/>
                </a:solidFill>
              </a:rPr>
              <a:t> g-</a:t>
            </a:r>
            <a:r>
              <a:rPr lang="en-GB" i="1" dirty="0" err="1" smtClean="0">
                <a:solidFill>
                  <a:srgbClr val="0070C0"/>
                </a:solidFill>
              </a:rPr>
              <a:t>oqai</a:t>
            </a:r>
            <a:r>
              <a:rPr lang="en-GB" i="1" dirty="0" smtClean="0">
                <a:solidFill>
                  <a:srgbClr val="0070C0"/>
                </a:solidFill>
              </a:rPr>
              <a:t> 		</a:t>
            </a:r>
            <a:r>
              <a:rPr lang="en-GB" b="1" i="1" dirty="0" smtClean="0">
                <a:solidFill>
                  <a:srgbClr val="FF0000"/>
                </a:solidFill>
              </a:rPr>
              <a:t>wan </a:t>
            </a:r>
            <a:r>
              <a:rPr lang="en-GB" i="1" dirty="0" err="1" smtClean="0">
                <a:solidFill>
                  <a:srgbClr val="0070C0"/>
                </a:solidFill>
              </a:rPr>
              <a:t>boxan</a:t>
            </a:r>
            <a:endParaRPr lang="en-GB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child 3-child 	be 	guard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‘I am minding (the) children’ [a few hours]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Teiwa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Less Affected?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 		Pan her 			</a:t>
            </a:r>
            <a:r>
              <a:rPr lang="en-GB" i="1" dirty="0" err="1" smtClean="0">
                <a:solidFill>
                  <a:srgbClr val="0070C0"/>
                </a:solidFill>
              </a:rPr>
              <a:t>deqai</a:t>
            </a:r>
            <a:endParaRPr lang="en-GB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</a:t>
            </a:r>
            <a:r>
              <a:rPr lang="en-GB" dirty="0" err="1" smtClean="0">
                <a:solidFill>
                  <a:srgbClr val="0070C0"/>
                </a:solidFill>
              </a:rPr>
              <a:t>candle.nut</a:t>
            </a:r>
            <a:r>
              <a:rPr lang="en-GB" dirty="0" smtClean="0">
                <a:solidFill>
                  <a:srgbClr val="0070C0"/>
                </a:solidFill>
              </a:rPr>
              <a:t> stem 	</a:t>
            </a:r>
            <a:r>
              <a:rPr lang="en-GB" dirty="0" err="1" smtClean="0">
                <a:solidFill>
                  <a:srgbClr val="0070C0"/>
                </a:solidFill>
              </a:rPr>
              <a:t>cut.clean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‘I cut away the candle nut tree’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Na 		Pan 	her 			</a:t>
            </a:r>
            <a:r>
              <a:rPr lang="en-GB" b="1" i="1" dirty="0" smtClean="0">
                <a:solidFill>
                  <a:srgbClr val="FF0000"/>
                </a:solidFill>
              </a:rPr>
              <a:t>wan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rgbClr val="0070C0"/>
                </a:solidFill>
              </a:rPr>
              <a:t>	</a:t>
            </a:r>
            <a:r>
              <a:rPr lang="en-GB" i="1" dirty="0" err="1" smtClean="0">
                <a:solidFill>
                  <a:srgbClr val="0070C0"/>
                </a:solidFill>
              </a:rPr>
              <a:t>deqai</a:t>
            </a:r>
            <a:endParaRPr lang="en-GB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1SG</a:t>
            </a:r>
            <a:r>
              <a:rPr lang="en-GB" dirty="0" smtClean="0">
                <a:solidFill>
                  <a:srgbClr val="0070C0"/>
                </a:solidFill>
              </a:rPr>
              <a:t> 	</a:t>
            </a:r>
            <a:r>
              <a:rPr lang="en-GB" dirty="0" err="1" smtClean="0">
                <a:solidFill>
                  <a:srgbClr val="0070C0"/>
                </a:solidFill>
              </a:rPr>
              <a:t>candle.nut</a:t>
            </a:r>
            <a:r>
              <a:rPr lang="en-GB" dirty="0" smtClean="0">
                <a:solidFill>
                  <a:srgbClr val="0070C0"/>
                </a:solidFill>
              </a:rPr>
              <a:t> stem 	be 	</a:t>
            </a:r>
            <a:r>
              <a:rPr lang="en-GB" dirty="0" err="1" smtClean="0">
                <a:solidFill>
                  <a:srgbClr val="0070C0"/>
                </a:solidFill>
              </a:rPr>
              <a:t>cut.clean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‘I cut away [stuff] </a:t>
            </a:r>
            <a:r>
              <a:rPr lang="en-GB" u="sng" dirty="0" smtClean="0">
                <a:solidFill>
                  <a:srgbClr val="0070C0"/>
                </a:solidFill>
              </a:rPr>
              <a:t>around</a:t>
            </a:r>
            <a:r>
              <a:rPr lang="en-GB" dirty="0" smtClean="0">
                <a:solidFill>
                  <a:srgbClr val="0070C0"/>
                </a:solidFill>
              </a:rPr>
              <a:t> the candle nut tree’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Wan </a:t>
            </a:r>
            <a:r>
              <a:rPr lang="en-GB" dirty="0" smtClean="0"/>
              <a:t>‘be, exist’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i="1" dirty="0" err="1" smtClean="0">
                <a:solidFill>
                  <a:srgbClr val="0070C0"/>
                </a:solidFill>
              </a:rPr>
              <a:t>Saxa</a:t>
            </a:r>
            <a:r>
              <a:rPr lang="en-GB" i="1" dirty="0" smtClean="0">
                <a:solidFill>
                  <a:srgbClr val="0070C0"/>
                </a:solidFill>
              </a:rPr>
              <a:t>’ 	</a:t>
            </a:r>
            <a:r>
              <a:rPr lang="en-GB" i="1" dirty="0" smtClean="0">
                <a:solidFill>
                  <a:srgbClr val="FF0000"/>
                </a:solidFill>
              </a:rPr>
              <a:t>wan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chicken 	be</a:t>
            </a: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‘There are chicken’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Wan </a:t>
            </a:r>
            <a:r>
              <a:rPr lang="en-GB" dirty="0" smtClean="0"/>
              <a:t>introduces </a:t>
            </a:r>
            <a:br>
              <a:rPr lang="en-GB" dirty="0" smtClean="0"/>
            </a:br>
            <a:r>
              <a:rPr lang="en-GB" dirty="0" smtClean="0"/>
              <a:t>“Circumstantial” argument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824536"/>
          </a:xfrm>
        </p:spPr>
        <p:txBody>
          <a:bodyPr/>
          <a:lstStyle/>
          <a:p>
            <a:pPr>
              <a:buNone/>
            </a:pPr>
            <a:r>
              <a:rPr lang="en-GB" i="1" dirty="0" err="1" smtClean="0">
                <a:solidFill>
                  <a:srgbClr val="0070C0"/>
                </a:solidFill>
              </a:rPr>
              <a:t>blau</a:t>
            </a:r>
            <a:r>
              <a:rPr lang="en-GB" i="1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‘to chat’ 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wan </a:t>
            </a:r>
            <a:r>
              <a:rPr lang="en-GB" i="1" dirty="0" err="1" smtClean="0">
                <a:solidFill>
                  <a:srgbClr val="0070C0"/>
                </a:solidFill>
              </a:rPr>
              <a:t>blau</a:t>
            </a:r>
            <a:r>
              <a:rPr lang="en-GB" i="1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‘to chat about </a:t>
            </a:r>
            <a:r>
              <a:rPr lang="en-GB" dirty="0" err="1" smtClean="0"/>
              <a:t>s.th</a:t>
            </a:r>
            <a:r>
              <a:rPr lang="en-GB" dirty="0" smtClean="0"/>
              <a:t>.’</a:t>
            </a:r>
          </a:p>
          <a:p>
            <a:endParaRPr lang="en-GB" dirty="0" smtClean="0"/>
          </a:p>
          <a:p>
            <a:pPr>
              <a:buNone/>
            </a:pPr>
            <a:r>
              <a:rPr lang="en-GB" i="1" dirty="0" err="1" smtClean="0">
                <a:solidFill>
                  <a:srgbClr val="0070C0"/>
                </a:solidFill>
              </a:rPr>
              <a:t>teqai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‘clean up </a:t>
            </a:r>
            <a:r>
              <a:rPr lang="en-GB" dirty="0" err="1" smtClean="0"/>
              <a:t>s.th</a:t>
            </a:r>
            <a:r>
              <a:rPr lang="en-GB" dirty="0" smtClean="0"/>
              <a:t>.’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wan </a:t>
            </a:r>
            <a:r>
              <a:rPr lang="en-GB" i="1" dirty="0" err="1" smtClean="0">
                <a:solidFill>
                  <a:srgbClr val="0070C0"/>
                </a:solidFill>
              </a:rPr>
              <a:t>teqai</a:t>
            </a:r>
            <a:r>
              <a:rPr lang="en-GB" i="1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‘clean up around </a:t>
            </a:r>
            <a:r>
              <a:rPr lang="en-GB" dirty="0" err="1" smtClean="0"/>
              <a:t>s.th</a:t>
            </a:r>
            <a:r>
              <a:rPr lang="en-GB" dirty="0" smtClean="0"/>
              <a:t>.’</a:t>
            </a:r>
          </a:p>
          <a:p>
            <a:endParaRPr lang="en-GB" dirty="0" smtClean="0"/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de’ </a:t>
            </a:r>
            <a:r>
              <a:rPr lang="en-GB" dirty="0" smtClean="0"/>
              <a:t>‘burn </a:t>
            </a:r>
            <a:r>
              <a:rPr lang="en-GB" dirty="0" err="1" smtClean="0"/>
              <a:t>s.o</a:t>
            </a:r>
            <a:r>
              <a:rPr lang="en-GB" dirty="0" smtClean="0"/>
              <a:t>/</a:t>
            </a:r>
            <a:r>
              <a:rPr lang="en-GB" dirty="0" err="1" smtClean="0"/>
              <a:t>s.th</a:t>
            </a:r>
            <a:r>
              <a:rPr lang="en-GB" dirty="0" smtClean="0"/>
              <a:t>.’</a:t>
            </a:r>
          </a:p>
          <a:p>
            <a:pPr>
              <a:buNone/>
            </a:pPr>
            <a:r>
              <a:rPr lang="en-GB" i="1" dirty="0" smtClean="0">
                <a:solidFill>
                  <a:srgbClr val="0070C0"/>
                </a:solidFill>
              </a:rPr>
              <a:t>wan de’ </a:t>
            </a:r>
            <a:r>
              <a:rPr lang="en-GB" dirty="0" smtClean="0"/>
              <a:t>‘burn along with </a:t>
            </a:r>
            <a:r>
              <a:rPr lang="en-GB" dirty="0" err="1" smtClean="0"/>
              <a:t>s.o</a:t>
            </a:r>
            <a:r>
              <a:rPr lang="en-GB" dirty="0" smtClean="0"/>
              <a:t>/</a:t>
            </a:r>
            <a:r>
              <a:rPr lang="en-GB" dirty="0" err="1" smtClean="0"/>
              <a:t>s.th</a:t>
            </a:r>
            <a:r>
              <a:rPr lang="en-GB" dirty="0" smtClean="0"/>
              <a:t>.’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600" dirty="0" smtClean="0"/>
              <a:t>History of </a:t>
            </a:r>
            <a:br>
              <a:rPr lang="en-US" sz="3600" dirty="0" smtClean="0"/>
            </a:br>
            <a:r>
              <a:rPr lang="en-US" sz="3600" dirty="0" err="1" smtClean="0"/>
              <a:t>Teiwa</a:t>
            </a:r>
            <a:r>
              <a:rPr lang="en-US" sz="3600" dirty="0" smtClean="0"/>
              <a:t> DOM morphemes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29</a:t>
            </a:fld>
            <a:endParaRPr lang="en-US" sz="1400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>
            <a:off x="1331640" y="2477912"/>
            <a:ext cx="1944216" cy="2702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07505" y="4365105"/>
            <a:ext cx="3024336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  <a:p>
            <a:endParaRPr lang="en-US" sz="2000" b="1" i="1" dirty="0" smtClean="0">
              <a:solidFill>
                <a:srgbClr val="008000"/>
              </a:solidFill>
            </a:endParaRPr>
          </a:p>
        </p:txBody>
      </p:sp>
      <p:sp>
        <p:nvSpPr>
          <p:cNvPr id="44038" name="Line 8"/>
          <p:cNvSpPr>
            <a:spLocks noChangeShapeType="1"/>
          </p:cNvSpPr>
          <p:nvPr/>
        </p:nvSpPr>
        <p:spPr bwMode="auto">
          <a:xfrm flipH="1">
            <a:off x="4535996" y="2477912"/>
            <a:ext cx="36004" cy="239502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3203848" y="4365104"/>
            <a:ext cx="3168352" cy="132343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Topic: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Animate: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Ɂ-</a:t>
            </a:r>
            <a:r>
              <a:rPr lang="en-US" sz="2000" dirty="0" smtClean="0">
                <a:solidFill>
                  <a:srgbClr val="FF0000"/>
                </a:solidFill>
              </a:rPr>
              <a:t>Inanimate: </a:t>
            </a:r>
            <a:r>
              <a:rPr lang="en-US" sz="2000" b="1" dirty="0" smtClean="0"/>
              <a:t>NP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79513" y="1556792"/>
            <a:ext cx="8856983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Proto-AP</a:t>
            </a:r>
            <a:endParaRPr lang="en-US" sz="2400" b="1" dirty="0"/>
          </a:p>
          <a:p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*</a:t>
            </a:r>
            <a:r>
              <a:rPr lang="en-US" sz="24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400" b="1" i="1" dirty="0" smtClean="0">
                <a:solidFill>
                  <a:srgbClr val="0070C0"/>
                </a:solidFill>
              </a:rPr>
              <a:t>(N)</a:t>
            </a:r>
            <a:r>
              <a:rPr lang="en-US" sz="2400" dirty="0">
                <a:solidFill>
                  <a:srgbClr val="DC002E"/>
                </a:solidFill>
              </a:rPr>
              <a:t> </a:t>
            </a:r>
            <a:r>
              <a:rPr lang="en-US" sz="2400" dirty="0" smtClean="0">
                <a:solidFill>
                  <a:srgbClr val="DC002E"/>
                </a:solidFill>
              </a:rPr>
              <a:t>       		</a:t>
            </a:r>
            <a:r>
              <a:rPr lang="en-US" sz="2400" dirty="0" smtClean="0"/>
              <a:t>P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 smtClean="0">
                <a:solidFill>
                  <a:srgbClr val="0070C0"/>
                </a:solidFill>
              </a:rPr>
              <a:t>ga</a:t>
            </a:r>
            <a:r>
              <a:rPr lang="en-GB" sz="2400" b="1" i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DC002E"/>
                </a:solidFill>
              </a:rPr>
              <a:t>   </a:t>
            </a:r>
            <a:r>
              <a:rPr lang="en-US" sz="2400" dirty="0" smtClean="0">
                <a:solidFill>
                  <a:srgbClr val="DC002E"/>
                </a:solidFill>
              </a:rPr>
              <a:t>	        	 </a:t>
            </a:r>
            <a:r>
              <a:rPr lang="en-US" sz="2400" dirty="0" err="1" smtClean="0"/>
              <a:t>POSS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>
                <a:solidFill>
                  <a:srgbClr val="0070C0"/>
                </a:solidFill>
              </a:rPr>
              <a:t>ge</a:t>
            </a:r>
            <a:r>
              <a:rPr lang="en-GB" sz="2400" b="1" i="1" dirty="0">
                <a:solidFill>
                  <a:srgbClr val="0070C0"/>
                </a:solidFill>
              </a:rPr>
              <a:t>-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DC002E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44208" y="4365104"/>
            <a:ext cx="2520280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POSS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788024" y="2477912"/>
            <a:ext cx="1800200" cy="22650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5949280"/>
            <a:ext cx="272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affected: </a:t>
            </a:r>
            <a:r>
              <a:rPr lang="en-US" b="1" dirty="0" smtClean="0">
                <a:solidFill>
                  <a:srgbClr val="000000"/>
                </a:solidFill>
              </a:rPr>
              <a:t>NP </a:t>
            </a:r>
            <a:r>
              <a:rPr lang="en-US" b="1" i="1" dirty="0" smtClean="0">
                <a:solidFill>
                  <a:srgbClr val="008000"/>
                </a:solidFill>
              </a:rPr>
              <a:t>wan</a:t>
            </a:r>
            <a:r>
              <a:rPr lang="en-US" b="1" dirty="0" smtClean="0">
                <a:solidFill>
                  <a:srgbClr val="000000"/>
                </a:solidFill>
              </a:rPr>
              <a:t> V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323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6085" grpId="0" animBg="1"/>
      <p:bldP spid="44038" grpId="0" animBg="1"/>
      <p:bldP spid="46087" grpId="0" animBg="1"/>
      <p:bldP spid="46088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DOM: “The non-uniform grammatical marking of objects”. Variation that occurs “within one and the same language with objects of one and the same verb”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sz="2400" dirty="0" err="1" smtClean="0"/>
              <a:t>Dalrymple</a:t>
            </a:r>
            <a:r>
              <a:rPr lang="en-US" sz="2400" dirty="0" smtClean="0"/>
              <a:t> and </a:t>
            </a:r>
            <a:r>
              <a:rPr lang="en-US" sz="2400" dirty="0" err="1" smtClean="0"/>
              <a:t>Nikolaeva</a:t>
            </a:r>
            <a:r>
              <a:rPr lang="en-US" sz="2400" dirty="0" smtClean="0"/>
              <a:t> 2011: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 smtClean="0"/>
              <a:t>Abui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3SG</a:t>
            </a:r>
            <a:r>
              <a:rPr lang="en-GB" dirty="0" smtClean="0"/>
              <a:t> prefixes</a:t>
            </a:r>
          </a:p>
          <a:p>
            <a:r>
              <a:rPr lang="en-GB" dirty="0" smtClean="0"/>
              <a:t>PAT 	</a:t>
            </a:r>
            <a:r>
              <a:rPr lang="en-GB" i="1" dirty="0" smtClean="0"/>
              <a:t>ha-</a:t>
            </a:r>
          </a:p>
          <a:p>
            <a:r>
              <a:rPr lang="en-GB" dirty="0" smtClean="0"/>
              <a:t>LOC 	</a:t>
            </a:r>
            <a:r>
              <a:rPr lang="en-GB" i="1" dirty="0" smtClean="0"/>
              <a:t>he-</a:t>
            </a:r>
          </a:p>
          <a:p>
            <a:r>
              <a:rPr lang="en-GB" dirty="0" err="1" smtClean="0"/>
              <a:t>REC</a:t>
            </a:r>
            <a:r>
              <a:rPr lang="en-GB" dirty="0" smtClean="0"/>
              <a:t> 	</a:t>
            </a:r>
            <a:r>
              <a:rPr lang="en-GB" i="1" dirty="0" smtClean="0"/>
              <a:t>ho-</a:t>
            </a:r>
          </a:p>
          <a:p>
            <a:r>
              <a:rPr lang="en-GB" dirty="0" smtClean="0"/>
              <a:t>BEN 	</a:t>
            </a:r>
            <a:r>
              <a:rPr lang="en-GB" i="1" dirty="0" err="1" smtClean="0"/>
              <a:t>hee</a:t>
            </a:r>
            <a:r>
              <a:rPr lang="en-GB" i="1" dirty="0" smtClean="0"/>
              <a:t>-</a:t>
            </a:r>
            <a:endParaRPr lang="en-GB" dirty="0" smtClean="0"/>
          </a:p>
          <a:p>
            <a:r>
              <a:rPr lang="en-GB" dirty="0" smtClean="0"/>
              <a:t>GOAL 	</a:t>
            </a:r>
            <a:r>
              <a:rPr lang="en-GB" i="1" dirty="0" err="1" smtClean="0"/>
              <a:t>hoo</a:t>
            </a:r>
            <a:r>
              <a:rPr lang="en-GB" i="1" dirty="0" smtClean="0"/>
              <a:t>-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5220072" y="1484784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Kratochvíl</a:t>
            </a:r>
            <a:r>
              <a:rPr lang="en-US" dirty="0" smtClean="0"/>
              <a:t> 2007, 2011, 2014)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 smtClean="0"/>
              <a:t>Abui</a:t>
            </a:r>
            <a:endParaRPr lang="en-GB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3SG</a:t>
            </a:r>
            <a:r>
              <a:rPr lang="en-GB" dirty="0" smtClean="0"/>
              <a:t> prefixes relevant in DOM</a:t>
            </a:r>
          </a:p>
          <a:p>
            <a:r>
              <a:rPr lang="en-GB" dirty="0" smtClean="0"/>
              <a:t>PAT 	</a:t>
            </a:r>
            <a:r>
              <a:rPr lang="en-GB" i="1" dirty="0" smtClean="0"/>
              <a:t>ha-</a:t>
            </a:r>
          </a:p>
          <a:p>
            <a:r>
              <a:rPr lang="en-GB" dirty="0" smtClean="0"/>
              <a:t>LOC 	</a:t>
            </a:r>
            <a:r>
              <a:rPr lang="en-GB" i="1" dirty="0" smtClean="0"/>
              <a:t>he-</a:t>
            </a:r>
          </a:p>
          <a:p>
            <a:r>
              <a:rPr lang="en-GB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REC</a:t>
            </a:r>
            <a:r>
              <a:rPr lang="en-GB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	</a:t>
            </a:r>
            <a:r>
              <a:rPr lang="en-GB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ho-</a:t>
            </a:r>
          </a:p>
          <a:p>
            <a:r>
              <a:rPr lang="en-GB" dirty="0" smtClean="0"/>
              <a:t>BEN 	</a:t>
            </a:r>
            <a:r>
              <a:rPr lang="en-GB" i="1" dirty="0" err="1" smtClean="0"/>
              <a:t>hee</a:t>
            </a:r>
            <a:r>
              <a:rPr lang="en-GB" i="1" dirty="0" smtClean="0"/>
              <a:t>-</a:t>
            </a:r>
            <a:endParaRPr lang="en-GB" dirty="0" smtClean="0"/>
          </a:p>
          <a:p>
            <a:r>
              <a:rPr lang="en-GB" dirty="0" smtClean="0"/>
              <a:t>GOAL 	</a:t>
            </a:r>
            <a:r>
              <a:rPr lang="en-GB" i="1" dirty="0" err="1" smtClean="0"/>
              <a:t>hoo</a:t>
            </a:r>
            <a:r>
              <a:rPr lang="en-GB" i="1" dirty="0" smtClean="0"/>
              <a:t>-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 +/- Animate 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Di 	  </a:t>
            </a:r>
            <a:r>
              <a:rPr lang="en-US" sz="2800" i="1" dirty="0" err="1" smtClean="0">
                <a:solidFill>
                  <a:srgbClr val="0070C0"/>
                </a:solidFill>
              </a:rPr>
              <a:t>kanai</a:t>
            </a:r>
            <a:r>
              <a:rPr lang="en-US" sz="2800" i="1" dirty="0" smtClean="0">
                <a:solidFill>
                  <a:srgbClr val="0070C0"/>
                </a:solidFill>
              </a:rPr>
              <a:t> 	do 	 	</a:t>
            </a:r>
            <a:r>
              <a:rPr lang="en-US" sz="2800" b="1" i="1" dirty="0" smtClean="0">
                <a:solidFill>
                  <a:srgbClr val="FF0000"/>
                </a:solidFill>
              </a:rPr>
              <a:t>Ø</a:t>
            </a:r>
            <a:r>
              <a:rPr lang="en-US" sz="2800" i="1" dirty="0" smtClean="0">
                <a:solidFill>
                  <a:srgbClr val="0070C0"/>
                </a:solidFill>
              </a:rPr>
              <a:t>	</a:t>
            </a:r>
            <a:r>
              <a:rPr lang="en-US" sz="2800" i="1" dirty="0" err="1" smtClean="0">
                <a:solidFill>
                  <a:srgbClr val="0070C0"/>
                </a:solidFill>
              </a:rPr>
              <a:t>bol</a:t>
            </a:r>
            <a:r>
              <a:rPr lang="en-US" sz="2800" b="1" i="1" dirty="0" smtClean="0">
                <a:solidFill>
                  <a:srgbClr val="0070C0"/>
                </a:solidFill>
              </a:rPr>
              <a:t> 	</a:t>
            </a:r>
            <a:r>
              <a:rPr lang="en-US" sz="2800" i="1" dirty="0" smtClean="0">
                <a:solidFill>
                  <a:srgbClr val="0070C0"/>
                </a:solidFill>
              </a:rPr>
              <a:t>took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3SG</a:t>
            </a:r>
            <a:r>
              <a:rPr lang="en-US" sz="2800" dirty="0" smtClean="0">
                <a:solidFill>
                  <a:srgbClr val="0070C0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canari.nut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PROX</a:t>
            </a:r>
            <a:r>
              <a:rPr lang="en-US" sz="2800" dirty="0" smtClean="0">
                <a:solidFill>
                  <a:srgbClr val="0070C0"/>
                </a:solidFill>
              </a:rPr>
              <a:t> 		hit 	drop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‘He was hitting these </a:t>
            </a:r>
            <a:r>
              <a:rPr lang="en-US" sz="2800" dirty="0" err="1" smtClean="0">
                <a:solidFill>
                  <a:srgbClr val="0070C0"/>
                </a:solidFill>
              </a:rPr>
              <a:t>canari</a:t>
            </a:r>
            <a:r>
              <a:rPr lang="en-US" sz="2800" dirty="0" smtClean="0">
                <a:solidFill>
                  <a:srgbClr val="0070C0"/>
                </a:solidFill>
              </a:rPr>
              <a:t> nuts dropping [them]’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i="1" dirty="0" err="1" smtClean="0">
                <a:solidFill>
                  <a:srgbClr val="0070C0"/>
                </a:solidFill>
              </a:rPr>
              <a:t>Baloka</a:t>
            </a:r>
            <a:r>
              <a:rPr lang="en-US" sz="2800" i="1" dirty="0" smtClean="0">
                <a:solidFill>
                  <a:srgbClr val="0070C0"/>
                </a:solidFill>
              </a:rPr>
              <a:t> 	ne-</a:t>
            </a:r>
            <a:r>
              <a:rPr lang="en-US" sz="2800" i="1" dirty="0" err="1" smtClean="0">
                <a:solidFill>
                  <a:srgbClr val="0070C0"/>
                </a:solidFill>
              </a:rPr>
              <a:t>toku</a:t>
            </a:r>
            <a:r>
              <a:rPr lang="en-US" sz="2800" i="1" dirty="0" smtClean="0">
                <a:solidFill>
                  <a:srgbClr val="0070C0"/>
                </a:solidFill>
              </a:rPr>
              <a:t> 	</a:t>
            </a:r>
            <a:r>
              <a:rPr lang="en-US" sz="2800" b="1" i="1" dirty="0" smtClean="0">
                <a:solidFill>
                  <a:srgbClr val="FF0000"/>
                </a:solidFill>
              </a:rPr>
              <a:t>he-</a:t>
            </a:r>
            <a:r>
              <a:rPr lang="en-US" sz="2800" i="1" dirty="0" err="1" smtClean="0">
                <a:solidFill>
                  <a:srgbClr val="0070C0"/>
                </a:solidFill>
              </a:rPr>
              <a:t>bol</a:t>
            </a:r>
            <a:r>
              <a:rPr lang="en-US" sz="2800" i="1" dirty="0" smtClean="0">
                <a:solidFill>
                  <a:srgbClr val="0070C0"/>
                </a:solidFill>
              </a:rPr>
              <a:t> 	he-</a:t>
            </a:r>
            <a:r>
              <a:rPr lang="en-US" sz="2800" i="1" dirty="0" err="1" smtClean="0">
                <a:solidFill>
                  <a:srgbClr val="0070C0"/>
                </a:solidFill>
              </a:rPr>
              <a:t>balasi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</a:rPr>
              <a:t>ba</a:t>
            </a:r>
            <a:r>
              <a:rPr lang="en-US" sz="2800" i="1" dirty="0" smtClean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k.o.grass</a:t>
            </a:r>
            <a:r>
              <a:rPr lang="en-US" sz="2400" dirty="0" smtClean="0">
                <a:solidFill>
                  <a:srgbClr val="0070C0"/>
                </a:solidFill>
              </a:rPr>
              <a:t> 	</a:t>
            </a:r>
            <a:r>
              <a:rPr lang="en-US" sz="2000" dirty="0" err="1" smtClean="0">
                <a:solidFill>
                  <a:srgbClr val="0070C0"/>
                </a:solidFill>
              </a:rPr>
              <a:t>1SG.POSS</a:t>
            </a:r>
            <a:r>
              <a:rPr lang="en-US" sz="2000" dirty="0" smtClean="0">
                <a:solidFill>
                  <a:srgbClr val="0070C0"/>
                </a:solidFill>
              </a:rPr>
              <a:t>-leg 	</a:t>
            </a:r>
            <a:r>
              <a:rPr lang="en-US" sz="2000" dirty="0" err="1" smtClean="0">
                <a:solidFill>
                  <a:srgbClr val="FF0000"/>
                </a:solidFill>
              </a:rPr>
              <a:t>3SG.LOC</a:t>
            </a:r>
            <a:r>
              <a:rPr lang="en-US" sz="2000" dirty="0" smtClean="0">
                <a:solidFill>
                  <a:srgbClr val="0070C0"/>
                </a:solidFill>
              </a:rPr>
              <a:t>-hit	</a:t>
            </a:r>
            <a:r>
              <a:rPr lang="en-US" sz="2000" dirty="0" err="1" smtClean="0">
                <a:solidFill>
                  <a:srgbClr val="0070C0"/>
                </a:solidFill>
              </a:rPr>
              <a:t>3SG.LOC</a:t>
            </a:r>
            <a:r>
              <a:rPr lang="en-US" sz="2000" dirty="0" smtClean="0">
                <a:solidFill>
                  <a:srgbClr val="0070C0"/>
                </a:solidFill>
              </a:rPr>
              <a:t>-beat </a:t>
            </a:r>
            <a:r>
              <a:rPr lang="en-US" sz="2000" dirty="0" err="1" smtClean="0">
                <a:solidFill>
                  <a:srgbClr val="0070C0"/>
                </a:solidFill>
              </a:rPr>
              <a:t>SIM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‘The [sharp] grass hit my legs slashing them…’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(</a:t>
            </a:r>
            <a:r>
              <a:rPr lang="en-US" sz="2400" dirty="0" err="1"/>
              <a:t>Kratochvíl</a:t>
            </a:r>
            <a:r>
              <a:rPr lang="en-US" sz="2400" dirty="0"/>
              <a:t> 2014: 566)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en-US" sz="5400" dirty="0" err="1" smtClean="0"/>
              <a:t>Abui</a:t>
            </a:r>
            <a:r>
              <a:rPr lang="en-US" sz="5400" dirty="0" smtClean="0"/>
              <a:t> DOM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3179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GB" sz="5400" dirty="0" err="1"/>
              <a:t>Abui</a:t>
            </a:r>
            <a:r>
              <a:rPr lang="en-GB" sz="5400" dirty="0"/>
              <a:t> </a:t>
            </a:r>
            <a:r>
              <a:rPr lang="en-GB" sz="5400" dirty="0" smtClean="0"/>
              <a:t>DOM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496944" cy="4277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 +/- Human 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err="1" smtClean="0">
                <a:solidFill>
                  <a:srgbClr val="0070C0"/>
                </a:solidFill>
              </a:rPr>
              <a:t>Baloka</a:t>
            </a:r>
            <a:r>
              <a:rPr lang="en-US" sz="2400" i="1" dirty="0" smtClean="0">
                <a:solidFill>
                  <a:srgbClr val="0070C0"/>
                </a:solidFill>
              </a:rPr>
              <a:t> 	ne-</a:t>
            </a:r>
            <a:r>
              <a:rPr lang="en-US" sz="2400" i="1" dirty="0" err="1" smtClean="0">
                <a:solidFill>
                  <a:srgbClr val="0070C0"/>
                </a:solidFill>
              </a:rPr>
              <a:t>toku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	</a:t>
            </a:r>
            <a:r>
              <a:rPr lang="en-US" sz="2400" b="1" i="1" dirty="0">
                <a:solidFill>
                  <a:srgbClr val="FF0000"/>
                </a:solidFill>
              </a:rPr>
              <a:t>he</a:t>
            </a:r>
            <a:r>
              <a:rPr lang="en-US" sz="2400" b="1" i="1" dirty="0">
                <a:solidFill>
                  <a:srgbClr val="0070C0"/>
                </a:solidFill>
              </a:rPr>
              <a:t>-</a:t>
            </a:r>
            <a:r>
              <a:rPr lang="en-US" sz="2400" i="1" dirty="0" err="1">
                <a:solidFill>
                  <a:srgbClr val="0070C0"/>
                </a:solidFill>
              </a:rPr>
              <a:t>bol</a:t>
            </a:r>
            <a:r>
              <a:rPr lang="en-US" sz="2400" i="1" dirty="0">
                <a:solidFill>
                  <a:srgbClr val="0070C0"/>
                </a:solidFill>
              </a:rPr>
              <a:t> 	he-</a:t>
            </a:r>
            <a:r>
              <a:rPr lang="en-US" sz="2400" i="1" dirty="0" err="1">
                <a:solidFill>
                  <a:srgbClr val="0070C0"/>
                </a:solidFill>
              </a:rPr>
              <a:t>balasi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ba</a:t>
            </a:r>
            <a:r>
              <a:rPr lang="en-US" sz="2400" i="1" dirty="0">
                <a:solidFill>
                  <a:srgbClr val="0070C0"/>
                </a:solidFill>
              </a:rPr>
              <a:t>…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k.o.grass</a:t>
            </a:r>
            <a:r>
              <a:rPr lang="en-US" sz="1800" dirty="0" smtClean="0">
                <a:solidFill>
                  <a:srgbClr val="0070C0"/>
                </a:solidFill>
              </a:rPr>
              <a:t> 	</a:t>
            </a:r>
            <a:r>
              <a:rPr lang="en-US" sz="1800" dirty="0" err="1" smtClean="0">
                <a:solidFill>
                  <a:srgbClr val="0070C0"/>
                </a:solidFill>
              </a:rPr>
              <a:t>1SG.POSS</a:t>
            </a:r>
            <a:r>
              <a:rPr lang="en-US" sz="1800" dirty="0" smtClean="0">
                <a:solidFill>
                  <a:srgbClr val="0070C0"/>
                </a:solidFill>
              </a:rPr>
              <a:t>-leg </a:t>
            </a: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3SG.LOC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 smtClean="0">
                <a:solidFill>
                  <a:srgbClr val="0070C0"/>
                </a:solidFill>
              </a:rPr>
              <a:t>hit </a:t>
            </a: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3SG.OBJ</a:t>
            </a:r>
            <a:r>
              <a:rPr lang="en-US" sz="1800" dirty="0">
                <a:solidFill>
                  <a:srgbClr val="0070C0"/>
                </a:solidFill>
              </a:rPr>
              <a:t>-beat </a:t>
            </a:r>
            <a:r>
              <a:rPr lang="en-US" sz="1800" dirty="0" err="1">
                <a:solidFill>
                  <a:srgbClr val="0070C0"/>
                </a:solidFill>
              </a:rPr>
              <a:t>SIM</a:t>
            </a:r>
            <a:endParaRPr lang="en-US" sz="1800" dirty="0">
              <a:solidFill>
                <a:srgbClr val="0070C0"/>
              </a:solidFill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‘</a:t>
            </a:r>
            <a:r>
              <a:rPr lang="en-US" sz="2400" dirty="0">
                <a:solidFill>
                  <a:srgbClr val="0070C0"/>
                </a:solidFill>
              </a:rPr>
              <a:t>The [sharp] grass hit my legs slashing them…’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Markus </a:t>
            </a:r>
            <a:r>
              <a:rPr lang="en-US" sz="2400" i="1" dirty="0">
                <a:solidFill>
                  <a:srgbClr val="0070C0"/>
                </a:solidFill>
              </a:rPr>
              <a:t>di 	</a:t>
            </a:r>
            <a:r>
              <a:rPr lang="en-US" sz="2400" b="1" i="1" dirty="0">
                <a:solidFill>
                  <a:srgbClr val="FF0000"/>
                </a:solidFill>
              </a:rPr>
              <a:t>h</a:t>
            </a:r>
            <a:r>
              <a:rPr lang="en-US" sz="2400" b="1" i="1" dirty="0" smtClean="0">
                <a:solidFill>
                  <a:srgbClr val="FF0000"/>
                </a:solidFill>
              </a:rPr>
              <a:t>e-l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 	</a:t>
            </a:r>
            <a:r>
              <a:rPr lang="en-US" sz="2400" i="1" dirty="0" err="1" smtClean="0">
                <a:solidFill>
                  <a:srgbClr val="0070C0"/>
                </a:solidFill>
              </a:rPr>
              <a:t>bol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	ne-l 	        </a:t>
            </a:r>
            <a:r>
              <a:rPr lang="en-US" sz="2400" i="1" dirty="0" err="1">
                <a:solidFill>
                  <a:srgbClr val="0070C0"/>
                </a:solidFill>
              </a:rPr>
              <a:t>balasa</a:t>
            </a:r>
            <a:endParaRPr lang="en-US" sz="2400" i="1" dirty="0">
              <a:solidFill>
                <a:srgbClr val="0070C0"/>
              </a:solidFill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M</a:t>
            </a:r>
            <a:r>
              <a:rPr lang="en-US" sz="1800" dirty="0">
                <a:solidFill>
                  <a:srgbClr val="0070C0"/>
                </a:solidFill>
              </a:rPr>
              <a:t>.	</a:t>
            </a:r>
            <a:r>
              <a:rPr lang="en-US" sz="1800" dirty="0" err="1">
                <a:solidFill>
                  <a:srgbClr val="0070C0"/>
                </a:solidFill>
              </a:rPr>
              <a:t>3SG</a:t>
            </a: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FF0000"/>
                </a:solidFill>
              </a:rPr>
              <a:t>3</a:t>
            </a:r>
            <a:r>
              <a:rPr lang="en-US" sz="1800" dirty="0" err="1" smtClean="0">
                <a:solidFill>
                  <a:srgbClr val="FF0000"/>
                </a:solidFill>
              </a:rPr>
              <a:t>SG.LOC</a:t>
            </a:r>
            <a:r>
              <a:rPr lang="en-US" sz="1800" dirty="0" smtClean="0">
                <a:solidFill>
                  <a:srgbClr val="FF0000"/>
                </a:solidFill>
              </a:rPr>
              <a:t>-give </a:t>
            </a:r>
            <a:r>
              <a:rPr lang="en-US" sz="1800" dirty="0">
                <a:solidFill>
                  <a:srgbClr val="0070C0"/>
                </a:solidFill>
              </a:rPr>
              <a:t>	hit 	</a:t>
            </a:r>
            <a:r>
              <a:rPr lang="en-US" sz="1800" dirty="0" err="1" smtClean="0">
                <a:solidFill>
                  <a:srgbClr val="0070C0"/>
                </a:solidFill>
              </a:rPr>
              <a:t>1SG.LOC</a:t>
            </a:r>
            <a:r>
              <a:rPr lang="en-US" sz="1800" dirty="0" smtClean="0">
                <a:solidFill>
                  <a:srgbClr val="0070C0"/>
                </a:solidFill>
              </a:rPr>
              <a:t>-give  </a:t>
            </a:r>
            <a:r>
              <a:rPr lang="en-US" sz="1800" dirty="0" err="1" smtClean="0">
                <a:solidFill>
                  <a:srgbClr val="0070C0"/>
                </a:solidFill>
              </a:rPr>
              <a:t>beat.CONT</a:t>
            </a:r>
            <a:endParaRPr lang="en-US" sz="1800" dirty="0">
              <a:solidFill>
                <a:srgbClr val="0070C0"/>
              </a:solidFill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‘</a:t>
            </a:r>
            <a:r>
              <a:rPr lang="en-US" sz="2400" dirty="0">
                <a:solidFill>
                  <a:srgbClr val="0070C0"/>
                </a:solidFill>
              </a:rPr>
              <a:t>Markus is beating </a:t>
            </a:r>
            <a:r>
              <a:rPr lang="en-US" sz="2400" dirty="0" smtClean="0">
                <a:solidFill>
                  <a:srgbClr val="0070C0"/>
                </a:solidFill>
              </a:rPr>
              <a:t>him’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			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Kratochvíl</a:t>
            </a:r>
            <a:r>
              <a:rPr lang="en-US" sz="2400" dirty="0">
                <a:solidFill>
                  <a:srgbClr val="000000"/>
                </a:solidFill>
              </a:rPr>
              <a:t> 2014: 566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51720" y="3861048"/>
            <a:ext cx="2700300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23928" y="2636912"/>
            <a:ext cx="180020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5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Abui</a:t>
            </a:r>
            <a:r>
              <a:rPr lang="en-US" sz="5400" dirty="0"/>
              <a:t> </a:t>
            </a:r>
            <a:r>
              <a:rPr lang="en-US" sz="5400" dirty="0" smtClean="0"/>
              <a:t>DOM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 smtClean="0"/>
              <a:t>Animacy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ANIM</a:t>
            </a:r>
            <a:r>
              <a:rPr lang="en-US" dirty="0" smtClean="0"/>
              <a:t>: </a:t>
            </a:r>
            <a:r>
              <a:rPr lang="en-US" dirty="0" err="1" smtClean="0"/>
              <a:t>LOC</a:t>
            </a:r>
            <a:r>
              <a:rPr lang="en-US" dirty="0" smtClean="0"/>
              <a:t>		  +</a:t>
            </a:r>
            <a:r>
              <a:rPr lang="en-US" dirty="0" err="1"/>
              <a:t>ANIM</a:t>
            </a:r>
            <a:r>
              <a:rPr lang="en-US" dirty="0"/>
              <a:t>: PAT	 	</a:t>
            </a:r>
            <a:endParaRPr lang="en-US" dirty="0" smtClean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he</a:t>
            </a:r>
            <a:r>
              <a:rPr lang="en-US" sz="2800" i="1" dirty="0" smtClean="0">
                <a:solidFill>
                  <a:srgbClr val="FF0000"/>
                </a:solidFill>
              </a:rPr>
              <a:t>-</a:t>
            </a:r>
            <a:r>
              <a:rPr lang="en-US" sz="2800" i="1" dirty="0" err="1" smtClean="0">
                <a:solidFill>
                  <a:srgbClr val="0070C0"/>
                </a:solidFill>
              </a:rPr>
              <a:t>wik</a:t>
            </a:r>
            <a:r>
              <a:rPr lang="en-US" sz="2800" i="1" dirty="0" smtClean="0"/>
              <a:t>  </a:t>
            </a:r>
            <a:r>
              <a:rPr lang="en-US" sz="2800" dirty="0" smtClean="0"/>
              <a:t>‘</a:t>
            </a:r>
            <a:r>
              <a:rPr lang="en-US" sz="2800" dirty="0"/>
              <a:t>carry </a:t>
            </a:r>
            <a:r>
              <a:rPr lang="en-US" sz="2800" dirty="0" smtClean="0"/>
              <a:t>it [thing]’	   </a:t>
            </a:r>
            <a:r>
              <a:rPr lang="en-US" sz="2800" b="1" i="1" dirty="0" smtClean="0">
                <a:solidFill>
                  <a:srgbClr val="FF0000"/>
                </a:solidFill>
              </a:rPr>
              <a:t>ha</a:t>
            </a:r>
            <a:r>
              <a:rPr lang="en-US" sz="2800" i="1" dirty="0" smtClean="0">
                <a:solidFill>
                  <a:srgbClr val="FF0000"/>
                </a:solidFill>
              </a:rPr>
              <a:t>-</a:t>
            </a:r>
            <a:r>
              <a:rPr lang="en-US" sz="2800" i="1" dirty="0" err="1" smtClean="0">
                <a:solidFill>
                  <a:srgbClr val="0070C0"/>
                </a:solidFill>
              </a:rPr>
              <a:t>wik</a:t>
            </a:r>
            <a:r>
              <a:rPr lang="en-US" sz="2800" i="1" dirty="0" smtClean="0"/>
              <a:t>  </a:t>
            </a:r>
            <a:r>
              <a:rPr lang="en-US" sz="2800" dirty="0" smtClean="0"/>
              <a:t>‘carry it [dog]’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Semantic </a:t>
            </a:r>
            <a:r>
              <a:rPr lang="en-US" dirty="0"/>
              <a:t>role of 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BEN  			GOAL</a:t>
            </a:r>
          </a:p>
          <a:p>
            <a:pPr marL="0" indent="0">
              <a:buNone/>
            </a:pPr>
            <a:r>
              <a:rPr lang="en-US" sz="2800" b="1" i="1" dirty="0" err="1" smtClean="0">
                <a:solidFill>
                  <a:srgbClr val="FF0000"/>
                </a:solidFill>
              </a:rPr>
              <a:t>hee</a:t>
            </a:r>
            <a:r>
              <a:rPr lang="en-US" sz="2800" i="1" dirty="0" err="1" smtClean="0">
                <a:solidFill>
                  <a:srgbClr val="FF0000"/>
                </a:solidFill>
              </a:rPr>
              <a:t>-</a:t>
            </a:r>
            <a:r>
              <a:rPr lang="en-US" sz="2800" i="1" dirty="0" err="1" smtClean="0">
                <a:solidFill>
                  <a:srgbClr val="0070C0"/>
                </a:solidFill>
              </a:rPr>
              <a:t>wik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‘carry for him’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hoo-</a:t>
            </a:r>
            <a:r>
              <a:rPr lang="en-US" sz="2800" i="1" dirty="0" err="1" smtClean="0">
                <a:solidFill>
                  <a:srgbClr val="0070C0"/>
                </a:solidFill>
              </a:rPr>
              <a:t>wik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‘[give] to him to carry’</a:t>
            </a:r>
          </a:p>
          <a:p>
            <a:pPr marL="0" indent="0">
              <a:buNone/>
            </a:pPr>
            <a:r>
              <a:rPr lang="en-US" sz="2400" dirty="0" smtClean="0"/>
              <a:t>	                  			</a:t>
            </a:r>
            <a:r>
              <a:rPr lang="en-US" sz="1800" dirty="0" smtClean="0"/>
              <a:t>(</a:t>
            </a:r>
            <a:r>
              <a:rPr lang="en-US" sz="1800" dirty="0" err="1" smtClean="0"/>
              <a:t>Kratochvíl</a:t>
            </a:r>
            <a:r>
              <a:rPr lang="en-US" sz="1800" dirty="0" smtClean="0"/>
              <a:t> 2014: 558-559)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4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Abui</a:t>
            </a:r>
            <a:r>
              <a:rPr lang="en-US" sz="6000" dirty="0"/>
              <a:t> </a:t>
            </a:r>
            <a:r>
              <a:rPr lang="en-US" sz="6000" dirty="0" smtClean="0"/>
              <a:t>DOM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Affectedness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AFF</a:t>
            </a:r>
            <a:r>
              <a:rPr lang="en-US" dirty="0" smtClean="0"/>
              <a:t>: LOC </a:t>
            </a:r>
            <a:r>
              <a:rPr lang="en-US" b="1" i="1" dirty="0" smtClean="0">
                <a:solidFill>
                  <a:srgbClr val="FF0000"/>
                </a:solidFill>
              </a:rPr>
              <a:t>he-</a:t>
            </a:r>
            <a:r>
              <a:rPr lang="en-US" dirty="0" smtClean="0"/>
              <a:t>	  	  +</a:t>
            </a:r>
            <a:r>
              <a:rPr lang="en-US" dirty="0" err="1" smtClean="0"/>
              <a:t>AFF</a:t>
            </a:r>
            <a:r>
              <a:rPr lang="en-US" dirty="0" smtClean="0"/>
              <a:t>: PAT </a:t>
            </a:r>
            <a:r>
              <a:rPr lang="en-US" b="1" i="1" dirty="0" smtClean="0">
                <a:solidFill>
                  <a:srgbClr val="FF0000"/>
                </a:solidFill>
              </a:rPr>
              <a:t>ha-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i="1" dirty="0" smtClean="0">
                <a:solidFill>
                  <a:srgbClr val="0070C0"/>
                </a:solidFill>
              </a:rPr>
              <a:t>-</a:t>
            </a:r>
            <a:r>
              <a:rPr lang="en-US" i="1" dirty="0" err="1" smtClean="0">
                <a:solidFill>
                  <a:srgbClr val="0070C0"/>
                </a:solidFill>
              </a:rPr>
              <a:t>dik</a:t>
            </a:r>
            <a:r>
              <a:rPr lang="en-US" i="1" dirty="0" smtClean="0"/>
              <a:t> </a:t>
            </a:r>
            <a:r>
              <a:rPr lang="en-US" dirty="0" smtClean="0"/>
              <a:t>‘stab at it’	  </a:t>
            </a: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-</a:t>
            </a:r>
            <a:r>
              <a:rPr lang="en-US" i="1" dirty="0" err="1" smtClean="0">
                <a:solidFill>
                  <a:srgbClr val="0070C0"/>
                </a:solidFill>
              </a:rPr>
              <a:t>dik</a:t>
            </a:r>
            <a:r>
              <a:rPr lang="en-US" i="1" dirty="0" smtClean="0"/>
              <a:t> </a:t>
            </a:r>
            <a:r>
              <a:rPr lang="en-US" dirty="0" smtClean="0"/>
              <a:t>‘pierce it through’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he</a:t>
            </a:r>
            <a:r>
              <a:rPr lang="en-US" i="1" dirty="0" smtClean="0">
                <a:solidFill>
                  <a:srgbClr val="0070C0"/>
                </a:solidFill>
              </a:rPr>
              <a:t>-</a:t>
            </a:r>
            <a:r>
              <a:rPr lang="en-US" i="1" dirty="0" err="1" smtClean="0">
                <a:solidFill>
                  <a:srgbClr val="0070C0"/>
                </a:solidFill>
              </a:rPr>
              <a:t>pung</a:t>
            </a:r>
            <a:r>
              <a:rPr lang="en-US" i="1" dirty="0" smtClean="0"/>
              <a:t> </a:t>
            </a:r>
            <a:r>
              <a:rPr lang="en-US" dirty="0" smtClean="0"/>
              <a:t>‘hold it’	  </a:t>
            </a: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0070C0"/>
                </a:solidFill>
              </a:rPr>
              <a:t>-</a:t>
            </a:r>
            <a:r>
              <a:rPr lang="en-US" i="1" dirty="0" err="1" smtClean="0">
                <a:solidFill>
                  <a:srgbClr val="0070C0"/>
                </a:solidFill>
              </a:rPr>
              <a:t>pung</a:t>
            </a:r>
            <a:r>
              <a:rPr lang="en-US" i="1" dirty="0" smtClean="0"/>
              <a:t> </a:t>
            </a:r>
            <a:r>
              <a:rPr lang="en-US" dirty="0" smtClean="0"/>
              <a:t>‘catch it’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he</a:t>
            </a:r>
            <a:r>
              <a:rPr lang="en-US" i="1" dirty="0" smtClean="0">
                <a:solidFill>
                  <a:srgbClr val="0070C0"/>
                </a:solidFill>
              </a:rPr>
              <a:t>-</a:t>
            </a:r>
            <a:r>
              <a:rPr lang="en-US" i="1" dirty="0" err="1" smtClean="0">
                <a:solidFill>
                  <a:srgbClr val="0070C0"/>
                </a:solidFill>
              </a:rPr>
              <a:t>lak</a:t>
            </a:r>
            <a:r>
              <a:rPr lang="en-US" i="1" dirty="0" smtClean="0"/>
              <a:t> ‘</a:t>
            </a:r>
            <a:r>
              <a:rPr lang="en-US" dirty="0" smtClean="0"/>
              <a:t>take it apart’   </a:t>
            </a:r>
            <a:r>
              <a:rPr lang="en-US" b="1" i="1" dirty="0" smtClean="0">
                <a:solidFill>
                  <a:srgbClr val="FF0000"/>
                </a:solidFill>
              </a:rPr>
              <a:t>ha</a:t>
            </a:r>
            <a:r>
              <a:rPr lang="en-US" i="1" dirty="0" smtClean="0">
                <a:solidFill>
                  <a:srgbClr val="0070C0"/>
                </a:solidFill>
              </a:rPr>
              <a:t>-</a:t>
            </a:r>
            <a:r>
              <a:rPr lang="en-US" i="1" dirty="0" err="1" smtClean="0">
                <a:solidFill>
                  <a:srgbClr val="0070C0"/>
                </a:solidFill>
              </a:rPr>
              <a:t>lak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‘demolish it’</a:t>
            </a:r>
            <a:endParaRPr lang="en-US" i="1" dirty="0" smtClean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5949280"/>
            <a:ext cx="293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Kratochvíl</a:t>
            </a:r>
            <a:r>
              <a:rPr lang="en-US" dirty="0" smtClean="0"/>
              <a:t> 2011: 596, p.c.)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87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Abui</a:t>
            </a:r>
            <a:r>
              <a:rPr lang="en-US" sz="5400" dirty="0" smtClean="0"/>
              <a:t> DOM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sorts of factors involved in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Inherent properties of argument </a:t>
            </a:r>
            <a:r>
              <a:rPr lang="en-US" dirty="0"/>
              <a:t>	</a:t>
            </a:r>
            <a:r>
              <a:rPr lang="en-US" dirty="0" smtClean="0"/>
              <a:t>(+/-ANIMATE / HUMAN 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verb-argument (+/-AFFECTED 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 role of P </a:t>
            </a:r>
            <a:r>
              <a:rPr lang="en-US" sz="2800" dirty="0" smtClean="0"/>
              <a:t>(Pat </a:t>
            </a:r>
            <a:r>
              <a:rPr lang="en-US" sz="2800" dirty="0"/>
              <a:t>≠ </a:t>
            </a:r>
            <a:r>
              <a:rPr lang="en-US" sz="2800" dirty="0" smtClean="0"/>
              <a:t>Loc </a:t>
            </a:r>
            <a:r>
              <a:rPr lang="en-US" sz="2800" dirty="0"/>
              <a:t>≠ Ben ≠ </a:t>
            </a:r>
            <a:r>
              <a:rPr lang="en-US" sz="2800" dirty="0" smtClean="0"/>
              <a:t>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Inflectional </a:t>
            </a:r>
            <a:r>
              <a:rPr lang="en-US" dirty="0"/>
              <a:t>verb </a:t>
            </a:r>
            <a:r>
              <a:rPr lang="en-US" dirty="0" smtClean="0"/>
              <a:t>classes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1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smtClean="0"/>
              <a:t>History of </a:t>
            </a:r>
            <a:r>
              <a:rPr lang="en-US" sz="3600" dirty="0" err="1" smtClean="0"/>
              <a:t>Abui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DOM morphemes</a:t>
            </a:r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37</a:t>
            </a:fld>
            <a:endParaRPr lang="en-US" sz="1400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 flipH="1">
            <a:off x="1547664" y="2348880"/>
            <a:ext cx="0" cy="194421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07505" y="4365105"/>
            <a:ext cx="3024336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dirty="0" smtClean="0">
                <a:solidFill>
                  <a:srgbClr val="DC002E"/>
                </a:solidFill>
              </a:rPr>
              <a:t> </a:t>
            </a:r>
            <a:endParaRPr lang="en-US" sz="2000" i="1" dirty="0" smtClean="0">
              <a:solidFill>
                <a:srgbClr val="DC002E"/>
              </a:solidFill>
            </a:endParaRPr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3707904" y="4365104"/>
            <a:ext cx="1728192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ha-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he-</a:t>
            </a:r>
          </a:p>
          <a:p>
            <a:r>
              <a:rPr lang="en-US" sz="2000" b="1" i="1" dirty="0" smtClean="0">
                <a:solidFill>
                  <a:srgbClr val="008000"/>
                </a:solidFill>
              </a:rPr>
              <a:t>ho-</a:t>
            </a:r>
          </a:p>
          <a:p>
            <a:r>
              <a:rPr lang="en-US" sz="2000" b="1" i="1" dirty="0" err="1" smtClean="0">
                <a:solidFill>
                  <a:srgbClr val="008000"/>
                </a:solidFill>
              </a:rPr>
              <a:t>hee</a:t>
            </a:r>
            <a:r>
              <a:rPr lang="en-US" sz="2000" b="1" i="1" dirty="0" smtClean="0">
                <a:solidFill>
                  <a:srgbClr val="008000"/>
                </a:solidFill>
              </a:rPr>
              <a:t>-</a:t>
            </a:r>
          </a:p>
          <a:p>
            <a:r>
              <a:rPr lang="en-US" sz="2000" b="1" i="1" dirty="0" err="1" smtClean="0">
                <a:solidFill>
                  <a:srgbClr val="008000"/>
                </a:solidFill>
              </a:rPr>
              <a:t>hoo</a:t>
            </a:r>
            <a:r>
              <a:rPr lang="en-US" sz="2000" b="1" i="1" dirty="0" smtClean="0">
                <a:solidFill>
                  <a:srgbClr val="008000"/>
                </a:solidFill>
              </a:rPr>
              <a:t>-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79512" y="1517883"/>
            <a:ext cx="8712968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Proto-AP</a:t>
            </a:r>
            <a:endParaRPr lang="en-US" sz="2400" b="1" dirty="0"/>
          </a:p>
          <a:p>
            <a:r>
              <a:rPr lang="en-US" sz="2400" dirty="0" smtClean="0"/>
              <a:t>A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*</a:t>
            </a:r>
            <a:r>
              <a:rPr lang="en-US" sz="2400" b="1" i="1" dirty="0" err="1">
                <a:solidFill>
                  <a:srgbClr val="0070C0"/>
                </a:solidFill>
              </a:rPr>
              <a:t>ga</a:t>
            </a:r>
            <a:r>
              <a:rPr lang="en-US" sz="2400" b="1" i="1" dirty="0">
                <a:solidFill>
                  <a:srgbClr val="0070C0"/>
                </a:solidFill>
              </a:rPr>
              <a:t>(N)</a:t>
            </a:r>
            <a:r>
              <a:rPr lang="en-US" sz="2400" dirty="0" smtClean="0">
                <a:solidFill>
                  <a:srgbClr val="DC002E"/>
                </a:solidFill>
              </a:rPr>
              <a:t> 	</a:t>
            </a:r>
            <a:r>
              <a:rPr lang="en-US" sz="2400" dirty="0">
                <a:solidFill>
                  <a:srgbClr val="DC002E"/>
                </a:solidFill>
              </a:rPr>
              <a:t>	</a:t>
            </a:r>
            <a:r>
              <a:rPr lang="en-US" sz="2400" dirty="0" smtClean="0">
                <a:solidFill>
                  <a:srgbClr val="DC002E"/>
                </a:solidFill>
              </a:rPr>
              <a:t>	</a:t>
            </a:r>
            <a:r>
              <a:rPr lang="en-US" sz="2400" dirty="0" smtClean="0"/>
              <a:t>P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 smtClean="0">
                <a:solidFill>
                  <a:srgbClr val="0070C0"/>
                </a:solidFill>
              </a:rPr>
              <a:t>ga</a:t>
            </a:r>
            <a:r>
              <a:rPr lang="en-GB" sz="2400" b="1" i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DC002E"/>
                </a:solidFill>
              </a:rPr>
              <a:t> 		      </a:t>
            </a:r>
            <a:r>
              <a:rPr lang="en-US" sz="2400" dirty="0" err="1" smtClean="0"/>
              <a:t>POSS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>
                <a:solidFill>
                  <a:srgbClr val="0070C0"/>
                </a:solidFill>
              </a:rPr>
              <a:t>ge</a:t>
            </a:r>
            <a:r>
              <a:rPr lang="en-GB" sz="2400" b="1" i="1" dirty="0">
                <a:solidFill>
                  <a:srgbClr val="0070C0"/>
                </a:solidFill>
              </a:rPr>
              <a:t>-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DC002E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44208" y="4365104"/>
            <a:ext cx="252028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POSS</a:t>
            </a:r>
            <a:endParaRPr lang="en-US" sz="2000" dirty="0" smtClean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884368" y="2348880"/>
            <a:ext cx="4639" cy="194421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207522" y="2348880"/>
            <a:ext cx="3676845" cy="272411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177437" y="2427544"/>
            <a:ext cx="8876" cy="233767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29608" y="5322912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9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6085" grpId="0" animBg="1"/>
      <p:bldP spid="46087" grpId="0" animBg="1"/>
      <p:bldP spid="4608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smtClean="0"/>
              <a:t>History of </a:t>
            </a:r>
            <a:r>
              <a:rPr lang="en-US" sz="3600" dirty="0" err="1" smtClean="0"/>
              <a:t>Abui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DOM morphemes</a:t>
            </a:r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38</a:t>
            </a:fld>
            <a:endParaRPr lang="en-US" sz="1400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 flipH="1">
            <a:off x="1547664" y="2348880"/>
            <a:ext cx="0" cy="194421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07505" y="4365105"/>
            <a:ext cx="3024336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dirty="0" smtClean="0">
                <a:solidFill>
                  <a:srgbClr val="DC002E"/>
                </a:solidFill>
              </a:rPr>
              <a:t> </a:t>
            </a:r>
            <a:endParaRPr lang="en-US" sz="2000" i="1" dirty="0" smtClean="0">
              <a:solidFill>
                <a:srgbClr val="DC002E"/>
              </a:solidFill>
            </a:endParaRPr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3707904" y="4365104"/>
            <a:ext cx="2664296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+Affected:</a:t>
            </a:r>
            <a:r>
              <a:rPr lang="en-US" sz="2000" b="1" i="1" dirty="0" smtClean="0">
                <a:solidFill>
                  <a:srgbClr val="0070C0"/>
                </a:solidFill>
              </a:rPr>
              <a:t> ha-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-Affected: </a:t>
            </a:r>
            <a:r>
              <a:rPr lang="en-US" sz="2000" b="1" i="1" dirty="0" smtClean="0">
                <a:solidFill>
                  <a:srgbClr val="0070C0"/>
                </a:solidFill>
              </a:rPr>
              <a:t>he-</a:t>
            </a:r>
          </a:p>
          <a:p>
            <a:r>
              <a:rPr lang="en-US" sz="2000" b="1" i="1" dirty="0" smtClean="0">
                <a:solidFill>
                  <a:srgbClr val="008000"/>
                </a:solidFill>
              </a:rPr>
              <a:t>ho-</a:t>
            </a:r>
          </a:p>
          <a:p>
            <a:r>
              <a:rPr lang="en-US" sz="2000" b="1" i="1" dirty="0" err="1" smtClean="0">
                <a:solidFill>
                  <a:srgbClr val="008000"/>
                </a:solidFill>
              </a:rPr>
              <a:t>hee</a:t>
            </a:r>
            <a:r>
              <a:rPr lang="en-US" sz="2000" b="1" i="1" dirty="0" smtClean="0">
                <a:solidFill>
                  <a:srgbClr val="008000"/>
                </a:solidFill>
              </a:rPr>
              <a:t>-</a:t>
            </a:r>
          </a:p>
          <a:p>
            <a:r>
              <a:rPr lang="en-US" sz="2000" b="1" i="1" dirty="0" err="1" smtClean="0">
                <a:solidFill>
                  <a:srgbClr val="008000"/>
                </a:solidFill>
              </a:rPr>
              <a:t>hoo</a:t>
            </a:r>
            <a:r>
              <a:rPr lang="en-US" sz="2000" b="1" i="1" dirty="0" smtClean="0">
                <a:solidFill>
                  <a:srgbClr val="008000"/>
                </a:solidFill>
              </a:rPr>
              <a:t>-</a:t>
            </a:r>
            <a:endParaRPr lang="en-US" sz="2000" b="1" dirty="0" smtClean="0">
              <a:solidFill>
                <a:srgbClr val="008000"/>
              </a:solidFill>
            </a:endParaRP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79512" y="1517883"/>
            <a:ext cx="8712968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Proto-AP</a:t>
            </a:r>
            <a:endParaRPr lang="en-US" sz="2400" b="1" dirty="0"/>
          </a:p>
          <a:p>
            <a:r>
              <a:rPr lang="en-US" sz="2400" dirty="0" smtClean="0"/>
              <a:t>A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*</a:t>
            </a:r>
            <a:r>
              <a:rPr lang="en-US" sz="2400" b="1" i="1" dirty="0" err="1">
                <a:solidFill>
                  <a:srgbClr val="0070C0"/>
                </a:solidFill>
              </a:rPr>
              <a:t>ga</a:t>
            </a:r>
            <a:r>
              <a:rPr lang="en-US" sz="2400" b="1" i="1" dirty="0">
                <a:solidFill>
                  <a:srgbClr val="0070C0"/>
                </a:solidFill>
              </a:rPr>
              <a:t>(N)</a:t>
            </a:r>
            <a:r>
              <a:rPr lang="en-US" sz="2400" dirty="0" smtClean="0">
                <a:solidFill>
                  <a:srgbClr val="DC002E"/>
                </a:solidFill>
              </a:rPr>
              <a:t> 	</a:t>
            </a:r>
            <a:r>
              <a:rPr lang="en-US" sz="2400" dirty="0">
                <a:solidFill>
                  <a:srgbClr val="DC002E"/>
                </a:solidFill>
              </a:rPr>
              <a:t>	</a:t>
            </a:r>
            <a:r>
              <a:rPr lang="en-US" sz="2400" dirty="0" smtClean="0">
                <a:solidFill>
                  <a:srgbClr val="DC002E"/>
                </a:solidFill>
              </a:rPr>
              <a:t>	</a:t>
            </a:r>
            <a:r>
              <a:rPr lang="en-US" sz="2400" dirty="0" smtClean="0"/>
              <a:t>P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 smtClean="0">
                <a:solidFill>
                  <a:srgbClr val="0070C0"/>
                </a:solidFill>
              </a:rPr>
              <a:t>ga</a:t>
            </a:r>
            <a:r>
              <a:rPr lang="en-GB" sz="2400" b="1" i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DC002E"/>
                </a:solidFill>
              </a:rPr>
              <a:t> 		      </a:t>
            </a:r>
            <a:r>
              <a:rPr lang="en-US" sz="2400" dirty="0" err="1" smtClean="0"/>
              <a:t>POSS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>
                <a:solidFill>
                  <a:srgbClr val="0070C0"/>
                </a:solidFill>
              </a:rPr>
              <a:t>ge</a:t>
            </a:r>
            <a:r>
              <a:rPr lang="en-GB" sz="2400" b="1" i="1" dirty="0">
                <a:solidFill>
                  <a:srgbClr val="0070C0"/>
                </a:solidFill>
              </a:rPr>
              <a:t>-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DC002E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44208" y="4365104"/>
            <a:ext cx="252028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POSS</a:t>
            </a:r>
            <a:endParaRPr lang="en-US" sz="2000" dirty="0" smtClean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884368" y="2348880"/>
            <a:ext cx="4639" cy="194421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207522" y="2433082"/>
            <a:ext cx="3676845" cy="272411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177437" y="2427544"/>
            <a:ext cx="8876" cy="233767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29608" y="5322912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9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6085" grpId="0" animBg="1"/>
      <p:bldP spid="46087" grpId="0" animBg="1"/>
      <p:bldP spid="4608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600" dirty="0" smtClean="0"/>
              <a:t>History of </a:t>
            </a:r>
            <a:br>
              <a:rPr lang="en-US" sz="3600" dirty="0" smtClean="0"/>
            </a:br>
            <a:r>
              <a:rPr lang="en-US" sz="3600" dirty="0" err="1" smtClean="0"/>
              <a:t>Teiwa</a:t>
            </a:r>
            <a:r>
              <a:rPr lang="en-US" sz="3600" dirty="0" smtClean="0"/>
              <a:t> DOM morphemes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>
            <a:off x="1331640" y="2477912"/>
            <a:ext cx="1944216" cy="2702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07505" y="4365105"/>
            <a:ext cx="3024336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  <a:p>
            <a:endParaRPr lang="en-US" sz="2000" b="1" i="1" dirty="0" smtClean="0">
              <a:solidFill>
                <a:srgbClr val="008000"/>
              </a:solidFill>
            </a:endParaRPr>
          </a:p>
        </p:txBody>
      </p:sp>
      <p:sp>
        <p:nvSpPr>
          <p:cNvPr id="44038" name="Line 8"/>
          <p:cNvSpPr>
            <a:spLocks noChangeShapeType="1"/>
          </p:cNvSpPr>
          <p:nvPr/>
        </p:nvSpPr>
        <p:spPr bwMode="auto">
          <a:xfrm flipH="1">
            <a:off x="4535996" y="2477912"/>
            <a:ext cx="36004" cy="239502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3203848" y="4365104"/>
            <a:ext cx="3168352" cy="132343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Topic: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Animate: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Ɂ-</a:t>
            </a:r>
            <a:r>
              <a:rPr lang="en-US" sz="2000" dirty="0" smtClean="0">
                <a:solidFill>
                  <a:srgbClr val="FF0000"/>
                </a:solidFill>
              </a:rPr>
              <a:t>Inanimate: </a:t>
            </a:r>
            <a:r>
              <a:rPr lang="en-US" sz="2000" b="1" dirty="0" smtClean="0"/>
              <a:t>NP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79513" y="1556792"/>
            <a:ext cx="8856983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Proto-AP</a:t>
            </a:r>
            <a:endParaRPr lang="en-US" sz="2400" b="1" dirty="0"/>
          </a:p>
          <a:p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*</a:t>
            </a:r>
            <a:r>
              <a:rPr lang="en-US" sz="24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400" b="1" i="1" dirty="0" smtClean="0">
                <a:solidFill>
                  <a:srgbClr val="0070C0"/>
                </a:solidFill>
              </a:rPr>
              <a:t>(N)</a:t>
            </a:r>
            <a:r>
              <a:rPr lang="en-US" sz="2400" dirty="0">
                <a:solidFill>
                  <a:srgbClr val="DC002E"/>
                </a:solidFill>
              </a:rPr>
              <a:t> </a:t>
            </a:r>
            <a:r>
              <a:rPr lang="en-US" sz="2400" dirty="0" smtClean="0">
                <a:solidFill>
                  <a:srgbClr val="DC002E"/>
                </a:solidFill>
              </a:rPr>
              <a:t>       		</a:t>
            </a:r>
            <a:r>
              <a:rPr lang="en-US" sz="2400" dirty="0" smtClean="0"/>
              <a:t>P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 smtClean="0">
                <a:solidFill>
                  <a:srgbClr val="0070C0"/>
                </a:solidFill>
              </a:rPr>
              <a:t>ga</a:t>
            </a:r>
            <a:r>
              <a:rPr lang="en-GB" sz="2400" b="1" i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DC002E"/>
                </a:solidFill>
              </a:rPr>
              <a:t>   </a:t>
            </a:r>
            <a:r>
              <a:rPr lang="en-US" sz="2400" dirty="0" smtClean="0">
                <a:solidFill>
                  <a:srgbClr val="DC002E"/>
                </a:solidFill>
              </a:rPr>
              <a:t>	        	 </a:t>
            </a:r>
            <a:r>
              <a:rPr lang="en-US" sz="2400" dirty="0" err="1" smtClean="0"/>
              <a:t>POSS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>
                <a:solidFill>
                  <a:srgbClr val="0070C0"/>
                </a:solidFill>
              </a:rPr>
              <a:t>ge</a:t>
            </a:r>
            <a:r>
              <a:rPr lang="en-GB" sz="2400" b="1" i="1" dirty="0">
                <a:solidFill>
                  <a:srgbClr val="0070C0"/>
                </a:solidFill>
              </a:rPr>
              <a:t>-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DC002E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44208" y="4365104"/>
            <a:ext cx="2520280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POSS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788024" y="2477912"/>
            <a:ext cx="1800200" cy="22650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5949280"/>
            <a:ext cx="272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affected: </a:t>
            </a:r>
            <a:r>
              <a:rPr lang="en-US" b="1" dirty="0" smtClean="0">
                <a:solidFill>
                  <a:srgbClr val="000000"/>
                </a:solidFill>
              </a:rPr>
              <a:t>NP </a:t>
            </a:r>
            <a:r>
              <a:rPr lang="en-US" b="1" i="1" dirty="0" smtClean="0">
                <a:solidFill>
                  <a:srgbClr val="008000"/>
                </a:solidFill>
              </a:rPr>
              <a:t>wan</a:t>
            </a:r>
            <a:r>
              <a:rPr lang="en-US" b="1" dirty="0" smtClean="0">
                <a:solidFill>
                  <a:srgbClr val="000000"/>
                </a:solidFill>
              </a:rPr>
              <a:t> V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323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6085" grpId="0" animBg="1"/>
      <p:bldP spid="44038" grpId="0" animBg="1"/>
      <p:bldP spid="46087" grpId="0" animBg="1"/>
      <p:bldP spid="46088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43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5831" y="6224775"/>
            <a:ext cx="1320297" cy="187167"/>
            <a:chOff x="320" y="3951"/>
            <a:chExt cx="912" cy="118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320" y="4069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676" y="3951"/>
              <a:ext cx="214" cy="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700" dirty="0">
                  <a:cs typeface="Times New Roman" pitchFamily="18" charset="0"/>
                </a:rPr>
                <a:t>1000 km</a:t>
              </a:r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772413" y="5073492"/>
            <a:ext cx="209994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700" dirty="0" err="1">
                <a:cs typeface="Times New Roman" pitchFamily="18" charset="0"/>
              </a:rPr>
              <a:t>105</a:t>
            </a:r>
            <a:r>
              <a:rPr lang="en-GB" sz="700" baseline="30000" dirty="0" err="1">
                <a:cs typeface="Times New Roman" pitchFamily="18" charset="0"/>
              </a:rPr>
              <a:t>o</a:t>
            </a:r>
            <a:r>
              <a:rPr lang="en-GB" sz="700" dirty="0" err="1">
                <a:cs typeface="Times New Roman" pitchFamily="18" charset="0"/>
              </a:rPr>
              <a:t>E</a:t>
            </a:r>
            <a:endParaRPr lang="en-GB" sz="700" dirty="0">
              <a:cs typeface="Times New Roman" pitchFamily="18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90773" y="5057775"/>
            <a:ext cx="209994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700" dirty="0" err="1">
                <a:cs typeface="Times New Roman" pitchFamily="18" charset="0"/>
              </a:rPr>
              <a:t>120</a:t>
            </a:r>
            <a:r>
              <a:rPr lang="en-GB" sz="700" baseline="30000" dirty="0" err="1">
                <a:cs typeface="Times New Roman" pitchFamily="18" charset="0"/>
              </a:rPr>
              <a:t>o</a:t>
            </a:r>
            <a:r>
              <a:rPr lang="en-GB" sz="700" dirty="0" err="1">
                <a:cs typeface="Times New Roman" pitchFamily="18" charset="0"/>
              </a:rPr>
              <a:t>E</a:t>
            </a:r>
            <a:endParaRPr lang="en-GB" sz="700" dirty="0">
              <a:cs typeface="Times New Roman" pitchFamily="18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 rot="16200000">
            <a:off x="284007" y="4590291"/>
            <a:ext cx="163506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700" dirty="0" err="1">
                <a:cs typeface="Times New Roman" pitchFamily="18" charset="0"/>
              </a:rPr>
              <a:t>15</a:t>
            </a:r>
            <a:r>
              <a:rPr lang="en-GB" sz="700" baseline="30000" dirty="0" err="1">
                <a:cs typeface="Times New Roman" pitchFamily="18" charset="0"/>
              </a:rPr>
              <a:t>o</a:t>
            </a:r>
            <a:r>
              <a:rPr lang="en-GB" sz="700" dirty="0" err="1">
                <a:cs typeface="Times New Roman" pitchFamily="18" charset="0"/>
              </a:rPr>
              <a:t>S</a:t>
            </a:r>
            <a:endParaRPr lang="en-GB" sz="700" dirty="0">
              <a:cs typeface="Times New Roman" pitchFamily="18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 rot="16200000">
            <a:off x="327289" y="2315007"/>
            <a:ext cx="76944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700" dirty="0" err="1">
                <a:cs typeface="Times New Roman" pitchFamily="18" charset="0"/>
              </a:rPr>
              <a:t>0</a:t>
            </a:r>
            <a:r>
              <a:rPr lang="en-GB" sz="700" baseline="30000" dirty="0" err="1">
                <a:cs typeface="Times New Roman" pitchFamily="18" charset="0"/>
              </a:rPr>
              <a:t>o</a:t>
            </a:r>
            <a:endParaRPr lang="en-GB" sz="700" dirty="0">
              <a:cs typeface="Times New Roman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996941" y="5057775"/>
            <a:ext cx="209994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700" dirty="0" err="1">
                <a:cs typeface="Times New Roman" pitchFamily="18" charset="0"/>
              </a:rPr>
              <a:t>135</a:t>
            </a:r>
            <a:r>
              <a:rPr lang="en-GB" sz="700" baseline="30000" dirty="0" err="1">
                <a:cs typeface="Times New Roman" pitchFamily="18" charset="0"/>
              </a:rPr>
              <a:t>o</a:t>
            </a:r>
            <a:r>
              <a:rPr lang="en-GB" sz="700" dirty="0" err="1">
                <a:cs typeface="Times New Roman" pitchFamily="18" charset="0"/>
              </a:rPr>
              <a:t>E</a:t>
            </a:r>
            <a:endParaRPr lang="en-GB" sz="700" dirty="0">
              <a:cs typeface="Times New Roman" pitchFamily="18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095488" y="5057775"/>
            <a:ext cx="209994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700" dirty="0" err="1">
                <a:cs typeface="Times New Roman" pitchFamily="18" charset="0"/>
              </a:rPr>
              <a:t>150</a:t>
            </a:r>
            <a:r>
              <a:rPr lang="en-GB" sz="700" baseline="30000" dirty="0" err="1">
                <a:cs typeface="Times New Roman" pitchFamily="18" charset="0"/>
              </a:rPr>
              <a:t>o</a:t>
            </a:r>
            <a:r>
              <a:rPr lang="en-GB" sz="700" dirty="0" err="1">
                <a:cs typeface="Times New Roman" pitchFamily="18" charset="0"/>
              </a:rPr>
              <a:t>E</a:t>
            </a:r>
            <a:endParaRPr lang="en-GB" sz="700" dirty="0"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Background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138028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Indonesia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98217" y="629015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Australia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499992" y="4869160"/>
            <a:ext cx="57606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600" dirty="0" smtClean="0"/>
              <a:t>History of </a:t>
            </a:r>
            <a:br>
              <a:rPr lang="en-US" sz="3600" dirty="0" smtClean="0"/>
            </a:br>
            <a:r>
              <a:rPr lang="en-US" sz="3600" dirty="0" err="1" smtClean="0"/>
              <a:t>Kaera</a:t>
            </a:r>
            <a:r>
              <a:rPr lang="en-US" sz="3600" dirty="0" smtClean="0"/>
              <a:t> DOM morphemes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07505" y="4365105"/>
            <a:ext cx="3024336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  <a:p>
            <a:endParaRPr lang="en-US" sz="2000" b="1" i="1" dirty="0" smtClean="0">
              <a:solidFill>
                <a:srgbClr val="008000"/>
              </a:solidFill>
            </a:endParaRPr>
          </a:p>
        </p:txBody>
      </p:sp>
      <p:sp>
        <p:nvSpPr>
          <p:cNvPr id="44038" name="Line 8"/>
          <p:cNvSpPr>
            <a:spLocks noChangeShapeType="1"/>
          </p:cNvSpPr>
          <p:nvPr/>
        </p:nvSpPr>
        <p:spPr bwMode="auto">
          <a:xfrm flipH="1">
            <a:off x="4572000" y="2420888"/>
            <a:ext cx="0" cy="21602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3203848" y="4365104"/>
            <a:ext cx="3168352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Animate: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/>
              <a:t>NP,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gV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Affected: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000" b="1" i="1" dirty="0" smtClean="0">
                <a:solidFill>
                  <a:srgbClr val="0070C0"/>
                </a:solidFill>
              </a:rPr>
              <a:t>-,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gV</a:t>
            </a:r>
            <a:r>
              <a:rPr lang="en-US" sz="2000" b="1" i="1" dirty="0" smtClean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79513" y="1556792"/>
            <a:ext cx="8856983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Proto-AP</a:t>
            </a:r>
            <a:endParaRPr lang="en-US" sz="2400" b="1" dirty="0"/>
          </a:p>
          <a:p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*</a:t>
            </a:r>
            <a:r>
              <a:rPr lang="en-US" sz="2400" b="1" i="1" dirty="0" err="1" smtClean="0">
                <a:solidFill>
                  <a:srgbClr val="0070C0"/>
                </a:solidFill>
              </a:rPr>
              <a:t>ga</a:t>
            </a:r>
            <a:r>
              <a:rPr lang="en-US" sz="2400" b="1" i="1" dirty="0" smtClean="0">
                <a:solidFill>
                  <a:srgbClr val="0070C0"/>
                </a:solidFill>
              </a:rPr>
              <a:t>(N)</a:t>
            </a:r>
            <a:r>
              <a:rPr lang="en-US" sz="2400" dirty="0">
                <a:solidFill>
                  <a:srgbClr val="DC002E"/>
                </a:solidFill>
              </a:rPr>
              <a:t> </a:t>
            </a:r>
            <a:r>
              <a:rPr lang="en-US" sz="2400" dirty="0" smtClean="0">
                <a:solidFill>
                  <a:srgbClr val="DC002E"/>
                </a:solidFill>
              </a:rPr>
              <a:t>       		</a:t>
            </a:r>
            <a:r>
              <a:rPr lang="en-US" sz="2400" dirty="0" smtClean="0"/>
              <a:t>P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 smtClean="0">
                <a:solidFill>
                  <a:srgbClr val="0070C0"/>
                </a:solidFill>
              </a:rPr>
              <a:t>ga</a:t>
            </a:r>
            <a:r>
              <a:rPr lang="en-GB" sz="2400" b="1" i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DC002E"/>
                </a:solidFill>
              </a:rPr>
              <a:t>   </a:t>
            </a:r>
            <a:r>
              <a:rPr lang="en-US" sz="2400" dirty="0" smtClean="0">
                <a:solidFill>
                  <a:srgbClr val="DC002E"/>
                </a:solidFill>
              </a:rPr>
              <a:t>	        	 </a:t>
            </a:r>
            <a:r>
              <a:rPr lang="en-US" sz="2400" dirty="0" err="1" smtClean="0"/>
              <a:t>POSS</a:t>
            </a:r>
            <a:r>
              <a:rPr lang="en-US" sz="2400" dirty="0" smtClean="0">
                <a:solidFill>
                  <a:srgbClr val="DC002E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*</a:t>
            </a:r>
            <a:r>
              <a:rPr lang="en-GB" sz="2400" b="1" i="1" dirty="0" err="1">
                <a:solidFill>
                  <a:srgbClr val="0070C0"/>
                </a:solidFill>
              </a:rPr>
              <a:t>ge</a:t>
            </a:r>
            <a:r>
              <a:rPr lang="en-GB" sz="2400" b="1" i="1" dirty="0">
                <a:solidFill>
                  <a:srgbClr val="0070C0"/>
                </a:solidFill>
              </a:rPr>
              <a:t>-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DC002E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44208" y="4365104"/>
            <a:ext cx="2520280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POSS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7524328" y="2420888"/>
            <a:ext cx="0" cy="223224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187624" y="2420888"/>
            <a:ext cx="0" cy="208823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5856" y="5733256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Less affected: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NP </a:t>
            </a:r>
            <a:r>
              <a:rPr lang="en-US" b="1" i="1" dirty="0" err="1" smtClean="0">
                <a:solidFill>
                  <a:srgbClr val="008000"/>
                </a:solidFill>
              </a:rPr>
              <a:t>wang</a:t>
            </a:r>
            <a:r>
              <a:rPr lang="en-US" b="1" dirty="0" smtClean="0">
                <a:solidFill>
                  <a:srgbClr val="000000"/>
                </a:solidFill>
              </a:rPr>
              <a:t> V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323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4038" grpId="0" animBg="1"/>
      <p:bldP spid="46087" grpId="0" animBg="1"/>
      <p:bldP spid="46088" grpId="0" animBg="1"/>
      <p:bldP spid="11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of DOM </a:t>
            </a:r>
            <a:br>
              <a:rPr lang="en-US" dirty="0" smtClean="0"/>
            </a:br>
            <a:r>
              <a:rPr lang="en-US" dirty="0" smtClean="0"/>
              <a:t>in AP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507288" cy="3921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Inherent properties of argument 	(+/- </a:t>
            </a:r>
            <a:r>
              <a:rPr lang="en-US" dirty="0" err="1" smtClean="0"/>
              <a:t>ANIM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verb-argument (+/-AFFECTED)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 role of P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Lexicalised</a:t>
            </a:r>
            <a:r>
              <a:rPr lang="en-US" dirty="0" smtClean="0"/>
              <a:t> patterns: Inflectional verb classes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Etymology of DOM in 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sz="2800" dirty="0" smtClean="0"/>
              <a:t>Prefix for P *</a:t>
            </a:r>
            <a:r>
              <a:rPr lang="en-US" sz="2800" dirty="0" err="1" smtClean="0"/>
              <a:t>ga</a:t>
            </a:r>
            <a:r>
              <a:rPr lang="en-US" sz="2800" dirty="0" smtClean="0"/>
              <a:t> in proto-language survives as PAT P prefix in all languages </a:t>
            </a:r>
          </a:p>
          <a:p>
            <a:r>
              <a:rPr lang="en-US" sz="2800" dirty="0" err="1" smtClean="0"/>
              <a:t>Kaera</a:t>
            </a:r>
            <a:r>
              <a:rPr lang="en-US" sz="2800" dirty="0" smtClean="0"/>
              <a:t> and Teiwa employ dichotomy free vs. bound P to encode affectedness (free:-</a:t>
            </a:r>
            <a:r>
              <a:rPr lang="en-US" sz="2800" dirty="0" err="1" smtClean="0"/>
              <a:t>AFF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Kaera</a:t>
            </a:r>
            <a:r>
              <a:rPr lang="en-US" sz="2800" dirty="0" smtClean="0"/>
              <a:t> and Teiwa also recruited existential verb </a:t>
            </a:r>
            <a:r>
              <a:rPr lang="en-US" sz="2800" i="1" dirty="0" smtClean="0"/>
              <a:t>wan(g) </a:t>
            </a:r>
            <a:r>
              <a:rPr lang="en-US" sz="2800" dirty="0" smtClean="0"/>
              <a:t>which introduces “circumstantial” arguments to encode less affectedness</a:t>
            </a:r>
          </a:p>
          <a:p>
            <a:r>
              <a:rPr lang="en-US" sz="2800" dirty="0" err="1" smtClean="0"/>
              <a:t>Abui</a:t>
            </a:r>
            <a:r>
              <a:rPr lang="en-US" sz="2800" dirty="0" smtClean="0"/>
              <a:t> recruited </a:t>
            </a:r>
            <a:r>
              <a:rPr lang="en-US" sz="2800" dirty="0" err="1" smtClean="0"/>
              <a:t>POSS</a:t>
            </a:r>
            <a:r>
              <a:rPr lang="en-US" sz="2800" dirty="0" smtClean="0"/>
              <a:t> *</a:t>
            </a:r>
            <a:r>
              <a:rPr lang="en-US" sz="2800" dirty="0" err="1" smtClean="0"/>
              <a:t>ge</a:t>
            </a:r>
            <a:r>
              <a:rPr lang="en-US" sz="2800" dirty="0" smtClean="0"/>
              <a:t>- to encode LOC P</a:t>
            </a:r>
          </a:p>
          <a:p>
            <a:r>
              <a:rPr lang="en-US" sz="2800" dirty="0" err="1" smtClean="0"/>
              <a:t>Abui</a:t>
            </a:r>
            <a:r>
              <a:rPr lang="en-US" sz="2800" dirty="0" smtClean="0"/>
              <a:t> employs LOC vs. PAT prefix dichotomy to encode affectedness (LOC: –</a:t>
            </a:r>
            <a:r>
              <a:rPr lang="en-US" sz="2800" dirty="0" err="1" smtClean="0"/>
              <a:t>AFF</a:t>
            </a:r>
            <a:r>
              <a:rPr lang="en-US" sz="2800" dirty="0" smtClean="0"/>
              <a:t>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Affectedness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Kaera</a:t>
            </a:r>
            <a:r>
              <a:rPr lang="en-GB" dirty="0" smtClean="0"/>
              <a:t> and Teiwa mark less affected arguments more distinctly than +affected ones</a:t>
            </a:r>
          </a:p>
          <a:p>
            <a:r>
              <a:rPr lang="en-GB" dirty="0" smtClean="0"/>
              <a:t>In AP, less affected Ps are encoded like possessors, locations, or goals</a:t>
            </a:r>
          </a:p>
          <a:p>
            <a:r>
              <a:rPr lang="en-US" dirty="0" smtClean="0"/>
              <a:t>Less affected P’s in AP are either free standing arguments of an existential verb in a serial construction (</a:t>
            </a:r>
            <a:r>
              <a:rPr lang="en-US" dirty="0" err="1" smtClean="0"/>
              <a:t>Kaera</a:t>
            </a:r>
            <a:r>
              <a:rPr lang="en-US" dirty="0" smtClean="0"/>
              <a:t>, Teiwa), or a locative verbal prefix (</a:t>
            </a:r>
            <a:r>
              <a:rPr lang="en-US" dirty="0" err="1" smtClean="0"/>
              <a:t>Abui</a:t>
            </a:r>
            <a:r>
              <a:rPr lang="en-US" dirty="0" smtClean="0"/>
              <a:t>)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stable are expressions of affectedness historically?</a:t>
            </a:r>
          </a:p>
          <a:p>
            <a:r>
              <a:rPr lang="en-GB" dirty="0" smtClean="0"/>
              <a:t>Are they typically passed down to daughter languages, or is it more common to innovate them?</a:t>
            </a:r>
          </a:p>
          <a:p>
            <a:r>
              <a:rPr lang="en-GB" dirty="0" smtClean="0"/>
              <a:t>Is it possible to reconstruct the role of affectedness in the encoding of P for proto-AP?</a:t>
            </a:r>
            <a:endParaRPr lang="en-GB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5040560"/>
          </a:xfrm>
        </p:spPr>
        <p:txBody>
          <a:bodyPr/>
          <a:lstStyle/>
          <a:p>
            <a:r>
              <a:rPr lang="en-GB" sz="2800" dirty="0" smtClean="0"/>
              <a:t>Focus on P of canonical transitive verbs (‘direct effect’, non-</a:t>
            </a:r>
            <a:r>
              <a:rPr lang="en-GB" sz="2800" dirty="0" err="1" smtClean="0"/>
              <a:t>resultative</a:t>
            </a:r>
            <a:r>
              <a:rPr lang="en-GB" sz="2800" dirty="0" smtClean="0"/>
              <a:t>) verbs (</a:t>
            </a:r>
            <a:r>
              <a:rPr lang="en-GB" sz="2800" i="1" dirty="0" smtClean="0"/>
              <a:t>hit, kick, carry, search for, take, hold) </a:t>
            </a:r>
            <a:r>
              <a:rPr lang="en-GB" sz="1800" dirty="0" smtClean="0"/>
              <a:t>(</a:t>
            </a:r>
            <a:r>
              <a:rPr lang="en-GB" sz="1800" dirty="0" err="1" smtClean="0"/>
              <a:t>Tsunoda</a:t>
            </a:r>
            <a:r>
              <a:rPr lang="en-GB" sz="1800" dirty="0" smtClean="0"/>
              <a:t> 1981, </a:t>
            </a:r>
            <a:r>
              <a:rPr lang="en-GB" sz="1800" dirty="0" err="1" smtClean="0"/>
              <a:t>Comrie</a:t>
            </a:r>
            <a:r>
              <a:rPr lang="en-GB" sz="1800" dirty="0" smtClean="0"/>
              <a:t> 1989, </a:t>
            </a:r>
            <a:r>
              <a:rPr lang="en-GB" sz="1800" dirty="0" err="1" smtClean="0"/>
              <a:t>Haspelmath</a:t>
            </a:r>
            <a:r>
              <a:rPr lang="en-GB" sz="1800" dirty="0" smtClean="0"/>
              <a:t> 2011) </a:t>
            </a:r>
            <a:endParaRPr lang="en-GB" sz="1800" i="1" dirty="0" smtClean="0"/>
          </a:p>
          <a:p>
            <a:r>
              <a:rPr lang="en-GB" sz="2800" dirty="0" smtClean="0"/>
              <a:t>Chart encodings of P of these verbs in AP languages</a:t>
            </a:r>
          </a:p>
          <a:p>
            <a:r>
              <a:rPr lang="en-GB" sz="2800" dirty="0" smtClean="0"/>
              <a:t>Can P vary in affectedness? </a:t>
            </a:r>
          </a:p>
          <a:p>
            <a:r>
              <a:rPr lang="en-GB" sz="2800" dirty="0" smtClean="0"/>
              <a:t>What is formally expressed: -affectedness, or + affectedness?</a:t>
            </a:r>
          </a:p>
          <a:p>
            <a:r>
              <a:rPr lang="en-GB" sz="2800" dirty="0" smtClean="0"/>
              <a:t>Chart variation in expressions; attempt reconstruction??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9179" y="2852936"/>
            <a:ext cx="2478107" cy="101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ogo_esf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77072"/>
            <a:ext cx="2331369" cy="995925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0" name="Picture 2" descr="http://www.hum2.leidenuniv.nl/pdf/lucl/practical_matters/lucl-logo-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858208"/>
            <a:ext cx="1971576" cy="177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GEASAMBIgACEQEDEQH/xAAbAAACAwEBAQAAAAAAAAAAAAAFBgADBAcCAf/EAD4QAAIBAwIEAwMIBgsAAAAAAAECAwAEEQUSBiExQRNRYSJxwTJygZGhseHwFCQzQlLxBxYjJjVzsrPC0eL/xAAaAQACAwEBAAAAAAAAAAAAAAACAwEEBgAF/8QAKBEAAgIBAgUCBwAAAAAAAAAAAAECAxEEMQUSITJBUaETImFxkbHB/9oADAMBAAIRAxEAPwAzB8pfeKVOOx+ozf54+801xcnXPmKXuK7G41KKS0sYxLcGUME3AchnJ59KqWvFiHUrMGZeBj/d699LyI14lx+lcvlFrlD6+1mrtIik4b0a7t9XjEcsskcqIrq3Je5I5Cg9zxJCNzWduN5LSFyeQB6n6yKfpb/hW8+M9f4K1NDnj7Y9xl0C78BrQbcB0Ckk4xtnLf8AKmW3iR7uMS42rcSL7XzzXH4NenebcHZSvySPfXQOFr2bXIW8W7iTazOyyjAOSMnkPU/XXTxJJN46jtM1U35yhosQqa/p+wgCSDw+X59KF6hH4bzcvbS4LDPblkfaKNWVpCiWxWaIyQSqyyIucKCcjPUZBq+/0pLuW4bxtiysrAbM4xn19aDTXQrzFv6e5VuonOEklvh/sXNbVY+IJJDyVip5+TH/ANVKL3mhrdSNJdXwJMapyQL0AHXPpUpmk1FVcHGfqRLTWt5SBMD5YZ86C8QXF7bh5NPm8GVZebBQcj6footAcEe+hurgMlxnpzNVru8t0drEXim9urrnLI8rkgbv4j06UxcI8CX2pwOLspbxyEMwIySOwrNwxZpq/FNjBIo2wgyEetdtigEOwQAKuzb+ftoXLHyoZGOerEeL+iixjUmabGegxzrBf8EtpEbTWhMka8yv4d66TcmYNjOax3XimNlYDn1BqdwuXocdkvmado45XQ5wygkYNCbq4vDIQJZWGe7mmHjawjs7yO7iwpYlXx370OtrCa4txOAMEZ51YrolPsWSvO6FXe8IFBrluoJ95qUai093kSNcFnbaBg9alTPTXR3gzoaqqazGS/I4Rnp7xWPU1Dx3CkZyD91aInDIrDzFeL0DZL6g/dVezvDq7WLvALGPiUuB8i3Z2xTXqPGeoW7kIlsig8lkb2qxf0eads1C+luQBvjVVA6AZPT6qOapwlps8u/dGrZ3HdlmJ885oHjmGxi8YKdK4ou7+NneIFgOZTmKE6jxbqKXfhRxRNn+N8UycNaHBYrclwWR4wqI3LAB6+8/ClW40KG5vlaVd3huQpOc0yvAU84AHGmqSXlvbmaExOXORnI6fzoxpKBdMtFLj9kuc/N/CsXGGliDTojEpLBgioQD1z3IonGpeKNiDkxx47ZOFB++vf4VjLM3xrPLE8KqR3kbCVQQ645H3VKz3AZWDEEZ6fYfiK+17jgpGfjJo2W0mAgz3Farg7on+aaFwudyc+4++iqqXVgBk45Vg7e43tOzL+GHj/QLfUVfLSJ4MvoU6fYQau1LU3a5RLaPfOxwpI6UuWVld6dGszxXSRvGVnU4MakdG5d+o+qvM95dfpMMdqFd2PMFsUE0s9CxGbTD0/Gh065ewa1LPGgBkZvlnuaxw6vJPI1ykO1Hchl3A48jQjUtPvLht81vb7v4vGyfurwLa4tdsqGNFJ9sK2eVOriuU6cmuozQhdRvI/EwVjBcrVWpKIZ2CAAKrEY88Bh/prxw2zTmeRVJVgQpPp1qayGWWNjkAjnz69vjXvcOjy4XqZLitzna/RFU5KOSoztzj6N2P9sVKySs+xGDkHGck9+X/ZqV7CgeS7DFaSEsufMVp1O9ubS2aW0ZA6sM7lyMVNN0uc4aY+H3C9TRNraOLls35P7/ADrEWLmkmbeuxRTFtOJtaW1nnkhtv0aNDuZ4zg55ADnzzV1zJHpWvPDJ+yBzG2ex7VTx3KU0cL+60wB9wBNZZryLWNKt7hirTKoSXzyKF1pLKGQm5sL31laXjJcJeFgeqntWa7ZZrmHTrcnLMAW64HcmgtnYyyMRFeOsY57RW+eSHQtPluAf7dgdhY5LMadVHCOnJsM8P8bvBpkdqYnY2xaHKEYO04Bx6jFEv67Rtzmt58fMQ/GuW8MS/rEsJ57lyCfMH8aY/ZVcYJpjojnoI+LjdDivF+kuR4ls2R52619pTRE2jcMj1qULrl4kErK/MRna65E/Cq2l3sNvYc+f59aomf2sDr5Gq1lk8RCkZaNiA20c1/ChaFArjb29HJIOUdWwffj41zyO5mtHPhOVB8u9dO1uAT2VxH13xkDHQVzN1Vhg/wAqbVtglPBfFrV3G4dGw1U32oXV/JvuZSxHIeQrMyY6NUA8zmmqKRLk2EdAYjUowO4IpufAdc5545+VJ2kHbqVv6tj7DToyqwHUjOc96kXIsJGQMdOlfKqTO9Mnv1qULIQel6j318tfkSfT8KlSq8tgkeLj9gfdXLn+FSpTavJJSa+HpUqU441aZ/iFt8/4GnOXov571KlctwZHofKX31KlShe5C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GEASAMBIgACEQEDEQH/xAAbAAACAwEBAQAAAAAAAAAAAAAFBgADBAcCAf/EAD4QAAIBAwIEAwMIBgsAAAAAAAECAwAEEQUSBiExQRNRYSJxwTJygZGhseHwFCQzQlLxBxYjJjVzsrPC0eL/xAAaAQACAwEBAAAAAAAAAAAAAAACAwEEBgAF/8QAKBEAAgIBAgUCBwAAAAAAAAAAAAECAxEEMQUSITJBUaETImFxkbHB/9oADAMBAAIRAxEAPwAzB8pfeKVOOx+ozf54+801xcnXPmKXuK7G41KKS0sYxLcGUME3AchnJ59KqWvFiHUrMGZeBj/d699LyI14lx+lcvlFrlD6+1mrtIik4b0a7t9XjEcsskcqIrq3Je5I5Cg9zxJCNzWduN5LSFyeQB6n6yKfpb/hW8+M9f4K1NDnj7Y9xl0C78BrQbcB0Ckk4xtnLf8AKmW3iR7uMS42rcSL7XzzXH4NenebcHZSvySPfXQOFr2bXIW8W7iTazOyyjAOSMnkPU/XXTxJJN46jtM1U35yhosQqa/p+wgCSDw+X59KF6hH4bzcvbS4LDPblkfaKNWVpCiWxWaIyQSqyyIucKCcjPUZBq+/0pLuW4bxtiysrAbM4xn19aDTXQrzFv6e5VuonOEklvh/sXNbVY+IJJDyVip5+TH/ANVKL3mhrdSNJdXwJMapyQL0AHXPpUpmk1FVcHGfqRLTWt5SBMD5YZ86C8QXF7bh5NPm8GVZebBQcj6footAcEe+hurgMlxnpzNVru8t0drEXim9urrnLI8rkgbv4j06UxcI8CX2pwOLspbxyEMwIySOwrNwxZpq/FNjBIo2wgyEetdtigEOwQAKuzb+ftoXLHyoZGOerEeL+iixjUmabGegxzrBf8EtpEbTWhMka8yv4d66TcmYNjOax3XimNlYDn1BqdwuXocdkvmado45XQ5wygkYNCbq4vDIQJZWGe7mmHjawjs7yO7iwpYlXx370OtrCa4txOAMEZ51YrolPsWSvO6FXe8IFBrluoJ95qUai093kSNcFnbaBg9alTPTXR3gzoaqqazGS/I4Rnp7xWPU1Dx3CkZyD91aInDIrDzFeL0DZL6g/dVezvDq7WLvALGPiUuB8i3Z2xTXqPGeoW7kIlsig8lkb2qxf0eads1C+luQBvjVVA6AZPT6qOapwlps8u/dGrZ3HdlmJ885oHjmGxi8YKdK4ou7+NneIFgOZTmKE6jxbqKXfhRxRNn+N8UycNaHBYrclwWR4wqI3LAB6+8/ClW40KG5vlaVd3huQpOc0yvAU84AHGmqSXlvbmaExOXORnI6fzoxpKBdMtFLj9kuc/N/CsXGGliDTojEpLBgioQD1z3IonGpeKNiDkxx47ZOFB++vf4VjLM3xrPLE8KqR3kbCVQQ645H3VKz3AZWDEEZ6fYfiK+17jgpGfjJo2W0mAgz3Farg7on+aaFwudyc+4++iqqXVgBk45Vg7e43tOzL+GHj/QLfUVfLSJ4MvoU6fYQau1LU3a5RLaPfOxwpI6UuWVld6dGszxXSRvGVnU4MakdG5d+o+qvM95dfpMMdqFd2PMFsUE0s9CxGbTD0/Gh065ewa1LPGgBkZvlnuaxw6vJPI1ykO1Hchl3A48jQjUtPvLht81vb7v4vGyfurwLa4tdsqGNFJ9sK2eVOriuU6cmuozQhdRvI/EwVjBcrVWpKIZ2CAAKrEY88Bh/prxw2zTmeRVJVgQpPp1qayGWWNjkAjnz69vjXvcOjy4XqZLitzna/RFU5KOSoztzj6N2P9sVKySs+xGDkHGck9+X/ZqV7CgeS7DFaSEsufMVp1O9ubS2aW0ZA6sM7lyMVNN0uc4aY+H3C9TRNraOLls35P7/ADrEWLmkmbeuxRTFtOJtaW1nnkhtv0aNDuZ4zg55ADnzzV1zJHpWvPDJ+yBzG2ex7VTx3KU0cL+60wB9wBNZZryLWNKt7hirTKoSXzyKF1pLKGQm5sL31laXjJcJeFgeqntWa7ZZrmHTrcnLMAW64HcmgtnYyyMRFeOsY57RW+eSHQtPluAf7dgdhY5LMadVHCOnJsM8P8bvBpkdqYnY2xaHKEYO04Bx6jFEv67Rtzmt58fMQ/GuW8MS/rEsJ57lyCfMH8aY/ZVcYJpjojnoI+LjdDivF+kuR4ls2R52619pTRE2jcMj1qULrl4kErK/MRna65E/Cq2l3sNvYc+f59aomf2sDr5Gq1lk8RCkZaNiA20c1/ChaFArjb29HJIOUdWwffj41zyO5mtHPhOVB8u9dO1uAT2VxH13xkDHQVzN1Vhg/wAqbVtglPBfFrV3G4dGw1U32oXV/JvuZSxHIeQrMyY6NUA8zmmqKRLk2EdAYjUowO4IpufAdc5545+VJ2kHbqVv6tj7DToyqwHUjOc96kXIsJGQMdOlfKqTO9Mnv1qULIQel6j318tfkSfT8KlSq8tgkeLj9gfdXLn+FSpTavJJSa+HpUqU441aZ/iFt8/4GnOXov571KlctwZHofKX31KlShe5C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www.surrey.ac.uk/englishandlanguages/images/Staff%20Profile%20Images/sebastian_fedden_thumbnai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20" y="1124744"/>
            <a:ext cx="1638300" cy="19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1657002" cy="237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3" descr="https://www.surrey.ac.uk/sites/default/files/Greville%20Corbett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9977"/>
            <a:ext cx="1841282" cy="19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http://www.york.ac.uk/media/languageandlinguistics/images/staff/Brow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13017"/>
            <a:ext cx="1656135" cy="19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8" descr="data:image/jpeg;base64,/9j/4AAQSkZJRgABAQAAAQABAAD/2wCEAAkGBxQTEhUTExQWFRUWFxgYGBcWFxQXHRoYFxUWFxYXFxUYHCggGBolHBcUITEhJSksLi4uFx8zODMsNygtLisBCgoKDg0OGhAQGywkHyQrLC0sLCwsLCssLSwsLCwsLCwsKywsLCwsLCwsLCwsKywsLCwsKywsLCwsLDcrKywrK//AABEIAKAAoAMBIgACEQEDEQH/xAAbAAADAQEBAQEAAAAAAAAAAAAEBQYDBwIBAP/EADgQAAEDAgQEBQIFAgYDAAAAAAEAAhEDIQQFEjEGQVFhEyJxgZEysSNCocHR4fAHFBYzUmIVwvH/xAAaAQACAwEBAAAAAAAAAAAAAAACBAEDBQAG/8QAJhEAAgMAAgIBBAIDAAAAAAAAAAECAxEEIRIxQQUTIlFCYRSR0f/aAAwDAQACEQMRAD8AQ4Oi/U+o95IFmMJPmcRvHQSqbNM0p4XCtptcNcXI6nc29UXiME3xNRAmLk9By7SoPiTVVJLWxLg0RsBPlAWPxuXDkeusGLKnELxleKTT/wAhPXdWPBNA/wCXJMS4zYRtsofObOa3eIaO0WV9w/iAxjaZIuP16Kj6lXKXHaj+yapJS7POYVPxIHILFjTebHmhsxrvJc5jdTiYaPTqsmZiAb+d5tAs3tJWfxvp9lkf0FOxJm7dV3GABzOyWVcwDfouZjWbwP8AoOS8ZjVc4HU6Y2As0dbc0gr4vRuRfkFtcPiwqX9lDYzpsOou/LzJvafkrWthYBcIg7QRcdxyU3iM2Js1oHKVhTxTwLT7laCYGMo69YbRJiLJvw5rg+UgT9Wym8ozV4OlwB7kfuqn/UDQAGjU7oNvlZ3PlOUXDx0OHRU4WvIg79kJmNTXRdTf5NRHm3EAyT8XWVB7SJDuhNh7pXj8O6nWBa4ltQOsbgECPi6w+P8AjZ28L1DULuIcLp8IMcXtDIBHODukWoi4lW7sBow5aN76RM/UNp5KRyeh4lZreQMkHoFucLkKUJf0U2R7H2V0HCmDsTdxIv7BZYjNRSPnuAdz0TDGVvhSeb0jWMATYz6KumOzc38nfBUYfHsrA6WQ4R6EH7J3gfMdJ3O37KfybDBnmm8X9lQMAN9v76qmdP8AkXuP8UGpeMRNmWMfAbpJ1uiYsGgjc9wmTsDTbQeS0SLj1Fwkba76WO8zj4bokTbzCxj1TfO6+mm5vWwScoqtw+38lvk3ukO7Fse9oNOH6twbfCoKtelRe5pe6pUDj5WiACT16KNxNfS8vG7QSvOV5kS/W43JMj1/+r0UFqTYrL2VOOr1C06jDbwGzG078+a8OeQ0WDQWgwOnJM6TnxOgmB5mxy5EHmp/HVxLjy5D7BSpR9RISb9g+Z46WwT7Dn3KTtGq5sF+r1pKwxlSGxzP2RKJJ6dih+UADqtBiYE2SKo8zYorDgOEGxVmEaM2Yxo2KwZii484QZwxv90bSw5DQSQ0LjjekTMtcWHsqzIs7c+KdUyeR+8qNDgea903FpBk2St/FhavQUZNHYsOGwJ5Hqk76NNtR9SmILhBP3ISrJszNVjmEwYj+Ubia8AAG45rMq40q20w5PQLMK/KfUrLKHtqEtE3MEjsRySjMcSXEtG0wSjMDNDD65hzz5bcuVlpQqyJW2U+GfRL/PUgbRptbumb8ZhwP9wEdlFZfizUaCWfBiZ9l7xjdTSAdBFzIkb7SFYoKPSRG6DcUZm19Rr6TiQWwRexCYZviyaVMkydAJ9wEFk2SUnuI8TxHAXDNgOqxz119I2Fo9BAWfGqGRiv4luiPMrUnHm5w+E34JyZrwKz7wYDeUjmVlmOWvLAwsNhPyF+djqwo0aNAEeXzuba5OxPsruQ3ZV41v2QumXD82EuawyW79BZc9zHEank9yiKuK8GiW6wXPPIzyvJSCrWOkoeFx1XrX+yZM+0nzc9VjmLpdHstsDTlhJ2FynXD2VB9TU6+0LRckiIw8ngsy7JHPEwfhNKXBtWQYsum5Tl7W8gqChQERCp+82Mf46RxLMcnewxpKFfgnHkSe67jmOXU3CXCb2HU9FhTyWmLua0npFgj+6D9o4RjqRYII39l+wBL2+hhdl4myqkaRlo7W5rl9ak2kdItdTGzegLKvFaew4scCOya0Px3CnJbIJLh9lOHG6iY2aqnhurLrKnldQcl7AiC/8Ajn/5gUzFzvsCOq04ixo8TS27WDSPXme10dm+N01mOjy0w6T/ANnCAPspc1QS7UJAI9d/45qOLKVlalIGxJPoIwBex5aTfUfcx1TzBO1S0CQd0nZV0kQBuTM7cyq4ZPUaZpOEHcHqRsUxIBCTL8PTwQc5rjUqRfTZo7LHCAYivriALkd1vnlUNaG2EDZZZE6o1v4dPUXbk2sOnys+VvlDX0XJYUdTUQSBJHKY9PRR/ENbTLXEC0wywJ7nmVQeOKfiF2sa7kPEAHoHDkojNc0Lz5QBHv73S3E47Uv2S5aAuGo7Qs8U6Ib8r3Wq6QIvKGa2TdbUViK2E0DDH+gHurbgulLR2Ua2kXnSBuQuncMYIU2AdOf3VVr6wZpj3pWYUWR1JLcPiGj8wRrcSOqoisGWz3UvUHRrZ9yf6Ih4QtOsC89wP3WOcZhopmLOPlHqbT+6LQcEue1C825SB/7OXJOJXEVSF2fKcO1zJ5EWnoNv591zj/ELJSyqHgeU80VbyQNq2JJYQaWkn81lQcMYoBxBPopzE1Lgf8futMPX0mRZXzgpxwRRbZ9imtFMCAXkvM9B9KncFLwTEwf1vzXqpjPEDdRGpo036FYZYx3iDSHG8W6G2y6CUF4gyGQs7lBJ57RCssBmjagY5ztLn2Gm1xYjuFOZJTayqQWCoQDANw0iTJ5TyhPsryt9SpqquA0H6NVwORb9lzYJNYppq1Q0e/oqrDsDQABYW+Ek4ewxg1CN9im1eqADeAvNc1uUlBDXqOhmJxwbTeCA4QZC5JjwA90bSY+V0mu/8N2wJ+mTvPNRWbZVUBBeI13Hz+ib+nJ16pALWhGL2Xyq+BA35r09sGAiKWFkCfZbW9EKLY4ySj9Lj/cquoOJmXw1A5JlwcwA9EbW4febSSOyVlPWNxjiNK9Ok5tqt+1/sgMPinsNnlwRtPhiiTLnVAeib0uHmQTDtMWB/ndS8wKOhmU1i9of0sfQqf4rxzjUa0dz82/lWWQUNLICT5xkAqOc/Y8rIMLBHgK9Rx/3dI6T+yOxmAfVplriHCPVKzw0+fLX0noWf1TvL8qr0yIcHjmj3Cpo5Bm2BdSqOaepQmogK9/xJyrS5tTqYKhquH5JiEtQpZDGa4aHmJg8iqnJsqe4QXxtIE3HdTWS4ZxeCBIB6KuY2uw+Z0COUdeyruc/4srZSZXlzKYgAH2/QDkmGKwYc0OAks2A33uEoyquHMcHEm5IkkH2VNw+WzqcHQNhIM85WPF3Kz3/AMCxYIOFMayvTbQ0/RJ3E2N/YlEZhwoXlwY7w7yy5+HCVhwe1jKtatYAsGw7m3dN356Z+gfKqtsdU9QxLF0LuHsnqUmu102OgxM+b9fVJeLXg1ASCIBF+Z7Kqq5o/Q/Q0azcSTH8qJzN7qjYrN0u3a8XEdEzx9tfkV6vgia7CHwdyU9bgvO0cgP1STNavmjmFY5TWbUpNdI2+CtSWpaFXmj3JbQFVYSVH5ZVgqiw2PEJb5G4lEwCJKAx+JBBa3lulmLzMkQ3c2Sk5m/Dgtc0vnchGFiLHIm2/VEVDBJN1LZNxE0DeOyYMzzW4tawnvyRdYQ12OaDadQTAPsEQ6mGiwhQ2Cxr8PVLH7HZU9PMg4boUyJRJj/ESgHUmjq4LluKw/ngXh2n9l1nix4dTv8Al1O+Bb9Vz/JMu11Wk7NOonvKJSUE2xe70UGZ0XMeKVBgDYFgN73g9uibZbl1CDJc53MPED0A6IiixxBIsOpMIWg41HxJMH0WVyrrJwyKaX7FIvsMqUw36Wtb6ALGoXWHt/Fkwfh7EzEITF4prLGdfJouZ9PdZcITfyNRjGS0AwWXACGyAd4Q+Ke2nV0t1aNIEkmS481QUmjw2lpubenUqdzGC+3KwTafWv5Cb0YYTDFzJ8Sb7bWWWMwLW0XCBYEk77XCMweFGgShMVi2AmlraTFwSqE7U/x9ac3FI5nxBgXACppIa7YpBTquGxInoSrfivMGvaKTDIBl0bBwtupRlIamk7Aj4kL1fHbnWnJCm9nRsACWDrA+yMy4OJLUOw6C3pATimQ1zXjYpeXTHYvoHfWFF0v35DsvFbP6L7aXE+hVcxjXDVAPfdeHYAcgFEWW6QtOmxzpDX+gsnuFz5lFt6T/ALp7TwZH5AUU3Ck/lA+EfRLaJfHY2li2+UOB5GCF6wGHexo1f3CrX0mhqUOIJJVb9guRC8eZv4ZZS31NJPzZeuGab3BogNvO4upjinG+Ni3uGzfKPZVHDORa3hzjI0hwEm10dyioLRG1tspnueW/ibcm9CvWTkF7jawhLs3rNc7wy99Lo8NkEc4RPDeVU6JLm1RVLrauYHSJWbbXKxebA9Ioap8pMf3KA/yzdbngS50CT22jojcS/wAsdUC+rpe1hBlwJn05LHl5eX4nRbS6McFU/DcTaCQP3UtmWYsY8z5ugH8qfq40nclZF4K9NV9MUUvJhu7voNzHiOu+zXaB0b+5U46sSTqNzzRlZg9EFiWxfotCuiEFkUUuTZ5pXcW+6yqCDCzr1YIcFq2qKnZ3TqrSC2weI8Wgx3MCPcbphl2Ygt0OUrwljdL3UXbPuOzgm+YYUgy2xSVkfywcrlq1Flk2aAeUlUDcSDsVx8Zi4G+6OocSvb3QKtlqs/Z1xmJaFv4o6rlX+rieSJbxU9w6KcZLkmXePxQPlCj+Kc7bTaabXhr3Ax27ryzFuLC9x0tAkk7wLlckxmOdVeXuJJcZ9uimFfkyqyzEUXDGUGtVE7T83XSMLWZRdWIgQA2LjYbrkGWY19Nwc1xaQdwunZTj/GoNqOI1Pc6QPS/ooura/L4FJS09ZVmj31XChSDnfTJJ0hs8+gRmbYSkzS+IqE8vKJnkOY7r5Xzhzfw6emnf8rQJ/r37pZmridIJJMSSepS3MsSrSS9nL9jbOM70PGiCA7f03CYZ5WH4bwDcE/aFC02yrPMP9miOekfYLIUEk0FF6zmBpjssnUyFp6hfgei9gVGLm/3/AAhaomxRr1jUZK45CjEt5FCNMJrXoyO4+yW1mc1BIbSrEkPH1C/xzXRKFQVabXdQuW4epBldD4Sq6qRbOxt6FUXLrS+iXeHjHZfOyVOwbgq+sxBPphLqTRfKIio4BxVFlOURcrTCUk3oWXOTZHiIeOsb4WH8MGDU8vtzK5c1sFUfGWZeNiSB9LBpHfqk76aZqjkRe16zOlZPspxLqcQSJ3v8WSaiz7pkNwrc0qKyjmjKjmud5XCxPUCIRzPO5xOxu1RVN/mKcZZmhaRqMtSl3FU03/RO9YN8PR8wCeVa5LNPQ+UpQKwcZp+b9vUJnXo2F9t/dZ/H4345Jdkro5+Kg6r0QhS4fmb8L0xn/B3sVugBMT6rCoIPYr62qfzCFq4AhccB1W80LWofBRbhaOi+UYuFxJPvbpMJxkuauomW36jqOaxzShzS+m6Cha3pkxeM6ngM1p12y0w7od17NMSucUJGx9wm1HN6g3M+qWdP6HovUdAw1JoS3ifNPDZpb9TrD35pLhOIYF2/qleaY/WS/wDNsJ5IVU9JaxaIKw85PdFMAK+1aYAA5rCo8tgDcptCEnrNxYoql1Qj7R6IqfKERB6pndbB8WQ1B2696lxw1wGNdTIc0wVTYLOGvbou1x5qKY9bU6iFxTOP/9k="/>
          <p:cNvSpPr>
            <a:spLocks noChangeAspect="1" noChangeArrowheads="1"/>
          </p:cNvSpPr>
          <p:nvPr/>
        </p:nvSpPr>
        <p:spPr bwMode="auto">
          <a:xfrm>
            <a:off x="612774" y="312737"/>
            <a:ext cx="8351714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/>
              <a:t>Thanks to joint work done by....	     &amp; funds provided by... </a:t>
            </a:r>
            <a:endParaRPr lang="en-US" sz="2400" b="1" dirty="0"/>
          </a:p>
        </p:txBody>
      </p:sp>
      <p:sp>
        <p:nvSpPr>
          <p:cNvPr id="10" name="AutoShape 20" descr="data:image/jpeg;base64,/9j/4AAQSkZJRgABAQAAAQABAAD/2wCEAAkGBxQTEhUTExQWFRUWFxgYGBcWFxQXHRoYFxUWFxYXFxUYHCggGBolHBcUITEhJSksLi4uFx8zODMsNygtLisBCgoKDg0OGhAQGywkHyQrLC0sLCwsLCssLSwsLCwsLCwsKywsLCwsLCwsLCwsKywsLCwsKywsLCwsLDcrKywrK//AABEIAKAAoAMBIgACEQEDEQH/xAAbAAADAQEBAQEAAAAAAAAAAAAEBQYDBwIBAP/EADgQAAEDAgQEBQIFAgYDAAAAAAEAAhEDIQQFEjEGQVFhEyJxgZEysSNCocHR4fAHFBYzUmIVwvH/xAAaAQACAwEBAAAAAAAAAAAAAAACBAEDBQAG/8QAJhEAAgMAAgIBBAIDAAAAAAAAAAECAxEEIRIxQQUTIlFCYRSR0f/aAAwDAQACEQMRAD8AQ4Oi/U+o95IFmMJPmcRvHQSqbNM0p4XCtptcNcXI6nc29UXiME3xNRAmLk9By7SoPiTVVJLWxLg0RsBPlAWPxuXDkeusGLKnELxleKTT/wAhPXdWPBNA/wCXJMS4zYRtsofObOa3eIaO0WV9w/iAxjaZIuP16Kj6lXKXHaj+yapJS7POYVPxIHILFjTebHmhsxrvJc5jdTiYaPTqsmZiAb+d5tAs3tJWfxvp9lkf0FOxJm7dV3GABzOyWVcwDfouZjWbwP8AoOS8ZjVc4HU6Y2As0dbc0gr4vRuRfkFtcPiwqX9lDYzpsOou/LzJvafkrWthYBcIg7QRcdxyU3iM2Js1oHKVhTxTwLT7laCYGMo69YbRJiLJvw5rg+UgT9Wym8ozV4OlwB7kfuqn/UDQAGjU7oNvlZ3PlOUXDx0OHRU4WvIg79kJmNTXRdTf5NRHm3EAyT8XWVB7SJDuhNh7pXj8O6nWBa4ltQOsbgECPi6w+P8AjZ28L1DULuIcLp8IMcXtDIBHODukWoi4lW7sBow5aN76RM/UNp5KRyeh4lZreQMkHoFucLkKUJf0U2R7H2V0HCmDsTdxIv7BZYjNRSPnuAdz0TDGVvhSeb0jWMATYz6KumOzc38nfBUYfHsrA6WQ4R6EH7J3gfMdJ3O37KfybDBnmm8X9lQMAN9v76qmdP8AkXuP8UGpeMRNmWMfAbpJ1uiYsGgjc9wmTsDTbQeS0SLj1Fwkba76WO8zj4bokTbzCxj1TfO6+mm5vWwScoqtw+38lvk3ukO7Fse9oNOH6twbfCoKtelRe5pe6pUDj5WiACT16KNxNfS8vG7QSvOV5kS/W43JMj1/+r0UFqTYrL2VOOr1C06jDbwGzG078+a8OeQ0WDQWgwOnJM6TnxOgmB5mxy5EHmp/HVxLjy5D7BSpR9RISb9g+Z46WwT7Dn3KTtGq5sF+r1pKwxlSGxzP2RKJJ6dih+UADqtBiYE2SKo8zYorDgOEGxVmEaM2Yxo2KwZii484QZwxv90bSw5DQSQ0LjjekTMtcWHsqzIs7c+KdUyeR+8qNDgea903FpBk2St/FhavQUZNHYsOGwJ5Hqk76NNtR9SmILhBP3ISrJszNVjmEwYj+Ubia8AAG45rMq40q20w5PQLMK/KfUrLKHtqEtE3MEjsRySjMcSXEtG0wSjMDNDD65hzz5bcuVlpQqyJW2U+GfRL/PUgbRptbumb8ZhwP9wEdlFZfizUaCWfBiZ9l7xjdTSAdBFzIkb7SFYoKPSRG6DcUZm19Rr6TiQWwRexCYZviyaVMkydAJ9wEFk2SUnuI8TxHAXDNgOqxz119I2Fo9BAWfGqGRiv4luiPMrUnHm5w+E34JyZrwKz7wYDeUjmVlmOWvLAwsNhPyF+djqwo0aNAEeXzuba5OxPsruQ3ZV41v2QumXD82EuawyW79BZc9zHEank9yiKuK8GiW6wXPPIzyvJSCrWOkoeFx1XrX+yZM+0nzc9VjmLpdHstsDTlhJ2FynXD2VB9TU6+0LRckiIw8ngsy7JHPEwfhNKXBtWQYsum5Tl7W8gqChQERCp+82Mf46RxLMcnewxpKFfgnHkSe67jmOXU3CXCb2HU9FhTyWmLua0npFgj+6D9o4RjqRYII39l+wBL2+hhdl4myqkaRlo7W5rl9ak2kdItdTGzegLKvFaew4scCOya0Px3CnJbIJLh9lOHG6iY2aqnhurLrKnldQcl7AiC/8Ajn/5gUzFzvsCOq04ixo8TS27WDSPXme10dm+N01mOjy0w6T/ANnCAPspc1QS7UJAI9d/45qOLKVlalIGxJPoIwBex5aTfUfcx1TzBO1S0CQd0nZV0kQBuTM7cyq4ZPUaZpOEHcHqRsUxIBCTL8PTwQc5rjUqRfTZo7LHCAYivriALkd1vnlUNaG2EDZZZE6o1v4dPUXbk2sOnys+VvlDX0XJYUdTUQSBJHKY9PRR/ENbTLXEC0wywJ7nmVQeOKfiF2sa7kPEAHoHDkojNc0Lz5QBHv73S3E47Uv2S5aAuGo7Qs8U6Ib8r3Wq6QIvKGa2TdbUViK2E0DDH+gHurbgulLR2Ua2kXnSBuQuncMYIU2AdOf3VVr6wZpj3pWYUWR1JLcPiGj8wRrcSOqoisGWz3UvUHRrZ9yf6Ih4QtOsC89wP3WOcZhopmLOPlHqbT+6LQcEue1C825SB/7OXJOJXEVSF2fKcO1zJ5EWnoNv591zj/ELJSyqHgeU80VbyQNq2JJYQaWkn81lQcMYoBxBPopzE1Lgf8futMPX0mRZXzgpxwRRbZ9imtFMCAXkvM9B9KncFLwTEwf1vzXqpjPEDdRGpo036FYZYx3iDSHG8W6G2y6CUF4gyGQs7lBJ57RCssBmjagY5ztLn2Gm1xYjuFOZJTayqQWCoQDANw0iTJ5TyhPsryt9SpqquA0H6NVwORb9lzYJNYppq1Q0e/oqrDsDQABYW+Ek4ewxg1CN9im1eqADeAvNc1uUlBDXqOhmJxwbTeCA4QZC5JjwA90bSY+V0mu/8N2wJ+mTvPNRWbZVUBBeI13Hz+ib+nJ16pALWhGL2Xyq+BA35r09sGAiKWFkCfZbW9EKLY4ySj9Lj/cquoOJmXw1A5JlwcwA9EbW4febSSOyVlPWNxjiNK9Ok5tqt+1/sgMPinsNnlwRtPhiiTLnVAeib0uHmQTDtMWB/ndS8wKOhmU1i9of0sfQqf4rxzjUa0dz82/lWWQUNLICT5xkAqOc/Y8rIMLBHgK9Rx/3dI6T+yOxmAfVplriHCPVKzw0+fLX0noWf1TvL8qr0yIcHjmj3Cpo5Bm2BdSqOaepQmogK9/xJyrS5tTqYKhquH5JiEtQpZDGa4aHmJg8iqnJsqe4QXxtIE3HdTWS4ZxeCBIB6KuY2uw+Z0COUdeyruc/4srZSZXlzKYgAH2/QDkmGKwYc0OAks2A33uEoyquHMcHEm5IkkH2VNw+WzqcHQNhIM85WPF3Kz3/AMCxYIOFMayvTbQ0/RJ3E2N/YlEZhwoXlwY7w7yy5+HCVhwe1jKtatYAsGw7m3dN356Z+gfKqtsdU9QxLF0LuHsnqUmu102OgxM+b9fVJeLXg1ASCIBF+Z7Kqq5o/Q/Q0azcSTH8qJzN7qjYrN0u3a8XEdEzx9tfkV6vgia7CHwdyU9bgvO0cgP1STNavmjmFY5TWbUpNdI2+CtSWpaFXmj3JbQFVYSVH5ZVgqiw2PEJb5G4lEwCJKAx+JBBa3lulmLzMkQ3c2Sk5m/Dgtc0vnchGFiLHIm2/VEVDBJN1LZNxE0DeOyYMzzW4tawnvyRdYQ12OaDadQTAPsEQ6mGiwhQ2Cxr8PVLH7HZU9PMg4boUyJRJj/ESgHUmjq4LluKw/ngXh2n9l1nix4dTv8Al1O+Bb9Vz/JMu11Wk7NOonvKJSUE2xe70UGZ0XMeKVBgDYFgN73g9uibZbl1CDJc53MPED0A6IiixxBIsOpMIWg41HxJMH0WVyrrJwyKaX7FIvsMqUw36Wtb6ALGoXWHt/Fkwfh7EzEITF4prLGdfJouZ9PdZcITfyNRjGS0AwWXACGyAd4Q+Ke2nV0t1aNIEkmS481QUmjw2lpubenUqdzGC+3KwTafWv5Cb0YYTDFzJ8Sb7bWWWMwLW0XCBYEk77XCMweFGgShMVi2AmlraTFwSqE7U/x9ac3FI5nxBgXACppIa7YpBTquGxInoSrfivMGvaKTDIBl0bBwtupRlIamk7Aj4kL1fHbnWnJCm9nRsACWDrA+yMy4OJLUOw6C3pATimQ1zXjYpeXTHYvoHfWFF0v35DsvFbP6L7aXE+hVcxjXDVAPfdeHYAcgFEWW6QtOmxzpDX+gsnuFz5lFt6T/ALp7TwZH5AUU3Ck/lA+EfRLaJfHY2li2+UOB5GCF6wGHexo1f3CrX0mhqUOIJJVb9guRC8eZv4ZZS31NJPzZeuGab3BogNvO4upjinG+Ni3uGzfKPZVHDORa3hzjI0hwEm10dyioLRG1tspnueW/ibcm9CvWTkF7jawhLs3rNc7wy99Lo8NkEc4RPDeVU6JLm1RVLrauYHSJWbbXKxebA9Ioap8pMf3KA/yzdbngS50CT22jojcS/wAsdUC+rpe1hBlwJn05LHl5eX4nRbS6McFU/DcTaCQP3UtmWYsY8z5ugH8qfq40nclZF4K9NV9MUUvJhu7voNzHiOu+zXaB0b+5U46sSTqNzzRlZg9EFiWxfotCuiEFkUUuTZ5pXcW+6yqCDCzr1YIcFq2qKnZ3TqrSC2weI8Wgx3MCPcbphl2Ygt0OUrwljdL3UXbPuOzgm+YYUgy2xSVkfywcrlq1Flk2aAeUlUDcSDsVx8Zi4G+6OocSvb3QKtlqs/Z1xmJaFv4o6rlX+rieSJbxU9w6KcZLkmXePxQPlCj+Kc7bTaabXhr3Ax27ryzFuLC9x0tAkk7wLlckxmOdVeXuJJcZ9uimFfkyqyzEUXDGUGtVE7T83XSMLWZRdWIgQA2LjYbrkGWY19Nwc1xaQdwunZTj/GoNqOI1Pc6QPS/ooura/L4FJS09ZVmj31XChSDnfTJJ0hs8+gRmbYSkzS+IqE8vKJnkOY7r5Xzhzfw6emnf8rQJ/r37pZmridIJJMSSepS3MsSrSS9nL9jbOM70PGiCA7f03CYZ5WH4bwDcE/aFC02yrPMP9miOekfYLIUEk0FF6zmBpjssnUyFp6hfgei9gVGLm/3/AAhaomxRr1jUZK45CjEt5FCNMJrXoyO4+yW1mc1BIbSrEkPH1C/xzXRKFQVabXdQuW4epBldD4Sq6qRbOxt6FUXLrS+iXeHjHZfOyVOwbgq+sxBPphLqTRfKIio4BxVFlOURcrTCUk3oWXOTZHiIeOsb4WH8MGDU8vtzK5c1sFUfGWZeNiSB9LBpHfqk76aZqjkRe16zOlZPspxLqcQSJ3v8WSaiz7pkNwrc0qKyjmjKjmud5XCxPUCIRzPO5xOxu1RVN/mKcZZmhaRqMtSl3FU03/RO9YN8PR8wCeVa5LNPQ+UpQKwcZp+b9vUJnXo2F9t/dZ/H4345Jdkro5+Kg6r0QhS4fmb8L0xn/B3sVugBMT6rCoIPYr62qfzCFq4AhccB1W80LWofBRbhaOi+UYuFxJPvbpMJxkuauomW36jqOaxzShzS+m6Cha3pkxeM6ngM1p12y0w7od17NMSucUJGx9wm1HN6g3M+qWdP6HovUdAw1JoS3ifNPDZpb9TrD35pLhOIYF2/qleaY/WS/wDNsJ5IVU9JaxaIKw85PdFMAK+1aYAA5rCo8tgDcptCEnrNxYoql1Qj7R6IqfKERB6pndbB8WQ1B2696lxw1wGNdTIc0wVTYLOGvbou1x5qKY9bU6iFxTOP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56463"/>
            <a:ext cx="1897546" cy="18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 descr="http://www.hss.ntu.edu.sg/Research/Featured/PublishingImages/Frantisek%20Kratochvi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68799"/>
            <a:ext cx="16383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30596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Sebastian </a:t>
            </a:r>
            <a:r>
              <a:rPr lang="en-US" dirty="0" err="1" smtClean="0"/>
              <a:t>Fedden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18388" y="30689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Grev</a:t>
            </a:r>
            <a:r>
              <a:rPr lang="en-US" dirty="0" smtClean="0"/>
              <a:t> Corbett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67944" y="30596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Dunstan Brown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55079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Frantisek </a:t>
            </a:r>
            <a:r>
              <a:rPr lang="en-US" dirty="0" err="1" smtClean="0"/>
              <a:t>Kratochvil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39752" y="550794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Laura Robinson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928" y="59399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Antoinette </a:t>
            </a:r>
            <a:r>
              <a:rPr lang="en-US" dirty="0" err="1" smtClean="0"/>
              <a:t>Schapper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40152" y="5373216"/>
            <a:ext cx="3096344" cy="62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936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544616"/>
          </a:xfrm>
        </p:spPr>
        <p:txBody>
          <a:bodyPr/>
          <a:lstStyle/>
          <a:p>
            <a:pPr marL="0" indent="-457200">
              <a:spcAft>
                <a:spcPts val="600"/>
              </a:spcAft>
              <a:buNone/>
            </a:pPr>
            <a:r>
              <a:rPr lang="en-GB" sz="1600" dirty="0" err="1" smtClean="0"/>
              <a:t>Comrie</a:t>
            </a:r>
            <a:r>
              <a:rPr lang="en-GB" sz="1600" dirty="0" smtClean="0"/>
              <a:t>, B. 1989. </a:t>
            </a:r>
            <a:r>
              <a:rPr lang="en-GB" sz="1600" i="1" dirty="0" smtClean="0"/>
              <a:t>Language Universals and Linguistic Typology.</a:t>
            </a:r>
            <a:r>
              <a:rPr lang="en-GB" sz="1600" dirty="0" smtClean="0"/>
              <a:t> Oxford: Blackwell.</a:t>
            </a:r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err="1" smtClean="0"/>
              <a:t>Dalrymple</a:t>
            </a:r>
            <a:r>
              <a:rPr lang="en-US" sz="1600" dirty="0" smtClean="0"/>
              <a:t>, M. &amp; I. </a:t>
            </a:r>
            <a:r>
              <a:rPr lang="en-US" sz="1600" dirty="0" err="1" smtClean="0"/>
              <a:t>Nikolaeva</a:t>
            </a:r>
            <a:r>
              <a:rPr lang="en-US" sz="1600" dirty="0" smtClean="0"/>
              <a:t>. 2011. </a:t>
            </a:r>
            <a:r>
              <a:rPr lang="en-US" sz="1600" i="1" dirty="0" smtClean="0"/>
              <a:t>Objects and information structure</a:t>
            </a:r>
            <a:r>
              <a:rPr lang="en-US" sz="1600" dirty="0" smtClean="0"/>
              <a:t>. Cambridge: CUP.</a:t>
            </a:r>
            <a:endParaRPr lang="en-US" sz="1600" dirty="0"/>
          </a:p>
          <a:p>
            <a:pPr marL="0" indent="-457200">
              <a:spcAft>
                <a:spcPts val="600"/>
              </a:spcAft>
              <a:buNone/>
            </a:pPr>
            <a:r>
              <a:rPr lang="en-GB" sz="1600" dirty="0" err="1" smtClean="0"/>
              <a:t>Haspelmath</a:t>
            </a:r>
            <a:r>
              <a:rPr lang="en-GB" sz="1600" dirty="0" smtClean="0"/>
              <a:t>, M. 2011. </a:t>
            </a:r>
            <a:r>
              <a:rPr lang="en-US" sz="1600" dirty="0" smtClean="0"/>
              <a:t>On </a:t>
            </a:r>
            <a:r>
              <a:rPr lang="en-US" sz="1600" dirty="0"/>
              <a:t>S, A, P, T, and R as comparative concepts for alignment typology. </a:t>
            </a:r>
            <a:r>
              <a:rPr lang="en-US" sz="1600" i="1" dirty="0"/>
              <a:t>Linguistic Typology </a:t>
            </a:r>
            <a:r>
              <a:rPr lang="en-US" sz="1600" dirty="0"/>
              <a:t>15 (2011), 535-567</a:t>
            </a:r>
            <a:r>
              <a:rPr lang="en-US" sz="1600" dirty="0" smtClean="0"/>
              <a:t>.</a:t>
            </a:r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err="1" smtClean="0"/>
              <a:t>Fedden</a:t>
            </a:r>
            <a:r>
              <a:rPr lang="en-US" sz="1600" dirty="0"/>
              <a:t>, </a:t>
            </a:r>
            <a:r>
              <a:rPr lang="en-US" sz="1600" dirty="0" smtClean="0"/>
              <a:t>S., D. Brown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 err="1" smtClean="0"/>
              <a:t>Kratochvíl</a:t>
            </a:r>
            <a:r>
              <a:rPr lang="en-US" sz="1600" dirty="0"/>
              <a:t>, </a:t>
            </a:r>
            <a:r>
              <a:rPr lang="en-US" sz="1600" dirty="0" smtClean="0"/>
              <a:t>L. Robinson &amp; A. </a:t>
            </a:r>
            <a:r>
              <a:rPr lang="en-US" sz="1600" dirty="0" err="1" smtClean="0"/>
              <a:t>Schapper</a:t>
            </a:r>
            <a:r>
              <a:rPr lang="en-US" sz="1600" dirty="0" smtClean="0"/>
              <a:t>. 2014. Variation </a:t>
            </a:r>
            <a:r>
              <a:rPr lang="en-US" sz="1600" dirty="0"/>
              <a:t>in pronominal indexing: lexical stipulation vs. referential </a:t>
            </a:r>
            <a:r>
              <a:rPr lang="en-US" sz="1600" dirty="0" smtClean="0"/>
              <a:t>properties. </a:t>
            </a:r>
            <a:r>
              <a:rPr lang="en-US" sz="1600" i="1" dirty="0" smtClean="0"/>
              <a:t>Studies in Language.</a:t>
            </a:r>
            <a:endParaRPr lang="en-US" sz="1600" dirty="0"/>
          </a:p>
          <a:p>
            <a:pPr marL="0" indent="-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/>
              <a:t>Holton, G., M. Klamer</a:t>
            </a:r>
            <a:r>
              <a:rPr lang="en-US" sz="1600" dirty="0"/>
              <a:t>, </a:t>
            </a:r>
            <a:r>
              <a:rPr lang="en-US" sz="1600" dirty="0" smtClean="0"/>
              <a:t>F. </a:t>
            </a:r>
            <a:r>
              <a:rPr lang="en-US" sz="1600" dirty="0" err="1" smtClean="0"/>
              <a:t>Kratochvil</a:t>
            </a:r>
            <a:r>
              <a:rPr lang="en-US" sz="1600" dirty="0"/>
              <a:t>, </a:t>
            </a:r>
            <a:r>
              <a:rPr lang="en-US" sz="1600" dirty="0" smtClean="0"/>
              <a:t>L. Robinson</a:t>
            </a:r>
            <a:r>
              <a:rPr lang="en-US" sz="1600" dirty="0"/>
              <a:t>, </a:t>
            </a:r>
            <a:r>
              <a:rPr lang="en-US" sz="1600" dirty="0" smtClean="0"/>
              <a:t>A. </a:t>
            </a:r>
            <a:r>
              <a:rPr lang="en-US" sz="1600" dirty="0" err="1" smtClean="0"/>
              <a:t>Schapper</a:t>
            </a:r>
            <a:r>
              <a:rPr lang="en-US" sz="1600" dirty="0"/>
              <a:t>. </a:t>
            </a:r>
            <a:r>
              <a:rPr lang="en-US" sz="1600" dirty="0" smtClean="0"/>
              <a:t>  2012</a:t>
            </a:r>
            <a:r>
              <a:rPr lang="en-US" sz="1600" dirty="0"/>
              <a:t>. The historical relation of the Papuan languages of </a:t>
            </a:r>
            <a:r>
              <a:rPr lang="en-US" sz="1600" dirty="0" err="1"/>
              <a:t>Alor</a:t>
            </a:r>
            <a:r>
              <a:rPr lang="en-US" sz="1600" dirty="0"/>
              <a:t> and </a:t>
            </a:r>
            <a:r>
              <a:rPr lang="en-US" sz="1600" dirty="0" err="1"/>
              <a:t>Pantar</a:t>
            </a:r>
            <a:r>
              <a:rPr lang="en-US" sz="1600" dirty="0"/>
              <a:t>. </a:t>
            </a:r>
            <a:r>
              <a:rPr lang="en-US" sz="1600" i="1" dirty="0"/>
              <a:t>Oceanic Linguistics </a:t>
            </a:r>
            <a:r>
              <a:rPr lang="en-US" sz="1600" dirty="0"/>
              <a:t>51(1):87-122. </a:t>
            </a:r>
            <a:endParaRPr lang="en-US" sz="1600" dirty="0" smtClean="0"/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smtClean="0"/>
              <a:t>Klamer, Marian. 2010. A grammar of </a:t>
            </a:r>
            <a:r>
              <a:rPr lang="en-US" sz="1600" dirty="0" err="1" smtClean="0"/>
              <a:t>Teiwa</a:t>
            </a:r>
            <a:r>
              <a:rPr lang="en-US" sz="1600" dirty="0" smtClean="0"/>
              <a:t>. NY Berlin: De </a:t>
            </a:r>
            <a:r>
              <a:rPr lang="en-US" sz="1600" dirty="0" err="1" smtClean="0"/>
              <a:t>Gruyter</a:t>
            </a:r>
            <a:r>
              <a:rPr lang="en-US" sz="1600" dirty="0" smtClean="0"/>
              <a:t> Mouton.</a:t>
            </a:r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err="1" smtClean="0"/>
              <a:t>Klamer</a:t>
            </a:r>
            <a:r>
              <a:rPr lang="en-US" sz="1600" dirty="0" smtClean="0"/>
              <a:t>, Marian. 2014. </a:t>
            </a:r>
            <a:r>
              <a:rPr lang="en-US" sz="1600" smtClean="0"/>
              <a:t>Kaera. </a:t>
            </a:r>
            <a:r>
              <a:rPr lang="en-US" sz="1600" dirty="0" smtClean="0"/>
              <a:t>In: Antoinette </a:t>
            </a:r>
            <a:r>
              <a:rPr lang="en-US" sz="1600" dirty="0" err="1" smtClean="0"/>
              <a:t>Schapper</a:t>
            </a:r>
            <a:r>
              <a:rPr lang="en-US" sz="1600" dirty="0" smtClean="0"/>
              <a:t> (ed.): </a:t>
            </a:r>
            <a:r>
              <a:rPr lang="en-US" sz="1600" i="1" dirty="0" smtClean="0"/>
              <a:t>Timor-</a:t>
            </a:r>
            <a:r>
              <a:rPr lang="en-US" sz="1600" i="1" dirty="0" err="1" smtClean="0"/>
              <a:t>Alor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Pantar</a:t>
            </a:r>
            <a:r>
              <a:rPr lang="en-US" sz="1600" i="1" dirty="0" smtClean="0"/>
              <a:t> languages: Sketch Grammars</a:t>
            </a:r>
            <a:r>
              <a:rPr lang="en-US" sz="1600" dirty="0" smtClean="0"/>
              <a:t>. Berlin: de </a:t>
            </a:r>
            <a:r>
              <a:rPr lang="en-US" sz="1600" dirty="0" err="1" smtClean="0"/>
              <a:t>Gruyter</a:t>
            </a:r>
            <a:r>
              <a:rPr lang="en-US" sz="1600" dirty="0" smtClean="0"/>
              <a:t> Mouton.</a:t>
            </a:r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smtClean="0"/>
              <a:t>Klamer, Marian &amp; Frantisek </a:t>
            </a:r>
            <a:r>
              <a:rPr lang="en-US" sz="1600" dirty="0" err="1" smtClean="0"/>
              <a:t>Kratochvíl</a:t>
            </a:r>
            <a:r>
              <a:rPr lang="en-US" sz="1600" dirty="0" smtClean="0"/>
              <a:t>. 2006. </a:t>
            </a:r>
            <a:r>
              <a:rPr lang="nl-NL" sz="1600" dirty="0"/>
              <a:t>The </a:t>
            </a:r>
            <a:r>
              <a:rPr lang="nl-NL" sz="1600" dirty="0" err="1"/>
              <a:t>role</a:t>
            </a:r>
            <a:r>
              <a:rPr lang="nl-NL" sz="1600" dirty="0"/>
              <a:t> of </a:t>
            </a:r>
            <a:r>
              <a:rPr lang="nl-NL" sz="1600" dirty="0" err="1"/>
              <a:t>animacy</a:t>
            </a:r>
            <a:r>
              <a:rPr lang="nl-NL" sz="1600" dirty="0"/>
              <a:t> in </a:t>
            </a:r>
            <a:r>
              <a:rPr lang="nl-NL" sz="1600" dirty="0" err="1"/>
              <a:t>Teiwa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Abui</a:t>
            </a:r>
            <a:r>
              <a:rPr lang="nl-NL" sz="1600" dirty="0"/>
              <a:t> (</a:t>
            </a:r>
            <a:r>
              <a:rPr lang="nl-NL" sz="1600" dirty="0" err="1"/>
              <a:t>Papuan</a:t>
            </a:r>
            <a:r>
              <a:rPr lang="nl-NL" sz="1600" dirty="0"/>
              <a:t>). </a:t>
            </a:r>
            <a:r>
              <a:rPr lang="nl-NL" sz="1600" i="1" dirty="0" err="1"/>
              <a:t>Proceedings</a:t>
            </a:r>
            <a:r>
              <a:rPr lang="nl-NL" sz="1600" i="1" dirty="0"/>
              <a:t> of </a:t>
            </a:r>
            <a:r>
              <a:rPr lang="nl-NL" sz="1600" i="1" dirty="0" err="1"/>
              <a:t>BLS</a:t>
            </a:r>
            <a:r>
              <a:rPr lang="nl-NL" sz="1600" i="1" dirty="0"/>
              <a:t> 32</a:t>
            </a:r>
            <a:r>
              <a:rPr lang="nl-NL" sz="1600" dirty="0"/>
              <a:t>. Berkeley</a:t>
            </a:r>
            <a:r>
              <a:rPr lang="nl-NL" sz="1600" dirty="0" smtClean="0"/>
              <a:t>: </a:t>
            </a:r>
            <a:r>
              <a:rPr lang="nl-NL" sz="1600" dirty="0" err="1" smtClean="0"/>
              <a:t>BLS</a:t>
            </a:r>
            <a:r>
              <a:rPr lang="nl-NL" sz="1600" dirty="0" smtClean="0"/>
              <a:t>. </a:t>
            </a:r>
            <a:endParaRPr lang="en-US" sz="1600" dirty="0" smtClean="0"/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err="1" smtClean="0"/>
              <a:t>Kratochvíl</a:t>
            </a:r>
            <a:r>
              <a:rPr lang="en-US" sz="1600" dirty="0" smtClean="0"/>
              <a:t>, Frantisek. 2007. </a:t>
            </a:r>
            <a:r>
              <a:rPr lang="en-US" sz="1600" i="1" dirty="0" smtClean="0"/>
              <a:t>A grammar of </a:t>
            </a:r>
            <a:r>
              <a:rPr lang="en-US" sz="1600" i="1" dirty="0" err="1" smtClean="0"/>
              <a:t>Abui</a:t>
            </a:r>
            <a:r>
              <a:rPr lang="en-US" sz="1600" i="1" dirty="0" smtClean="0"/>
              <a:t>. </a:t>
            </a:r>
            <a:r>
              <a:rPr lang="en-US" sz="1600" dirty="0" smtClean="0"/>
              <a:t>PhD diss. Leiden. Utrecht: LOT.</a:t>
            </a:r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err="1" smtClean="0"/>
              <a:t>Kratochvíl</a:t>
            </a:r>
            <a:r>
              <a:rPr lang="en-US" sz="1600" dirty="0" smtClean="0"/>
              <a:t>, Frantisek. 2011. Transitivity in </a:t>
            </a:r>
            <a:r>
              <a:rPr lang="en-US" sz="1600" dirty="0" err="1" smtClean="0"/>
              <a:t>Abui</a:t>
            </a:r>
            <a:r>
              <a:rPr lang="en-US" sz="1600" dirty="0" smtClean="0"/>
              <a:t>. </a:t>
            </a:r>
            <a:r>
              <a:rPr lang="en-US" sz="1600" i="1" dirty="0" smtClean="0"/>
              <a:t>Studies in Language </a:t>
            </a:r>
            <a:r>
              <a:rPr lang="en-US" sz="1600" dirty="0" smtClean="0"/>
              <a:t>35, 3: 588-635.</a:t>
            </a:r>
          </a:p>
          <a:p>
            <a:pPr marL="0" indent="-457200">
              <a:spcAft>
                <a:spcPts val="600"/>
              </a:spcAft>
              <a:buNone/>
            </a:pPr>
            <a:r>
              <a:rPr lang="en-US" sz="1600" dirty="0" err="1" smtClean="0"/>
              <a:t>Kratochvíl</a:t>
            </a:r>
            <a:r>
              <a:rPr lang="en-US" sz="1600" dirty="0" smtClean="0"/>
              <a:t>, Frantisek. 2014. Differential argument realization in </a:t>
            </a:r>
            <a:r>
              <a:rPr lang="en-US" sz="1600" dirty="0" err="1" smtClean="0"/>
              <a:t>Abui</a:t>
            </a:r>
            <a:r>
              <a:rPr lang="en-US" sz="1600" dirty="0" smtClean="0"/>
              <a:t>. </a:t>
            </a:r>
            <a:r>
              <a:rPr lang="en-US" sz="1600" i="1" dirty="0" smtClean="0"/>
              <a:t>Linguistics </a:t>
            </a:r>
            <a:r>
              <a:rPr lang="en-US" sz="1600" dirty="0" smtClean="0"/>
              <a:t>52, 2: 543-602.</a:t>
            </a:r>
            <a:endParaRPr lang="en-GB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3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280" y="1484785"/>
            <a:ext cx="7067128" cy="720079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Proto-</a:t>
            </a:r>
            <a:r>
              <a:rPr lang="en-US" dirty="0" err="1" smtClean="0"/>
              <a:t>Alor</a:t>
            </a:r>
            <a:r>
              <a:rPr lang="en-US" dirty="0" smtClean="0"/>
              <a:t> </a:t>
            </a:r>
            <a:r>
              <a:rPr lang="en-US" dirty="0" err="1" smtClean="0"/>
              <a:t>Pantar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791450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435327" y="6092527"/>
            <a:ext cx="504825" cy="504825"/>
          </a:xfrm>
          <a:prstGeom prst="ellipse">
            <a:avLst/>
          </a:prstGeom>
          <a:solidFill>
            <a:srgbClr val="008000">
              <a:alpha val="0"/>
            </a:srgbClr>
          </a:solidFill>
          <a:ln w="28575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971600" y="6165304"/>
            <a:ext cx="504825" cy="504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1" y="2575247"/>
            <a:ext cx="28083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923928" y="2420888"/>
            <a:ext cx="504825" cy="504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65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Proto-AP Split S</a:t>
            </a:r>
          </a:p>
        </p:txBody>
      </p:sp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3975100" y="1504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832225" y="1576388"/>
            <a:ext cx="161925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Proto-AP </a:t>
            </a:r>
            <a:r>
              <a:rPr lang="en-US" i="1"/>
              <a:t>*ga-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5795963" y="1557338"/>
            <a:ext cx="1336675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{S</a:t>
            </a:r>
            <a:r>
              <a:rPr lang="en-US" baseline="-25000"/>
              <a:t>P </a:t>
            </a:r>
            <a:r>
              <a:rPr lang="en-US"/>
              <a:t>, 	P}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5651500" y="2273300"/>
            <a:ext cx="8651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</a:t>
            </a:r>
          </a:p>
          <a:p>
            <a:r>
              <a:rPr lang="en-US"/>
              <a:t>EXP</a:t>
            </a:r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6659563" y="2300288"/>
            <a:ext cx="129698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PAT</a:t>
            </a:r>
          </a:p>
          <a:p>
            <a:r>
              <a:rPr lang="en-US"/>
              <a:t>REC/BEN</a:t>
            </a:r>
          </a:p>
        </p:txBody>
      </p:sp>
      <p:sp>
        <p:nvSpPr>
          <p:cNvPr id="74759" name="Line 8"/>
          <p:cNvSpPr>
            <a:spLocks noChangeShapeType="1"/>
          </p:cNvSpPr>
          <p:nvPr/>
        </p:nvSpPr>
        <p:spPr bwMode="auto">
          <a:xfrm>
            <a:off x="5580063" y="17732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9"/>
          <p:cNvSpPr>
            <a:spLocks noChangeShapeType="1"/>
          </p:cNvSpPr>
          <p:nvPr/>
        </p:nvSpPr>
        <p:spPr bwMode="auto">
          <a:xfrm flipH="1">
            <a:off x="5508625" y="1773238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>
            <a:off x="6011863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2" name="Line 11"/>
          <p:cNvSpPr>
            <a:spLocks noChangeShapeType="1"/>
          </p:cNvSpPr>
          <p:nvPr/>
        </p:nvSpPr>
        <p:spPr bwMode="auto">
          <a:xfrm>
            <a:off x="687705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720725" y="4233863"/>
            <a:ext cx="488306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Polysemous</a:t>
            </a:r>
            <a:r>
              <a:rPr lang="en-US" sz="3200" dirty="0"/>
              <a:t> </a:t>
            </a:r>
            <a:r>
              <a:rPr lang="en-US" sz="3200" dirty="0" smtClean="0"/>
              <a:t>‘</a:t>
            </a:r>
            <a:r>
              <a:rPr lang="en-US" sz="3200" dirty="0"/>
              <a:t>PAT’ </a:t>
            </a:r>
            <a:r>
              <a:rPr lang="en-US" sz="3200" dirty="0" smtClean="0"/>
              <a:t>prefix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 1 expression</a:t>
            </a: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 2 grammatical functions </a:t>
            </a: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 4 semantic categories</a:t>
            </a:r>
          </a:p>
        </p:txBody>
      </p:sp>
      <p:sp>
        <p:nvSpPr>
          <p:cNvPr id="74764" name="Oval 13"/>
          <p:cNvSpPr>
            <a:spLocks noChangeArrowheads="1"/>
          </p:cNvSpPr>
          <p:nvPr/>
        </p:nvSpPr>
        <p:spPr bwMode="auto">
          <a:xfrm>
            <a:off x="5076825" y="2060575"/>
            <a:ext cx="3240088" cy="1439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TextBox 13"/>
          <p:cNvSpPr txBox="1">
            <a:spLocks noChangeArrowheads="1"/>
          </p:cNvSpPr>
          <p:nvPr/>
        </p:nvSpPr>
        <p:spPr bwMode="auto">
          <a:xfrm>
            <a:off x="698500" y="3636963"/>
            <a:ext cx="8134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FF0000"/>
                </a:solidFill>
              </a:rPr>
              <a:t>Volatile alignment system in Proto language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93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20527"/>
            <a:ext cx="84201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92080" y="4911551"/>
            <a:ext cx="103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Timor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298900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32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4"/>
          <p:cNvSpPr txBox="1">
            <a:spLocks noChangeArrowheads="1"/>
          </p:cNvSpPr>
          <p:nvPr/>
        </p:nvSpPr>
        <p:spPr bwMode="auto">
          <a:xfrm>
            <a:off x="3975100" y="1504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5778" name="Text Box 5"/>
          <p:cNvSpPr txBox="1">
            <a:spLocks noChangeArrowheads="1"/>
          </p:cNvSpPr>
          <p:nvPr/>
        </p:nvSpPr>
        <p:spPr bwMode="auto">
          <a:xfrm>
            <a:off x="3832225" y="1576388"/>
            <a:ext cx="2090738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Proto-AP </a:t>
            </a:r>
            <a:r>
              <a:rPr lang="en-US" sz="2400" i="1"/>
              <a:t>*ga-</a:t>
            </a:r>
          </a:p>
        </p:txBody>
      </p:sp>
      <p:sp>
        <p:nvSpPr>
          <p:cNvPr id="75779" name="Text Box 6"/>
          <p:cNvSpPr txBox="1">
            <a:spLocks noChangeArrowheads="1"/>
          </p:cNvSpPr>
          <p:nvPr/>
        </p:nvSpPr>
        <p:spPr bwMode="auto">
          <a:xfrm>
            <a:off x="6259513" y="1557338"/>
            <a:ext cx="1336675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{S</a:t>
            </a:r>
            <a:r>
              <a:rPr lang="en-US" baseline="-25000"/>
              <a:t>P </a:t>
            </a:r>
            <a:r>
              <a:rPr lang="en-US"/>
              <a:t>, 	P}</a:t>
            </a:r>
          </a:p>
        </p:txBody>
      </p:sp>
      <p:sp>
        <p:nvSpPr>
          <p:cNvPr id="75780" name="Text Box 7"/>
          <p:cNvSpPr txBox="1">
            <a:spLocks noChangeArrowheads="1"/>
          </p:cNvSpPr>
          <p:nvPr/>
        </p:nvSpPr>
        <p:spPr bwMode="auto">
          <a:xfrm>
            <a:off x="6154738" y="2273300"/>
            <a:ext cx="8651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TH</a:t>
            </a:r>
          </a:p>
          <a:p>
            <a:r>
              <a:rPr lang="en-US">
                <a:solidFill>
                  <a:schemeClr val="bg2"/>
                </a:solidFill>
              </a:rPr>
              <a:t>EXP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7164388" y="2300288"/>
            <a:ext cx="1368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PAT</a:t>
            </a:r>
          </a:p>
          <a:p>
            <a:r>
              <a:rPr lang="en-US">
                <a:solidFill>
                  <a:schemeClr val="bg2"/>
                </a:solidFill>
              </a:rPr>
              <a:t>REC/BEN</a:t>
            </a:r>
          </a:p>
        </p:txBody>
      </p:sp>
      <p:sp>
        <p:nvSpPr>
          <p:cNvPr id="75782" name="Line 10"/>
          <p:cNvSpPr>
            <a:spLocks noChangeShapeType="1"/>
          </p:cNvSpPr>
          <p:nvPr/>
        </p:nvSpPr>
        <p:spPr bwMode="auto">
          <a:xfrm>
            <a:off x="5580063" y="17732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Line 11"/>
          <p:cNvSpPr>
            <a:spLocks noChangeShapeType="1"/>
          </p:cNvSpPr>
          <p:nvPr/>
        </p:nvSpPr>
        <p:spPr bwMode="auto">
          <a:xfrm flipH="1">
            <a:off x="5940425" y="1773238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4" name="Line 12"/>
          <p:cNvSpPr>
            <a:spLocks noChangeShapeType="1"/>
          </p:cNvSpPr>
          <p:nvPr/>
        </p:nvSpPr>
        <p:spPr bwMode="auto">
          <a:xfrm>
            <a:off x="6516688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5" name="Line 13"/>
          <p:cNvSpPr>
            <a:spLocks noChangeShapeType="1"/>
          </p:cNvSpPr>
          <p:nvPr/>
        </p:nvSpPr>
        <p:spPr bwMode="auto">
          <a:xfrm>
            <a:off x="730885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6" name="Text Box 7"/>
          <p:cNvSpPr txBox="1">
            <a:spLocks noChangeArrowheads="1"/>
          </p:cNvSpPr>
          <p:nvPr/>
        </p:nvSpPr>
        <p:spPr bwMode="auto">
          <a:xfrm>
            <a:off x="5219700" y="4221163"/>
            <a:ext cx="1081088" cy="4762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dirty="0" smtClean="0"/>
              <a:t>a-</a:t>
            </a:r>
            <a:endParaRPr lang="en-US" sz="2400" dirty="0"/>
          </a:p>
        </p:txBody>
      </p:sp>
      <p:sp>
        <p:nvSpPr>
          <p:cNvPr id="75787" name="Text Box 7"/>
          <p:cNvSpPr txBox="1">
            <a:spLocks noChangeArrowheads="1"/>
          </p:cNvSpPr>
          <p:nvPr/>
        </p:nvSpPr>
        <p:spPr bwMode="auto">
          <a:xfrm>
            <a:off x="7092950" y="5373688"/>
            <a:ext cx="7191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1F23BD"/>
                </a:solidFill>
              </a:rPr>
              <a:t>LOC</a:t>
            </a:r>
          </a:p>
        </p:txBody>
      </p:sp>
      <p:sp>
        <p:nvSpPr>
          <p:cNvPr id="75788" name="Line 8"/>
          <p:cNvSpPr>
            <a:spLocks noChangeShapeType="1"/>
          </p:cNvSpPr>
          <p:nvPr/>
        </p:nvSpPr>
        <p:spPr bwMode="auto">
          <a:xfrm>
            <a:off x="4500563" y="2205038"/>
            <a:ext cx="1223962" cy="201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789" name="Text Box 7"/>
          <p:cNvSpPr txBox="1">
            <a:spLocks noChangeArrowheads="1"/>
          </p:cNvSpPr>
          <p:nvPr/>
        </p:nvSpPr>
        <p:spPr bwMode="auto">
          <a:xfrm>
            <a:off x="5219700" y="4797425"/>
            <a:ext cx="1081088" cy="4762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dirty="0" smtClean="0"/>
              <a:t>e-</a:t>
            </a:r>
            <a:endParaRPr lang="en-US" sz="2400" dirty="0"/>
          </a:p>
        </p:txBody>
      </p:sp>
      <p:sp>
        <p:nvSpPr>
          <p:cNvPr id="75790" name="Text Box 7"/>
          <p:cNvSpPr txBox="1">
            <a:spLocks noChangeArrowheads="1"/>
          </p:cNvSpPr>
          <p:nvPr/>
        </p:nvSpPr>
        <p:spPr bwMode="auto">
          <a:xfrm>
            <a:off x="5219700" y="5300663"/>
            <a:ext cx="1081088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dirty="0" smtClean="0"/>
              <a:t>o-</a:t>
            </a:r>
            <a:endParaRPr lang="en-US" sz="2400" dirty="0"/>
          </a:p>
        </p:txBody>
      </p:sp>
      <p:sp>
        <p:nvSpPr>
          <p:cNvPr id="75791" name="Text Box 8"/>
          <p:cNvSpPr txBox="1">
            <a:spLocks noChangeArrowheads="1"/>
          </p:cNvSpPr>
          <p:nvPr/>
        </p:nvSpPr>
        <p:spPr bwMode="auto">
          <a:xfrm>
            <a:off x="7705725" y="4868863"/>
            <a:ext cx="12588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REC/BEN</a:t>
            </a:r>
          </a:p>
        </p:txBody>
      </p:sp>
      <p:sp>
        <p:nvSpPr>
          <p:cNvPr id="75792" name="Text Box 7"/>
          <p:cNvSpPr txBox="1">
            <a:spLocks noChangeArrowheads="1"/>
          </p:cNvSpPr>
          <p:nvPr/>
        </p:nvSpPr>
        <p:spPr bwMode="auto">
          <a:xfrm>
            <a:off x="6802438" y="4868863"/>
            <a:ext cx="8651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EXP</a:t>
            </a:r>
          </a:p>
        </p:txBody>
      </p:sp>
      <p:sp>
        <p:nvSpPr>
          <p:cNvPr id="75793" name="Text Box 7"/>
          <p:cNvSpPr txBox="1">
            <a:spLocks noChangeArrowheads="1"/>
          </p:cNvSpPr>
          <p:nvPr/>
        </p:nvSpPr>
        <p:spPr bwMode="auto">
          <a:xfrm>
            <a:off x="6804025" y="4365625"/>
            <a:ext cx="8651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</a:t>
            </a:r>
          </a:p>
        </p:txBody>
      </p:sp>
      <p:sp>
        <p:nvSpPr>
          <p:cNvPr id="75794" name="Text Box 8"/>
          <p:cNvSpPr txBox="1">
            <a:spLocks noChangeArrowheads="1"/>
          </p:cNvSpPr>
          <p:nvPr/>
        </p:nvSpPr>
        <p:spPr bwMode="auto">
          <a:xfrm>
            <a:off x="7740650" y="4348163"/>
            <a:ext cx="936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PAT</a:t>
            </a:r>
          </a:p>
        </p:txBody>
      </p:sp>
      <p:sp>
        <p:nvSpPr>
          <p:cNvPr id="75795" name="TextBox 27"/>
          <p:cNvSpPr txBox="1">
            <a:spLocks noChangeArrowheads="1"/>
          </p:cNvSpPr>
          <p:nvPr/>
        </p:nvSpPr>
        <p:spPr bwMode="auto">
          <a:xfrm>
            <a:off x="333375" y="6084888"/>
            <a:ext cx="6792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Development of specialized prefixes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DOM in Alor Pantar languages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5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7324"/>
            <a:ext cx="8229600" cy="336548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4294622" y="2636912"/>
            <a:ext cx="2232248" cy="1512168"/>
          </a:xfrm>
          <a:prstGeom prst="ellipse">
            <a:avLst/>
          </a:prstGeom>
          <a:gradFill>
            <a:gsLst>
              <a:gs pos="69000">
                <a:schemeClr val="bg1">
                  <a:alpha val="26000"/>
                </a:schemeClr>
              </a:gs>
              <a:gs pos="22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83568" y="1412776"/>
            <a:ext cx="2952328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 smtClean="0"/>
              <a:t>Teiwa: 4,000 speakers, </a:t>
            </a:r>
            <a:r>
              <a:rPr lang="en-GB" b="1" dirty="0" err="1" smtClean="0"/>
              <a:t>Kaera</a:t>
            </a:r>
            <a:r>
              <a:rPr lang="en-GB" b="1" dirty="0" smtClean="0"/>
              <a:t>: 5,500 speakers</a:t>
            </a:r>
            <a:endParaRPr lang="en-GB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499992" y="1619508"/>
            <a:ext cx="338437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 err="1" smtClean="0"/>
              <a:t>Abui</a:t>
            </a:r>
            <a:r>
              <a:rPr lang="en-GB" b="1" dirty="0" smtClean="0"/>
              <a:t>: 16,000 </a:t>
            </a:r>
            <a:r>
              <a:rPr lang="en-GB" b="1" dirty="0"/>
              <a:t>speakers</a:t>
            </a:r>
          </a:p>
        </p:txBody>
      </p:sp>
      <p:sp>
        <p:nvSpPr>
          <p:cNvPr id="11" name="Oval 10"/>
          <p:cNvSpPr/>
          <p:nvPr/>
        </p:nvSpPr>
        <p:spPr>
          <a:xfrm>
            <a:off x="2339752" y="2924944"/>
            <a:ext cx="936104" cy="684076"/>
          </a:xfrm>
          <a:prstGeom prst="ellipse">
            <a:avLst/>
          </a:prstGeom>
          <a:gradFill>
            <a:gsLst>
              <a:gs pos="10417">
                <a:schemeClr val="bg1"/>
              </a:gs>
              <a:gs pos="84500">
                <a:srgbClr val="DCF1F3"/>
              </a:gs>
              <a:gs pos="69000">
                <a:schemeClr val="bg1">
                  <a:alpha val="26000"/>
                </a:schemeClr>
              </a:gs>
              <a:gs pos="22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6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Typological profile </a:t>
            </a:r>
            <a:br>
              <a:rPr lang="en-US" altLang="en-US" dirty="0" smtClean="0"/>
            </a:br>
            <a:r>
              <a:rPr lang="en-US" altLang="en-US" dirty="0" smtClean="0"/>
              <a:t>AP languages</a:t>
            </a:r>
            <a:endParaRPr lang="en-US" alt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en-US" dirty="0" err="1" smtClean="0"/>
              <a:t>SV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APV</a:t>
            </a:r>
            <a:r>
              <a:rPr lang="en-US" altLang="en-US" dirty="0" smtClean="0"/>
              <a:t>, head-final, serial verbs</a:t>
            </a:r>
          </a:p>
          <a:p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case marking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Pronominal </a:t>
            </a:r>
            <a:r>
              <a:rPr lang="en-US" dirty="0"/>
              <a:t>prefixes </a:t>
            </a:r>
            <a:r>
              <a:rPr lang="en-US" dirty="0" smtClean="0"/>
              <a:t>mark </a:t>
            </a:r>
            <a:r>
              <a:rPr lang="en-US" dirty="0" smtClean="0">
                <a:solidFill>
                  <a:srgbClr val="FF0000"/>
                </a:solidFill>
              </a:rPr>
              <a:t>P on </a:t>
            </a:r>
            <a:r>
              <a:rPr lang="en-US" altLang="en-US" dirty="0" smtClean="0">
                <a:solidFill>
                  <a:srgbClr val="FF0000"/>
                </a:solidFill>
              </a:rPr>
              <a:t>verb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Identical prefix encoding P and </a:t>
            </a:r>
            <a:r>
              <a:rPr lang="en-US" altLang="en-US" dirty="0" err="1" smtClean="0"/>
              <a:t>POSS</a:t>
            </a:r>
            <a:endParaRPr lang="en-US" altLang="en-US" dirty="0" smtClean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8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339E9D-7D04-4CAE-93BF-659B3002F854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 flipH="1">
            <a:off x="2987824" y="2636912"/>
            <a:ext cx="1366838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79513" y="4384675"/>
            <a:ext cx="2592288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Teiwa </a:t>
            </a:r>
          </a:p>
          <a:p>
            <a:pPr algn="ctr"/>
            <a:r>
              <a:rPr lang="en-US" sz="2400" dirty="0" smtClean="0">
                <a:solidFill>
                  <a:srgbClr val="DC002E"/>
                </a:solidFill>
              </a:rPr>
              <a:t>Accusative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DOM</a:t>
            </a:r>
          </a:p>
        </p:txBody>
      </p:sp>
      <p:sp>
        <p:nvSpPr>
          <p:cNvPr id="44038" name="Line 8"/>
          <p:cNvSpPr>
            <a:spLocks noChangeShapeType="1"/>
          </p:cNvSpPr>
          <p:nvPr/>
        </p:nvSpPr>
        <p:spPr bwMode="auto">
          <a:xfrm>
            <a:off x="4355976" y="2636912"/>
            <a:ext cx="1439863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6012160" y="4365104"/>
            <a:ext cx="2736304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Abui</a:t>
            </a:r>
            <a:endParaRPr lang="en-US" sz="2400" dirty="0"/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Semantic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DOM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3227541" y="1700213"/>
            <a:ext cx="2715808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Proto-</a:t>
            </a:r>
            <a:r>
              <a:rPr lang="en-US" sz="2400" dirty="0" err="1"/>
              <a:t>Alor</a:t>
            </a:r>
            <a:r>
              <a:rPr lang="en-US" sz="2400" dirty="0"/>
              <a:t> </a:t>
            </a:r>
            <a:r>
              <a:rPr lang="en-US" sz="2400" dirty="0" err="1"/>
              <a:t>Pantar</a:t>
            </a:r>
            <a:endParaRPr lang="en-US" sz="2400" dirty="0"/>
          </a:p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Semantic /  Split-S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4CE6E-4411-4D12-ACEF-0E9B2FDC94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355976" y="2636912"/>
            <a:ext cx="216024" cy="18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131840" y="4365104"/>
            <a:ext cx="2736304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Kaera</a:t>
            </a:r>
            <a:endParaRPr lang="en-US" sz="2400" dirty="0"/>
          </a:p>
          <a:p>
            <a:pPr algn="ctr"/>
            <a:r>
              <a:rPr lang="en-US" sz="2400" dirty="0" smtClean="0">
                <a:solidFill>
                  <a:srgbClr val="DC002E"/>
                </a:solidFill>
              </a:rPr>
              <a:t>Accusative/</a:t>
            </a:r>
            <a:r>
              <a:rPr lang="en-US" sz="2400" dirty="0" smtClean="0">
                <a:solidFill>
                  <a:srgbClr val="00B050"/>
                </a:solidFill>
              </a:rPr>
              <a:t>Split S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6085" grpId="0" animBg="1"/>
      <p:bldP spid="44038" grpId="0" animBg="1"/>
      <p:bldP spid="46087" grpId="0" animBg="1"/>
      <p:bldP spid="4608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781128"/>
          </a:xfrm>
        </p:spPr>
        <p:txBody>
          <a:bodyPr/>
          <a:lstStyle/>
          <a:p>
            <a:r>
              <a:rPr lang="en-GB" dirty="0" smtClean="0"/>
              <a:t>P, A, S are comparative concepts </a:t>
            </a:r>
          </a:p>
          <a:p>
            <a:r>
              <a:rPr lang="en-GB" dirty="0" smtClean="0"/>
              <a:t>P = least Agent-like argument of transitive clause </a:t>
            </a:r>
          </a:p>
          <a:p>
            <a:r>
              <a:rPr lang="en-GB" dirty="0" smtClean="0"/>
              <a:t>Typical transitive verbs: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i="1" dirty="0" smtClean="0"/>
              <a:t>hit, kick, carry, search for, take, hold</a:t>
            </a:r>
          </a:p>
          <a:p>
            <a:pPr marL="0" indent="0">
              <a:buNone/>
            </a:pPr>
            <a:r>
              <a:rPr lang="en-GB" sz="2400" dirty="0" smtClean="0"/>
              <a:t>	(</a:t>
            </a:r>
            <a:r>
              <a:rPr lang="en-GB" sz="2400" dirty="0"/>
              <a:t>cf. </a:t>
            </a:r>
            <a:r>
              <a:rPr lang="en-GB" sz="2400" dirty="0" err="1" smtClean="0"/>
              <a:t>Tsunoda</a:t>
            </a:r>
            <a:r>
              <a:rPr lang="en-GB" sz="2400" dirty="0" smtClean="0"/>
              <a:t> 1981, </a:t>
            </a:r>
            <a:r>
              <a:rPr lang="en-GB" sz="2400" dirty="0" err="1" smtClean="0"/>
              <a:t>Comrie</a:t>
            </a:r>
            <a:r>
              <a:rPr lang="en-GB" sz="2400" dirty="0" smtClean="0"/>
              <a:t> </a:t>
            </a:r>
            <a:r>
              <a:rPr lang="en-GB" sz="2400" dirty="0"/>
              <a:t>1989:111, </a:t>
            </a:r>
            <a:r>
              <a:rPr lang="en-GB" sz="2400" dirty="0" err="1"/>
              <a:t>Haspelmath</a:t>
            </a:r>
            <a:r>
              <a:rPr lang="en-GB" sz="2400" dirty="0"/>
              <a:t> </a:t>
            </a:r>
            <a:r>
              <a:rPr lang="en-GB" sz="2400" dirty="0" smtClean="0"/>
              <a:t>	2011</a:t>
            </a:r>
            <a:r>
              <a:rPr lang="en-GB" sz="2400" dirty="0"/>
              <a:t>: 545, 547</a:t>
            </a:r>
            <a:r>
              <a:rPr lang="en-GB" sz="2400" dirty="0" smtClean="0"/>
              <a:t>)</a:t>
            </a:r>
          </a:p>
          <a:p>
            <a:pPr marL="0" indent="0"/>
            <a:r>
              <a:rPr lang="en-GB" dirty="0" smtClean="0">
                <a:solidFill>
                  <a:srgbClr val="FF0000"/>
                </a:solidFill>
              </a:rPr>
              <a:t> Not:</a:t>
            </a:r>
            <a:r>
              <a:rPr lang="en-GB" dirty="0" smtClean="0"/>
              <a:t> psychological verbs (</a:t>
            </a:r>
            <a:r>
              <a:rPr lang="en-GB" i="1" dirty="0" smtClean="0"/>
              <a:t>think, remember</a:t>
            </a:r>
            <a:r>
              <a:rPr lang="en-GB" dirty="0" smtClean="0"/>
              <a:t>), speech verbs (</a:t>
            </a:r>
            <a:r>
              <a:rPr lang="en-GB" i="1" dirty="0" smtClean="0"/>
              <a:t>say</a:t>
            </a:r>
            <a:r>
              <a:rPr lang="en-GB" dirty="0" smtClean="0"/>
              <a:t>), transfer verbs (</a:t>
            </a:r>
            <a:r>
              <a:rPr lang="en-GB" i="1" dirty="0" smtClean="0"/>
              <a:t>give, buy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7B5BC-738F-4E34-9043-8700E3B5B91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5.6|6.1|0.5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1400</Words>
  <Application>Microsoft Office PowerPoint</Application>
  <PresentationFormat>On-screen Show (4:3)</PresentationFormat>
  <Paragraphs>455</Paragraphs>
  <Slides>50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Slide 1</vt:lpstr>
      <vt:lpstr>Differential Object Marking in the Alor-Pantar family</vt:lpstr>
      <vt:lpstr>What is DOM? </vt:lpstr>
      <vt:lpstr>Slide 4</vt:lpstr>
      <vt:lpstr>Background</vt:lpstr>
      <vt:lpstr>Background</vt:lpstr>
      <vt:lpstr>Typological profile  AP languages</vt:lpstr>
      <vt:lpstr>History</vt:lpstr>
      <vt:lpstr>What is P?</vt:lpstr>
      <vt:lpstr> Differential Marking of P  in Kaera, Teiwa, Abui </vt:lpstr>
      <vt:lpstr>Kaera DOM</vt:lpstr>
      <vt:lpstr>Kaera DOM</vt:lpstr>
      <vt:lpstr>Kaera DOM</vt:lpstr>
      <vt:lpstr>Kaera DOM</vt:lpstr>
      <vt:lpstr>Kaera DOM</vt:lpstr>
      <vt:lpstr>Kaera DOM</vt:lpstr>
      <vt:lpstr>Wang ‘be, exist’</vt:lpstr>
      <vt:lpstr>Wang introduces  Location/Goal arguments</vt:lpstr>
      <vt:lpstr>Location/Goal  = Less Affected P </vt:lpstr>
      <vt:lpstr>History of  Kaera DOM morphemes</vt:lpstr>
      <vt:lpstr>Kaera DOM: Triggers</vt:lpstr>
      <vt:lpstr>Teiwa DOM</vt:lpstr>
      <vt:lpstr>Teiwa DOM</vt:lpstr>
      <vt:lpstr>Teiwa DOM</vt:lpstr>
      <vt:lpstr>Teiwa DOM</vt:lpstr>
      <vt:lpstr>Teiwa DOM</vt:lpstr>
      <vt:lpstr>Wan ‘be, exist’</vt:lpstr>
      <vt:lpstr>Wan introduces  “Circumstantial” argument</vt:lpstr>
      <vt:lpstr>History of  Teiwa DOM morphemes</vt:lpstr>
      <vt:lpstr>Abui</vt:lpstr>
      <vt:lpstr>Abui</vt:lpstr>
      <vt:lpstr>Abui DOM</vt:lpstr>
      <vt:lpstr>Abui DOM</vt:lpstr>
      <vt:lpstr>Abui DOM</vt:lpstr>
      <vt:lpstr>Abui DOM</vt:lpstr>
      <vt:lpstr>Abui DOM</vt:lpstr>
      <vt:lpstr>History of Abui  DOM morphemes</vt:lpstr>
      <vt:lpstr>History of Abui  DOM morphemes</vt:lpstr>
      <vt:lpstr>History of  Teiwa DOM morphemes</vt:lpstr>
      <vt:lpstr>History of  Kaera DOM morphemes</vt:lpstr>
      <vt:lpstr>Triggers of DOM  in AP languages</vt:lpstr>
      <vt:lpstr>Etymology of DOM in AP</vt:lpstr>
      <vt:lpstr>Conclusions: Affectedness</vt:lpstr>
      <vt:lpstr>Questions</vt:lpstr>
      <vt:lpstr>Research Agenda</vt:lpstr>
      <vt:lpstr>Slide 46</vt:lpstr>
      <vt:lpstr>References</vt:lpstr>
      <vt:lpstr>History</vt:lpstr>
      <vt:lpstr>Proto-AP Split S</vt:lpstr>
      <vt:lpstr>Slide 50</vt:lpstr>
    </vt:vector>
  </TitlesOfParts>
  <Company>Universiteit Leiden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Klamer, M.A.F.</dc:creator>
  <cp:lastModifiedBy>Marian</cp:lastModifiedBy>
  <cp:revision>187</cp:revision>
  <dcterms:created xsi:type="dcterms:W3CDTF">2014-03-06T08:39:51Z</dcterms:created>
  <dcterms:modified xsi:type="dcterms:W3CDTF">2014-06-18T09:32:58Z</dcterms:modified>
</cp:coreProperties>
</file>