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49" r:id="rId1"/>
  </p:sldMasterIdLst>
  <p:notesMasterIdLst>
    <p:notesMasterId r:id="rId26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57" r:id="rId9"/>
    <p:sldId id="265" r:id="rId10"/>
    <p:sldId id="271" r:id="rId11"/>
    <p:sldId id="272" r:id="rId12"/>
    <p:sldId id="273" r:id="rId13"/>
    <p:sldId id="278" r:id="rId14"/>
    <p:sldId id="277" r:id="rId15"/>
    <p:sldId id="274" r:id="rId16"/>
    <p:sldId id="275" r:id="rId17"/>
    <p:sldId id="276" r:id="rId18"/>
    <p:sldId id="279" r:id="rId19"/>
    <p:sldId id="264" r:id="rId20"/>
    <p:sldId id="263" r:id="rId21"/>
    <p:sldId id="262" r:id="rId22"/>
    <p:sldId id="261" r:id="rId23"/>
    <p:sldId id="260" r:id="rId24"/>
    <p:sldId id="259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微軟正黑體" panose="020B0604030504040204" pitchFamily="34" charset="-120"/>
      <p:regular r:id="rId31"/>
      <p:bold r:id="rId32"/>
    </p:embeddedFont>
    <p:embeddedFont>
      <p:font typeface="Wingdings 3" panose="05040102010807070707" pitchFamily="18" charset="2"/>
      <p:regular r:id="rId33"/>
    </p:embeddedFont>
    <p:embeddedFont>
      <p:font typeface="幼圆" panose="02010509060101010101" pitchFamily="49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B6546-C2C1-4EC7-B631-728242ECB537}" type="datetimeFigureOut">
              <a:rPr lang="zh-HK" altLang="en-US" smtClean="0"/>
              <a:t>6/1/2018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A7A3F-3DC1-413B-84A5-6816F5631B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035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7A3F-3DC1-413B-84A5-6816F5631B95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47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7A3F-3DC1-413B-84A5-6816F5631B95}" type="slidenum">
              <a:rPr lang="zh-HK" altLang="en-US" smtClean="0"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992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3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53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9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89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4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9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4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7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47164" y="2514600"/>
            <a:ext cx="9477281" cy="2262781"/>
          </a:xfrm>
        </p:spPr>
        <p:txBody>
          <a:bodyPr>
            <a:normAutofit/>
          </a:bodyPr>
          <a:lstStyle/>
          <a:p>
            <a:r>
              <a:rPr lang="en-US" altLang="zh-HK" sz="3200" dirty="0" smtClean="0"/>
              <a:t>Translation Equivalence and Synonymy:</a:t>
            </a:r>
            <a:br>
              <a:rPr lang="en-US" altLang="zh-HK" sz="3200" dirty="0" smtClean="0"/>
            </a:br>
            <a:r>
              <a:rPr lang="en-US" altLang="zh-HK" sz="3200" dirty="0" smtClean="0"/>
              <a:t>Preserving the Synsets in Cross-lingual Wordnets</a:t>
            </a:r>
            <a:br>
              <a:rPr lang="en-US" altLang="zh-HK" sz="3200" dirty="0" smtClean="0"/>
            </a:br>
            <a:endParaRPr lang="zh-HK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47165" y="47773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altLang="zh-HK" sz="2000" dirty="0" smtClean="0"/>
              <a:t>Olivia O.Y. Kwong</a:t>
            </a:r>
          </a:p>
          <a:p>
            <a:r>
              <a:rPr lang="en-US" altLang="zh-HK" sz="1600" dirty="0" smtClean="0"/>
              <a:t>The Chinese University of Hong Kong</a:t>
            </a:r>
          </a:p>
          <a:p>
            <a:r>
              <a:rPr lang="en-US" altLang="zh-HK" sz="1600" dirty="0" smtClean="0"/>
              <a:t>oykwong@arts.cuhk.edu.hk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80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Examples (Adjectives)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651582" y="1632100"/>
            <a:ext cx="8769456" cy="198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01256332-a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hot</a:t>
            </a:r>
            <a:r>
              <a:rPr lang="en-GB" altLang="zh-HK" dirty="0"/>
              <a:t> (extended meanings; especially of </a:t>
            </a:r>
            <a:r>
              <a:rPr lang="en-GB" altLang="zh-HK" dirty="0" smtClean="0"/>
              <a:t>psychological heat</a:t>
            </a:r>
            <a:r>
              <a:rPr lang="en-GB" altLang="zh-HK" dirty="0"/>
              <a:t>; marked by intensity or </a:t>
            </a:r>
            <a:r>
              <a:rPr lang="en-GB" altLang="zh-HK" dirty="0" smtClean="0"/>
              <a:t>vehemence especially </a:t>
            </a:r>
            <a:r>
              <a:rPr lang="en-GB" altLang="zh-HK" dirty="0"/>
              <a:t>of passion or enthusiasm</a:t>
            </a:r>
            <a:r>
              <a:rPr lang="en-GB" altLang="zh-HK" dirty="0" smtClean="0"/>
              <a:t>)</a:t>
            </a:r>
          </a:p>
          <a:p>
            <a:pPr>
              <a:lnSpc>
                <a:spcPct val="114000"/>
              </a:lnSpc>
            </a:pPr>
            <a:endParaRPr lang="en-GB" altLang="zh-HK" dirty="0"/>
          </a:p>
          <a:p>
            <a:pPr>
              <a:lnSpc>
                <a:spcPct val="114000"/>
              </a:lnSpc>
            </a:pPr>
            <a:r>
              <a:rPr lang="zh-HK" altLang="en-US" dirty="0"/>
              <a:t>流行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热切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激烈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热门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才</a:t>
            </a:r>
            <a:r>
              <a:rPr lang="zh-HK" altLang="en-US" dirty="0" smtClean="0"/>
              <a:t>发行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急躁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销路好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刚出版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轰动</a:t>
            </a:r>
            <a:r>
              <a:rPr lang="zh-HK" altLang="en-US" dirty="0"/>
              <a:t>一时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最新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紧缺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激动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狂热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</a:t>
            </a:r>
            <a:r>
              <a:rPr lang="zh-HK" altLang="en-US" dirty="0"/>
              <a:t>热烈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</a:t>
            </a:r>
            <a:r>
              <a:rPr lang="zh-HK" altLang="en-US" dirty="0"/>
              <a:t>时新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37074" y="264264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popular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416" y="26426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impatient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87267" y="4059333"/>
            <a:ext cx="18934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hot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	topic</a:t>
            </a:r>
          </a:p>
          <a:p>
            <a:r>
              <a:rPr lang="en-US" altLang="zh-CN" sz="2000" dirty="0">
                <a:ea typeface="微軟正黑體" panose="020B0604030504040204" pitchFamily="34" charset="-120"/>
              </a:rPr>
              <a:t>	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temper</a:t>
            </a:r>
          </a:p>
          <a:p>
            <a:r>
              <a:rPr lang="en-US" altLang="zh-CN" sz="2000" dirty="0">
                <a:ea typeface="微軟正黑體" panose="020B0604030504040204" pitchFamily="34" charset="-120"/>
              </a:rPr>
              <a:t>	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new book</a:t>
            </a:r>
          </a:p>
          <a:p>
            <a:r>
              <a:rPr lang="en-US" altLang="zh-CN" sz="2000" dirty="0">
                <a:ea typeface="微軟正黑體" panose="020B0604030504040204" pitchFamily="34" charset="-120"/>
              </a:rPr>
              <a:t>	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love affair</a:t>
            </a:r>
          </a:p>
          <a:p>
            <a:r>
              <a:rPr lang="en-US" altLang="zh-CN" sz="2000" dirty="0">
                <a:ea typeface="微軟正黑體" panose="020B0604030504040204" pitchFamily="34" charset="-120"/>
              </a:rPr>
              <a:t>	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argument</a:t>
            </a:r>
          </a:p>
          <a:p>
            <a:r>
              <a:rPr lang="en-US" altLang="zh-CN" sz="2000" dirty="0">
                <a:ea typeface="微軟正黑體" panose="020B0604030504040204" pitchFamily="34" charset="-120"/>
              </a:rPr>
              <a:t>	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…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978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Examples (Verbs)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651582" y="1632100"/>
            <a:ext cx="8769456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01215137-v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arrest, pick up, nail, apprehend, nab, collar, </a:t>
            </a:r>
            <a:r>
              <a:rPr lang="en-GB" altLang="zh-HK" b="1" dirty="0" smtClean="0"/>
              <a:t>cop </a:t>
            </a:r>
            <a:r>
              <a:rPr lang="en-GB" altLang="zh-HK" dirty="0" smtClean="0"/>
              <a:t>(take </a:t>
            </a:r>
            <a:r>
              <a:rPr lang="en-GB" altLang="zh-HK" dirty="0"/>
              <a:t>into custody)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捕捉</a:t>
            </a:r>
            <a:r>
              <a:rPr lang="en-US" altLang="zh-HK" dirty="0"/>
              <a:t>, </a:t>
            </a:r>
            <a:r>
              <a:rPr lang="zh-HK" altLang="en-US" dirty="0"/>
              <a:t>捉到</a:t>
            </a:r>
            <a:r>
              <a:rPr lang="en-US" altLang="zh-HK" dirty="0"/>
              <a:t>, </a:t>
            </a:r>
            <a:r>
              <a:rPr lang="zh-HK" altLang="en-US" dirty="0"/>
              <a:t>捕获</a:t>
            </a:r>
            <a:r>
              <a:rPr lang="en-US" altLang="zh-HK" dirty="0"/>
              <a:t>, </a:t>
            </a:r>
            <a:r>
              <a:rPr lang="zh-HK" altLang="en-US" dirty="0"/>
              <a:t>逮捕</a:t>
            </a:r>
            <a:r>
              <a:rPr lang="en-US" altLang="zh-HK" dirty="0"/>
              <a:t>, </a:t>
            </a:r>
            <a:r>
              <a:rPr lang="zh-HK" altLang="en-US" dirty="0"/>
              <a:t>拘留</a:t>
            </a:r>
            <a:r>
              <a:rPr lang="en-US" altLang="zh-HK" dirty="0"/>
              <a:t>, </a:t>
            </a:r>
            <a:r>
              <a:rPr lang="zh-HK" altLang="en-US" dirty="0"/>
              <a:t>拘押</a:t>
            </a:r>
            <a:r>
              <a:rPr lang="en-US" altLang="zh-HK" dirty="0"/>
              <a:t>, </a:t>
            </a:r>
            <a:r>
              <a:rPr lang="zh-HK" altLang="en-US" dirty="0"/>
              <a:t>拘捕</a:t>
            </a:r>
            <a:r>
              <a:rPr lang="en-US" altLang="zh-HK" dirty="0"/>
              <a:t>, </a:t>
            </a:r>
            <a:r>
              <a:rPr lang="zh-HK" altLang="en-US" dirty="0"/>
              <a:t>抓住</a:t>
            </a:r>
            <a:r>
              <a:rPr lang="en-US" altLang="zh-HK" dirty="0" smtClean="0"/>
              <a:t>, </a:t>
            </a:r>
            <a:r>
              <a:rPr lang="zh-HK" altLang="en-US" dirty="0" smtClean="0"/>
              <a:t>抓</a:t>
            </a:r>
            <a:r>
              <a:rPr lang="zh-HK" altLang="en-US" dirty="0"/>
              <a:t>获</a:t>
            </a:r>
            <a:r>
              <a:rPr lang="en-US" altLang="zh-HK" dirty="0" smtClean="0"/>
              <a:t>, </a:t>
            </a:r>
            <a:r>
              <a:rPr lang="zh-HK" altLang="en-US" dirty="0" smtClean="0"/>
              <a:t>当</a:t>
            </a:r>
            <a:r>
              <a:rPr lang="zh-HK" altLang="en-US" dirty="0"/>
              <a:t>场逮捕</a:t>
            </a:r>
            <a:r>
              <a:rPr lang="en-US" altLang="zh-HK" dirty="0" smtClean="0"/>
              <a:t>, </a:t>
            </a:r>
            <a:r>
              <a:rPr lang="zh-HK" altLang="en-US" dirty="0" smtClean="0"/>
              <a:t>擒</a:t>
            </a:r>
            <a:r>
              <a:rPr lang="zh-HK" altLang="en-US" dirty="0"/>
              <a:t>获</a:t>
            </a:r>
            <a:r>
              <a:rPr lang="en-US" altLang="zh-HK" dirty="0" smtClean="0"/>
              <a:t>, </a:t>
            </a:r>
            <a:r>
              <a:rPr lang="zh-HK" altLang="en-US" dirty="0" smtClean="0"/>
              <a:t>逮住</a:t>
            </a:r>
            <a:endParaRPr lang="zh-HK" altLang="en-US" dirty="0"/>
          </a:p>
        </p:txBody>
      </p:sp>
      <p:sp>
        <p:nvSpPr>
          <p:cNvPr id="3" name="矩形圖說文字 2"/>
          <p:cNvSpPr/>
          <p:nvPr/>
        </p:nvSpPr>
        <p:spPr>
          <a:xfrm>
            <a:off x="2277035" y="3221938"/>
            <a:ext cx="1470211" cy="412376"/>
          </a:xfrm>
          <a:prstGeom prst="wedgeRectCallout">
            <a:avLst>
              <a:gd name="adj1" fmla="val -1706"/>
              <a:gd name="adj2" fmla="val -19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 smtClean="0"/>
              <a:t>Too general</a:t>
            </a:r>
            <a:endParaRPr lang="zh-HK" altLang="en-US" sz="1600" dirty="0"/>
          </a:p>
        </p:txBody>
      </p:sp>
      <p:sp>
        <p:nvSpPr>
          <p:cNvPr id="9" name="矩形圖說文字 8"/>
          <p:cNvSpPr/>
          <p:nvPr/>
        </p:nvSpPr>
        <p:spPr>
          <a:xfrm>
            <a:off x="8328215" y="3239868"/>
            <a:ext cx="1559858" cy="412376"/>
          </a:xfrm>
          <a:prstGeom prst="wedgeRectCallout">
            <a:avLst>
              <a:gd name="adj1" fmla="val -43177"/>
              <a:gd name="adj2" fmla="val -185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 smtClean="0"/>
              <a:t>Over-specific</a:t>
            </a:r>
            <a:endParaRPr lang="zh-HK" altLang="en-US" sz="1600" dirty="0"/>
          </a:p>
        </p:txBody>
      </p:sp>
      <p:sp>
        <p:nvSpPr>
          <p:cNvPr id="10" name="橢圓 9"/>
          <p:cNvSpPr/>
          <p:nvPr/>
        </p:nvSpPr>
        <p:spPr>
          <a:xfrm>
            <a:off x="4367321" y="2207242"/>
            <a:ext cx="706704" cy="4645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橢圓 10"/>
          <p:cNvSpPr/>
          <p:nvPr/>
        </p:nvSpPr>
        <p:spPr>
          <a:xfrm>
            <a:off x="7935272" y="2222847"/>
            <a:ext cx="1038399" cy="4645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55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Adjectives and Non-synsets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HK" sz="2400" dirty="0" smtClean="0"/>
              <a:t>Examined 200 top-sized adjective synsets from COW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HK" sz="2400" dirty="0" smtClean="0"/>
              <a:t>At most 27 out of 200 do not contain phrasal members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HK" sz="2400" dirty="0" smtClean="0"/>
              <a:t>Show that bilingual dictionaries tend to provide translated definitions or paraphrase instead of or in addition to translation equivalents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HK" sz="2400" dirty="0" smtClean="0"/>
              <a:t>Compatibility with WordNet structure is questionable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HK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HK" sz="2400" b="1" dirty="0" smtClean="0"/>
              <a:t>Possible causes of </a:t>
            </a:r>
            <a:r>
              <a:rPr lang="en-US" altLang="zh-HK" sz="2400" b="1" dirty="0" smtClean="0"/>
              <a:t>the non-synsets?</a:t>
            </a:r>
            <a:endParaRPr lang="zh-HK" altLang="en-US" sz="2400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Different Sense Distinctions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178632" y="1601003"/>
            <a:ext cx="9325980" cy="325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00411886-a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civilized, civilised </a:t>
            </a:r>
            <a:r>
              <a:rPr lang="en-GB" altLang="zh-HK" dirty="0"/>
              <a:t>(having a high state </a:t>
            </a:r>
            <a:r>
              <a:rPr lang="en-GB" altLang="zh-HK" dirty="0" smtClean="0"/>
              <a:t>of culture </a:t>
            </a:r>
            <a:r>
              <a:rPr lang="en-GB" altLang="zh-HK" dirty="0"/>
              <a:t>and development both social </a:t>
            </a:r>
            <a:r>
              <a:rPr lang="en-GB" altLang="zh-HK" dirty="0" smtClean="0"/>
              <a:t>and technological</a:t>
            </a:r>
            <a:r>
              <a:rPr lang="en-GB" altLang="zh-HK" dirty="0"/>
              <a:t>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文明化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有礼貌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有教养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开化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文明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文雅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</a:p>
          <a:p>
            <a:pPr>
              <a:lnSpc>
                <a:spcPct val="114000"/>
              </a:lnSpc>
            </a:pPr>
            <a:endParaRPr lang="en-US" altLang="zh-HK" dirty="0" smtClean="0"/>
          </a:p>
          <a:p>
            <a:pPr>
              <a:lnSpc>
                <a:spcPct val="114000"/>
              </a:lnSpc>
            </a:pPr>
            <a:endParaRPr lang="en-US" altLang="zh-HK" dirty="0" smtClean="0"/>
          </a:p>
          <a:p>
            <a:pPr>
              <a:lnSpc>
                <a:spcPct val="114000"/>
              </a:lnSpc>
            </a:pPr>
            <a:r>
              <a:rPr lang="en-US" altLang="zh-HK" dirty="0" smtClean="0"/>
              <a:t>01947741-</a:t>
            </a:r>
            <a:r>
              <a:rPr lang="en-GB" altLang="zh-HK" dirty="0"/>
              <a:t>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cultured, polite, civilized, civilised, </a:t>
            </a:r>
            <a:r>
              <a:rPr lang="en-GB" altLang="zh-HK" b="1" dirty="0" smtClean="0"/>
              <a:t>cultivated, genteel </a:t>
            </a:r>
            <a:r>
              <a:rPr lang="en-GB" altLang="zh-HK" dirty="0"/>
              <a:t>(marked by refinement in </a:t>
            </a:r>
            <a:r>
              <a:rPr lang="en-GB" altLang="zh-HK" dirty="0" smtClean="0"/>
              <a:t>taste and </a:t>
            </a:r>
            <a:r>
              <a:rPr lang="en-GB" altLang="zh-HK" dirty="0"/>
              <a:t>manners)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文雅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有礼貌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优雅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</a:t>
            </a:r>
            <a:r>
              <a:rPr lang="zh-HK" altLang="en-US" dirty="0" smtClean="0"/>
              <a:t>教养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有礼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文明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有先进</a:t>
            </a:r>
            <a:r>
              <a:rPr lang="zh-HK" altLang="en-US" dirty="0" smtClean="0"/>
              <a:t>文化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有</a:t>
            </a:r>
            <a:r>
              <a:rPr lang="zh-HK" altLang="en-US" dirty="0"/>
              <a:t>修养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02603" y="251256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chemeClr val="accent1"/>
                </a:solidFill>
              </a:rPr>
              <a:t>More collective sense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902604" y="4968878"/>
            <a:ext cx="26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chemeClr val="accent1"/>
                </a:solidFill>
              </a:rPr>
              <a:t>More personal and individual behaviour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rot="216878">
            <a:off x="3799903" y="267626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 rot="216878">
            <a:off x="4942619" y="267288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 rot="216878">
            <a:off x="7979277" y="267288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80887" y="459302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3603" y="458964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46309" y="458964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HK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66632" y="492819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elegant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71281" y="49227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polite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35368" y="492271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cultivated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Over-interpretation of Concepts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663856" y="1905000"/>
            <a:ext cx="8122331" cy="13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02328659-a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docile</a:t>
            </a:r>
            <a:r>
              <a:rPr lang="en-GB" altLang="zh-HK" dirty="0"/>
              <a:t> (willing to be taught or led or </a:t>
            </a:r>
            <a:r>
              <a:rPr lang="en-GB" altLang="zh-HK" dirty="0" smtClean="0"/>
              <a:t>supervised or </a:t>
            </a:r>
            <a:r>
              <a:rPr lang="en-GB" altLang="zh-HK" dirty="0"/>
              <a:t>directed)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易管教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驯服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易教育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易</a:t>
            </a:r>
            <a:r>
              <a:rPr lang="zh-HK" altLang="en-US" dirty="0" smtClean="0"/>
              <a:t>驾驭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可教导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容易教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听话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驯良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愿学习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易训练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温顺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顺</a:t>
            </a:r>
            <a:r>
              <a:rPr lang="zh-HK" altLang="en-US" dirty="0"/>
              <a:t>从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易</a:t>
            </a:r>
            <a:r>
              <a:rPr lang="zh-HK" altLang="en-US" dirty="0"/>
              <a:t>控制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83680" y="4047174"/>
            <a:ext cx="10480754" cy="1405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HK" sz="2400" dirty="0" smtClean="0"/>
              <a:t>Lexicalise</a:t>
            </a:r>
            <a:r>
              <a:rPr lang="en-US" altLang="zh-CN" sz="2400" dirty="0" smtClean="0"/>
              <a:t>d: </a:t>
            </a:r>
            <a:r>
              <a:rPr lang="zh-CN" altLang="en-US" sz="2400" dirty="0" smtClean="0"/>
              <a:t>驯服，温顺，听话  </a:t>
            </a:r>
            <a:r>
              <a:rPr lang="zh-CN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Aft>
                <a:spcPts val="800"/>
              </a:spcAft>
            </a:pPr>
            <a:r>
              <a:rPr lang="en-US" altLang="zh-CN" sz="2400" dirty="0" smtClean="0"/>
              <a:t>Phrasal: </a:t>
            </a:r>
            <a:r>
              <a:rPr lang="zh-CN" altLang="en-US" sz="2400" dirty="0" smtClean="0"/>
              <a:t>易管教 </a:t>
            </a:r>
            <a:r>
              <a:rPr lang="en-US" altLang="zh-CN" sz="2400" dirty="0" smtClean="0"/>
              <a:t>(easy to teach)</a:t>
            </a:r>
            <a:r>
              <a:rPr lang="zh-CN" altLang="en-US" sz="2400" dirty="0" smtClean="0"/>
              <a:t>，易驾驭 </a:t>
            </a:r>
            <a:r>
              <a:rPr lang="en-US" altLang="zh-CN" sz="2400" dirty="0" smtClean="0"/>
              <a:t>(easy to control) 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HK" sz="2400" dirty="0" smtClean="0"/>
          </a:p>
          <a:p>
            <a:pPr>
              <a:spcAft>
                <a:spcPts val="800"/>
              </a:spcAft>
            </a:pP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愿学习 </a:t>
            </a:r>
            <a:r>
              <a:rPr lang="en-US" altLang="zh-CN" sz="2400" dirty="0" smtClean="0">
                <a:ea typeface="微軟正黑體" panose="020B0604030504040204" pitchFamily="34" charset="-120"/>
              </a:rPr>
              <a:t>(willing to learn)</a:t>
            </a:r>
            <a:r>
              <a:rPr lang="zh-HK" altLang="en-US" sz="2400" dirty="0" smtClean="0">
                <a:ea typeface="微軟正黑體" panose="020B0604030504040204" pitchFamily="34" charset="-120"/>
              </a:rPr>
              <a:t> </a:t>
            </a:r>
            <a:r>
              <a:rPr lang="en-US" altLang="zh-CN" sz="2400" dirty="0" smtClean="0">
                <a:ea typeface="微軟正黑體" panose="020B0604030504040204" pitchFamily="34" charset="-120"/>
              </a:rPr>
              <a:t>== willing to be taught / easy to control ??</a:t>
            </a:r>
          </a:p>
        </p:txBody>
      </p:sp>
    </p:spTree>
    <p:extLst>
      <p:ext uri="{BB962C8B-B14F-4D97-AF65-F5344CB8AC3E}">
        <p14:creationId xmlns:p14="http://schemas.microsoft.com/office/powerpoint/2010/main" val="25008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Multiple Facets of Concepts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589212" y="2121169"/>
            <a:ext cx="8103670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02964782-a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Chinese</a:t>
            </a:r>
            <a:r>
              <a:rPr lang="en-GB" altLang="zh-HK" dirty="0"/>
              <a:t> (of or pertaining to China or </a:t>
            </a:r>
            <a:r>
              <a:rPr lang="en-GB" altLang="zh-HK" dirty="0" smtClean="0"/>
              <a:t>its peoples </a:t>
            </a:r>
            <a:r>
              <a:rPr lang="en-GB" altLang="zh-HK" dirty="0"/>
              <a:t>or cultures)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中国文化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汉</a:t>
            </a:r>
            <a:r>
              <a:rPr lang="en-US" altLang="zh-HK" dirty="0"/>
              <a:t>, </a:t>
            </a:r>
            <a:r>
              <a:rPr lang="zh-HK" altLang="en-US" dirty="0"/>
              <a:t>华</a:t>
            </a:r>
            <a:r>
              <a:rPr lang="en-US" altLang="zh-HK" dirty="0"/>
              <a:t>, </a:t>
            </a:r>
            <a:r>
              <a:rPr lang="zh-HK" altLang="en-US" dirty="0"/>
              <a:t>中文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中</a:t>
            </a:r>
            <a:r>
              <a:rPr lang="zh-HK" altLang="en-US" dirty="0" smtClean="0"/>
              <a:t>国人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汉</a:t>
            </a:r>
            <a:r>
              <a:rPr lang="zh-HK" altLang="en-US" dirty="0"/>
              <a:t>语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中</a:t>
            </a:r>
            <a:r>
              <a:rPr lang="zh-HK" altLang="en-US" dirty="0"/>
              <a:t>国话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中国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中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44694" y="3921335"/>
            <a:ext cx="73645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HK" sz="2400" dirty="0" smtClean="0"/>
              <a:t>Pertains to various aspects relating to China, but</a:t>
            </a:r>
          </a:p>
          <a:p>
            <a:pPr algn="ctr">
              <a:spcAft>
                <a:spcPts val="1200"/>
              </a:spcAft>
            </a:pP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中国人</a:t>
            </a:r>
            <a:r>
              <a:rPr lang="zh-HK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中国话 ？？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0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Related but Subtly Different Words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589211" y="2001330"/>
            <a:ext cx="8374257" cy="13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HK" dirty="0"/>
              <a:t>00372111-a</a:t>
            </a:r>
          </a:p>
          <a:p>
            <a:pPr>
              <a:lnSpc>
                <a:spcPct val="114000"/>
              </a:lnSpc>
            </a:pPr>
            <a:r>
              <a:rPr lang="en-US" altLang="zh-HK" b="1" dirty="0"/>
              <a:t>brown, brownish, dark-brown, </a:t>
            </a:r>
            <a:r>
              <a:rPr lang="en-US" altLang="zh-HK" b="1" dirty="0" smtClean="0"/>
              <a:t>chocolate-brown </a:t>
            </a:r>
            <a:r>
              <a:rPr lang="en-US" altLang="zh-HK" dirty="0" smtClean="0"/>
              <a:t>(of </a:t>
            </a:r>
            <a:r>
              <a:rPr lang="en-US" altLang="zh-HK" dirty="0"/>
              <a:t>a color similar to that of wood </a:t>
            </a:r>
            <a:r>
              <a:rPr lang="en-US" altLang="zh-HK" dirty="0" smtClean="0"/>
              <a:t>or earth </a:t>
            </a:r>
            <a:r>
              <a:rPr lang="en-US" altLang="zh-HK" dirty="0"/>
              <a:t>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咖啡色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呈褐色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黑褐色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茶褐色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棕色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褐色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3036" y="3786886"/>
            <a:ext cx="676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 smtClean="0">
                <a:solidFill>
                  <a:srgbClr val="CC6600"/>
                </a:solidFill>
              </a:rPr>
              <a:t>Different hues and intensities of “brownness”</a:t>
            </a:r>
            <a:endParaRPr lang="zh-HK" altLang="en-US" sz="2400" dirty="0">
              <a:solidFill>
                <a:srgbClr val="CC66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596332" y="2962304"/>
            <a:ext cx="585407" cy="3682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橢圓 10"/>
          <p:cNvSpPr/>
          <p:nvPr/>
        </p:nvSpPr>
        <p:spPr>
          <a:xfrm>
            <a:off x="5011132" y="2914139"/>
            <a:ext cx="391291" cy="416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橢圓 11"/>
          <p:cNvSpPr/>
          <p:nvPr/>
        </p:nvSpPr>
        <p:spPr>
          <a:xfrm>
            <a:off x="6242774" y="2914139"/>
            <a:ext cx="409953" cy="416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57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Contradictory Connotation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589211" y="2179348"/>
            <a:ext cx="8042929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00438909-a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sharp, shrewd, astute </a:t>
            </a:r>
            <a:r>
              <a:rPr lang="en-GB" altLang="zh-HK" dirty="0"/>
              <a:t>(marked by </a:t>
            </a:r>
            <a:r>
              <a:rPr lang="en-GB" altLang="zh-HK" dirty="0" smtClean="0"/>
              <a:t>practical hardheaded </a:t>
            </a:r>
            <a:r>
              <a:rPr lang="en-GB" altLang="zh-HK" dirty="0"/>
              <a:t>intelligence)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狡黠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锐利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精明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/>
              <a:t>狡猾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), </a:t>
            </a:r>
            <a:r>
              <a:rPr lang="zh-HK" altLang="en-US" dirty="0" smtClean="0"/>
              <a:t>机敏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诡</a:t>
            </a:r>
            <a:r>
              <a:rPr lang="zh-HK" altLang="en-US" dirty="0"/>
              <a:t>计多端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 smtClean="0"/>
              <a:t>), </a:t>
            </a:r>
            <a:r>
              <a:rPr lang="zh-HK" altLang="en-US" dirty="0" smtClean="0"/>
              <a:t>锋</a:t>
            </a:r>
            <a:r>
              <a:rPr lang="zh-HK" altLang="en-US" dirty="0"/>
              <a:t>利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76800" y="314300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+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68353" y="314300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+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77671" y="3143000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-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64254" y="3143000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-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29004" y="314634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FF0000"/>
                </a:solidFill>
              </a:rPr>
              <a:t>-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Handling Extra-synset Information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69700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HK" sz="2400" dirty="0" smtClean="0"/>
              <a:t>Conceptual and lexical gaps across languages</a:t>
            </a:r>
          </a:p>
          <a:p>
            <a:r>
              <a:rPr lang="en-US" altLang="zh-HK" sz="2400" dirty="0" smtClean="0"/>
              <a:t>Useful info for language learning and translation by humans and machines alike</a:t>
            </a:r>
          </a:p>
          <a:p>
            <a:r>
              <a:rPr lang="en-US" altLang="zh-HK" sz="2400" dirty="0" smtClean="0"/>
              <a:t>Importance and potential use of multiple forms and renditions in a target language</a:t>
            </a:r>
          </a:p>
          <a:p>
            <a:r>
              <a:rPr lang="en-US" altLang="zh-HK" sz="2400" dirty="0" smtClean="0"/>
              <a:t>Value-adding to accommodate them in wordnets in some way</a:t>
            </a:r>
          </a:p>
          <a:p>
            <a:r>
              <a:rPr lang="en-US" altLang="zh-HK" sz="2400" dirty="0" smtClean="0"/>
              <a:t>Basic synset structure should be maintained</a:t>
            </a:r>
            <a:endParaRPr lang="zh-HK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1. Lexicalised </a:t>
            </a:r>
            <a:r>
              <a:rPr lang="en-US" altLang="zh-HK" dirty="0"/>
              <a:t>I</a:t>
            </a:r>
            <a:r>
              <a:rPr lang="en-US" altLang="zh-HK" dirty="0" smtClean="0"/>
              <a:t>tems Only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 smtClean="0"/>
              <a:t>Unless no </a:t>
            </a:r>
            <a:r>
              <a:rPr lang="en-US" altLang="zh-HK" sz="2400" dirty="0" smtClean="0"/>
              <a:t>lexicalised </a:t>
            </a:r>
            <a:r>
              <a:rPr lang="en-US" altLang="zh-HK" sz="2400" dirty="0" smtClean="0"/>
              <a:t>translation equivalent is available in target language</a:t>
            </a:r>
          </a:p>
          <a:p>
            <a:r>
              <a:rPr lang="en-US" altLang="zh-HK" sz="2400" dirty="0" smtClean="0"/>
              <a:t>Avoid over-interpretation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000" dirty="0" smtClean="0"/>
              <a:t>01251128-a </a:t>
            </a:r>
            <a:r>
              <a:rPr lang="en-US" altLang="zh-HK" sz="2000" b="1" i="1" dirty="0" smtClean="0"/>
              <a:t>cold</a:t>
            </a:r>
            <a:r>
              <a:rPr lang="en-US" altLang="zh-HK" sz="2000" dirty="0" smtClean="0"/>
              <a:t> (having a low or inadequate temperature or feeling a sensation of coldness or having been made cold by e.g. ice or refrigeration)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冰，冻，冷，寒，冰冻，冰冷，寒冷，气温低，温度不足，温度没有达到要求</a:t>
            </a:r>
            <a:endParaRPr lang="zh-HK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6876221" y="5208494"/>
            <a:ext cx="4530071" cy="89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6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Infrastructure of Princeton WordNet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800" dirty="0" smtClean="0"/>
              <a:t>Synsets as building blocks</a:t>
            </a:r>
          </a:p>
          <a:p>
            <a:pPr lvl="1"/>
            <a:r>
              <a:rPr lang="en-US" altLang="zh-HK" sz="2400" dirty="0"/>
              <a:t>U</a:t>
            </a:r>
            <a:r>
              <a:rPr lang="en-US" altLang="zh-HK" sz="2400" dirty="0" smtClean="0"/>
              <a:t>nordered sets of words that “denote the same concept and are interchangeable in many contexts”</a:t>
            </a:r>
          </a:p>
          <a:p>
            <a:pPr lvl="1"/>
            <a:r>
              <a:rPr lang="en-US" altLang="zh-HK" sz="2400" dirty="0" smtClean="0"/>
              <a:t>Synonymy / mutual substitutability</a:t>
            </a:r>
          </a:p>
          <a:p>
            <a:pPr>
              <a:spcBef>
                <a:spcPts val="1200"/>
              </a:spcBef>
            </a:pPr>
            <a:r>
              <a:rPr lang="en-US" altLang="zh-HK" sz="2600" dirty="0" smtClean="0"/>
              <a:t>Nouns, verbs, adjectives, adverbs</a:t>
            </a:r>
          </a:p>
          <a:p>
            <a:pPr lvl="1"/>
            <a:r>
              <a:rPr lang="en-US" altLang="zh-HK" sz="2400" dirty="0" smtClean="0"/>
              <a:t>Adjectives not hierarchically ordered, considered polysemous but of limited use in conveying info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2. Language-specific Extensions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 smtClean="0"/>
              <a:t>Separate layer of class to store </a:t>
            </a:r>
            <a:r>
              <a:rPr lang="en-US" altLang="zh-HK" sz="2400" dirty="0" smtClean="0"/>
              <a:t>non-lexicalised </a:t>
            </a:r>
            <a:r>
              <a:rPr lang="en-US" altLang="zh-HK" sz="2400" dirty="0" smtClean="0"/>
              <a:t>expressions conveying meaning close enough to the original synset</a:t>
            </a:r>
          </a:p>
          <a:p>
            <a:r>
              <a:rPr lang="en-US" altLang="zh-HK" sz="2400" dirty="0" smtClean="0"/>
              <a:t>Should be a language-specific structure, not the core wordnet structure or the Inter-Lingual-Index</a:t>
            </a:r>
          </a:p>
          <a:p>
            <a:r>
              <a:rPr lang="en-US" altLang="zh-HK" sz="2400" dirty="0" smtClean="0"/>
              <a:t>Linked to base concepts</a:t>
            </a:r>
            <a:endParaRPr lang="zh-HK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3. Comparable Specificity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8918"/>
            <a:ext cx="9055392" cy="3777622"/>
          </a:xfrm>
        </p:spPr>
        <p:txBody>
          <a:bodyPr>
            <a:normAutofit/>
          </a:bodyPr>
          <a:lstStyle/>
          <a:p>
            <a:r>
              <a:rPr lang="en-US" altLang="zh-HK" sz="2000" dirty="0" smtClean="0"/>
              <a:t>For very general or highly polysemous adjectives, similarly general equivalents should be included in </a:t>
            </a:r>
            <a:r>
              <a:rPr lang="en-US" altLang="zh-HK" sz="2000" dirty="0" smtClean="0"/>
              <a:t>corresponding </a:t>
            </a:r>
            <a:r>
              <a:rPr lang="en-US" altLang="zh-HK" sz="2000" dirty="0" smtClean="0"/>
              <a:t>synset</a:t>
            </a:r>
          </a:p>
          <a:p>
            <a:r>
              <a:rPr lang="en-US" altLang="zh-HK" sz="2000" dirty="0" smtClean="0"/>
              <a:t>Collocation-specific equivalents indicating different facets or </a:t>
            </a:r>
            <a:r>
              <a:rPr lang="en-US" altLang="zh-HK" sz="2000" dirty="0" smtClean="0"/>
              <a:t>senses </a:t>
            </a:r>
            <a:r>
              <a:rPr lang="en-US" altLang="zh-HK" sz="2000" dirty="0" smtClean="0"/>
              <a:t>should be captured at a subsuming </a:t>
            </a:r>
            <a:r>
              <a:rPr lang="en-US" altLang="zh-HK" sz="2000" dirty="0" smtClean="0"/>
              <a:t>level</a:t>
            </a:r>
          </a:p>
          <a:p>
            <a:pPr lvl="1"/>
            <a:r>
              <a:rPr lang="en-US" altLang="zh-HK" sz="1800" dirty="0" smtClean="0"/>
              <a:t>If no corresponding synset for specific meaning in PWN, add extra synset in target language wordnet linked to general synset</a:t>
            </a:r>
          </a:p>
          <a:p>
            <a:pPr lvl="1"/>
            <a:r>
              <a:rPr lang="en-US" altLang="zh-HK" sz="1800" dirty="0" smtClean="0"/>
              <a:t>Link specific meanings with corresponding synsets in PWN with </a:t>
            </a:r>
            <a:r>
              <a:rPr lang="en-US" altLang="zh-HK" sz="1800" i="1" dirty="0" smtClean="0"/>
              <a:t>similar-to</a:t>
            </a:r>
            <a:endParaRPr lang="zh-HK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733870" y="5323296"/>
            <a:ext cx="3153746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agacious, perspicacious, sapient</a:t>
            </a:r>
          </a:p>
          <a:p>
            <a:pPr algn="ctr"/>
            <a:r>
              <a:rPr lang="zh-CN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睿智</a:t>
            </a:r>
            <a:endParaRPr lang="zh-HK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5847" y="5323296"/>
            <a:ext cx="2183364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r>
              <a:rPr lang="en-US" altLang="zh-CN" sz="1400" dirty="0" smtClean="0"/>
              <a:t>harp, shrewd, astute</a:t>
            </a:r>
          </a:p>
          <a:p>
            <a:pPr algn="ctr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精明，机敏</a:t>
            </a:r>
            <a:endParaRPr lang="zh-HK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10258" y="49223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i="1" dirty="0" smtClean="0"/>
              <a:t>similar_to</a:t>
            </a:r>
            <a:endParaRPr lang="zh-HK" altLang="en-US" i="1" dirty="0"/>
          </a:p>
        </p:txBody>
      </p:sp>
      <p:sp>
        <p:nvSpPr>
          <p:cNvPr id="12" name="矩形 11"/>
          <p:cNvSpPr/>
          <p:nvPr/>
        </p:nvSpPr>
        <p:spPr>
          <a:xfrm>
            <a:off x="2733870" y="4460813"/>
            <a:ext cx="3153746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Wise</a:t>
            </a:r>
          </a:p>
          <a:p>
            <a:pPr algn="ctr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聪明，聪颖</a:t>
            </a:r>
            <a:endParaRPr lang="zh-HK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5847" y="4460813"/>
            <a:ext cx="2183364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Smart</a:t>
            </a:r>
          </a:p>
          <a:p>
            <a:pPr algn="ctr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聪明，聪颖</a:t>
            </a:r>
            <a:endParaRPr lang="zh-HK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17044" y="49223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i="1" dirty="0" smtClean="0"/>
              <a:t>similar_to</a:t>
            </a:r>
            <a:endParaRPr lang="zh-HK" altLang="en-US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93570" y="445891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General</a:t>
            </a:r>
            <a:endParaRPr lang="zh-HK" altLang="en-US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30894" y="53812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Specific</a:t>
            </a:r>
            <a:endParaRPr lang="zh-HK" altLang="en-US" i="1" dirty="0"/>
          </a:p>
        </p:txBody>
      </p:sp>
    </p:spTree>
    <p:extLst>
      <p:ext uri="{BB962C8B-B14F-4D97-AF65-F5344CB8AC3E}">
        <p14:creationId xmlns:p14="http://schemas.microsoft.com/office/powerpoint/2010/main" val="4028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4. Utilisation of Pertainym Relation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9100764" cy="3777622"/>
          </a:xfrm>
        </p:spPr>
        <p:txBody>
          <a:bodyPr>
            <a:normAutofit/>
          </a:bodyPr>
          <a:lstStyle/>
          <a:p>
            <a:r>
              <a:rPr lang="en-US" altLang="zh-HK" sz="2400" dirty="0" smtClean="0"/>
              <a:t>clever, wise, smart, intelligent, sharp, sagacious, canny …</a:t>
            </a: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聪明，聪颖，聪敏，机智，睿智，英明，精明 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HK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直線圖說文字 1 (無框線) 6"/>
          <p:cNvSpPr/>
          <p:nvPr/>
        </p:nvSpPr>
        <p:spPr>
          <a:xfrm>
            <a:off x="2589212" y="3699681"/>
            <a:ext cx="1138517" cy="645459"/>
          </a:xfrm>
          <a:prstGeom prst="callout1">
            <a:avLst>
              <a:gd name="adj1" fmla="val -694"/>
              <a:gd name="adj2" fmla="val 46785"/>
              <a:gd name="adj3" fmla="val -94444"/>
              <a:gd name="adj4" fmla="val 63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General</a:t>
            </a:r>
            <a:endParaRPr lang="zh-HK" altLang="en-US" dirty="0"/>
          </a:p>
        </p:txBody>
      </p:sp>
      <p:sp>
        <p:nvSpPr>
          <p:cNvPr id="8" name="直線圖說文字 1 (無框線) 7"/>
          <p:cNvSpPr/>
          <p:nvPr/>
        </p:nvSpPr>
        <p:spPr>
          <a:xfrm>
            <a:off x="5332412" y="3699680"/>
            <a:ext cx="1138517" cy="645459"/>
          </a:xfrm>
          <a:prstGeom prst="callout1">
            <a:avLst>
              <a:gd name="adj1" fmla="val -694"/>
              <a:gd name="adj2" fmla="val 46785"/>
              <a:gd name="adj3" fmla="val -94444"/>
              <a:gd name="adj4" fmla="val 63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Mentally quick</a:t>
            </a:r>
            <a:endParaRPr lang="zh-HK" altLang="en-US" dirty="0"/>
          </a:p>
        </p:txBody>
      </p:sp>
      <p:sp>
        <p:nvSpPr>
          <p:cNvPr id="9" name="直線圖說文字 1 (無框線) 8"/>
          <p:cNvSpPr/>
          <p:nvPr/>
        </p:nvSpPr>
        <p:spPr>
          <a:xfrm>
            <a:off x="7259824" y="3699680"/>
            <a:ext cx="1830388" cy="645459"/>
          </a:xfrm>
          <a:prstGeom prst="callout1">
            <a:avLst>
              <a:gd name="adj1" fmla="val -694"/>
              <a:gd name="adj2" fmla="val 46785"/>
              <a:gd name="adj3" fmla="val -99999"/>
              <a:gd name="adj4" fmla="val 35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Able to make wise decisions</a:t>
            </a:r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59824" y="4724400"/>
            <a:ext cx="1830388" cy="86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/>
              <a:t>Pertain to:</a:t>
            </a:r>
          </a:p>
          <a:p>
            <a:pPr marL="447675" indent="-179388">
              <a:buFont typeface="Arial" panose="020B0604020202020204" pitchFamily="34" charset="0"/>
              <a:buChar char="•"/>
            </a:pPr>
            <a:r>
              <a:rPr lang="en-US" altLang="zh-HK" dirty="0" smtClean="0"/>
              <a:t>Human</a:t>
            </a:r>
          </a:p>
          <a:p>
            <a:pPr marL="447675" indent="-179388">
              <a:buFont typeface="Arial" panose="020B0604020202020204" pitchFamily="34" charset="0"/>
              <a:buChar char="•"/>
            </a:pPr>
            <a:r>
              <a:rPr lang="en-US" altLang="zh-HK" dirty="0" smtClean="0"/>
              <a:t>Decision</a:t>
            </a:r>
            <a:endParaRPr lang="zh-HK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89212" y="4724400"/>
            <a:ext cx="368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equally synonymous</a:t>
            </a:r>
          </a:p>
          <a:p>
            <a:r>
              <a:rPr lang="en-US" altLang="zh-HK" dirty="0" smtClean="0"/>
              <a:t>Same word in too many synsets</a:t>
            </a:r>
          </a:p>
          <a:p>
            <a:r>
              <a:rPr lang="en-US" altLang="zh-HK" dirty="0" smtClean="0"/>
              <a:t>Distorted picture of polysemy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420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5. Ensure logical validity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9046976" cy="3777622"/>
          </a:xfrm>
        </p:spPr>
        <p:txBody>
          <a:bodyPr>
            <a:normAutofit/>
          </a:bodyPr>
          <a:lstStyle/>
          <a:p>
            <a:r>
              <a:rPr lang="en-US" altLang="zh-HK" sz="2400" dirty="0" smtClean="0"/>
              <a:t>Avoid words with contradictory connotation in a synset</a:t>
            </a:r>
          </a:p>
          <a:p>
            <a:r>
              <a:rPr lang="en-US" altLang="zh-HK" sz="2400" dirty="0" smtClean="0"/>
              <a:t>Prudently handle phrasal expressions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 algn="ctr">
              <a:buNone/>
            </a:pPr>
            <a:r>
              <a:rPr lang="zh-HK" altLang="en-US" sz="2400" dirty="0" smtClean="0"/>
              <a:t>喝醉    </a:t>
            </a:r>
            <a:r>
              <a:rPr lang="en-US" altLang="zh-HK" sz="2400" dirty="0" smtClean="0"/>
              <a:t>      vs          </a:t>
            </a:r>
            <a:r>
              <a:rPr lang="zh-HK" altLang="en-US" sz="2400" dirty="0" smtClean="0"/>
              <a:t>烂醉</a:t>
            </a:r>
            <a:endParaRPr lang="en-US" altLang="zh-HK" sz="24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HK" sz="2400" dirty="0" smtClean="0"/>
              <a:t>(</a:t>
            </a:r>
            <a:r>
              <a:rPr lang="en-US" altLang="zh-HK" sz="2400" dirty="0"/>
              <a:t>drink+drunk) </a:t>
            </a:r>
            <a:r>
              <a:rPr lang="en-US" altLang="zh-HK" sz="2400" dirty="0" smtClean="0"/>
              <a:t>        </a:t>
            </a:r>
            <a:r>
              <a:rPr lang="en-US" altLang="zh-HK" sz="2400" dirty="0" smtClean="0">
                <a:cs typeface="Times New Roman" panose="02020603050405020304" pitchFamily="18" charset="0"/>
              </a:rPr>
              <a:t>(</a:t>
            </a:r>
            <a:r>
              <a:rPr lang="en-US" altLang="zh-HK" sz="2400" dirty="0">
                <a:cs typeface="Times New Roman" panose="02020603050405020304" pitchFamily="18" charset="0"/>
              </a:rPr>
              <a:t>very+drunk)</a:t>
            </a:r>
          </a:p>
          <a:p>
            <a:pPr marL="0" indent="0" algn="ctr">
              <a:buNone/>
            </a:pPr>
            <a:endParaRPr lang="en-US" altLang="zh-CN" sz="2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贫困   </a:t>
            </a:r>
            <a:r>
              <a:rPr lang="en-US" altLang="zh-CN" sz="2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		  	vs	  			  </a:t>
            </a:r>
            <a:r>
              <a:rPr lang="zh-CN" altLang="en-US" sz="2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极度贫困</a:t>
            </a:r>
            <a:endParaRPr lang="en-US" altLang="zh-CN" sz="2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impoverished</a:t>
            </a:r>
            <a:r>
              <a:rPr lang="en-US" altLang="zh-CN" sz="2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)		      (extremely+impoverished)</a:t>
            </a:r>
            <a:endParaRPr lang="zh-HK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Conclusion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 smtClean="0"/>
              <a:t>Translation equivalents not necessarily synonymous</a:t>
            </a:r>
          </a:p>
          <a:p>
            <a:r>
              <a:rPr lang="en-US" altLang="zh-HK" sz="2400" dirty="0" smtClean="0"/>
              <a:t>Could be a problem for building cross-lingual wordnets</a:t>
            </a:r>
          </a:p>
          <a:p>
            <a:r>
              <a:rPr lang="en-US" altLang="zh-HK" sz="2400" dirty="0" smtClean="0"/>
              <a:t>Vulnerability of adjectives, esp. the general ones</a:t>
            </a:r>
            <a:endParaRPr lang="en-US" altLang="zh-HK" sz="2400" dirty="0"/>
          </a:p>
          <a:p>
            <a:r>
              <a:rPr lang="en-US" altLang="zh-HK" sz="2400" dirty="0" smtClean="0"/>
              <a:t>Context-dependent equivalents separately linked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400" b="1" dirty="0" smtClean="0"/>
              <a:t>Importance of keeping the theoretical foundation intact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00550" y="777705"/>
            <a:ext cx="349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/>
              <a:t>Princeton WordNet</a:t>
            </a:r>
            <a:endParaRPr lang="zh-HK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447365" y="1945338"/>
            <a:ext cx="3316942" cy="270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u="sng" dirty="0" smtClean="0"/>
              <a:t>Merge Model</a:t>
            </a:r>
          </a:p>
          <a:p>
            <a:pPr algn="ctr"/>
            <a:endParaRPr lang="en-US" altLang="zh-HK" dirty="0" smtClean="0"/>
          </a:p>
          <a:p>
            <a:pPr marL="342900" indent="-342900">
              <a:buAutoNum type="arabicPeriod"/>
            </a:pPr>
            <a:r>
              <a:rPr lang="en-US" altLang="zh-HK" dirty="0" smtClean="0"/>
              <a:t>Select vocabulary and develop synsets separately and locally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HK" dirty="0"/>
              <a:t>G</a:t>
            </a:r>
            <a:r>
              <a:rPr lang="en-US" altLang="zh-HK" dirty="0" smtClean="0"/>
              <a:t>enerate equivalence relations to PWN</a:t>
            </a:r>
            <a:endParaRPr lang="zh-HK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91082" y="1945338"/>
            <a:ext cx="3315600" cy="270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u="sng" dirty="0" smtClean="0"/>
              <a:t>Expand Model</a:t>
            </a:r>
          </a:p>
          <a:p>
            <a:pPr algn="ctr"/>
            <a:endParaRPr lang="en-US" altLang="zh-HK" dirty="0" smtClean="0"/>
          </a:p>
          <a:p>
            <a:pPr marL="342900" indent="-342900">
              <a:buAutoNum type="arabicPeriod"/>
            </a:pPr>
            <a:r>
              <a:rPr lang="en-US" altLang="zh-HK" dirty="0" smtClean="0"/>
              <a:t>Start with PWN vocab and synsets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HK" dirty="0" smtClean="0"/>
              <a:t>Translate synsets into target language using </a:t>
            </a:r>
            <a:r>
              <a:rPr lang="en-US" altLang="zh-HK" dirty="0"/>
              <a:t>bilingual dictionaries </a:t>
            </a:r>
            <a:endParaRPr lang="zh-HK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48554" y="5297092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/>
              <a:t>Wordnets in other languages</a:t>
            </a:r>
            <a:endParaRPr lang="zh-HK" altLang="en-US" sz="2800" dirty="0"/>
          </a:p>
        </p:txBody>
      </p:sp>
      <p:cxnSp>
        <p:nvCxnSpPr>
          <p:cNvPr id="12" name="直線單箭頭接點 11"/>
          <p:cNvCxnSpPr>
            <a:stCxn id="7" idx="2"/>
            <a:endCxn id="8" idx="0"/>
          </p:cNvCxnSpPr>
          <p:nvPr/>
        </p:nvCxnSpPr>
        <p:spPr>
          <a:xfrm flipH="1">
            <a:off x="4105836" y="1300925"/>
            <a:ext cx="2342148" cy="64441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>
            <a:off x="6447984" y="1300925"/>
            <a:ext cx="2300898" cy="64441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10" idx="0"/>
          </p:cNvCxnSpPr>
          <p:nvPr/>
        </p:nvCxnSpPr>
        <p:spPr>
          <a:xfrm>
            <a:off x="4105836" y="4652679"/>
            <a:ext cx="2342148" cy="64441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10" idx="0"/>
          </p:cNvCxnSpPr>
          <p:nvPr/>
        </p:nvCxnSpPr>
        <p:spPr>
          <a:xfrm flipH="1">
            <a:off x="6447984" y="4652679"/>
            <a:ext cx="2300898" cy="64441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Chinese Wordnets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lnSpcReduction="10000"/>
          </a:bodyPr>
          <a:lstStyle/>
          <a:p>
            <a:r>
              <a:rPr lang="en-US" altLang="zh-HK" sz="2400" dirty="0" smtClean="0"/>
              <a:t>Various attempts (Huang et al., 2004; Xu et al., 2008; Huang et al., 2010; Wang and Bond, 2013)</a:t>
            </a:r>
          </a:p>
          <a:p>
            <a:pPr lvl="1"/>
            <a:r>
              <a:rPr lang="en-US" altLang="zh-HK" dirty="0" smtClean="0"/>
              <a:t>(Semi-)automatic identification of translation equivalents with human verification</a:t>
            </a:r>
          </a:p>
          <a:p>
            <a:pPr lvl="1"/>
            <a:r>
              <a:rPr lang="en-US" altLang="zh-HK" dirty="0" smtClean="0"/>
              <a:t>Some limited the number of translation equivalents for a synset, while others intentionally added more entries</a:t>
            </a:r>
          </a:p>
          <a:p>
            <a:pPr>
              <a:spcBef>
                <a:spcPts val="1200"/>
              </a:spcBef>
            </a:pPr>
            <a:r>
              <a:rPr lang="en-US" altLang="zh-HK" sz="2400" dirty="0" smtClean="0"/>
              <a:t>Chinese Open Wordnet (Wang and Bond, 2013)</a:t>
            </a:r>
          </a:p>
          <a:p>
            <a:pPr lvl="1"/>
            <a:r>
              <a:rPr lang="en-US" altLang="zh-HK" dirty="0" smtClean="0"/>
              <a:t>Follow Expand Model, with detailed </a:t>
            </a:r>
            <a:r>
              <a:rPr lang="en-US" altLang="zh-HK" dirty="0" smtClean="0"/>
              <a:t>guidelines </a:t>
            </a:r>
            <a:r>
              <a:rPr lang="en-US" altLang="zh-CN" dirty="0" smtClean="0"/>
              <a:t>for checking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Chinese translations obtained by merging existing data, checked manually, adding new translations from authoritative bilingual dictionaries</a:t>
            </a:r>
          </a:p>
          <a:p>
            <a:pPr lvl="1"/>
            <a:r>
              <a:rPr lang="en-US" altLang="zh-HK" dirty="0" smtClean="0"/>
              <a:t>High coverage but possibly lower accuracy</a:t>
            </a:r>
          </a:p>
          <a:p>
            <a:pPr lvl="1"/>
            <a:r>
              <a:rPr lang="en-US" altLang="zh-HK" dirty="0" smtClean="0"/>
              <a:t>Adjectives: 13.8% of 4,960 core synsets</a:t>
            </a:r>
          </a:p>
          <a:p>
            <a:pPr lvl="1"/>
            <a:endParaRPr lang="en-US" altLang="zh-HK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Potential Blind Spots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801906" y="1905000"/>
            <a:ext cx="9977718" cy="105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HK" dirty="0"/>
              <a:t>01586342-a</a:t>
            </a:r>
          </a:p>
          <a:p>
            <a:pPr>
              <a:lnSpc>
                <a:spcPct val="120000"/>
              </a:lnSpc>
            </a:pPr>
            <a:r>
              <a:rPr lang="en-GB" altLang="zh-HK" b="1" dirty="0"/>
              <a:t>nice</a:t>
            </a:r>
            <a:r>
              <a:rPr lang="en-GB" altLang="zh-HK" dirty="0"/>
              <a:t> (pleasant or pleasing or agreeable in </a:t>
            </a:r>
            <a:r>
              <a:rPr lang="en-GB" altLang="zh-HK" dirty="0" smtClean="0"/>
              <a:t>nature or </a:t>
            </a:r>
            <a:r>
              <a:rPr lang="en-GB" altLang="zh-HK" dirty="0"/>
              <a:t>appearance)</a:t>
            </a:r>
          </a:p>
          <a:p>
            <a:pPr>
              <a:lnSpc>
                <a:spcPct val="120000"/>
              </a:lnSpc>
            </a:pPr>
            <a:r>
              <a:rPr lang="zh-HK" altLang="en-US" dirty="0"/>
              <a:t>体贴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，合意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，美好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，和蔼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</a:t>
            </a:r>
            <a:r>
              <a:rPr lang="zh-HK" altLang="en-US" dirty="0" smtClean="0"/>
              <a:t>友好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，令人愉快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，令人快乐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，讨人</a:t>
            </a:r>
            <a:r>
              <a:rPr lang="zh-HK" altLang="en-US" dirty="0" smtClean="0"/>
              <a:t>喜欢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01906" y="3762424"/>
            <a:ext cx="4918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 smtClean="0"/>
              <a:t>Generalness of the concept</a:t>
            </a:r>
          </a:p>
          <a:p>
            <a:r>
              <a:rPr lang="en-US" altLang="zh-HK" sz="2400" dirty="0"/>
              <a:t>p</a:t>
            </a:r>
            <a:r>
              <a:rPr lang="en-US" altLang="zh-HK" sz="2400" dirty="0" smtClean="0"/>
              <a:t>leasant / pleasing / agreeable</a:t>
            </a:r>
          </a:p>
          <a:p>
            <a:r>
              <a:rPr lang="en-US" altLang="zh-HK" sz="2400" dirty="0"/>
              <a:t>n</a:t>
            </a:r>
            <a:r>
              <a:rPr lang="en-US" altLang="zh-HK" sz="2400" dirty="0" smtClean="0"/>
              <a:t>ature / appearance</a:t>
            </a:r>
          </a:p>
          <a:p>
            <a:r>
              <a:rPr lang="en-US" altLang="zh-HK" sz="2400" dirty="0" smtClean="0"/>
              <a:t>==&gt; ANYTHING !</a:t>
            </a:r>
            <a:endParaRPr lang="zh-HK" altLang="en-US" sz="2400" dirty="0"/>
          </a:p>
        </p:txBody>
      </p:sp>
      <p:sp>
        <p:nvSpPr>
          <p:cNvPr id="10" name="雲朵形 9"/>
          <p:cNvSpPr/>
          <p:nvPr/>
        </p:nvSpPr>
        <p:spPr>
          <a:xfrm>
            <a:off x="7713985" y="3579944"/>
            <a:ext cx="1147482" cy="74407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好</a:t>
            </a:r>
            <a:endParaRPr lang="zh-HK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47643" y="4402923"/>
            <a:ext cx="343074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和蔼</a:t>
            </a:r>
            <a:r>
              <a:rPr lang="zh-HK" altLang="en-US" sz="2400" dirty="0" smtClean="0"/>
              <a:t> </a:t>
            </a:r>
            <a:r>
              <a:rPr lang="en-US" altLang="zh-HK" sz="2400" dirty="0" smtClean="0"/>
              <a:t>--&gt; person</a:t>
            </a: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美好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--&gt; inanimate obj</a:t>
            </a:r>
          </a:p>
        </p:txBody>
      </p:sp>
    </p:spTree>
    <p:extLst>
      <p:ext uri="{BB962C8B-B14F-4D97-AF65-F5344CB8AC3E}">
        <p14:creationId xmlns:p14="http://schemas.microsoft.com/office/powerpoint/2010/main" val="21939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Potential Blind Spots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801906" y="1590369"/>
            <a:ext cx="997771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HK" dirty="0"/>
              <a:t>01372049-a</a:t>
            </a:r>
          </a:p>
          <a:p>
            <a:pPr>
              <a:lnSpc>
                <a:spcPct val="120000"/>
              </a:lnSpc>
            </a:pPr>
            <a:r>
              <a:rPr lang="en-GB" altLang="zh-HK" b="1" dirty="0"/>
              <a:t>kind</a:t>
            </a:r>
            <a:r>
              <a:rPr lang="en-GB" altLang="zh-HK" dirty="0"/>
              <a:t> (having or showing a tender and </a:t>
            </a:r>
            <a:r>
              <a:rPr lang="en-GB" altLang="zh-HK" dirty="0" smtClean="0"/>
              <a:t>considerate and </a:t>
            </a:r>
            <a:r>
              <a:rPr lang="en-GB" altLang="zh-HK" dirty="0"/>
              <a:t>helpful nature; used especially of persons </a:t>
            </a:r>
            <a:r>
              <a:rPr lang="en-GB" altLang="zh-HK" dirty="0" smtClean="0"/>
              <a:t>and their </a:t>
            </a:r>
            <a:r>
              <a:rPr lang="en-GB" altLang="zh-HK" dirty="0"/>
              <a:t>behavior</a:t>
            </a:r>
            <a:r>
              <a:rPr lang="en-GB" altLang="zh-HK" dirty="0" smtClean="0"/>
              <a:t>)</a:t>
            </a:r>
          </a:p>
          <a:p>
            <a:pPr>
              <a:lnSpc>
                <a:spcPct val="120000"/>
              </a:lnSpc>
            </a:pPr>
            <a:endParaRPr lang="en-GB" altLang="zh-HK" dirty="0"/>
          </a:p>
          <a:p>
            <a:pPr>
              <a:lnSpc>
                <a:spcPct val="120000"/>
              </a:lnSpc>
            </a:pPr>
            <a:r>
              <a:rPr lang="zh-HK" altLang="en-US" dirty="0"/>
              <a:t>体谅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，体贴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，善良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，仁慈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</a:t>
            </a:r>
            <a:r>
              <a:rPr lang="zh-HK" altLang="en-US" dirty="0" smtClean="0"/>
              <a:t>和善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，宽厚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，友善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，好心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</a:t>
            </a:r>
            <a:r>
              <a:rPr lang="zh-HK" altLang="en-US" dirty="0" smtClean="0"/>
              <a:t>好心肠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，亲切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，温和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，和蔼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，宽</a:t>
            </a:r>
            <a:r>
              <a:rPr lang="zh-HK" altLang="en-US" dirty="0" smtClean="0"/>
              <a:t>宏大</a:t>
            </a:r>
            <a:r>
              <a:rPr lang="zh-HK" altLang="en-US" dirty="0"/>
              <a:t>量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，友好</a:t>
            </a:r>
            <a:r>
              <a:rPr lang="en-US" altLang="zh-HK" dirty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r>
              <a:rPr lang="zh-HK" altLang="en-US" dirty="0"/>
              <a:t>，乐于助人</a:t>
            </a:r>
            <a:r>
              <a:rPr lang="en-US" altLang="zh-HK" dirty="0" smtClean="0"/>
              <a:t>(</a:t>
            </a:r>
            <a:r>
              <a:rPr lang="zh-HK" altLang="en-US" dirty="0"/>
              <a:t>的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42640" y="4034402"/>
            <a:ext cx="909624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和蔼 </a:t>
            </a:r>
            <a:r>
              <a:rPr lang="en-US" altLang="zh-CN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exists in both synsets</a:t>
            </a:r>
          </a:p>
          <a:p>
            <a:pPr>
              <a:spcAft>
                <a:spcPts val="200"/>
              </a:spcAft>
            </a:pPr>
            <a:r>
              <a:rPr lang="en-US" altLang="zh-HK" sz="2000" dirty="0" smtClean="0"/>
              <a:t>--&gt; “nice” and “kind” synonymous?</a:t>
            </a:r>
          </a:p>
          <a:p>
            <a:pPr>
              <a:spcAft>
                <a:spcPts val="200"/>
              </a:spcAft>
            </a:pPr>
            <a:r>
              <a:rPr lang="en-US" altLang="zh-CN" sz="2000" dirty="0" smtClean="0">
                <a:ea typeface="微軟正黑體" panose="020B0604030504040204" pitchFamily="34" charset="-120"/>
              </a:rPr>
              <a:t>--&gt; Multiple senses of 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和蔼 </a:t>
            </a:r>
            <a:r>
              <a:rPr lang="en-US" altLang="zh-CN" sz="2000" dirty="0" smtClean="0">
                <a:ea typeface="微軟正黑體" panose="020B0604030504040204" pitchFamily="34" charset="-120"/>
              </a:rPr>
              <a:t>in most dictionaries?</a:t>
            </a:r>
          </a:p>
          <a:p>
            <a:pPr>
              <a:spcAft>
                <a:spcPts val="200"/>
              </a:spcAft>
            </a:pPr>
            <a:r>
              <a:rPr lang="en-US" altLang="zh-CN" sz="2000" dirty="0" smtClean="0"/>
              <a:t>--&gt; </a:t>
            </a:r>
            <a:r>
              <a:rPr lang="en-US" altLang="zh-CN" sz="2000" dirty="0" smtClean="0"/>
              <a:t>Legitimate </a:t>
            </a:r>
            <a:r>
              <a:rPr lang="en-US" altLang="zh-CN" sz="2000" dirty="0" smtClean="0"/>
              <a:t>to treat it as translation equivalents for both synsets?</a:t>
            </a:r>
          </a:p>
          <a:p>
            <a:pPr>
              <a:spcAft>
                <a:spcPts val="200"/>
              </a:spcAft>
            </a:pPr>
            <a:r>
              <a:rPr lang="en-US" altLang="zh-CN" sz="2000" dirty="0" smtClean="0"/>
              <a:t>--&gt; 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和蔼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 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体贴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synonymous?</a:t>
            </a:r>
          </a:p>
          <a:p>
            <a:pPr>
              <a:spcAft>
                <a:spcPts val="200"/>
              </a:spcAft>
            </a:pPr>
            <a:r>
              <a:rPr lang="en-US" altLang="zh-CN" sz="2000" dirty="0" smtClean="0"/>
              <a:t>--&gt; Still qualify as a synset?</a:t>
            </a:r>
          </a:p>
        </p:txBody>
      </p:sp>
      <p:sp>
        <p:nvSpPr>
          <p:cNvPr id="3" name="橢圓 2"/>
          <p:cNvSpPr/>
          <p:nvPr/>
        </p:nvSpPr>
        <p:spPr>
          <a:xfrm>
            <a:off x="5039672" y="2871259"/>
            <a:ext cx="983226" cy="46456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08258" y="26426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friendly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864866" y="354663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helpful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90864" y="264264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</a:rPr>
              <a:t>considerate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378386" y="2899388"/>
            <a:ext cx="983226" cy="46456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032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7" grpId="0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Two Issues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0515"/>
            <a:ext cx="8915400" cy="3777622"/>
          </a:xfrm>
        </p:spPr>
        <p:txBody>
          <a:bodyPr/>
          <a:lstStyle/>
          <a:p>
            <a:r>
              <a:rPr lang="en-US" altLang="zh-HK" sz="2400" dirty="0" smtClean="0"/>
              <a:t>Seriousness of the problem across different parts of speech</a:t>
            </a:r>
          </a:p>
          <a:p>
            <a:pPr lvl="1"/>
            <a:r>
              <a:rPr lang="en-US" altLang="zh-HK" sz="2000" dirty="0" smtClean="0"/>
              <a:t>Nouns and verbs may have more distinct references</a:t>
            </a:r>
          </a:p>
          <a:p>
            <a:pPr lvl="1"/>
            <a:r>
              <a:rPr lang="en-US" altLang="zh-HK" sz="2000" dirty="0" smtClean="0"/>
              <a:t>Fuzziness and subjectivity involved in adjectives</a:t>
            </a:r>
          </a:p>
          <a:p>
            <a:pPr lvl="1"/>
            <a:r>
              <a:rPr lang="en-US" altLang="zh-HK" sz="2000" dirty="0" smtClean="0"/>
              <a:t>Problem expected to be more pronounced among adjectives</a:t>
            </a:r>
          </a:p>
          <a:p>
            <a:pPr>
              <a:spcBef>
                <a:spcPts val="1200"/>
              </a:spcBef>
            </a:pPr>
            <a:r>
              <a:rPr lang="en-US" altLang="zh-HK" sz="2400" dirty="0" smtClean="0"/>
              <a:t>When the coverage of the meanings by the translation equivalents is at the expense of violating the requirements for synsets, are there better ways to handle such cases?</a:t>
            </a:r>
            <a:endParaRPr lang="zh-HK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1106" y="445579"/>
            <a:ext cx="7951694" cy="5559351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7636341" y="2563906"/>
            <a:ext cx="2572870" cy="185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u="sng" dirty="0" smtClean="0"/>
              <a:t>Synset sizes:</a:t>
            </a:r>
          </a:p>
          <a:p>
            <a:pPr algn="ctr"/>
            <a:r>
              <a:rPr lang="en-US" altLang="zh-HK" sz="1600" dirty="0" smtClean="0"/>
              <a:t>Nouns (1-39 items)</a:t>
            </a:r>
          </a:p>
          <a:p>
            <a:pPr algn="ctr"/>
            <a:r>
              <a:rPr lang="en-US" altLang="zh-HK" sz="1600" dirty="0" smtClean="0"/>
              <a:t>Adjs (1-15 items)</a:t>
            </a:r>
          </a:p>
          <a:p>
            <a:pPr algn="ctr"/>
            <a:r>
              <a:rPr lang="en-US" altLang="zh-HK" sz="1600" dirty="0" smtClean="0"/>
              <a:t>Verbs (1-13 items)</a:t>
            </a:r>
          </a:p>
          <a:p>
            <a:pPr algn="ctr"/>
            <a:endParaRPr lang="en-US" altLang="zh-HK" sz="1600" dirty="0" smtClean="0"/>
          </a:p>
          <a:p>
            <a:pPr algn="ctr"/>
            <a:r>
              <a:rPr lang="en-US" altLang="zh-HK" sz="1600" u="sng" dirty="0" smtClean="0"/>
              <a:t>Overall tendency:</a:t>
            </a:r>
          </a:p>
          <a:p>
            <a:pPr algn="ctr"/>
            <a:r>
              <a:rPr lang="en-US" altLang="zh-HK" sz="1600" dirty="0" smtClean="0"/>
              <a:t>Nouns &lt; Adjs &lt; Verbs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42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Examples (Nouns)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HK" dirty="0" smtClean="0"/>
              <a:t>10 Jan 2018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GWC 2018, NTU, Singapore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651582" y="1488662"/>
            <a:ext cx="8769456" cy="290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12896307-n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black nightshade, common nightshade, </a:t>
            </a:r>
            <a:r>
              <a:rPr lang="en-GB" altLang="zh-HK" b="1" dirty="0" smtClean="0"/>
              <a:t>poison</a:t>
            </a:r>
            <a:r>
              <a:rPr lang="en-US" altLang="zh-CN" b="1" dirty="0" smtClean="0"/>
              <a:t>-</a:t>
            </a:r>
            <a:r>
              <a:rPr lang="en-GB" altLang="zh-HK" b="1" dirty="0" smtClean="0"/>
              <a:t>berry</a:t>
            </a:r>
            <a:r>
              <a:rPr lang="en-GB" altLang="zh-HK" b="1" dirty="0" smtClean="0"/>
              <a:t>, poisonberry</a:t>
            </a:r>
            <a:r>
              <a:rPr lang="en-GB" altLang="zh-HK" b="1" dirty="0"/>
              <a:t>, Solanum nigrum </a:t>
            </a:r>
            <a:r>
              <a:rPr lang="en-GB" altLang="zh-HK" dirty="0"/>
              <a:t>(</a:t>
            </a:r>
            <a:r>
              <a:rPr lang="en-GB" altLang="zh-HK" dirty="0" smtClean="0"/>
              <a:t>Eurasian herb </a:t>
            </a:r>
            <a:r>
              <a:rPr lang="en-GB" altLang="zh-HK" dirty="0"/>
              <a:t>naturalized in America having white </a:t>
            </a:r>
            <a:r>
              <a:rPr lang="en-GB" altLang="zh-HK" dirty="0" smtClean="0"/>
              <a:t>flowers and </a:t>
            </a:r>
            <a:r>
              <a:rPr lang="en-GB" altLang="zh-HK" dirty="0"/>
              <a:t>poisonous hairy foliage and bearing </a:t>
            </a:r>
            <a:r>
              <a:rPr lang="en-GB" altLang="zh-HK" dirty="0" smtClean="0"/>
              <a:t>black berries </a:t>
            </a:r>
            <a:r>
              <a:rPr lang="en-GB" altLang="zh-HK" dirty="0"/>
              <a:t>that are sometimes poisonous </a:t>
            </a:r>
            <a:r>
              <a:rPr lang="en-GB" altLang="zh-HK" dirty="0" smtClean="0"/>
              <a:t>but sometimes edible</a:t>
            </a:r>
            <a:r>
              <a:rPr lang="en-GB" altLang="zh-HK" dirty="0"/>
              <a:t>)</a:t>
            </a:r>
          </a:p>
          <a:p>
            <a:pPr>
              <a:lnSpc>
                <a:spcPct val="114000"/>
              </a:lnSpc>
            </a:pPr>
            <a:r>
              <a:rPr lang="zh-HK" altLang="en-US" dirty="0"/>
              <a:t>老鸦酸浆草</a:t>
            </a:r>
            <a:r>
              <a:rPr lang="en-US" altLang="zh-HK" dirty="0"/>
              <a:t>, </a:t>
            </a:r>
            <a:r>
              <a:rPr lang="zh-HK" altLang="en-US" dirty="0"/>
              <a:t>乌归菜</a:t>
            </a:r>
            <a:r>
              <a:rPr lang="en-US" altLang="zh-HK" dirty="0"/>
              <a:t>, </a:t>
            </a:r>
            <a:r>
              <a:rPr lang="zh-HK" altLang="en-US" dirty="0"/>
              <a:t>野葡萄</a:t>
            </a:r>
            <a:r>
              <a:rPr lang="en-US" altLang="zh-HK" dirty="0"/>
              <a:t>, </a:t>
            </a:r>
            <a:r>
              <a:rPr lang="zh-HK" altLang="en-US" dirty="0"/>
              <a:t>酸浆草</a:t>
            </a:r>
            <a:r>
              <a:rPr lang="en-US" altLang="zh-HK" dirty="0"/>
              <a:t>, </a:t>
            </a:r>
            <a:r>
              <a:rPr lang="zh-HK" altLang="en-US" dirty="0"/>
              <a:t>救儿草</a:t>
            </a:r>
            <a:r>
              <a:rPr lang="en-US" altLang="zh-HK" dirty="0" smtClean="0"/>
              <a:t>, </a:t>
            </a:r>
            <a:r>
              <a:rPr lang="zh-HK" altLang="en-US" dirty="0" smtClean="0"/>
              <a:t>黑</a:t>
            </a:r>
            <a:r>
              <a:rPr lang="zh-HK" altLang="en-US" dirty="0"/>
              <a:t>姑娘</a:t>
            </a:r>
            <a:r>
              <a:rPr lang="en-US" altLang="zh-HK" dirty="0"/>
              <a:t>, </a:t>
            </a:r>
            <a:r>
              <a:rPr lang="zh-HK" altLang="en-US" dirty="0"/>
              <a:t>天泡果</a:t>
            </a:r>
            <a:r>
              <a:rPr lang="en-US" altLang="zh-HK" dirty="0"/>
              <a:t>, </a:t>
            </a:r>
            <a:r>
              <a:rPr lang="zh-HK" altLang="en-US" dirty="0"/>
              <a:t>地戎草</a:t>
            </a:r>
            <a:r>
              <a:rPr lang="en-US" altLang="zh-HK" dirty="0"/>
              <a:t>, </a:t>
            </a:r>
            <a:r>
              <a:rPr lang="zh-HK" altLang="en-US" dirty="0"/>
              <a:t>七粒扣</a:t>
            </a:r>
            <a:r>
              <a:rPr lang="en-US" altLang="zh-HK" dirty="0"/>
              <a:t>, </a:t>
            </a:r>
            <a:r>
              <a:rPr lang="zh-HK" altLang="en-US" dirty="0"/>
              <a:t>山海椒</a:t>
            </a:r>
            <a:r>
              <a:rPr lang="en-US" altLang="zh-HK" dirty="0"/>
              <a:t>, </a:t>
            </a:r>
            <a:r>
              <a:rPr lang="zh-HK" altLang="en-US" dirty="0"/>
              <a:t>黑茄</a:t>
            </a:r>
            <a:r>
              <a:rPr lang="en-US" altLang="zh-HK" dirty="0" smtClean="0"/>
              <a:t>, </a:t>
            </a:r>
            <a:r>
              <a:rPr lang="zh-HK" altLang="en-US" dirty="0" smtClean="0"/>
              <a:t>野</a:t>
            </a:r>
            <a:r>
              <a:rPr lang="zh-HK" altLang="en-US" dirty="0"/>
              <a:t>茄子</a:t>
            </a:r>
            <a:r>
              <a:rPr lang="en-US" altLang="zh-HK" dirty="0"/>
              <a:t>, </a:t>
            </a:r>
            <a:r>
              <a:rPr lang="zh-HK" altLang="en-US" dirty="0"/>
              <a:t>天泡草</a:t>
            </a:r>
            <a:r>
              <a:rPr lang="en-US" altLang="zh-HK" dirty="0"/>
              <a:t>, </a:t>
            </a:r>
            <a:r>
              <a:rPr lang="zh-HK" altLang="en-US" dirty="0"/>
              <a:t>地泡子</a:t>
            </a:r>
            <a:r>
              <a:rPr lang="en-US" altLang="zh-HK" dirty="0"/>
              <a:t>, </a:t>
            </a:r>
            <a:r>
              <a:rPr lang="zh-HK" altLang="en-US" dirty="0"/>
              <a:t>天天茄</a:t>
            </a:r>
            <a:r>
              <a:rPr lang="en-US" altLang="zh-HK" dirty="0"/>
              <a:t>, </a:t>
            </a:r>
            <a:r>
              <a:rPr lang="zh-HK" altLang="en-US" dirty="0"/>
              <a:t>天茄子</a:t>
            </a:r>
            <a:r>
              <a:rPr lang="en-US" altLang="zh-HK" dirty="0"/>
              <a:t>, </a:t>
            </a:r>
            <a:r>
              <a:rPr lang="zh-HK" altLang="en-US" dirty="0"/>
              <a:t>野</a:t>
            </a:r>
            <a:r>
              <a:rPr lang="zh-HK" altLang="en-US" dirty="0" smtClean="0"/>
              <a:t>辣 角</a:t>
            </a:r>
            <a:r>
              <a:rPr lang="en-US" altLang="zh-HK" dirty="0"/>
              <a:t>, </a:t>
            </a:r>
            <a:r>
              <a:rPr lang="zh-HK" altLang="en-US" dirty="0"/>
              <a:t>野海椒</a:t>
            </a:r>
            <a:r>
              <a:rPr lang="en-US" altLang="zh-HK" dirty="0"/>
              <a:t>, </a:t>
            </a:r>
            <a:r>
              <a:rPr lang="zh-HK" altLang="en-US" dirty="0"/>
              <a:t>后红子</a:t>
            </a:r>
            <a:r>
              <a:rPr lang="en-US" altLang="zh-HK" dirty="0"/>
              <a:t>, </a:t>
            </a:r>
            <a:r>
              <a:rPr lang="zh-HK" altLang="en-US" dirty="0"/>
              <a:t>天茄苗儿</a:t>
            </a:r>
            <a:r>
              <a:rPr lang="en-US" altLang="zh-HK" dirty="0"/>
              <a:t>, </a:t>
            </a:r>
            <a:r>
              <a:rPr lang="zh-HK" altLang="en-US" dirty="0"/>
              <a:t>老鸦眼睛草</a:t>
            </a:r>
            <a:r>
              <a:rPr lang="en-US" altLang="zh-HK" dirty="0"/>
              <a:t>, </a:t>
            </a:r>
            <a:r>
              <a:rPr lang="zh-HK" altLang="en-US" dirty="0" smtClean="0"/>
              <a:t>水茄</a:t>
            </a:r>
            <a:r>
              <a:rPr lang="en-US" altLang="zh-HK" dirty="0"/>
              <a:t>, </a:t>
            </a:r>
            <a:r>
              <a:rPr lang="zh-HK" altLang="en-US" dirty="0"/>
              <a:t>水苦菜</a:t>
            </a:r>
            <a:r>
              <a:rPr lang="en-US" altLang="zh-HK" dirty="0"/>
              <a:t>, </a:t>
            </a:r>
            <a:r>
              <a:rPr lang="zh-HK" altLang="en-US" dirty="0"/>
              <a:t>野伞子</a:t>
            </a:r>
            <a:r>
              <a:rPr lang="en-US" altLang="zh-HK" dirty="0"/>
              <a:t>, </a:t>
            </a:r>
            <a:r>
              <a:rPr lang="zh-HK" altLang="en-US" dirty="0"/>
              <a:t>天茄菜</a:t>
            </a:r>
            <a:r>
              <a:rPr lang="en-US" altLang="zh-HK" dirty="0"/>
              <a:t>, </a:t>
            </a:r>
            <a:r>
              <a:rPr lang="zh-HK" altLang="en-US" dirty="0"/>
              <a:t>山辣椒</a:t>
            </a:r>
            <a:r>
              <a:rPr lang="en-US" altLang="zh-HK" dirty="0"/>
              <a:t>, </a:t>
            </a:r>
            <a:r>
              <a:rPr lang="zh-HK" altLang="en-US" dirty="0"/>
              <a:t>狗钮子</a:t>
            </a:r>
            <a:r>
              <a:rPr lang="en-US" altLang="zh-HK" dirty="0"/>
              <a:t>, </a:t>
            </a:r>
            <a:r>
              <a:rPr lang="zh-HK" altLang="en-US" dirty="0" smtClean="0"/>
              <a:t>苦葵</a:t>
            </a:r>
            <a:r>
              <a:rPr lang="en-US" altLang="zh-HK" dirty="0"/>
              <a:t>, </a:t>
            </a:r>
            <a:r>
              <a:rPr lang="zh-HK" altLang="en-US" dirty="0"/>
              <a:t>苦菜</a:t>
            </a:r>
            <a:r>
              <a:rPr lang="en-US" altLang="zh-HK" dirty="0"/>
              <a:t>, </a:t>
            </a:r>
            <a:r>
              <a:rPr lang="zh-HK" altLang="en-US" dirty="0"/>
              <a:t>野茄菜</a:t>
            </a:r>
            <a:r>
              <a:rPr lang="en-US" altLang="zh-HK" dirty="0"/>
              <a:t>, </a:t>
            </a:r>
            <a:r>
              <a:rPr lang="zh-HK" altLang="en-US" dirty="0"/>
              <a:t>飞天龙</a:t>
            </a:r>
            <a:r>
              <a:rPr lang="en-US" altLang="zh-HK" dirty="0"/>
              <a:t>, </a:t>
            </a:r>
            <a:r>
              <a:rPr lang="zh-HK" altLang="en-US" dirty="0"/>
              <a:t>龙葵</a:t>
            </a:r>
            <a:r>
              <a:rPr lang="en-US" altLang="zh-HK" dirty="0"/>
              <a:t>, </a:t>
            </a:r>
            <a:r>
              <a:rPr lang="zh-HK" altLang="en-US" dirty="0"/>
              <a:t>耳坠菜</a:t>
            </a:r>
            <a:r>
              <a:rPr lang="en-US" altLang="zh-HK" dirty="0"/>
              <a:t>, </a:t>
            </a:r>
            <a:r>
              <a:rPr lang="zh-HK" altLang="en-US" dirty="0"/>
              <a:t>乌</a:t>
            </a:r>
            <a:r>
              <a:rPr lang="zh-HK" altLang="en-US" dirty="0" smtClean="0"/>
              <a:t>疔草</a:t>
            </a:r>
            <a:r>
              <a:rPr lang="en-US" altLang="zh-HK" dirty="0"/>
              <a:t>, </a:t>
            </a:r>
            <a:r>
              <a:rPr lang="zh-HK" altLang="en-US" dirty="0"/>
              <a:t>野辣椒</a:t>
            </a:r>
          </a:p>
        </p:txBody>
      </p:sp>
      <p:sp>
        <p:nvSpPr>
          <p:cNvPr id="10" name="矩形 9"/>
          <p:cNvSpPr/>
          <p:nvPr/>
        </p:nvSpPr>
        <p:spPr>
          <a:xfrm>
            <a:off x="2651582" y="4685432"/>
            <a:ext cx="8697736" cy="132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altLang="zh-HK" dirty="0"/>
              <a:t>09823502-n</a:t>
            </a:r>
          </a:p>
          <a:p>
            <a:pPr>
              <a:lnSpc>
                <a:spcPct val="114000"/>
              </a:lnSpc>
            </a:pPr>
            <a:r>
              <a:rPr lang="en-GB" altLang="zh-HK" b="1" dirty="0"/>
              <a:t>aunt, auntie, aunty </a:t>
            </a:r>
            <a:r>
              <a:rPr lang="en-GB" altLang="zh-HK" dirty="0"/>
              <a:t>(the sister of your father </a:t>
            </a:r>
            <a:r>
              <a:rPr lang="en-GB" altLang="zh-HK" dirty="0" smtClean="0"/>
              <a:t>or mother</a:t>
            </a:r>
            <a:r>
              <a:rPr lang="en-GB" altLang="zh-HK" dirty="0"/>
              <a:t>; the wife of your uncle)</a:t>
            </a:r>
          </a:p>
          <a:p>
            <a:pPr>
              <a:lnSpc>
                <a:spcPct val="114000"/>
              </a:lnSpc>
            </a:pP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妗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姑母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伯母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姑姑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老大妈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阿姨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妗母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叔母</a:t>
            </a:r>
            <a:r>
              <a:rPr lang="en-US" altLang="zh-HK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姑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妈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舅母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姑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姨妈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姨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舅妈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婶子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婶婶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姨母</a:t>
            </a:r>
            <a:r>
              <a:rPr lang="en-US" altLang="zh-HK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HK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婶母</a:t>
            </a:r>
          </a:p>
        </p:txBody>
      </p:sp>
    </p:spTree>
    <p:extLst>
      <p:ext uri="{BB962C8B-B14F-4D97-AF65-F5344CB8AC3E}">
        <p14:creationId xmlns:p14="http://schemas.microsoft.com/office/powerpoint/2010/main" val="31608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2041</Words>
  <Application>Microsoft Office PowerPoint</Application>
  <PresentationFormat>寬螢幕</PresentationFormat>
  <Paragraphs>280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Wingdings</vt:lpstr>
      <vt:lpstr>Times New Roman</vt:lpstr>
      <vt:lpstr>Century Gothic</vt:lpstr>
      <vt:lpstr>新細明體</vt:lpstr>
      <vt:lpstr>Arial</vt:lpstr>
      <vt:lpstr>微軟正黑體</vt:lpstr>
      <vt:lpstr>Wingdings 3</vt:lpstr>
      <vt:lpstr>幼圆</vt:lpstr>
      <vt:lpstr>Calibri</vt:lpstr>
      <vt:lpstr>絲縷</vt:lpstr>
      <vt:lpstr>Translation Equivalence and Synonymy: Preserving the Synsets in Cross-lingual Wordnets </vt:lpstr>
      <vt:lpstr>Infrastructure of Princeton WordNet</vt:lpstr>
      <vt:lpstr>PowerPoint 簡報</vt:lpstr>
      <vt:lpstr>Chinese Wordnets</vt:lpstr>
      <vt:lpstr>Potential Blind Spots</vt:lpstr>
      <vt:lpstr>Potential Blind Spots</vt:lpstr>
      <vt:lpstr>Two Issues</vt:lpstr>
      <vt:lpstr>PowerPoint 簡報</vt:lpstr>
      <vt:lpstr>Examples (Nouns)</vt:lpstr>
      <vt:lpstr>Examples (Adjectives)</vt:lpstr>
      <vt:lpstr>Examples (Verbs)</vt:lpstr>
      <vt:lpstr>Adjectives and Non-synsets</vt:lpstr>
      <vt:lpstr>Different Sense Distinctions</vt:lpstr>
      <vt:lpstr>Over-interpretation of Concepts</vt:lpstr>
      <vt:lpstr>Multiple Facets of Concepts</vt:lpstr>
      <vt:lpstr>Related but Subtly Different Words</vt:lpstr>
      <vt:lpstr>Contradictory Connotation</vt:lpstr>
      <vt:lpstr>Handling Extra-synset Information</vt:lpstr>
      <vt:lpstr>1. Lexicalised Items Only</vt:lpstr>
      <vt:lpstr>2. Language-specific Extensions</vt:lpstr>
      <vt:lpstr>3. Comparable Specificity</vt:lpstr>
      <vt:lpstr>4. Utilisation of Pertainym Relation</vt:lpstr>
      <vt:lpstr>5. Ensure logical validity</vt:lpstr>
      <vt:lpstr>Conclusion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Equivalence and Synonymy: Preserving the Synsets in Cross-lingual Wordnets </dc:title>
  <dc:creator>OYK</dc:creator>
  <cp:lastModifiedBy>OYK</cp:lastModifiedBy>
  <cp:revision>52</cp:revision>
  <dcterms:created xsi:type="dcterms:W3CDTF">2018-01-01T07:04:15Z</dcterms:created>
  <dcterms:modified xsi:type="dcterms:W3CDTF">2018-01-06T09:11:34Z</dcterms:modified>
</cp:coreProperties>
</file>