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08" r:id="rId2"/>
    <p:sldId id="258" r:id="rId3"/>
    <p:sldId id="322" r:id="rId4"/>
    <p:sldId id="259" r:id="rId5"/>
    <p:sldId id="316" r:id="rId6"/>
    <p:sldId id="261" r:id="rId7"/>
    <p:sldId id="262" r:id="rId8"/>
    <p:sldId id="263" r:id="rId9"/>
    <p:sldId id="264" r:id="rId10"/>
    <p:sldId id="267" r:id="rId11"/>
    <p:sldId id="323" r:id="rId12"/>
    <p:sldId id="314" r:id="rId13"/>
    <p:sldId id="265"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295" r:id="rId35"/>
    <p:sldId id="296" r:id="rId36"/>
    <p:sldId id="331" r:id="rId37"/>
    <p:sldId id="327" r:id="rId38"/>
    <p:sldId id="353" r:id="rId39"/>
    <p:sldId id="298" r:id="rId40"/>
    <p:sldId id="354" r:id="rId41"/>
    <p:sldId id="357" r:id="rId42"/>
    <p:sldId id="358" r:id="rId43"/>
    <p:sldId id="299" r:id="rId44"/>
    <p:sldId id="330" r:id="rId45"/>
    <p:sldId id="355" r:id="rId46"/>
    <p:sldId id="329" r:id="rId47"/>
    <p:sldId id="356" r:id="rId48"/>
    <p:sldId id="309" r:id="rId49"/>
    <p:sldId id="303" r:id="rId50"/>
    <p:sldId id="311" r:id="rId51"/>
    <p:sldId id="359" r:id="rId52"/>
    <p:sldId id="307" r:id="rId53"/>
    <p:sldId id="35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220A"/>
    <a:srgbClr val="DE0000"/>
    <a:srgbClr val="E40A2E"/>
    <a:srgbClr val="F30B32"/>
    <a:srgbClr val="F6B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IN" b="1" dirty="0">
                <a:solidFill>
                  <a:schemeClr val="tx1"/>
                </a:solidFill>
              </a:rPr>
              <a:t>Public Apologies in India</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rgbClr val="C0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2007</c:v>
                </c:pt>
                <c:pt idx="1">
                  <c:v>2009</c:v>
                </c:pt>
                <c:pt idx="2">
                  <c:v>2014</c:v>
                </c:pt>
                <c:pt idx="3">
                  <c:v>2015</c:v>
                </c:pt>
                <c:pt idx="4">
                  <c:v>2016</c:v>
                </c:pt>
                <c:pt idx="5">
                  <c:v>2017</c:v>
                </c:pt>
              </c:numCache>
            </c:numRef>
          </c:cat>
          <c:val>
            <c:numRef>
              <c:f>Sheet1!$B$2:$B$7</c:f>
              <c:numCache>
                <c:formatCode>General</c:formatCode>
                <c:ptCount val="6"/>
                <c:pt idx="0">
                  <c:v>1</c:v>
                </c:pt>
                <c:pt idx="1">
                  <c:v>1</c:v>
                </c:pt>
                <c:pt idx="2">
                  <c:v>2</c:v>
                </c:pt>
                <c:pt idx="3">
                  <c:v>4</c:v>
                </c:pt>
                <c:pt idx="4">
                  <c:v>3</c:v>
                </c:pt>
                <c:pt idx="5">
                  <c:v>7</c:v>
                </c:pt>
              </c:numCache>
            </c:numRef>
          </c:val>
          <c:smooth val="0"/>
          <c:extLst>
            <c:ext xmlns:c16="http://schemas.microsoft.com/office/drawing/2014/chart" uri="{C3380CC4-5D6E-409C-BE32-E72D297353CC}">
              <c16:uniqueId val="{00000000-944B-4B6D-ACA7-9D8A99601C7B}"/>
            </c:ext>
          </c:extLst>
        </c:ser>
        <c:dLbls>
          <c:showLegendKey val="0"/>
          <c:showVal val="0"/>
          <c:showCatName val="0"/>
          <c:showSerName val="0"/>
          <c:showPercent val="0"/>
          <c:showBubbleSize val="0"/>
        </c:dLbls>
        <c:smooth val="0"/>
        <c:axId val="115179576"/>
        <c:axId val="115179968"/>
      </c:lineChart>
      <c:catAx>
        <c:axId val="115179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179968"/>
        <c:crosses val="autoZero"/>
        <c:auto val="1"/>
        <c:lblAlgn val="ctr"/>
        <c:lblOffset val="100"/>
        <c:noMultiLvlLbl val="0"/>
      </c:catAx>
      <c:valAx>
        <c:axId val="115179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17957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187500000000001E-2"/>
          <c:y val="0"/>
          <c:w val="0.96562499999999996"/>
          <c:h val="0.89810169179984667"/>
        </c:manualLayout>
      </c:layout>
      <c:barChart>
        <c:barDir val="col"/>
        <c:grouping val="clustered"/>
        <c:varyColors val="1"/>
        <c:ser>
          <c:idx val="0"/>
          <c:order val="0"/>
          <c:tx>
            <c:strRef>
              <c:f>Sheet1!$B$1</c:f>
              <c:strCache>
                <c:ptCount val="1"/>
                <c:pt idx="0">
                  <c:v>Series 1</c:v>
                </c:pt>
              </c:strCache>
            </c:strRef>
          </c:tx>
          <c:spPr>
            <a:solidFill>
              <a:srgbClr val="98220A"/>
            </a:solidFill>
          </c:spPr>
          <c:invertIfNegative val="0"/>
          <c:dPt>
            <c:idx val="0"/>
            <c:invertIfNegative val="0"/>
            <c:bubble3D val="0"/>
            <c:spPr>
              <a:solidFill>
                <a:srgbClr val="98220A"/>
              </a:solidFill>
              <a:ln>
                <a:noFill/>
              </a:ln>
              <a:effectLst/>
            </c:spPr>
            <c:extLst>
              <c:ext xmlns:c16="http://schemas.microsoft.com/office/drawing/2014/chart" uri="{C3380CC4-5D6E-409C-BE32-E72D297353CC}">
                <c16:uniqueId val="{00000001-586B-42F8-A973-E14D4F944CFF}"/>
              </c:ext>
            </c:extLst>
          </c:dPt>
          <c:dPt>
            <c:idx val="1"/>
            <c:invertIfNegative val="0"/>
            <c:bubble3D val="0"/>
            <c:spPr>
              <a:solidFill>
                <a:schemeClr val="accent2">
                  <a:lumMod val="75000"/>
                </a:schemeClr>
              </a:solidFill>
              <a:ln>
                <a:noFill/>
              </a:ln>
              <a:effectLst/>
            </c:spPr>
            <c:extLst>
              <c:ext xmlns:c16="http://schemas.microsoft.com/office/drawing/2014/chart" uri="{C3380CC4-5D6E-409C-BE32-E72D297353CC}">
                <c16:uniqueId val="{00000003-586B-42F8-A973-E14D4F944CFF}"/>
              </c:ext>
            </c:extLst>
          </c:dPt>
          <c:dPt>
            <c:idx val="2"/>
            <c:invertIfNegative val="0"/>
            <c:bubble3D val="0"/>
            <c:spPr>
              <a:solidFill>
                <a:srgbClr val="FFC000"/>
              </a:solidFill>
              <a:ln>
                <a:noFill/>
              </a:ln>
              <a:effectLst/>
            </c:spPr>
            <c:extLst>
              <c:ext xmlns:c16="http://schemas.microsoft.com/office/drawing/2014/chart" uri="{C3380CC4-5D6E-409C-BE32-E72D297353CC}">
                <c16:uniqueId val="{00000005-586B-42F8-A973-E14D4F944CFF}"/>
              </c:ext>
            </c:extLst>
          </c:dPt>
          <c:dPt>
            <c:idx val="3"/>
            <c:invertIfNegative val="0"/>
            <c:bubble3D val="0"/>
            <c:spPr>
              <a:solidFill>
                <a:srgbClr val="E40A2E"/>
              </a:solidFill>
              <a:ln>
                <a:noFill/>
              </a:ln>
              <a:effectLst/>
            </c:spPr>
            <c:extLst>
              <c:ext xmlns:c16="http://schemas.microsoft.com/office/drawing/2014/chart" uri="{C3380CC4-5D6E-409C-BE32-E72D297353CC}">
                <c16:uniqueId val="{00000007-586B-42F8-A973-E14D4F944CFF}"/>
              </c:ext>
            </c:extLst>
          </c:dPt>
          <c:dPt>
            <c:idx val="4"/>
            <c:invertIfNegative val="0"/>
            <c:bubble3D val="0"/>
            <c:spPr>
              <a:solidFill>
                <a:srgbClr val="C00000"/>
              </a:solidFill>
              <a:ln>
                <a:noFill/>
              </a:ln>
              <a:effectLst/>
            </c:spPr>
            <c:extLst>
              <c:ext xmlns:c16="http://schemas.microsoft.com/office/drawing/2014/chart" uri="{C3380CC4-5D6E-409C-BE32-E72D297353CC}">
                <c16:uniqueId val="{00000009-586B-42F8-A973-E14D4F944CFF}"/>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Sorry</c:v>
                </c:pt>
                <c:pt idx="1">
                  <c:v>Regret (v&amp;n)</c:v>
                </c:pt>
                <c:pt idx="2">
                  <c:v>Apology(ies)</c:v>
                </c:pt>
                <c:pt idx="3">
                  <c:v>Apologise(ize)</c:v>
                </c:pt>
                <c:pt idx="4">
                  <c:v>Apology+Apologise</c:v>
                </c:pt>
              </c:strCache>
            </c:strRef>
          </c:cat>
          <c:val>
            <c:numRef>
              <c:f>Sheet1!$B$2:$B$6</c:f>
              <c:numCache>
                <c:formatCode>General</c:formatCode>
                <c:ptCount val="5"/>
                <c:pt idx="0">
                  <c:v>12</c:v>
                </c:pt>
                <c:pt idx="1">
                  <c:v>8</c:v>
                </c:pt>
                <c:pt idx="2">
                  <c:v>7</c:v>
                </c:pt>
                <c:pt idx="3">
                  <c:v>6</c:v>
                </c:pt>
                <c:pt idx="4">
                  <c:v>13</c:v>
                </c:pt>
              </c:numCache>
            </c:numRef>
          </c:val>
          <c:extLst>
            <c:ext xmlns:c16="http://schemas.microsoft.com/office/drawing/2014/chart" uri="{C3380CC4-5D6E-409C-BE32-E72D297353CC}">
              <c16:uniqueId val="{0000000A-586B-42F8-A973-E14D4F944CFF}"/>
            </c:ext>
          </c:extLst>
        </c:ser>
        <c:dLbls>
          <c:showLegendKey val="0"/>
          <c:showVal val="0"/>
          <c:showCatName val="0"/>
          <c:showSerName val="0"/>
          <c:showPercent val="0"/>
          <c:showBubbleSize val="0"/>
        </c:dLbls>
        <c:gapWidth val="219"/>
        <c:overlap val="-27"/>
        <c:axId val="189207632"/>
        <c:axId val="189210376"/>
      </c:barChart>
      <c:catAx>
        <c:axId val="1892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9210376"/>
        <c:crosses val="autoZero"/>
        <c:auto val="1"/>
        <c:lblAlgn val="ctr"/>
        <c:lblOffset val="100"/>
        <c:noMultiLvlLbl val="0"/>
      </c:catAx>
      <c:valAx>
        <c:axId val="189210376"/>
        <c:scaling>
          <c:orientation val="minMax"/>
        </c:scaling>
        <c:delete val="1"/>
        <c:axPos val="l"/>
        <c:numFmt formatCode="General" sourceLinked="1"/>
        <c:majorTickMark val="none"/>
        <c:minorTickMark val="none"/>
        <c:tickLblPos val="nextTo"/>
        <c:crossAx val="1892076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867D45-1FFA-4BE5-B80B-54EA3AC6CD72}"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IN"/>
        </a:p>
      </dgm:t>
    </dgm:pt>
    <dgm:pt modelId="{3E68ADC0-AEFE-45D8-BE55-DF370C079E5F}">
      <dgm:prSet/>
      <dgm:spPr/>
      <dgm:t>
        <a:bodyPr/>
        <a:lstStyle/>
        <a:p>
          <a:pPr rtl="0"/>
          <a:r>
            <a:rPr lang="en-IN" dirty="0"/>
            <a:t>The  impact and effect of the </a:t>
          </a:r>
          <a:r>
            <a:rPr lang="en-IN" b="1" dirty="0"/>
            <a:t>written medium is very different  </a:t>
          </a:r>
          <a:r>
            <a:rPr lang="en-IN" b="0" dirty="0"/>
            <a:t>from a</a:t>
          </a:r>
          <a:r>
            <a:rPr lang="en-IN" b="1" dirty="0"/>
            <a:t> spoken  face to face communication</a:t>
          </a:r>
          <a:r>
            <a:rPr lang="en-IN" dirty="0"/>
            <a:t>. </a:t>
          </a:r>
        </a:p>
      </dgm:t>
    </dgm:pt>
    <dgm:pt modelId="{4B0985D8-3826-48D3-A58B-B6ACFFCBFDA6}" type="parTrans" cxnId="{0B8AA258-8D49-4E7C-B2AD-0AA1A4FA6D02}">
      <dgm:prSet/>
      <dgm:spPr/>
      <dgm:t>
        <a:bodyPr/>
        <a:lstStyle/>
        <a:p>
          <a:endParaRPr lang="en-IN"/>
        </a:p>
      </dgm:t>
    </dgm:pt>
    <dgm:pt modelId="{B1D2F16A-9A9D-4C7D-92CD-63595AB784F0}" type="sibTrans" cxnId="{0B8AA258-8D49-4E7C-B2AD-0AA1A4FA6D02}">
      <dgm:prSet/>
      <dgm:spPr/>
      <dgm:t>
        <a:bodyPr/>
        <a:lstStyle/>
        <a:p>
          <a:endParaRPr lang="en-IN"/>
        </a:p>
      </dgm:t>
    </dgm:pt>
    <dgm:pt modelId="{9F8630DA-7DD4-46CA-9E53-6323BFB184AA}">
      <dgm:prSet/>
      <dgm:spPr/>
      <dgm:t>
        <a:bodyPr/>
        <a:lstStyle/>
        <a:p>
          <a:pPr rtl="0"/>
          <a:r>
            <a:rPr lang="en-IN"/>
            <a:t>Unaided by the non-verbal elements of communication, the written apology </a:t>
          </a:r>
          <a:r>
            <a:rPr lang="en-IN" b="1"/>
            <a:t>requires select choice of words</a:t>
          </a:r>
          <a:r>
            <a:rPr lang="en-IN"/>
            <a:t> to express the intent. </a:t>
          </a:r>
        </a:p>
      </dgm:t>
    </dgm:pt>
    <dgm:pt modelId="{4A3C023F-B224-47EC-889E-4138812ED2A0}" type="parTrans" cxnId="{460BA8DE-3499-445E-AA73-29B0DAE5F8A0}">
      <dgm:prSet/>
      <dgm:spPr/>
      <dgm:t>
        <a:bodyPr/>
        <a:lstStyle/>
        <a:p>
          <a:endParaRPr lang="en-IN"/>
        </a:p>
      </dgm:t>
    </dgm:pt>
    <dgm:pt modelId="{E675C872-DD09-4FEB-AD86-5D82A77AEF14}" type="sibTrans" cxnId="{460BA8DE-3499-445E-AA73-29B0DAE5F8A0}">
      <dgm:prSet/>
      <dgm:spPr/>
      <dgm:t>
        <a:bodyPr/>
        <a:lstStyle/>
        <a:p>
          <a:endParaRPr lang="en-IN"/>
        </a:p>
      </dgm:t>
    </dgm:pt>
    <dgm:pt modelId="{44B360D8-5DE4-49EB-8F40-6BECF82225C5}">
      <dgm:prSet/>
      <dgm:spPr/>
      <dgm:t>
        <a:bodyPr/>
        <a:lstStyle/>
        <a:p>
          <a:pPr rtl="0"/>
          <a:r>
            <a:rPr lang="en-IN" dirty="0"/>
            <a:t>Research on the written apology delivered via the digital medium, without non-verbal aids, needs further analysis, especially with reference to the choice of words and the syntactic structure that is used.</a:t>
          </a:r>
        </a:p>
      </dgm:t>
    </dgm:pt>
    <dgm:pt modelId="{AA904A86-3A75-4D58-8C12-2E5F928AC08A}" type="parTrans" cxnId="{6C246272-9624-4FCC-8148-9FF712F8B8E1}">
      <dgm:prSet/>
      <dgm:spPr/>
      <dgm:t>
        <a:bodyPr/>
        <a:lstStyle/>
        <a:p>
          <a:endParaRPr lang="en-IN"/>
        </a:p>
      </dgm:t>
    </dgm:pt>
    <dgm:pt modelId="{C0C4F73E-4BB3-4865-A0FA-F53444B615EB}" type="sibTrans" cxnId="{6C246272-9624-4FCC-8148-9FF712F8B8E1}">
      <dgm:prSet/>
      <dgm:spPr/>
      <dgm:t>
        <a:bodyPr/>
        <a:lstStyle/>
        <a:p>
          <a:endParaRPr lang="en-IN"/>
        </a:p>
      </dgm:t>
    </dgm:pt>
    <dgm:pt modelId="{F198BC75-63F9-49FD-8940-0152CC637BE2}" type="pres">
      <dgm:prSet presAssocID="{A3867D45-1FFA-4BE5-B80B-54EA3AC6CD72}" presName="diagram" presStyleCnt="0">
        <dgm:presLayoutVars>
          <dgm:dir/>
          <dgm:resizeHandles val="exact"/>
        </dgm:presLayoutVars>
      </dgm:prSet>
      <dgm:spPr/>
    </dgm:pt>
    <dgm:pt modelId="{BF7983EE-B69A-4BAD-B5A9-F4F2A911F2AD}" type="pres">
      <dgm:prSet presAssocID="{3E68ADC0-AEFE-45D8-BE55-DF370C079E5F}" presName="node" presStyleLbl="node1" presStyleIdx="0" presStyleCnt="3" custLinFactNeighborX="-14451" custLinFactNeighborY="2350">
        <dgm:presLayoutVars>
          <dgm:bulletEnabled val="1"/>
        </dgm:presLayoutVars>
      </dgm:prSet>
      <dgm:spPr/>
    </dgm:pt>
    <dgm:pt modelId="{819B6E91-8377-438B-94B2-6A5EDB0EE531}" type="pres">
      <dgm:prSet presAssocID="{B1D2F16A-9A9D-4C7D-92CD-63595AB784F0}" presName="sibTrans" presStyleCnt="0"/>
      <dgm:spPr/>
    </dgm:pt>
    <dgm:pt modelId="{D04301C6-2BF6-4BC7-863B-31CF45B5F944}" type="pres">
      <dgm:prSet presAssocID="{9F8630DA-7DD4-46CA-9E53-6323BFB184AA}" presName="node" presStyleLbl="node1" presStyleIdx="1" presStyleCnt="3" custLinFactNeighborX="-14098" custLinFactNeighborY="2350">
        <dgm:presLayoutVars>
          <dgm:bulletEnabled val="1"/>
        </dgm:presLayoutVars>
      </dgm:prSet>
      <dgm:spPr/>
    </dgm:pt>
    <dgm:pt modelId="{0828FA44-8BCF-4228-9C86-B72FD5518EBD}" type="pres">
      <dgm:prSet presAssocID="{E675C872-DD09-4FEB-AD86-5D82A77AEF14}" presName="sibTrans" presStyleCnt="0"/>
      <dgm:spPr/>
    </dgm:pt>
    <dgm:pt modelId="{001C00DD-53EB-4E71-917C-5E4EAEE20217}" type="pres">
      <dgm:prSet presAssocID="{44B360D8-5DE4-49EB-8F40-6BECF82225C5}" presName="node" presStyleLbl="node1" presStyleIdx="2" presStyleCnt="3" custScaleX="113381" custLinFactNeighborX="-56690" custLinFactNeighborY="-8344">
        <dgm:presLayoutVars>
          <dgm:bulletEnabled val="1"/>
        </dgm:presLayoutVars>
      </dgm:prSet>
      <dgm:spPr/>
    </dgm:pt>
  </dgm:ptLst>
  <dgm:cxnLst>
    <dgm:cxn modelId="{45E53F3E-59C6-44D0-8212-25A636A9489B}" type="presOf" srcId="{9F8630DA-7DD4-46CA-9E53-6323BFB184AA}" destId="{D04301C6-2BF6-4BC7-863B-31CF45B5F944}" srcOrd="0" destOrd="0" presId="urn:microsoft.com/office/officeart/2005/8/layout/default"/>
    <dgm:cxn modelId="{C165CE44-13E3-49C8-9942-2A49D4881B08}" type="presOf" srcId="{A3867D45-1FFA-4BE5-B80B-54EA3AC6CD72}" destId="{F198BC75-63F9-49FD-8940-0152CC637BE2}" srcOrd="0" destOrd="0" presId="urn:microsoft.com/office/officeart/2005/8/layout/default"/>
    <dgm:cxn modelId="{6C246272-9624-4FCC-8148-9FF712F8B8E1}" srcId="{A3867D45-1FFA-4BE5-B80B-54EA3AC6CD72}" destId="{44B360D8-5DE4-49EB-8F40-6BECF82225C5}" srcOrd="2" destOrd="0" parTransId="{AA904A86-3A75-4D58-8C12-2E5F928AC08A}" sibTransId="{C0C4F73E-4BB3-4865-A0FA-F53444B615EB}"/>
    <dgm:cxn modelId="{0DDACE76-0D27-48A9-A42A-20EB7B5BD207}" type="presOf" srcId="{44B360D8-5DE4-49EB-8F40-6BECF82225C5}" destId="{001C00DD-53EB-4E71-917C-5E4EAEE20217}" srcOrd="0" destOrd="0" presId="urn:microsoft.com/office/officeart/2005/8/layout/default"/>
    <dgm:cxn modelId="{0B8AA258-8D49-4E7C-B2AD-0AA1A4FA6D02}" srcId="{A3867D45-1FFA-4BE5-B80B-54EA3AC6CD72}" destId="{3E68ADC0-AEFE-45D8-BE55-DF370C079E5F}" srcOrd="0" destOrd="0" parTransId="{4B0985D8-3826-48D3-A58B-B6ACFFCBFDA6}" sibTransId="{B1D2F16A-9A9D-4C7D-92CD-63595AB784F0}"/>
    <dgm:cxn modelId="{74E4ECD2-C7CF-4473-8DC5-00A8B40CAC02}" type="presOf" srcId="{3E68ADC0-AEFE-45D8-BE55-DF370C079E5F}" destId="{BF7983EE-B69A-4BAD-B5A9-F4F2A911F2AD}" srcOrd="0" destOrd="0" presId="urn:microsoft.com/office/officeart/2005/8/layout/default"/>
    <dgm:cxn modelId="{460BA8DE-3499-445E-AA73-29B0DAE5F8A0}" srcId="{A3867D45-1FFA-4BE5-B80B-54EA3AC6CD72}" destId="{9F8630DA-7DD4-46CA-9E53-6323BFB184AA}" srcOrd="1" destOrd="0" parTransId="{4A3C023F-B224-47EC-889E-4138812ED2A0}" sibTransId="{E675C872-DD09-4FEB-AD86-5D82A77AEF14}"/>
    <dgm:cxn modelId="{F3521DF9-D4B6-4787-905A-F72C3D7E121D}" type="presParOf" srcId="{F198BC75-63F9-49FD-8940-0152CC637BE2}" destId="{BF7983EE-B69A-4BAD-B5A9-F4F2A911F2AD}" srcOrd="0" destOrd="0" presId="urn:microsoft.com/office/officeart/2005/8/layout/default"/>
    <dgm:cxn modelId="{76C83407-DA85-4C58-954F-8136300998F5}" type="presParOf" srcId="{F198BC75-63F9-49FD-8940-0152CC637BE2}" destId="{819B6E91-8377-438B-94B2-6A5EDB0EE531}" srcOrd="1" destOrd="0" presId="urn:microsoft.com/office/officeart/2005/8/layout/default"/>
    <dgm:cxn modelId="{59EAE275-7A2E-4D67-B907-495C82BFD4A0}" type="presParOf" srcId="{F198BC75-63F9-49FD-8940-0152CC637BE2}" destId="{D04301C6-2BF6-4BC7-863B-31CF45B5F944}" srcOrd="2" destOrd="0" presId="urn:microsoft.com/office/officeart/2005/8/layout/default"/>
    <dgm:cxn modelId="{CE8A2C55-FDE2-4E81-9F38-179E7F10DACD}" type="presParOf" srcId="{F198BC75-63F9-49FD-8940-0152CC637BE2}" destId="{0828FA44-8BCF-4228-9C86-B72FD5518EBD}" srcOrd="3" destOrd="0" presId="urn:microsoft.com/office/officeart/2005/8/layout/default"/>
    <dgm:cxn modelId="{41DA2908-7252-4A4F-B9D5-3683575D95D7}" type="presParOf" srcId="{F198BC75-63F9-49FD-8940-0152CC637BE2}" destId="{001C00DD-53EB-4E71-917C-5E4EAEE2021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CC2E93-D9DA-4FF2-9AC4-BC3C4F5C37F7}" type="doc">
      <dgm:prSet loTypeId="urn:microsoft.com/office/officeart/2008/layout/LinedList" loCatId="list" qsTypeId="urn:microsoft.com/office/officeart/2005/8/quickstyle/simple1" qsCatId="simple" csTypeId="urn:microsoft.com/office/officeart/2005/8/colors/accent2_4" csCatId="accent2" phldr="1"/>
      <dgm:spPr/>
      <dgm:t>
        <a:bodyPr/>
        <a:lstStyle/>
        <a:p>
          <a:endParaRPr lang="en-IN"/>
        </a:p>
      </dgm:t>
    </dgm:pt>
    <dgm:pt modelId="{E0253DC6-0196-4029-93CA-3622EEA82352}">
      <dgm:prSet custT="1"/>
      <dgm:spPr/>
      <dgm:t>
        <a:bodyPr/>
        <a:lstStyle/>
        <a:p>
          <a:pPr rtl="0"/>
          <a:r>
            <a:rPr lang="en-IN" sz="2000" dirty="0"/>
            <a:t>“Sorry” was found to be the most commonly-used form in different spoken corpora. (</a:t>
          </a:r>
          <a:r>
            <a:rPr lang="en-IN" sz="2000" dirty="0">
              <a:solidFill>
                <a:schemeClr val="tx1"/>
              </a:solidFill>
            </a:rPr>
            <a:t>Harrison 2013)</a:t>
          </a:r>
        </a:p>
      </dgm:t>
    </dgm:pt>
    <dgm:pt modelId="{38BE99AC-6B20-45F5-B76D-775CEE3B31BE}" type="parTrans" cxnId="{36E8ECA3-C519-45F0-AEE9-1EBF4CA9AA9A}">
      <dgm:prSet/>
      <dgm:spPr/>
      <dgm:t>
        <a:bodyPr/>
        <a:lstStyle/>
        <a:p>
          <a:endParaRPr lang="en-IN" sz="2800"/>
        </a:p>
      </dgm:t>
    </dgm:pt>
    <dgm:pt modelId="{A4A22B31-7BA9-4146-9421-14B2E045E7AC}" type="sibTrans" cxnId="{36E8ECA3-C519-45F0-AEE9-1EBF4CA9AA9A}">
      <dgm:prSet/>
      <dgm:spPr/>
      <dgm:t>
        <a:bodyPr/>
        <a:lstStyle/>
        <a:p>
          <a:endParaRPr lang="en-IN" sz="2800"/>
        </a:p>
      </dgm:t>
    </dgm:pt>
    <dgm:pt modelId="{AE075156-6103-4178-A7AB-6E113568F36B}">
      <dgm:prSet custT="1"/>
      <dgm:spPr/>
      <dgm:t>
        <a:bodyPr/>
        <a:lstStyle/>
        <a:p>
          <a:pPr rtl="0"/>
          <a:r>
            <a:rPr lang="en-IN" sz="2000" dirty="0"/>
            <a:t>In personal (one-to-one) emails, “sorry” was the most frequently-used form (85.7%),</a:t>
          </a:r>
        </a:p>
      </dgm:t>
    </dgm:pt>
    <dgm:pt modelId="{CB0C4A96-9A1F-4EBA-ABB5-EEBCAAE58330}" type="parTrans" cxnId="{E521E6CF-240B-47A4-B226-3D67E3AA0516}">
      <dgm:prSet/>
      <dgm:spPr/>
      <dgm:t>
        <a:bodyPr/>
        <a:lstStyle/>
        <a:p>
          <a:endParaRPr lang="en-IN" sz="2800"/>
        </a:p>
      </dgm:t>
    </dgm:pt>
    <dgm:pt modelId="{EE8FB566-1D7B-4B55-B2F7-EA2702423479}" type="sibTrans" cxnId="{E521E6CF-240B-47A4-B226-3D67E3AA0516}">
      <dgm:prSet/>
      <dgm:spPr/>
      <dgm:t>
        <a:bodyPr/>
        <a:lstStyle/>
        <a:p>
          <a:endParaRPr lang="en-IN" sz="2800"/>
        </a:p>
      </dgm:t>
    </dgm:pt>
    <dgm:pt modelId="{BD526246-C1D8-45BA-9E79-109B610963E1}">
      <dgm:prSet custT="1"/>
      <dgm:spPr/>
      <dgm:t>
        <a:bodyPr/>
        <a:lstStyle/>
        <a:p>
          <a:pPr rtl="0"/>
          <a:r>
            <a:rPr lang="en-US" sz="2000" dirty="0"/>
            <a:t>However, in our study- individuals-in-a role and organizations “sorry” is the preferred IFID</a:t>
          </a:r>
          <a:endParaRPr lang="en-IN" sz="2000" dirty="0"/>
        </a:p>
      </dgm:t>
    </dgm:pt>
    <dgm:pt modelId="{FC5D725B-0D37-4AA5-80D2-420F040E6FC2}" type="parTrans" cxnId="{B2D07649-3676-4B6C-A63F-50C9FC31AC4B}">
      <dgm:prSet/>
      <dgm:spPr/>
      <dgm:t>
        <a:bodyPr/>
        <a:lstStyle/>
        <a:p>
          <a:endParaRPr lang="en-IN" sz="2800"/>
        </a:p>
      </dgm:t>
    </dgm:pt>
    <dgm:pt modelId="{0AFC09D7-BC06-49EB-BE0B-0BEBCF87D8D6}" type="sibTrans" cxnId="{B2D07649-3676-4B6C-A63F-50C9FC31AC4B}">
      <dgm:prSet/>
      <dgm:spPr/>
      <dgm:t>
        <a:bodyPr/>
        <a:lstStyle/>
        <a:p>
          <a:endParaRPr lang="en-IN" sz="2800"/>
        </a:p>
      </dgm:t>
    </dgm:pt>
    <dgm:pt modelId="{8FCE8C5F-4671-4FF9-ABDE-4F775B899011}">
      <dgm:prSet custT="1"/>
      <dgm:spPr/>
      <dgm:t>
        <a:bodyPr/>
        <a:lstStyle/>
        <a:p>
          <a:pPr rtl="0"/>
          <a:r>
            <a:rPr lang="en-IN" sz="2000" dirty="0"/>
            <a:t> In professional (one-to-many) emails where the apologiser was apologising in role, the most common form was an offer of apology (e.g.. I apologise (97%). (Hatipoğlu,2004)</a:t>
          </a:r>
        </a:p>
      </dgm:t>
    </dgm:pt>
    <dgm:pt modelId="{4C204D2A-905F-46AA-9147-37B1A52A9BBF}" type="parTrans" cxnId="{971B8167-4380-4E7E-A860-1BA0159E92C7}">
      <dgm:prSet/>
      <dgm:spPr/>
      <dgm:t>
        <a:bodyPr/>
        <a:lstStyle/>
        <a:p>
          <a:endParaRPr lang="en-IN"/>
        </a:p>
      </dgm:t>
    </dgm:pt>
    <dgm:pt modelId="{890DDA3B-6B2E-4401-8C0D-4535B7BCB322}" type="sibTrans" cxnId="{971B8167-4380-4E7E-A860-1BA0159E92C7}">
      <dgm:prSet/>
      <dgm:spPr/>
      <dgm:t>
        <a:bodyPr/>
        <a:lstStyle/>
        <a:p>
          <a:endParaRPr lang="en-IN"/>
        </a:p>
      </dgm:t>
    </dgm:pt>
    <dgm:pt modelId="{3DF8FA63-026D-4451-B849-C2A1DD7BC5E5}">
      <dgm:prSet custT="1"/>
      <dgm:spPr/>
      <dgm:t>
        <a:bodyPr/>
        <a:lstStyle/>
        <a:p>
          <a:pPr rtl="0"/>
          <a:r>
            <a:rPr lang="en-US" sz="2000" dirty="0"/>
            <a:t>Can be effective in situations where emotions and sentiments are strongly involved. </a:t>
          </a:r>
          <a:endParaRPr lang="en-IN" sz="2000" dirty="0"/>
        </a:p>
      </dgm:t>
    </dgm:pt>
    <dgm:pt modelId="{F3CFCB15-0D94-4708-8102-6C87D98225CA}" type="parTrans" cxnId="{BC475FA6-7D3C-4B9C-87A3-B6939D2D9662}">
      <dgm:prSet/>
      <dgm:spPr/>
      <dgm:t>
        <a:bodyPr/>
        <a:lstStyle/>
        <a:p>
          <a:endParaRPr lang="en-IN"/>
        </a:p>
      </dgm:t>
    </dgm:pt>
    <dgm:pt modelId="{42A14E64-A96A-46EE-84CD-A6C24F733440}" type="sibTrans" cxnId="{BC475FA6-7D3C-4B9C-87A3-B6939D2D9662}">
      <dgm:prSet/>
      <dgm:spPr/>
      <dgm:t>
        <a:bodyPr/>
        <a:lstStyle/>
        <a:p>
          <a:endParaRPr lang="en-IN"/>
        </a:p>
      </dgm:t>
    </dgm:pt>
    <dgm:pt modelId="{12666AB9-E8FE-41FB-AACB-4B18FD79B3F7}">
      <dgm:prSet custT="1"/>
      <dgm:spPr/>
      <dgm:t>
        <a:bodyPr/>
        <a:lstStyle/>
        <a:p>
          <a:pPr rtl="0"/>
          <a:r>
            <a:rPr lang="en-IN" sz="2000" dirty="0"/>
            <a:t>Reason?- 1)The nature of the social media interaction. 2) English is second language for Indians .</a:t>
          </a:r>
        </a:p>
      </dgm:t>
    </dgm:pt>
    <dgm:pt modelId="{32756FC4-D7E8-4FCA-BFEE-2CF7D94C6DCD}" type="parTrans" cxnId="{A9E62263-1EF9-4961-A1D3-F9759EBF69E6}">
      <dgm:prSet/>
      <dgm:spPr/>
      <dgm:t>
        <a:bodyPr/>
        <a:lstStyle/>
        <a:p>
          <a:endParaRPr lang="en-IN"/>
        </a:p>
      </dgm:t>
    </dgm:pt>
    <dgm:pt modelId="{2C0F1393-3976-4218-8425-4FD77A3F14E8}" type="sibTrans" cxnId="{A9E62263-1EF9-4961-A1D3-F9759EBF69E6}">
      <dgm:prSet/>
      <dgm:spPr/>
      <dgm:t>
        <a:bodyPr/>
        <a:lstStyle/>
        <a:p>
          <a:endParaRPr lang="en-IN"/>
        </a:p>
      </dgm:t>
    </dgm:pt>
    <dgm:pt modelId="{52868CC9-4322-4F57-9AE8-CD2457D7967D}" type="pres">
      <dgm:prSet presAssocID="{6ACC2E93-D9DA-4FF2-9AC4-BC3C4F5C37F7}" presName="vert0" presStyleCnt="0">
        <dgm:presLayoutVars>
          <dgm:dir/>
          <dgm:animOne val="branch"/>
          <dgm:animLvl val="lvl"/>
        </dgm:presLayoutVars>
      </dgm:prSet>
      <dgm:spPr/>
    </dgm:pt>
    <dgm:pt modelId="{13100D1F-1101-4105-8784-48FB8FF272E1}" type="pres">
      <dgm:prSet presAssocID="{E0253DC6-0196-4029-93CA-3622EEA82352}" presName="thickLine" presStyleLbl="alignNode1" presStyleIdx="0" presStyleCnt="6"/>
      <dgm:spPr/>
    </dgm:pt>
    <dgm:pt modelId="{A6045680-610D-4FF3-88FA-AD88BE72FD60}" type="pres">
      <dgm:prSet presAssocID="{E0253DC6-0196-4029-93CA-3622EEA82352}" presName="horz1" presStyleCnt="0"/>
      <dgm:spPr/>
    </dgm:pt>
    <dgm:pt modelId="{FCCFCD5D-4619-4215-A79E-204C220CBF6D}" type="pres">
      <dgm:prSet presAssocID="{E0253DC6-0196-4029-93CA-3622EEA82352}" presName="tx1" presStyleLbl="revTx" presStyleIdx="0" presStyleCnt="6"/>
      <dgm:spPr/>
    </dgm:pt>
    <dgm:pt modelId="{D089A937-4E24-4A33-867C-6D9E3E7A3561}" type="pres">
      <dgm:prSet presAssocID="{E0253DC6-0196-4029-93CA-3622EEA82352}" presName="vert1" presStyleCnt="0"/>
      <dgm:spPr/>
    </dgm:pt>
    <dgm:pt modelId="{8503C2CD-A9EB-4F1B-BD1C-5B6A417DFB0B}" type="pres">
      <dgm:prSet presAssocID="{AE075156-6103-4178-A7AB-6E113568F36B}" presName="thickLine" presStyleLbl="alignNode1" presStyleIdx="1" presStyleCnt="6" custLinFactNeighborY="-26111"/>
      <dgm:spPr/>
    </dgm:pt>
    <dgm:pt modelId="{BE6F307C-AF17-4024-944E-7128E846DEA7}" type="pres">
      <dgm:prSet presAssocID="{AE075156-6103-4178-A7AB-6E113568F36B}" presName="horz1" presStyleCnt="0"/>
      <dgm:spPr/>
    </dgm:pt>
    <dgm:pt modelId="{1B354131-FCE9-4D42-83ED-9CBC1AEE8B6D}" type="pres">
      <dgm:prSet presAssocID="{AE075156-6103-4178-A7AB-6E113568F36B}" presName="tx1" presStyleLbl="revTx" presStyleIdx="1" presStyleCnt="6" custLinFactNeighborX="-771" custLinFactNeighborY="-14981"/>
      <dgm:spPr/>
    </dgm:pt>
    <dgm:pt modelId="{09C5C8B0-9188-4F9A-B4FC-F96FF84B18F8}" type="pres">
      <dgm:prSet presAssocID="{AE075156-6103-4178-A7AB-6E113568F36B}" presName="vert1" presStyleCnt="0"/>
      <dgm:spPr/>
    </dgm:pt>
    <dgm:pt modelId="{062EB126-22DD-417B-BB7D-12192E8E1096}" type="pres">
      <dgm:prSet presAssocID="{8FCE8C5F-4671-4FF9-ABDE-4F775B899011}" presName="thickLine" presStyleLbl="alignNode1" presStyleIdx="2" presStyleCnt="6" custLinFactNeighborX="-771" custLinFactNeighborY="-32569"/>
      <dgm:spPr/>
    </dgm:pt>
    <dgm:pt modelId="{52E209CE-51E0-4A19-9395-4E67D1818177}" type="pres">
      <dgm:prSet presAssocID="{8FCE8C5F-4671-4FF9-ABDE-4F775B899011}" presName="horz1" presStyleCnt="0"/>
      <dgm:spPr/>
    </dgm:pt>
    <dgm:pt modelId="{9384B983-FCF5-4F20-8BFC-B5A4D990EDE8}" type="pres">
      <dgm:prSet presAssocID="{8FCE8C5F-4671-4FF9-ABDE-4F775B899011}" presName="tx1" presStyleLbl="revTx" presStyleIdx="2" presStyleCnt="6" custScaleY="133713" custLinFactNeighborX="-674" custLinFactNeighborY="-27167"/>
      <dgm:spPr/>
    </dgm:pt>
    <dgm:pt modelId="{6B8D3EAB-19D6-48DF-9DD7-FAD70C913F20}" type="pres">
      <dgm:prSet presAssocID="{8FCE8C5F-4671-4FF9-ABDE-4F775B899011}" presName="vert1" presStyleCnt="0"/>
      <dgm:spPr/>
    </dgm:pt>
    <dgm:pt modelId="{8CAC98D7-042C-4352-8FB5-28BCF3050F5F}" type="pres">
      <dgm:prSet presAssocID="{BD526246-C1D8-45BA-9E79-109B610963E1}" presName="thickLine" presStyleLbl="alignNode1" presStyleIdx="3" presStyleCnt="6" custLinFactNeighborX="-771" custLinFactNeighborY="-18421"/>
      <dgm:spPr/>
    </dgm:pt>
    <dgm:pt modelId="{68AB24BD-0941-4106-A024-5FC54BEA6870}" type="pres">
      <dgm:prSet presAssocID="{BD526246-C1D8-45BA-9E79-109B610963E1}" presName="horz1" presStyleCnt="0"/>
      <dgm:spPr/>
    </dgm:pt>
    <dgm:pt modelId="{1DC8BB43-4BA3-497C-82BB-1B6D141541DA}" type="pres">
      <dgm:prSet presAssocID="{BD526246-C1D8-45BA-9E79-109B610963E1}" presName="tx1" presStyleLbl="revTx" presStyleIdx="3" presStyleCnt="6"/>
      <dgm:spPr/>
    </dgm:pt>
    <dgm:pt modelId="{FB64E94F-A524-4C26-B931-97216EBC8241}" type="pres">
      <dgm:prSet presAssocID="{BD526246-C1D8-45BA-9E79-109B610963E1}" presName="vert1" presStyleCnt="0"/>
      <dgm:spPr/>
    </dgm:pt>
    <dgm:pt modelId="{2A3A3CA5-9A42-480B-B308-BCDE6A8505CF}" type="pres">
      <dgm:prSet presAssocID="{12666AB9-E8FE-41FB-AACB-4B18FD79B3F7}" presName="thickLine" presStyleLbl="alignNode1" presStyleIdx="4" presStyleCnt="6"/>
      <dgm:spPr/>
    </dgm:pt>
    <dgm:pt modelId="{1EA10C0A-1B7F-49CC-A307-A4DD474A0EF7}" type="pres">
      <dgm:prSet presAssocID="{12666AB9-E8FE-41FB-AACB-4B18FD79B3F7}" presName="horz1" presStyleCnt="0"/>
      <dgm:spPr/>
    </dgm:pt>
    <dgm:pt modelId="{1EEBFE40-8E5E-4764-903A-A60673E08706}" type="pres">
      <dgm:prSet presAssocID="{12666AB9-E8FE-41FB-AACB-4B18FD79B3F7}" presName="tx1" presStyleLbl="revTx" presStyleIdx="4" presStyleCnt="6"/>
      <dgm:spPr/>
    </dgm:pt>
    <dgm:pt modelId="{7F7F8BA6-AB62-4899-B5E2-3AFDDD36E645}" type="pres">
      <dgm:prSet presAssocID="{12666AB9-E8FE-41FB-AACB-4B18FD79B3F7}" presName="vert1" presStyleCnt="0"/>
      <dgm:spPr/>
    </dgm:pt>
    <dgm:pt modelId="{AE62D6A4-88FC-4312-90B0-1ECC2A73AFD5}" type="pres">
      <dgm:prSet presAssocID="{3DF8FA63-026D-4451-B849-C2A1DD7BC5E5}" presName="thickLine" presStyleLbl="alignNode1" presStyleIdx="5" presStyleCnt="6"/>
      <dgm:spPr/>
    </dgm:pt>
    <dgm:pt modelId="{D82518F8-A660-401C-A114-1AA063B348B3}" type="pres">
      <dgm:prSet presAssocID="{3DF8FA63-026D-4451-B849-C2A1DD7BC5E5}" presName="horz1" presStyleCnt="0"/>
      <dgm:spPr/>
    </dgm:pt>
    <dgm:pt modelId="{A7EF20C7-F662-454C-A25D-4CF5FFEAFCC9}" type="pres">
      <dgm:prSet presAssocID="{3DF8FA63-026D-4451-B849-C2A1DD7BC5E5}" presName="tx1" presStyleLbl="revTx" presStyleIdx="5" presStyleCnt="6"/>
      <dgm:spPr/>
    </dgm:pt>
    <dgm:pt modelId="{2CDEEC94-4C64-435F-B6A7-4FEB5878867D}" type="pres">
      <dgm:prSet presAssocID="{3DF8FA63-026D-4451-B849-C2A1DD7BC5E5}" presName="vert1" presStyleCnt="0"/>
      <dgm:spPr/>
    </dgm:pt>
  </dgm:ptLst>
  <dgm:cxnLst>
    <dgm:cxn modelId="{94256341-C554-4BFB-A2E5-F75D47436DA1}" type="presOf" srcId="{E0253DC6-0196-4029-93CA-3622EEA82352}" destId="{FCCFCD5D-4619-4215-A79E-204C220CBF6D}" srcOrd="0" destOrd="0" presId="urn:microsoft.com/office/officeart/2008/layout/LinedList"/>
    <dgm:cxn modelId="{A9E62263-1EF9-4961-A1D3-F9759EBF69E6}" srcId="{6ACC2E93-D9DA-4FF2-9AC4-BC3C4F5C37F7}" destId="{12666AB9-E8FE-41FB-AACB-4B18FD79B3F7}" srcOrd="4" destOrd="0" parTransId="{32756FC4-D7E8-4FCA-BFEE-2CF7D94C6DCD}" sibTransId="{2C0F1393-3976-4218-8425-4FD77A3F14E8}"/>
    <dgm:cxn modelId="{EFDE9944-A268-4A4A-85AF-1C77F6474294}" type="presOf" srcId="{AE075156-6103-4178-A7AB-6E113568F36B}" destId="{1B354131-FCE9-4D42-83ED-9CBC1AEE8B6D}" srcOrd="0" destOrd="0" presId="urn:microsoft.com/office/officeart/2008/layout/LinedList"/>
    <dgm:cxn modelId="{DB772945-DCF3-42E2-92BC-D2B1B95BB178}" type="presOf" srcId="{BD526246-C1D8-45BA-9E79-109B610963E1}" destId="{1DC8BB43-4BA3-497C-82BB-1B6D141541DA}" srcOrd="0" destOrd="0" presId="urn:microsoft.com/office/officeart/2008/layout/LinedList"/>
    <dgm:cxn modelId="{1E3E0047-4E2E-4D24-931C-B15B0E17E77A}" type="presOf" srcId="{12666AB9-E8FE-41FB-AACB-4B18FD79B3F7}" destId="{1EEBFE40-8E5E-4764-903A-A60673E08706}" srcOrd="0" destOrd="0" presId="urn:microsoft.com/office/officeart/2008/layout/LinedList"/>
    <dgm:cxn modelId="{971B8167-4380-4E7E-A860-1BA0159E92C7}" srcId="{6ACC2E93-D9DA-4FF2-9AC4-BC3C4F5C37F7}" destId="{8FCE8C5F-4671-4FF9-ABDE-4F775B899011}" srcOrd="2" destOrd="0" parTransId="{4C204D2A-905F-46AA-9147-37B1A52A9BBF}" sibTransId="{890DDA3B-6B2E-4401-8C0D-4535B7BCB322}"/>
    <dgm:cxn modelId="{B2D07649-3676-4B6C-A63F-50C9FC31AC4B}" srcId="{6ACC2E93-D9DA-4FF2-9AC4-BC3C4F5C37F7}" destId="{BD526246-C1D8-45BA-9E79-109B610963E1}" srcOrd="3" destOrd="0" parTransId="{FC5D725B-0D37-4AA5-80D2-420F040E6FC2}" sibTransId="{0AFC09D7-BC06-49EB-BE0B-0BEBCF87D8D6}"/>
    <dgm:cxn modelId="{EDD9728D-6BA6-4A6D-86D8-073D8F068AD5}" type="presOf" srcId="{3DF8FA63-026D-4451-B849-C2A1DD7BC5E5}" destId="{A7EF20C7-F662-454C-A25D-4CF5FFEAFCC9}" srcOrd="0" destOrd="0" presId="urn:microsoft.com/office/officeart/2008/layout/LinedList"/>
    <dgm:cxn modelId="{36E8ECA3-C519-45F0-AEE9-1EBF4CA9AA9A}" srcId="{6ACC2E93-D9DA-4FF2-9AC4-BC3C4F5C37F7}" destId="{E0253DC6-0196-4029-93CA-3622EEA82352}" srcOrd="0" destOrd="0" parTransId="{38BE99AC-6B20-45F5-B76D-775CEE3B31BE}" sibTransId="{A4A22B31-7BA9-4146-9421-14B2E045E7AC}"/>
    <dgm:cxn modelId="{BC475FA6-7D3C-4B9C-87A3-B6939D2D9662}" srcId="{6ACC2E93-D9DA-4FF2-9AC4-BC3C4F5C37F7}" destId="{3DF8FA63-026D-4451-B849-C2A1DD7BC5E5}" srcOrd="5" destOrd="0" parTransId="{F3CFCB15-0D94-4708-8102-6C87D98225CA}" sibTransId="{42A14E64-A96A-46EE-84CD-A6C24F733440}"/>
    <dgm:cxn modelId="{3A6181AF-8488-4B4F-9BB5-53D7CBAA6819}" type="presOf" srcId="{6ACC2E93-D9DA-4FF2-9AC4-BC3C4F5C37F7}" destId="{52868CC9-4322-4F57-9AE8-CD2457D7967D}" srcOrd="0" destOrd="0" presId="urn:microsoft.com/office/officeart/2008/layout/LinedList"/>
    <dgm:cxn modelId="{187DA2BD-3B88-4178-8966-717606A58605}" type="presOf" srcId="{8FCE8C5F-4671-4FF9-ABDE-4F775B899011}" destId="{9384B983-FCF5-4F20-8BFC-B5A4D990EDE8}" srcOrd="0" destOrd="0" presId="urn:microsoft.com/office/officeart/2008/layout/LinedList"/>
    <dgm:cxn modelId="{E521E6CF-240B-47A4-B226-3D67E3AA0516}" srcId="{6ACC2E93-D9DA-4FF2-9AC4-BC3C4F5C37F7}" destId="{AE075156-6103-4178-A7AB-6E113568F36B}" srcOrd="1" destOrd="0" parTransId="{CB0C4A96-9A1F-4EBA-ABB5-EEBCAAE58330}" sibTransId="{EE8FB566-1D7B-4B55-B2F7-EA2702423479}"/>
    <dgm:cxn modelId="{8FAD5DF3-B151-4EE3-99B3-37DC7DA8D5D0}" type="presParOf" srcId="{52868CC9-4322-4F57-9AE8-CD2457D7967D}" destId="{13100D1F-1101-4105-8784-48FB8FF272E1}" srcOrd="0" destOrd="0" presId="urn:microsoft.com/office/officeart/2008/layout/LinedList"/>
    <dgm:cxn modelId="{18751737-5536-4A51-A9EE-8B100ADADCB1}" type="presParOf" srcId="{52868CC9-4322-4F57-9AE8-CD2457D7967D}" destId="{A6045680-610D-4FF3-88FA-AD88BE72FD60}" srcOrd="1" destOrd="0" presId="urn:microsoft.com/office/officeart/2008/layout/LinedList"/>
    <dgm:cxn modelId="{303ADADF-5F9E-483B-97C7-54C2ABE37C32}" type="presParOf" srcId="{A6045680-610D-4FF3-88FA-AD88BE72FD60}" destId="{FCCFCD5D-4619-4215-A79E-204C220CBF6D}" srcOrd="0" destOrd="0" presId="urn:microsoft.com/office/officeart/2008/layout/LinedList"/>
    <dgm:cxn modelId="{1EA79E7C-38FC-4CD6-A88D-704BECFC1896}" type="presParOf" srcId="{A6045680-610D-4FF3-88FA-AD88BE72FD60}" destId="{D089A937-4E24-4A33-867C-6D9E3E7A3561}" srcOrd="1" destOrd="0" presId="urn:microsoft.com/office/officeart/2008/layout/LinedList"/>
    <dgm:cxn modelId="{DF8612D9-BD31-461A-B82A-9746B1DA9667}" type="presParOf" srcId="{52868CC9-4322-4F57-9AE8-CD2457D7967D}" destId="{8503C2CD-A9EB-4F1B-BD1C-5B6A417DFB0B}" srcOrd="2" destOrd="0" presId="urn:microsoft.com/office/officeart/2008/layout/LinedList"/>
    <dgm:cxn modelId="{567F3EF5-2CCF-49C4-9A43-F5C7596E9087}" type="presParOf" srcId="{52868CC9-4322-4F57-9AE8-CD2457D7967D}" destId="{BE6F307C-AF17-4024-944E-7128E846DEA7}" srcOrd="3" destOrd="0" presId="urn:microsoft.com/office/officeart/2008/layout/LinedList"/>
    <dgm:cxn modelId="{849BAACE-F811-4E97-99AE-00E7537B148B}" type="presParOf" srcId="{BE6F307C-AF17-4024-944E-7128E846DEA7}" destId="{1B354131-FCE9-4D42-83ED-9CBC1AEE8B6D}" srcOrd="0" destOrd="0" presId="urn:microsoft.com/office/officeart/2008/layout/LinedList"/>
    <dgm:cxn modelId="{3690360C-4EEE-4D14-A28D-C8DD661D31C4}" type="presParOf" srcId="{BE6F307C-AF17-4024-944E-7128E846DEA7}" destId="{09C5C8B0-9188-4F9A-B4FC-F96FF84B18F8}" srcOrd="1" destOrd="0" presId="urn:microsoft.com/office/officeart/2008/layout/LinedList"/>
    <dgm:cxn modelId="{05B713CF-2C5A-4636-A7F7-37565398881B}" type="presParOf" srcId="{52868CC9-4322-4F57-9AE8-CD2457D7967D}" destId="{062EB126-22DD-417B-BB7D-12192E8E1096}" srcOrd="4" destOrd="0" presId="urn:microsoft.com/office/officeart/2008/layout/LinedList"/>
    <dgm:cxn modelId="{EA90E573-2A82-49FD-BB97-616F41E8C898}" type="presParOf" srcId="{52868CC9-4322-4F57-9AE8-CD2457D7967D}" destId="{52E209CE-51E0-4A19-9395-4E67D1818177}" srcOrd="5" destOrd="0" presId="urn:microsoft.com/office/officeart/2008/layout/LinedList"/>
    <dgm:cxn modelId="{ECE7A15D-A6B8-480B-9575-FE64186BFA99}" type="presParOf" srcId="{52E209CE-51E0-4A19-9395-4E67D1818177}" destId="{9384B983-FCF5-4F20-8BFC-B5A4D990EDE8}" srcOrd="0" destOrd="0" presId="urn:microsoft.com/office/officeart/2008/layout/LinedList"/>
    <dgm:cxn modelId="{EABA2107-808D-448A-88CA-CCFE15644D1B}" type="presParOf" srcId="{52E209CE-51E0-4A19-9395-4E67D1818177}" destId="{6B8D3EAB-19D6-48DF-9DD7-FAD70C913F20}" srcOrd="1" destOrd="0" presId="urn:microsoft.com/office/officeart/2008/layout/LinedList"/>
    <dgm:cxn modelId="{6C6B3C14-7CC2-4F93-ACC7-602EB9FD933F}" type="presParOf" srcId="{52868CC9-4322-4F57-9AE8-CD2457D7967D}" destId="{8CAC98D7-042C-4352-8FB5-28BCF3050F5F}" srcOrd="6" destOrd="0" presId="urn:microsoft.com/office/officeart/2008/layout/LinedList"/>
    <dgm:cxn modelId="{030DCA5C-5ABA-41E7-AD80-B66666B0893F}" type="presParOf" srcId="{52868CC9-4322-4F57-9AE8-CD2457D7967D}" destId="{68AB24BD-0941-4106-A024-5FC54BEA6870}" srcOrd="7" destOrd="0" presId="urn:microsoft.com/office/officeart/2008/layout/LinedList"/>
    <dgm:cxn modelId="{24E912CA-E491-4355-AF61-644BC306EBA7}" type="presParOf" srcId="{68AB24BD-0941-4106-A024-5FC54BEA6870}" destId="{1DC8BB43-4BA3-497C-82BB-1B6D141541DA}" srcOrd="0" destOrd="0" presId="urn:microsoft.com/office/officeart/2008/layout/LinedList"/>
    <dgm:cxn modelId="{0C5401F6-8AE7-427A-A342-A3122C887750}" type="presParOf" srcId="{68AB24BD-0941-4106-A024-5FC54BEA6870}" destId="{FB64E94F-A524-4C26-B931-97216EBC8241}" srcOrd="1" destOrd="0" presId="urn:microsoft.com/office/officeart/2008/layout/LinedList"/>
    <dgm:cxn modelId="{56FD78D3-E3B8-43E1-A524-631AE2CE4047}" type="presParOf" srcId="{52868CC9-4322-4F57-9AE8-CD2457D7967D}" destId="{2A3A3CA5-9A42-480B-B308-BCDE6A8505CF}" srcOrd="8" destOrd="0" presId="urn:microsoft.com/office/officeart/2008/layout/LinedList"/>
    <dgm:cxn modelId="{45A9E490-8D45-413C-BCF4-25CEC37A4C45}" type="presParOf" srcId="{52868CC9-4322-4F57-9AE8-CD2457D7967D}" destId="{1EA10C0A-1B7F-49CC-A307-A4DD474A0EF7}" srcOrd="9" destOrd="0" presId="urn:microsoft.com/office/officeart/2008/layout/LinedList"/>
    <dgm:cxn modelId="{315EFEAC-BB7B-4370-8B4A-C8B30E24D4CB}" type="presParOf" srcId="{1EA10C0A-1B7F-49CC-A307-A4DD474A0EF7}" destId="{1EEBFE40-8E5E-4764-903A-A60673E08706}" srcOrd="0" destOrd="0" presId="urn:microsoft.com/office/officeart/2008/layout/LinedList"/>
    <dgm:cxn modelId="{5CA41C1F-899A-463E-8A7C-2EBC41F4FE00}" type="presParOf" srcId="{1EA10C0A-1B7F-49CC-A307-A4DD474A0EF7}" destId="{7F7F8BA6-AB62-4899-B5E2-3AFDDD36E645}" srcOrd="1" destOrd="0" presId="urn:microsoft.com/office/officeart/2008/layout/LinedList"/>
    <dgm:cxn modelId="{1F8F0C85-9EFF-4B42-922F-113CA2C2E356}" type="presParOf" srcId="{52868CC9-4322-4F57-9AE8-CD2457D7967D}" destId="{AE62D6A4-88FC-4312-90B0-1ECC2A73AFD5}" srcOrd="10" destOrd="0" presId="urn:microsoft.com/office/officeart/2008/layout/LinedList"/>
    <dgm:cxn modelId="{445CB1CA-00F4-4556-A2DA-B409916D9C17}" type="presParOf" srcId="{52868CC9-4322-4F57-9AE8-CD2457D7967D}" destId="{D82518F8-A660-401C-A114-1AA063B348B3}" srcOrd="11" destOrd="0" presId="urn:microsoft.com/office/officeart/2008/layout/LinedList"/>
    <dgm:cxn modelId="{EB80E4E7-4B53-4CD2-9D98-A999B26CA2D9}" type="presParOf" srcId="{D82518F8-A660-401C-A114-1AA063B348B3}" destId="{A7EF20C7-F662-454C-A25D-4CF5FFEAFCC9}" srcOrd="0" destOrd="0" presId="urn:microsoft.com/office/officeart/2008/layout/LinedList"/>
    <dgm:cxn modelId="{829D4FE0-7D05-4B11-9C9B-E54A23889AF2}" type="presParOf" srcId="{D82518F8-A660-401C-A114-1AA063B348B3}" destId="{2CDEEC94-4C64-435F-B6A7-4FEB5878867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BC1D6C1-CE45-441F-A3A1-B2FDED780E9D}" type="doc">
      <dgm:prSet loTypeId="urn:microsoft.com/office/officeart/2008/layout/LinedList" loCatId="list" qsTypeId="urn:microsoft.com/office/officeart/2005/8/quickstyle/simple1" qsCatId="simple" csTypeId="urn:microsoft.com/office/officeart/2005/8/colors/accent2_4" csCatId="accent2" phldr="1"/>
      <dgm:spPr/>
      <dgm:t>
        <a:bodyPr/>
        <a:lstStyle/>
        <a:p>
          <a:endParaRPr lang="en-IN"/>
        </a:p>
      </dgm:t>
    </dgm:pt>
    <dgm:pt modelId="{35D74B3B-77C4-4AD6-98AF-5B1C27A570DD}">
      <dgm:prSet/>
      <dgm:spPr/>
      <dgm:t>
        <a:bodyPr/>
        <a:lstStyle/>
        <a:p>
          <a:pPr rtl="0"/>
          <a:r>
            <a:rPr lang="en-IN" dirty="0"/>
            <a:t>The noun form apologies enables writers to </a:t>
          </a:r>
          <a:r>
            <a:rPr lang="en-IN" b="1" dirty="0">
              <a:solidFill>
                <a:srgbClr val="98220A"/>
              </a:solidFill>
            </a:rPr>
            <a:t>distance themselves and minimise their responsibility</a:t>
          </a:r>
          <a:r>
            <a:rPr lang="en-IN" dirty="0"/>
            <a:t> for the offence. When writers use this form, they may simply be following convention without consciously seeking to minimise their responsibility: </a:t>
          </a:r>
          <a:r>
            <a:rPr lang="en-IN" dirty="0" err="1"/>
            <a:t>nonetheless,the</a:t>
          </a:r>
          <a:r>
            <a:rPr lang="en-IN" dirty="0"/>
            <a:t> established convention incorporates a distancing from the offence.(Harrison 2013)</a:t>
          </a:r>
        </a:p>
      </dgm:t>
    </dgm:pt>
    <dgm:pt modelId="{5374B46C-57B9-44E9-9AE7-20B095DE3311}" type="parTrans" cxnId="{FF3AA356-BFFB-4069-806F-8DC49E4C50E0}">
      <dgm:prSet/>
      <dgm:spPr/>
      <dgm:t>
        <a:bodyPr/>
        <a:lstStyle/>
        <a:p>
          <a:endParaRPr lang="en-IN"/>
        </a:p>
      </dgm:t>
    </dgm:pt>
    <dgm:pt modelId="{7FD56140-D1EE-43FB-9785-8CD44686B522}" type="sibTrans" cxnId="{FF3AA356-BFFB-4069-806F-8DC49E4C50E0}">
      <dgm:prSet/>
      <dgm:spPr/>
      <dgm:t>
        <a:bodyPr/>
        <a:lstStyle/>
        <a:p>
          <a:endParaRPr lang="en-IN"/>
        </a:p>
      </dgm:t>
    </dgm:pt>
    <dgm:pt modelId="{0FC16CBE-EDA0-4F55-99B5-111EFAF27A78}">
      <dgm:prSet/>
      <dgm:spPr/>
      <dgm:t>
        <a:bodyPr/>
        <a:lstStyle/>
        <a:p>
          <a:pPr rtl="0"/>
          <a:r>
            <a:rPr lang="en-IN" dirty="0" err="1"/>
            <a:t>Hatipoglu</a:t>
          </a:r>
          <a:r>
            <a:rPr lang="en-IN" dirty="0"/>
            <a:t> (2004) suggests that writers use apologies when they are apologising in a role (e.g.. as the representative of an organisation). When speaking personally, they use other forms, typically “sorry”. </a:t>
          </a:r>
        </a:p>
      </dgm:t>
    </dgm:pt>
    <dgm:pt modelId="{57C49274-33D2-45D1-817E-AAF8F44FD0BC}" type="parTrans" cxnId="{44E37AA2-F421-474E-92A1-33A9B582DB57}">
      <dgm:prSet/>
      <dgm:spPr/>
      <dgm:t>
        <a:bodyPr/>
        <a:lstStyle/>
        <a:p>
          <a:endParaRPr lang="en-IN"/>
        </a:p>
      </dgm:t>
    </dgm:pt>
    <dgm:pt modelId="{B32F18B9-234A-41AE-ADCD-BFA81A6A5F44}" type="sibTrans" cxnId="{44E37AA2-F421-474E-92A1-33A9B582DB57}">
      <dgm:prSet/>
      <dgm:spPr/>
      <dgm:t>
        <a:bodyPr/>
        <a:lstStyle/>
        <a:p>
          <a:endParaRPr lang="en-IN"/>
        </a:p>
      </dgm:t>
    </dgm:pt>
    <dgm:pt modelId="{FF183EBD-8723-40C0-B0D5-F9C27D262D6F}">
      <dgm:prSet/>
      <dgm:spPr/>
      <dgm:t>
        <a:bodyPr/>
        <a:lstStyle/>
        <a:p>
          <a:pPr rtl="0"/>
          <a:r>
            <a:rPr lang="en-IN" dirty="0"/>
            <a:t>Another possibility is that use of the noun form enables the writer to </a:t>
          </a:r>
          <a:r>
            <a:rPr lang="en-IN" b="1" dirty="0">
              <a:solidFill>
                <a:srgbClr val="98220A"/>
              </a:solidFill>
            </a:rPr>
            <a:t>avoid the personal pronoun</a:t>
          </a:r>
          <a:r>
            <a:rPr lang="en-IN" dirty="0"/>
            <a:t>, creating a distance between the writer and the responsibility for the offence (</a:t>
          </a:r>
          <a:r>
            <a:rPr lang="en-IN" dirty="0" err="1"/>
            <a:t>Hatipoblu</a:t>
          </a:r>
          <a:r>
            <a:rPr lang="en-IN" dirty="0"/>
            <a:t> 2005).</a:t>
          </a:r>
        </a:p>
      </dgm:t>
    </dgm:pt>
    <dgm:pt modelId="{D19A1D75-25F5-425F-9596-3597B04DE53A}" type="parTrans" cxnId="{9964B549-0D8F-4124-B1EE-E262A8E54A94}">
      <dgm:prSet/>
      <dgm:spPr/>
      <dgm:t>
        <a:bodyPr/>
        <a:lstStyle/>
        <a:p>
          <a:endParaRPr lang="en-IN"/>
        </a:p>
      </dgm:t>
    </dgm:pt>
    <dgm:pt modelId="{E49C857C-1D7B-4E62-B1B5-4244A995CF39}" type="sibTrans" cxnId="{9964B549-0D8F-4124-B1EE-E262A8E54A94}">
      <dgm:prSet/>
      <dgm:spPr/>
      <dgm:t>
        <a:bodyPr/>
        <a:lstStyle/>
        <a:p>
          <a:endParaRPr lang="en-IN"/>
        </a:p>
      </dgm:t>
    </dgm:pt>
    <dgm:pt modelId="{A4D21EC5-1E27-4DAC-8D2C-E1669E650F9C}" type="pres">
      <dgm:prSet presAssocID="{BBC1D6C1-CE45-441F-A3A1-B2FDED780E9D}" presName="vert0" presStyleCnt="0">
        <dgm:presLayoutVars>
          <dgm:dir/>
          <dgm:animOne val="branch"/>
          <dgm:animLvl val="lvl"/>
        </dgm:presLayoutVars>
      </dgm:prSet>
      <dgm:spPr/>
    </dgm:pt>
    <dgm:pt modelId="{A015FB76-8420-412E-A1C5-0079F6A7ED97}" type="pres">
      <dgm:prSet presAssocID="{35D74B3B-77C4-4AD6-98AF-5B1C27A570DD}" presName="thickLine" presStyleLbl="alignNode1" presStyleIdx="0" presStyleCnt="3"/>
      <dgm:spPr/>
    </dgm:pt>
    <dgm:pt modelId="{904B5D54-6D5E-484B-BDA3-FC608771210F}" type="pres">
      <dgm:prSet presAssocID="{35D74B3B-77C4-4AD6-98AF-5B1C27A570DD}" presName="horz1" presStyleCnt="0"/>
      <dgm:spPr/>
    </dgm:pt>
    <dgm:pt modelId="{4F1800BB-2E26-4058-B5DA-A18F43EC19FC}" type="pres">
      <dgm:prSet presAssocID="{35D74B3B-77C4-4AD6-98AF-5B1C27A570DD}" presName="tx1" presStyleLbl="revTx" presStyleIdx="0" presStyleCnt="3"/>
      <dgm:spPr/>
    </dgm:pt>
    <dgm:pt modelId="{22F95CA1-48F2-4FD8-93DF-52CBE8DDF7C0}" type="pres">
      <dgm:prSet presAssocID="{35D74B3B-77C4-4AD6-98AF-5B1C27A570DD}" presName="vert1" presStyleCnt="0"/>
      <dgm:spPr/>
    </dgm:pt>
    <dgm:pt modelId="{C5332CF4-7ADA-4EF1-8EC3-615023CE72E7}" type="pres">
      <dgm:prSet presAssocID="{0FC16CBE-EDA0-4F55-99B5-111EFAF27A78}" presName="thickLine" presStyleLbl="alignNode1" presStyleIdx="1" presStyleCnt="3"/>
      <dgm:spPr/>
    </dgm:pt>
    <dgm:pt modelId="{97252F77-6A3D-44EB-9B53-69F042E7B3BA}" type="pres">
      <dgm:prSet presAssocID="{0FC16CBE-EDA0-4F55-99B5-111EFAF27A78}" presName="horz1" presStyleCnt="0"/>
      <dgm:spPr/>
    </dgm:pt>
    <dgm:pt modelId="{B5410AC1-AC6A-4635-A8A0-1D05C8BD3811}" type="pres">
      <dgm:prSet presAssocID="{0FC16CBE-EDA0-4F55-99B5-111EFAF27A78}" presName="tx1" presStyleLbl="revTx" presStyleIdx="1" presStyleCnt="3"/>
      <dgm:spPr/>
    </dgm:pt>
    <dgm:pt modelId="{B4A1008B-AA63-403F-8202-597E7B8498B3}" type="pres">
      <dgm:prSet presAssocID="{0FC16CBE-EDA0-4F55-99B5-111EFAF27A78}" presName="vert1" presStyleCnt="0"/>
      <dgm:spPr/>
    </dgm:pt>
    <dgm:pt modelId="{21A1CB33-B323-41C9-8B4C-49119A0C4174}" type="pres">
      <dgm:prSet presAssocID="{FF183EBD-8723-40C0-B0D5-F9C27D262D6F}" presName="thickLine" presStyleLbl="alignNode1" presStyleIdx="2" presStyleCnt="3"/>
      <dgm:spPr/>
    </dgm:pt>
    <dgm:pt modelId="{B460EB78-1F8F-4D71-A8A6-398DAAC58062}" type="pres">
      <dgm:prSet presAssocID="{FF183EBD-8723-40C0-B0D5-F9C27D262D6F}" presName="horz1" presStyleCnt="0"/>
      <dgm:spPr/>
    </dgm:pt>
    <dgm:pt modelId="{D9DA8ECB-6352-4B27-AE71-CB5746E425FE}" type="pres">
      <dgm:prSet presAssocID="{FF183EBD-8723-40C0-B0D5-F9C27D262D6F}" presName="tx1" presStyleLbl="revTx" presStyleIdx="2" presStyleCnt="3"/>
      <dgm:spPr/>
    </dgm:pt>
    <dgm:pt modelId="{255FACDD-F039-4215-8D4D-FB6FDB6CABD4}" type="pres">
      <dgm:prSet presAssocID="{FF183EBD-8723-40C0-B0D5-F9C27D262D6F}" presName="vert1" presStyleCnt="0"/>
      <dgm:spPr/>
    </dgm:pt>
  </dgm:ptLst>
  <dgm:cxnLst>
    <dgm:cxn modelId="{9964B549-0D8F-4124-B1EE-E262A8E54A94}" srcId="{BBC1D6C1-CE45-441F-A3A1-B2FDED780E9D}" destId="{FF183EBD-8723-40C0-B0D5-F9C27D262D6F}" srcOrd="2" destOrd="0" parTransId="{D19A1D75-25F5-425F-9596-3597B04DE53A}" sibTransId="{E49C857C-1D7B-4E62-B1B5-4244A995CF39}"/>
    <dgm:cxn modelId="{E0EE6972-1EED-4A5F-8344-DEB35CF027D0}" type="presOf" srcId="{BBC1D6C1-CE45-441F-A3A1-B2FDED780E9D}" destId="{A4D21EC5-1E27-4DAC-8D2C-E1669E650F9C}" srcOrd="0" destOrd="0" presId="urn:microsoft.com/office/officeart/2008/layout/LinedList"/>
    <dgm:cxn modelId="{6ED3B954-CEF0-41E1-9A24-82FCB14BDC16}" type="presOf" srcId="{0FC16CBE-EDA0-4F55-99B5-111EFAF27A78}" destId="{B5410AC1-AC6A-4635-A8A0-1D05C8BD3811}" srcOrd="0" destOrd="0" presId="urn:microsoft.com/office/officeart/2008/layout/LinedList"/>
    <dgm:cxn modelId="{FF3AA356-BFFB-4069-806F-8DC49E4C50E0}" srcId="{BBC1D6C1-CE45-441F-A3A1-B2FDED780E9D}" destId="{35D74B3B-77C4-4AD6-98AF-5B1C27A570DD}" srcOrd="0" destOrd="0" parTransId="{5374B46C-57B9-44E9-9AE7-20B095DE3311}" sibTransId="{7FD56140-D1EE-43FB-9785-8CD44686B522}"/>
    <dgm:cxn modelId="{44E37AA2-F421-474E-92A1-33A9B582DB57}" srcId="{BBC1D6C1-CE45-441F-A3A1-B2FDED780E9D}" destId="{0FC16CBE-EDA0-4F55-99B5-111EFAF27A78}" srcOrd="1" destOrd="0" parTransId="{57C49274-33D2-45D1-817E-AAF8F44FD0BC}" sibTransId="{B32F18B9-234A-41AE-ADCD-BFA81A6A5F44}"/>
    <dgm:cxn modelId="{B0D100E8-D46A-4EC7-8AFD-6D5DADDF8F13}" type="presOf" srcId="{FF183EBD-8723-40C0-B0D5-F9C27D262D6F}" destId="{D9DA8ECB-6352-4B27-AE71-CB5746E425FE}" srcOrd="0" destOrd="0" presId="urn:microsoft.com/office/officeart/2008/layout/LinedList"/>
    <dgm:cxn modelId="{B9E3D5F1-957A-4752-A632-3576B5AEAAA7}" type="presOf" srcId="{35D74B3B-77C4-4AD6-98AF-5B1C27A570DD}" destId="{4F1800BB-2E26-4058-B5DA-A18F43EC19FC}" srcOrd="0" destOrd="0" presId="urn:microsoft.com/office/officeart/2008/layout/LinedList"/>
    <dgm:cxn modelId="{0DEE1316-6867-4038-992F-51771EE81B76}" type="presParOf" srcId="{A4D21EC5-1E27-4DAC-8D2C-E1669E650F9C}" destId="{A015FB76-8420-412E-A1C5-0079F6A7ED97}" srcOrd="0" destOrd="0" presId="urn:microsoft.com/office/officeart/2008/layout/LinedList"/>
    <dgm:cxn modelId="{88776136-9080-4C48-B4A9-EFFD6081180D}" type="presParOf" srcId="{A4D21EC5-1E27-4DAC-8D2C-E1669E650F9C}" destId="{904B5D54-6D5E-484B-BDA3-FC608771210F}" srcOrd="1" destOrd="0" presId="urn:microsoft.com/office/officeart/2008/layout/LinedList"/>
    <dgm:cxn modelId="{B316B70E-1D24-40AB-9481-C02D90A958FF}" type="presParOf" srcId="{904B5D54-6D5E-484B-BDA3-FC608771210F}" destId="{4F1800BB-2E26-4058-B5DA-A18F43EC19FC}" srcOrd="0" destOrd="0" presId="urn:microsoft.com/office/officeart/2008/layout/LinedList"/>
    <dgm:cxn modelId="{19F82996-DB1A-4770-8179-D7E336743787}" type="presParOf" srcId="{904B5D54-6D5E-484B-BDA3-FC608771210F}" destId="{22F95CA1-48F2-4FD8-93DF-52CBE8DDF7C0}" srcOrd="1" destOrd="0" presId="urn:microsoft.com/office/officeart/2008/layout/LinedList"/>
    <dgm:cxn modelId="{58501F70-D533-4D6A-BABA-05E852483497}" type="presParOf" srcId="{A4D21EC5-1E27-4DAC-8D2C-E1669E650F9C}" destId="{C5332CF4-7ADA-4EF1-8EC3-615023CE72E7}" srcOrd="2" destOrd="0" presId="urn:microsoft.com/office/officeart/2008/layout/LinedList"/>
    <dgm:cxn modelId="{3AFA73FE-FABD-4242-A368-E997D1185D0E}" type="presParOf" srcId="{A4D21EC5-1E27-4DAC-8D2C-E1669E650F9C}" destId="{97252F77-6A3D-44EB-9B53-69F042E7B3BA}" srcOrd="3" destOrd="0" presId="urn:microsoft.com/office/officeart/2008/layout/LinedList"/>
    <dgm:cxn modelId="{0A865924-C6A7-44D4-9578-7AD26BB70BD6}" type="presParOf" srcId="{97252F77-6A3D-44EB-9B53-69F042E7B3BA}" destId="{B5410AC1-AC6A-4635-A8A0-1D05C8BD3811}" srcOrd="0" destOrd="0" presId="urn:microsoft.com/office/officeart/2008/layout/LinedList"/>
    <dgm:cxn modelId="{FB5C9DB9-D53D-4EBA-B5AE-0F3F27E6D10F}" type="presParOf" srcId="{97252F77-6A3D-44EB-9B53-69F042E7B3BA}" destId="{B4A1008B-AA63-403F-8202-597E7B8498B3}" srcOrd="1" destOrd="0" presId="urn:microsoft.com/office/officeart/2008/layout/LinedList"/>
    <dgm:cxn modelId="{3298B878-E3F6-42E8-87F8-2E839737D474}" type="presParOf" srcId="{A4D21EC5-1E27-4DAC-8D2C-E1669E650F9C}" destId="{21A1CB33-B323-41C9-8B4C-49119A0C4174}" srcOrd="4" destOrd="0" presId="urn:microsoft.com/office/officeart/2008/layout/LinedList"/>
    <dgm:cxn modelId="{F0C72596-2774-440C-A40D-62769D5B30C1}" type="presParOf" srcId="{A4D21EC5-1E27-4DAC-8D2C-E1669E650F9C}" destId="{B460EB78-1F8F-4D71-A8A6-398DAAC58062}" srcOrd="5" destOrd="0" presId="urn:microsoft.com/office/officeart/2008/layout/LinedList"/>
    <dgm:cxn modelId="{2C885232-382D-4A68-B573-93C0A9BA71F3}" type="presParOf" srcId="{B460EB78-1F8F-4D71-A8A6-398DAAC58062}" destId="{D9DA8ECB-6352-4B27-AE71-CB5746E425FE}" srcOrd="0" destOrd="0" presId="urn:microsoft.com/office/officeart/2008/layout/LinedList"/>
    <dgm:cxn modelId="{9F5E9160-0F82-47B5-AC88-D3738C416A79}" type="presParOf" srcId="{B460EB78-1F8F-4D71-A8A6-398DAAC58062}" destId="{255FACDD-F039-4215-8D4D-FB6FDB6CABD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885F324-3F9B-4FFE-A8A3-2485FE8E9B22}" type="doc">
      <dgm:prSet loTypeId="urn:microsoft.com/office/officeart/2008/layout/LinedList" loCatId="list" qsTypeId="urn:microsoft.com/office/officeart/2005/8/quickstyle/simple1" qsCatId="simple" csTypeId="urn:microsoft.com/office/officeart/2005/8/colors/accent2_4" csCatId="accent2" phldr="1"/>
      <dgm:spPr/>
      <dgm:t>
        <a:bodyPr/>
        <a:lstStyle/>
        <a:p>
          <a:endParaRPr lang="en-IN"/>
        </a:p>
      </dgm:t>
    </dgm:pt>
    <dgm:pt modelId="{F3E20735-53E5-4EE0-9718-33EBEA0FD39A}">
      <dgm:prSet/>
      <dgm:spPr/>
      <dgm:t>
        <a:bodyPr/>
        <a:lstStyle/>
        <a:p>
          <a:pPr rtl="0"/>
          <a:r>
            <a:rPr lang="en-IN"/>
            <a:t>In our data, though “apology” is used frequently by individuals-in-a-role .However, “sorry” has a higher occurrence.</a:t>
          </a:r>
        </a:p>
      </dgm:t>
    </dgm:pt>
    <dgm:pt modelId="{31372E7C-AE2F-46D0-8DA4-3749EC372459}" type="parTrans" cxnId="{BE0637D9-DBCE-45A8-8CC3-C4673BC9A1A5}">
      <dgm:prSet/>
      <dgm:spPr/>
      <dgm:t>
        <a:bodyPr/>
        <a:lstStyle/>
        <a:p>
          <a:endParaRPr lang="en-IN"/>
        </a:p>
      </dgm:t>
    </dgm:pt>
    <dgm:pt modelId="{84F4911A-641F-49A5-8EF2-1163E22FC7A2}" type="sibTrans" cxnId="{BE0637D9-DBCE-45A8-8CC3-C4673BC9A1A5}">
      <dgm:prSet/>
      <dgm:spPr/>
      <dgm:t>
        <a:bodyPr/>
        <a:lstStyle/>
        <a:p>
          <a:endParaRPr lang="en-IN"/>
        </a:p>
      </dgm:t>
    </dgm:pt>
    <dgm:pt modelId="{0DD21F48-C331-41E6-AF9C-F7CBA9614DD1}">
      <dgm:prSet/>
      <dgm:spPr/>
      <dgm:t>
        <a:bodyPr/>
        <a:lstStyle/>
        <a:p>
          <a:pPr rtl="0"/>
          <a:r>
            <a:rPr lang="en-IN" dirty="0"/>
            <a:t>Does “sorry” convey more sincerity?*</a:t>
          </a:r>
        </a:p>
      </dgm:t>
    </dgm:pt>
    <dgm:pt modelId="{77862AA1-DF1F-4E04-ABCC-88A2A7B0025C}" type="parTrans" cxnId="{19EAE303-842A-4ED5-85F7-FE15D627EADB}">
      <dgm:prSet/>
      <dgm:spPr/>
      <dgm:t>
        <a:bodyPr/>
        <a:lstStyle/>
        <a:p>
          <a:endParaRPr lang="en-IN"/>
        </a:p>
      </dgm:t>
    </dgm:pt>
    <dgm:pt modelId="{E591A4CB-988F-4DEC-8C9E-CB09094459EA}" type="sibTrans" cxnId="{19EAE303-842A-4ED5-85F7-FE15D627EADB}">
      <dgm:prSet/>
      <dgm:spPr/>
      <dgm:t>
        <a:bodyPr/>
        <a:lstStyle/>
        <a:p>
          <a:endParaRPr lang="en-IN"/>
        </a:p>
      </dgm:t>
    </dgm:pt>
    <dgm:pt modelId="{96A7E531-8031-47E5-A2AB-4AA30066F62D}">
      <dgm:prSet/>
      <dgm:spPr/>
      <dgm:t>
        <a:bodyPr/>
        <a:lstStyle/>
        <a:p>
          <a:pPr rtl="0"/>
          <a:r>
            <a:rPr lang="en-IN" dirty="0"/>
            <a:t>Is “apology” a mere convention?</a:t>
          </a:r>
        </a:p>
      </dgm:t>
    </dgm:pt>
    <dgm:pt modelId="{8BD15F63-E134-4A9B-98E2-BB74DB88F30F}" type="parTrans" cxnId="{57C38A65-D6B9-47E0-8198-F248BF6C7335}">
      <dgm:prSet/>
      <dgm:spPr/>
      <dgm:t>
        <a:bodyPr/>
        <a:lstStyle/>
        <a:p>
          <a:endParaRPr lang="en-IN"/>
        </a:p>
      </dgm:t>
    </dgm:pt>
    <dgm:pt modelId="{56D7AEF5-72A5-4CB4-976C-30852C38F692}" type="sibTrans" cxnId="{57C38A65-D6B9-47E0-8198-F248BF6C7335}">
      <dgm:prSet/>
      <dgm:spPr/>
      <dgm:t>
        <a:bodyPr/>
        <a:lstStyle/>
        <a:p>
          <a:endParaRPr lang="en-IN"/>
        </a:p>
      </dgm:t>
    </dgm:pt>
    <dgm:pt modelId="{17DEB2D3-6866-499A-A719-CB84A6DD69BB}" type="pres">
      <dgm:prSet presAssocID="{2885F324-3F9B-4FFE-A8A3-2485FE8E9B22}" presName="vert0" presStyleCnt="0">
        <dgm:presLayoutVars>
          <dgm:dir/>
          <dgm:animOne val="branch"/>
          <dgm:animLvl val="lvl"/>
        </dgm:presLayoutVars>
      </dgm:prSet>
      <dgm:spPr/>
    </dgm:pt>
    <dgm:pt modelId="{FB1F1D8F-1DB1-4681-9B50-D8CA4AC08D1F}" type="pres">
      <dgm:prSet presAssocID="{F3E20735-53E5-4EE0-9718-33EBEA0FD39A}" presName="thickLine" presStyleLbl="alignNode1" presStyleIdx="0" presStyleCnt="3"/>
      <dgm:spPr/>
    </dgm:pt>
    <dgm:pt modelId="{8DC37A28-8389-48CC-A415-DCF9C12755FD}" type="pres">
      <dgm:prSet presAssocID="{F3E20735-53E5-4EE0-9718-33EBEA0FD39A}" presName="horz1" presStyleCnt="0"/>
      <dgm:spPr/>
    </dgm:pt>
    <dgm:pt modelId="{94BD95E5-15DC-4C3B-908D-46864D75F5AF}" type="pres">
      <dgm:prSet presAssocID="{F3E20735-53E5-4EE0-9718-33EBEA0FD39A}" presName="tx1" presStyleLbl="revTx" presStyleIdx="0" presStyleCnt="3"/>
      <dgm:spPr/>
    </dgm:pt>
    <dgm:pt modelId="{A7A3151D-6364-46E7-BA7C-14A5D87EC973}" type="pres">
      <dgm:prSet presAssocID="{F3E20735-53E5-4EE0-9718-33EBEA0FD39A}" presName="vert1" presStyleCnt="0"/>
      <dgm:spPr/>
    </dgm:pt>
    <dgm:pt modelId="{54028958-00EA-4DA6-B56A-44681D048A1A}" type="pres">
      <dgm:prSet presAssocID="{0DD21F48-C331-41E6-AF9C-F7CBA9614DD1}" presName="thickLine" presStyleLbl="alignNode1" presStyleIdx="1" presStyleCnt="3"/>
      <dgm:spPr/>
    </dgm:pt>
    <dgm:pt modelId="{078796FA-B116-4ED2-99E7-AB5D284597A6}" type="pres">
      <dgm:prSet presAssocID="{0DD21F48-C331-41E6-AF9C-F7CBA9614DD1}" presName="horz1" presStyleCnt="0"/>
      <dgm:spPr/>
    </dgm:pt>
    <dgm:pt modelId="{8392176A-A9A2-4C4E-841F-57BCEEC86FA8}" type="pres">
      <dgm:prSet presAssocID="{0DD21F48-C331-41E6-AF9C-F7CBA9614DD1}" presName="tx1" presStyleLbl="revTx" presStyleIdx="1" presStyleCnt="3"/>
      <dgm:spPr/>
    </dgm:pt>
    <dgm:pt modelId="{80812046-26FC-41D9-B44F-F8EBB35664DB}" type="pres">
      <dgm:prSet presAssocID="{0DD21F48-C331-41E6-AF9C-F7CBA9614DD1}" presName="vert1" presStyleCnt="0"/>
      <dgm:spPr/>
    </dgm:pt>
    <dgm:pt modelId="{3F5FFEA3-DAEE-4589-9A08-BC4C6F27006B}" type="pres">
      <dgm:prSet presAssocID="{96A7E531-8031-47E5-A2AB-4AA30066F62D}" presName="thickLine" presStyleLbl="alignNode1" presStyleIdx="2" presStyleCnt="3"/>
      <dgm:spPr/>
    </dgm:pt>
    <dgm:pt modelId="{39500458-A9DC-4EBA-A940-4ECA5541DCE5}" type="pres">
      <dgm:prSet presAssocID="{96A7E531-8031-47E5-A2AB-4AA30066F62D}" presName="horz1" presStyleCnt="0"/>
      <dgm:spPr/>
    </dgm:pt>
    <dgm:pt modelId="{BAEB98D1-C9F8-4C94-A6FD-2CF39DF5A74B}" type="pres">
      <dgm:prSet presAssocID="{96A7E531-8031-47E5-A2AB-4AA30066F62D}" presName="tx1" presStyleLbl="revTx" presStyleIdx="2" presStyleCnt="3"/>
      <dgm:spPr/>
    </dgm:pt>
    <dgm:pt modelId="{274DE2A8-EB06-46F7-A2D9-713D401B7306}" type="pres">
      <dgm:prSet presAssocID="{96A7E531-8031-47E5-A2AB-4AA30066F62D}" presName="vert1" presStyleCnt="0"/>
      <dgm:spPr/>
    </dgm:pt>
  </dgm:ptLst>
  <dgm:cxnLst>
    <dgm:cxn modelId="{19EAE303-842A-4ED5-85F7-FE15D627EADB}" srcId="{2885F324-3F9B-4FFE-A8A3-2485FE8E9B22}" destId="{0DD21F48-C331-41E6-AF9C-F7CBA9614DD1}" srcOrd="1" destOrd="0" parTransId="{77862AA1-DF1F-4E04-ABCC-88A2A7B0025C}" sibTransId="{E591A4CB-988F-4DEC-8C9E-CB09094459EA}"/>
    <dgm:cxn modelId="{9854DB35-847E-4E27-A70A-038C02D202B7}" type="presOf" srcId="{96A7E531-8031-47E5-A2AB-4AA30066F62D}" destId="{BAEB98D1-C9F8-4C94-A6FD-2CF39DF5A74B}" srcOrd="0" destOrd="0" presId="urn:microsoft.com/office/officeart/2008/layout/LinedList"/>
    <dgm:cxn modelId="{57C38A65-D6B9-47E0-8198-F248BF6C7335}" srcId="{2885F324-3F9B-4FFE-A8A3-2485FE8E9B22}" destId="{96A7E531-8031-47E5-A2AB-4AA30066F62D}" srcOrd="2" destOrd="0" parTransId="{8BD15F63-E134-4A9B-98E2-BB74DB88F30F}" sibTransId="{56D7AEF5-72A5-4CB4-976C-30852C38F692}"/>
    <dgm:cxn modelId="{F08C0DBA-D4B4-4A50-BD58-E6A65B7E2F2A}" type="presOf" srcId="{2885F324-3F9B-4FFE-A8A3-2485FE8E9B22}" destId="{17DEB2D3-6866-499A-A719-CB84A6DD69BB}" srcOrd="0" destOrd="0" presId="urn:microsoft.com/office/officeart/2008/layout/LinedList"/>
    <dgm:cxn modelId="{C1914DC4-627A-4A1D-94D0-6ADFF1A292A2}" type="presOf" srcId="{F3E20735-53E5-4EE0-9718-33EBEA0FD39A}" destId="{94BD95E5-15DC-4C3B-908D-46864D75F5AF}" srcOrd="0" destOrd="0" presId="urn:microsoft.com/office/officeart/2008/layout/LinedList"/>
    <dgm:cxn modelId="{BE0637D9-DBCE-45A8-8CC3-C4673BC9A1A5}" srcId="{2885F324-3F9B-4FFE-A8A3-2485FE8E9B22}" destId="{F3E20735-53E5-4EE0-9718-33EBEA0FD39A}" srcOrd="0" destOrd="0" parTransId="{31372E7C-AE2F-46D0-8DA4-3749EC372459}" sibTransId="{84F4911A-641F-49A5-8EF2-1163E22FC7A2}"/>
    <dgm:cxn modelId="{11910FEA-1BDA-4A9F-92EE-590DED5A1C59}" type="presOf" srcId="{0DD21F48-C331-41E6-AF9C-F7CBA9614DD1}" destId="{8392176A-A9A2-4C4E-841F-57BCEEC86FA8}" srcOrd="0" destOrd="0" presId="urn:microsoft.com/office/officeart/2008/layout/LinedList"/>
    <dgm:cxn modelId="{0CA3A05E-0385-4055-8C97-C9CCE91B2ECB}" type="presParOf" srcId="{17DEB2D3-6866-499A-A719-CB84A6DD69BB}" destId="{FB1F1D8F-1DB1-4681-9B50-D8CA4AC08D1F}" srcOrd="0" destOrd="0" presId="urn:microsoft.com/office/officeart/2008/layout/LinedList"/>
    <dgm:cxn modelId="{9C660522-D979-4878-94D4-BD00C76BFA68}" type="presParOf" srcId="{17DEB2D3-6866-499A-A719-CB84A6DD69BB}" destId="{8DC37A28-8389-48CC-A415-DCF9C12755FD}" srcOrd="1" destOrd="0" presId="urn:microsoft.com/office/officeart/2008/layout/LinedList"/>
    <dgm:cxn modelId="{1DDBD91C-8384-4447-9A0A-257CA2BF5031}" type="presParOf" srcId="{8DC37A28-8389-48CC-A415-DCF9C12755FD}" destId="{94BD95E5-15DC-4C3B-908D-46864D75F5AF}" srcOrd="0" destOrd="0" presId="urn:microsoft.com/office/officeart/2008/layout/LinedList"/>
    <dgm:cxn modelId="{998BC33A-28AA-4A1E-B03A-6ED2B0DD9D8A}" type="presParOf" srcId="{8DC37A28-8389-48CC-A415-DCF9C12755FD}" destId="{A7A3151D-6364-46E7-BA7C-14A5D87EC973}" srcOrd="1" destOrd="0" presId="urn:microsoft.com/office/officeart/2008/layout/LinedList"/>
    <dgm:cxn modelId="{3D2F8DF5-450F-4D9B-9325-46E53F8824EC}" type="presParOf" srcId="{17DEB2D3-6866-499A-A719-CB84A6DD69BB}" destId="{54028958-00EA-4DA6-B56A-44681D048A1A}" srcOrd="2" destOrd="0" presId="urn:microsoft.com/office/officeart/2008/layout/LinedList"/>
    <dgm:cxn modelId="{5885DB99-4D25-4C95-95B0-429DA01F4112}" type="presParOf" srcId="{17DEB2D3-6866-499A-A719-CB84A6DD69BB}" destId="{078796FA-B116-4ED2-99E7-AB5D284597A6}" srcOrd="3" destOrd="0" presId="urn:microsoft.com/office/officeart/2008/layout/LinedList"/>
    <dgm:cxn modelId="{FB6069D5-5F1B-4D7E-BE6E-82D98D81F35A}" type="presParOf" srcId="{078796FA-B116-4ED2-99E7-AB5D284597A6}" destId="{8392176A-A9A2-4C4E-841F-57BCEEC86FA8}" srcOrd="0" destOrd="0" presId="urn:microsoft.com/office/officeart/2008/layout/LinedList"/>
    <dgm:cxn modelId="{ACD32D23-F1F2-4AEC-A094-EF7A35D5A0AE}" type="presParOf" srcId="{078796FA-B116-4ED2-99E7-AB5D284597A6}" destId="{80812046-26FC-41D9-B44F-F8EBB35664DB}" srcOrd="1" destOrd="0" presId="urn:microsoft.com/office/officeart/2008/layout/LinedList"/>
    <dgm:cxn modelId="{30674BDD-C4E1-4777-8EBC-95C49C861F08}" type="presParOf" srcId="{17DEB2D3-6866-499A-A719-CB84A6DD69BB}" destId="{3F5FFEA3-DAEE-4589-9A08-BC4C6F27006B}" srcOrd="4" destOrd="0" presId="urn:microsoft.com/office/officeart/2008/layout/LinedList"/>
    <dgm:cxn modelId="{745DFD6C-EC38-4DAD-913E-CC4A75A91FAB}" type="presParOf" srcId="{17DEB2D3-6866-499A-A719-CB84A6DD69BB}" destId="{39500458-A9DC-4EBA-A940-4ECA5541DCE5}" srcOrd="5" destOrd="0" presId="urn:microsoft.com/office/officeart/2008/layout/LinedList"/>
    <dgm:cxn modelId="{AD61819E-7A6A-40E0-A26B-B4AF68555EFD}" type="presParOf" srcId="{39500458-A9DC-4EBA-A940-4ECA5541DCE5}" destId="{BAEB98D1-C9F8-4C94-A6FD-2CF39DF5A74B}" srcOrd="0" destOrd="0" presId="urn:microsoft.com/office/officeart/2008/layout/LinedList"/>
    <dgm:cxn modelId="{980D79C4-DA28-44F4-BE7B-BEA1FD7304CF}" type="presParOf" srcId="{39500458-A9DC-4EBA-A940-4ECA5541DCE5}" destId="{274DE2A8-EB06-46F7-A2D9-713D401B73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4C81519-2D21-48C6-8F0C-F85E27A437D8}" type="doc">
      <dgm:prSet loTypeId="urn:microsoft.com/office/officeart/2008/layout/LinedList" loCatId="list" qsTypeId="urn:microsoft.com/office/officeart/2005/8/quickstyle/simple1" qsCatId="simple" csTypeId="urn:microsoft.com/office/officeart/2005/8/colors/accent2_4" csCatId="accent2" phldr="1"/>
      <dgm:spPr/>
      <dgm:t>
        <a:bodyPr/>
        <a:lstStyle/>
        <a:p>
          <a:endParaRPr lang="en-IN"/>
        </a:p>
      </dgm:t>
    </dgm:pt>
    <dgm:pt modelId="{F88D3F79-5D78-4418-9209-637442533BA3}">
      <dgm:prSet custT="1"/>
      <dgm:spPr/>
      <dgm:t>
        <a:bodyPr/>
        <a:lstStyle/>
        <a:p>
          <a:pPr rtl="0"/>
          <a:r>
            <a:rPr lang="en-US" sz="3200" dirty="0"/>
            <a:t>A kind of sadness, with a high negative score and has the emotion label of sorrow. </a:t>
          </a:r>
          <a:endParaRPr lang="en-IN" sz="3200" dirty="0"/>
        </a:p>
      </dgm:t>
    </dgm:pt>
    <dgm:pt modelId="{6E8E73C8-A787-43E6-B694-1C19EAA265DF}" type="parTrans" cxnId="{72AD4968-94CB-4183-A91B-729301270CA7}">
      <dgm:prSet/>
      <dgm:spPr/>
      <dgm:t>
        <a:bodyPr/>
        <a:lstStyle/>
        <a:p>
          <a:endParaRPr lang="en-IN"/>
        </a:p>
      </dgm:t>
    </dgm:pt>
    <dgm:pt modelId="{7C14CAC2-721F-4DB1-9879-CA87C9A7E248}" type="sibTrans" cxnId="{72AD4968-94CB-4183-A91B-729301270CA7}">
      <dgm:prSet/>
      <dgm:spPr/>
      <dgm:t>
        <a:bodyPr/>
        <a:lstStyle/>
        <a:p>
          <a:endParaRPr lang="en-IN"/>
        </a:p>
      </dgm:t>
    </dgm:pt>
    <dgm:pt modelId="{FD564194-8883-434D-ADE9-2E7C7903BD49}">
      <dgm:prSet custT="1"/>
      <dgm:spPr/>
      <dgm:t>
        <a:bodyPr/>
        <a:lstStyle/>
        <a:p>
          <a:pPr rtl="0"/>
          <a:r>
            <a:rPr lang="en-IN" sz="3200" dirty="0"/>
            <a:t>Similar to “</a:t>
          </a:r>
          <a:r>
            <a:rPr lang="en-IN" sz="3200" dirty="0" err="1"/>
            <a:t>apology’,the</a:t>
          </a:r>
          <a:r>
            <a:rPr lang="en-IN" sz="3200" dirty="0"/>
            <a:t> noun form apologies enables writers to </a:t>
          </a:r>
          <a:r>
            <a:rPr lang="en-IN" sz="3200" b="1" dirty="0"/>
            <a:t>distance themselves and minimise their responsibility</a:t>
          </a:r>
          <a:r>
            <a:rPr lang="en-IN" sz="3200" dirty="0"/>
            <a:t> for the offence</a:t>
          </a:r>
        </a:p>
      </dgm:t>
    </dgm:pt>
    <dgm:pt modelId="{33B077D7-CB0D-45F0-9972-7F3427669255}" type="parTrans" cxnId="{27ED5A1B-B153-4C75-9D3E-D1D890AFC413}">
      <dgm:prSet/>
      <dgm:spPr/>
      <dgm:t>
        <a:bodyPr/>
        <a:lstStyle/>
        <a:p>
          <a:endParaRPr lang="en-IN"/>
        </a:p>
      </dgm:t>
    </dgm:pt>
    <dgm:pt modelId="{10462B9B-9C36-43BD-B663-A6D4C76B7463}" type="sibTrans" cxnId="{27ED5A1B-B153-4C75-9D3E-D1D890AFC413}">
      <dgm:prSet/>
      <dgm:spPr/>
      <dgm:t>
        <a:bodyPr/>
        <a:lstStyle/>
        <a:p>
          <a:endParaRPr lang="en-IN"/>
        </a:p>
      </dgm:t>
    </dgm:pt>
    <dgm:pt modelId="{FCE7885E-551D-48CA-B913-0BAB02E4DBDA}" type="pres">
      <dgm:prSet presAssocID="{74C81519-2D21-48C6-8F0C-F85E27A437D8}" presName="vert0" presStyleCnt="0">
        <dgm:presLayoutVars>
          <dgm:dir/>
          <dgm:animOne val="branch"/>
          <dgm:animLvl val="lvl"/>
        </dgm:presLayoutVars>
      </dgm:prSet>
      <dgm:spPr/>
    </dgm:pt>
    <dgm:pt modelId="{4C43BFA7-DA40-4AA3-80B7-684A04D50E2C}" type="pres">
      <dgm:prSet presAssocID="{F88D3F79-5D78-4418-9209-637442533BA3}" presName="thickLine" presStyleLbl="alignNode1" presStyleIdx="0" presStyleCnt="2"/>
      <dgm:spPr/>
    </dgm:pt>
    <dgm:pt modelId="{2BC7C2BE-CE0F-4BC7-9CE4-DCE7E51A98A4}" type="pres">
      <dgm:prSet presAssocID="{F88D3F79-5D78-4418-9209-637442533BA3}" presName="horz1" presStyleCnt="0"/>
      <dgm:spPr/>
    </dgm:pt>
    <dgm:pt modelId="{C5F519AF-B56D-4D0D-81E0-F56413E10CDF}" type="pres">
      <dgm:prSet presAssocID="{F88D3F79-5D78-4418-9209-637442533BA3}" presName="tx1" presStyleLbl="revTx" presStyleIdx="0" presStyleCnt="2"/>
      <dgm:spPr/>
    </dgm:pt>
    <dgm:pt modelId="{19ABAB82-939F-440B-9969-9DC1DB4CAE82}" type="pres">
      <dgm:prSet presAssocID="{F88D3F79-5D78-4418-9209-637442533BA3}" presName="vert1" presStyleCnt="0"/>
      <dgm:spPr/>
    </dgm:pt>
    <dgm:pt modelId="{628FE22A-880B-47A2-8691-6650C84C049B}" type="pres">
      <dgm:prSet presAssocID="{FD564194-8883-434D-ADE9-2E7C7903BD49}" presName="thickLine" presStyleLbl="alignNode1" presStyleIdx="1" presStyleCnt="2"/>
      <dgm:spPr/>
    </dgm:pt>
    <dgm:pt modelId="{093B76DC-A7D7-431C-A090-D111B67468C5}" type="pres">
      <dgm:prSet presAssocID="{FD564194-8883-434D-ADE9-2E7C7903BD49}" presName="horz1" presStyleCnt="0"/>
      <dgm:spPr/>
    </dgm:pt>
    <dgm:pt modelId="{90915AD9-AEDB-473B-8D40-C7EAA9CCBD74}" type="pres">
      <dgm:prSet presAssocID="{FD564194-8883-434D-ADE9-2E7C7903BD49}" presName="tx1" presStyleLbl="revTx" presStyleIdx="1" presStyleCnt="2"/>
      <dgm:spPr/>
    </dgm:pt>
    <dgm:pt modelId="{88F4D5DA-C214-4253-91F9-1EB2B2C57237}" type="pres">
      <dgm:prSet presAssocID="{FD564194-8883-434D-ADE9-2E7C7903BD49}" presName="vert1" presStyleCnt="0"/>
      <dgm:spPr/>
    </dgm:pt>
  </dgm:ptLst>
  <dgm:cxnLst>
    <dgm:cxn modelId="{27ED5A1B-B153-4C75-9D3E-D1D890AFC413}" srcId="{74C81519-2D21-48C6-8F0C-F85E27A437D8}" destId="{FD564194-8883-434D-ADE9-2E7C7903BD49}" srcOrd="1" destOrd="0" parTransId="{33B077D7-CB0D-45F0-9972-7F3427669255}" sibTransId="{10462B9B-9C36-43BD-B663-A6D4C76B7463}"/>
    <dgm:cxn modelId="{72AD4968-94CB-4183-A91B-729301270CA7}" srcId="{74C81519-2D21-48C6-8F0C-F85E27A437D8}" destId="{F88D3F79-5D78-4418-9209-637442533BA3}" srcOrd="0" destOrd="0" parTransId="{6E8E73C8-A787-43E6-B694-1C19EAA265DF}" sibTransId="{7C14CAC2-721F-4DB1-9879-CA87C9A7E248}"/>
    <dgm:cxn modelId="{ACC4116B-70B6-4E2B-BACF-2DC2773E9814}" type="presOf" srcId="{FD564194-8883-434D-ADE9-2E7C7903BD49}" destId="{90915AD9-AEDB-473B-8D40-C7EAA9CCBD74}" srcOrd="0" destOrd="0" presId="urn:microsoft.com/office/officeart/2008/layout/LinedList"/>
    <dgm:cxn modelId="{6D8C80AD-054D-4AA1-BEF9-E2C4E999DB74}" type="presOf" srcId="{F88D3F79-5D78-4418-9209-637442533BA3}" destId="{C5F519AF-B56D-4D0D-81E0-F56413E10CDF}" srcOrd="0" destOrd="0" presId="urn:microsoft.com/office/officeart/2008/layout/LinedList"/>
    <dgm:cxn modelId="{989134D0-4D59-4510-8E5F-4257135866F7}" type="presOf" srcId="{74C81519-2D21-48C6-8F0C-F85E27A437D8}" destId="{FCE7885E-551D-48CA-B913-0BAB02E4DBDA}" srcOrd="0" destOrd="0" presId="urn:microsoft.com/office/officeart/2008/layout/LinedList"/>
    <dgm:cxn modelId="{7A7C91EE-82CD-49CF-A1E6-3EA68099CF43}" type="presParOf" srcId="{FCE7885E-551D-48CA-B913-0BAB02E4DBDA}" destId="{4C43BFA7-DA40-4AA3-80B7-684A04D50E2C}" srcOrd="0" destOrd="0" presId="urn:microsoft.com/office/officeart/2008/layout/LinedList"/>
    <dgm:cxn modelId="{55205021-562B-45EA-BDE2-33CAEE47EF6B}" type="presParOf" srcId="{FCE7885E-551D-48CA-B913-0BAB02E4DBDA}" destId="{2BC7C2BE-CE0F-4BC7-9CE4-DCE7E51A98A4}" srcOrd="1" destOrd="0" presId="urn:microsoft.com/office/officeart/2008/layout/LinedList"/>
    <dgm:cxn modelId="{6C3B80CC-FC9D-4249-A594-B95ECCCD98CE}" type="presParOf" srcId="{2BC7C2BE-CE0F-4BC7-9CE4-DCE7E51A98A4}" destId="{C5F519AF-B56D-4D0D-81E0-F56413E10CDF}" srcOrd="0" destOrd="0" presId="urn:microsoft.com/office/officeart/2008/layout/LinedList"/>
    <dgm:cxn modelId="{3DE19810-82F5-4599-9EB4-775803D449C8}" type="presParOf" srcId="{2BC7C2BE-CE0F-4BC7-9CE4-DCE7E51A98A4}" destId="{19ABAB82-939F-440B-9969-9DC1DB4CAE82}" srcOrd="1" destOrd="0" presId="urn:microsoft.com/office/officeart/2008/layout/LinedList"/>
    <dgm:cxn modelId="{8C932614-0ADA-4F54-8F2C-EA4C8A09A66C}" type="presParOf" srcId="{FCE7885E-551D-48CA-B913-0BAB02E4DBDA}" destId="{628FE22A-880B-47A2-8691-6650C84C049B}" srcOrd="2" destOrd="0" presId="urn:microsoft.com/office/officeart/2008/layout/LinedList"/>
    <dgm:cxn modelId="{411BA5BB-7416-4E16-B341-1DCEB258E213}" type="presParOf" srcId="{FCE7885E-551D-48CA-B913-0BAB02E4DBDA}" destId="{093B76DC-A7D7-431C-A090-D111B67468C5}" srcOrd="3" destOrd="0" presId="urn:microsoft.com/office/officeart/2008/layout/LinedList"/>
    <dgm:cxn modelId="{21C74595-40F5-43AC-BC45-DFEBF8B0CF2A}" type="presParOf" srcId="{093B76DC-A7D7-431C-A090-D111B67468C5}" destId="{90915AD9-AEDB-473B-8D40-C7EAA9CCBD74}" srcOrd="0" destOrd="0" presId="urn:microsoft.com/office/officeart/2008/layout/LinedList"/>
    <dgm:cxn modelId="{4B4808F1-F5B7-4EF4-BEC3-F0AAF4A81D4B}" type="presParOf" srcId="{093B76DC-A7D7-431C-A090-D111B67468C5}" destId="{88F4D5DA-C214-4253-91F9-1EB2B2C5723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159FC8-73D7-482C-B685-AE8B5F8CB510}"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IN"/>
        </a:p>
      </dgm:t>
    </dgm:pt>
    <dgm:pt modelId="{0E585B80-5506-4976-8E1F-E4CA33FAEAF0}">
      <dgm:prSet/>
      <dgm:spPr/>
      <dgm:t>
        <a:bodyPr/>
        <a:lstStyle/>
        <a:p>
          <a:pPr rtl="0"/>
          <a:r>
            <a:rPr lang="en-IN" b="0" i="0" dirty="0">
              <a:latin typeface="Encode Sans"/>
            </a:rPr>
            <a:t>The study of the sincerity and effectiveness of public apologies.</a:t>
          </a:r>
          <a:endParaRPr lang="en-IN" b="0" dirty="0">
            <a:latin typeface="Encode Sans"/>
          </a:endParaRPr>
        </a:p>
      </dgm:t>
    </dgm:pt>
    <dgm:pt modelId="{A94F94BE-A826-40B7-8872-23F655244339}" type="parTrans" cxnId="{6939A09E-8747-4912-B9E2-3AD8C3009DFB}">
      <dgm:prSet/>
      <dgm:spPr/>
      <dgm:t>
        <a:bodyPr/>
        <a:lstStyle/>
        <a:p>
          <a:endParaRPr lang="en-IN" b="0">
            <a:solidFill>
              <a:schemeClr val="tx1"/>
            </a:solidFill>
            <a:latin typeface="Encode Sans"/>
          </a:endParaRPr>
        </a:p>
      </dgm:t>
    </dgm:pt>
    <dgm:pt modelId="{99224D08-2E4F-479B-99D7-D82FBB1A8470}" type="sibTrans" cxnId="{6939A09E-8747-4912-B9E2-3AD8C3009DFB}">
      <dgm:prSet/>
      <dgm:spPr/>
      <dgm:t>
        <a:bodyPr/>
        <a:lstStyle/>
        <a:p>
          <a:endParaRPr lang="en-IN" b="0">
            <a:solidFill>
              <a:schemeClr val="tx1"/>
            </a:solidFill>
            <a:latin typeface="Encode Sans"/>
          </a:endParaRPr>
        </a:p>
      </dgm:t>
    </dgm:pt>
    <dgm:pt modelId="{01CD6313-2CB4-4CFB-9DC7-2D3FBD7C814C}">
      <dgm:prSet/>
      <dgm:spPr/>
      <dgm:t>
        <a:bodyPr/>
        <a:lstStyle/>
        <a:p>
          <a:pPr rtl="0"/>
          <a:r>
            <a:rPr lang="en-IN" b="0" i="0" dirty="0">
              <a:latin typeface="Encode Sans"/>
            </a:rPr>
            <a:t>The study of the semantics of the words directly related to apologies.</a:t>
          </a:r>
          <a:endParaRPr lang="en-IN" b="0" dirty="0">
            <a:latin typeface="Encode Sans"/>
          </a:endParaRPr>
        </a:p>
      </dgm:t>
    </dgm:pt>
    <dgm:pt modelId="{ECC5A275-0F15-41F4-AAB6-0E77E93BEDBF}" type="parTrans" cxnId="{23903AD2-9C5C-4943-BF27-3163B7AE2726}">
      <dgm:prSet/>
      <dgm:spPr/>
      <dgm:t>
        <a:bodyPr/>
        <a:lstStyle/>
        <a:p>
          <a:endParaRPr lang="en-IN" b="0">
            <a:solidFill>
              <a:schemeClr val="tx1"/>
            </a:solidFill>
            <a:latin typeface="Encode Sans"/>
          </a:endParaRPr>
        </a:p>
      </dgm:t>
    </dgm:pt>
    <dgm:pt modelId="{D6F3E2D8-EB9B-4889-A8C5-1467DE63D894}" type="sibTrans" cxnId="{23903AD2-9C5C-4943-BF27-3163B7AE2726}">
      <dgm:prSet/>
      <dgm:spPr/>
      <dgm:t>
        <a:bodyPr/>
        <a:lstStyle/>
        <a:p>
          <a:endParaRPr lang="en-IN" b="0">
            <a:solidFill>
              <a:schemeClr val="tx1"/>
            </a:solidFill>
            <a:latin typeface="Encode Sans"/>
          </a:endParaRPr>
        </a:p>
      </dgm:t>
    </dgm:pt>
    <dgm:pt modelId="{FAD8F564-BE8B-48D0-B2C8-02A402F6940B}" type="pres">
      <dgm:prSet presAssocID="{F3159FC8-73D7-482C-B685-AE8B5F8CB510}" presName="diagram" presStyleCnt="0">
        <dgm:presLayoutVars>
          <dgm:dir/>
          <dgm:resizeHandles val="exact"/>
        </dgm:presLayoutVars>
      </dgm:prSet>
      <dgm:spPr/>
    </dgm:pt>
    <dgm:pt modelId="{D4E4AE30-F4BE-43C6-8854-3B1F7AE1A5D8}" type="pres">
      <dgm:prSet presAssocID="{0E585B80-5506-4976-8E1F-E4CA33FAEAF0}" presName="node" presStyleLbl="node1" presStyleIdx="0" presStyleCnt="2" custLinFactNeighborX="-466" custLinFactNeighborY="-40566">
        <dgm:presLayoutVars>
          <dgm:bulletEnabled val="1"/>
        </dgm:presLayoutVars>
      </dgm:prSet>
      <dgm:spPr/>
    </dgm:pt>
    <dgm:pt modelId="{512384C9-E056-4167-B7A8-26E95C26B8BA}" type="pres">
      <dgm:prSet presAssocID="{99224D08-2E4F-479B-99D7-D82FBB1A8470}" presName="sibTrans" presStyleCnt="0"/>
      <dgm:spPr/>
    </dgm:pt>
    <dgm:pt modelId="{6C759465-3761-40CE-A104-113957369199}" type="pres">
      <dgm:prSet presAssocID="{01CD6313-2CB4-4CFB-9DC7-2D3FBD7C814C}" presName="node" presStyleLbl="node1" presStyleIdx="1" presStyleCnt="2" custScaleX="121561" custLinFactNeighborX="-4565" custLinFactNeighborY="23366">
        <dgm:presLayoutVars>
          <dgm:bulletEnabled val="1"/>
        </dgm:presLayoutVars>
      </dgm:prSet>
      <dgm:spPr/>
    </dgm:pt>
  </dgm:ptLst>
  <dgm:cxnLst>
    <dgm:cxn modelId="{817E6024-21C2-4ABC-AC41-6D891B52A8E2}" type="presOf" srcId="{F3159FC8-73D7-482C-B685-AE8B5F8CB510}" destId="{FAD8F564-BE8B-48D0-B2C8-02A402F6940B}" srcOrd="0" destOrd="0" presId="urn:microsoft.com/office/officeart/2005/8/layout/default"/>
    <dgm:cxn modelId="{A30ADB7B-5CD3-4719-A047-092AE21F10E8}" type="presOf" srcId="{01CD6313-2CB4-4CFB-9DC7-2D3FBD7C814C}" destId="{6C759465-3761-40CE-A104-113957369199}" srcOrd="0" destOrd="0" presId="urn:microsoft.com/office/officeart/2005/8/layout/default"/>
    <dgm:cxn modelId="{6939A09E-8747-4912-B9E2-3AD8C3009DFB}" srcId="{F3159FC8-73D7-482C-B685-AE8B5F8CB510}" destId="{0E585B80-5506-4976-8E1F-E4CA33FAEAF0}" srcOrd="0" destOrd="0" parTransId="{A94F94BE-A826-40B7-8872-23F655244339}" sibTransId="{99224D08-2E4F-479B-99D7-D82FBB1A8470}"/>
    <dgm:cxn modelId="{23903AD2-9C5C-4943-BF27-3163B7AE2726}" srcId="{F3159FC8-73D7-482C-B685-AE8B5F8CB510}" destId="{01CD6313-2CB4-4CFB-9DC7-2D3FBD7C814C}" srcOrd="1" destOrd="0" parTransId="{ECC5A275-0F15-41F4-AAB6-0E77E93BEDBF}" sibTransId="{D6F3E2D8-EB9B-4889-A8C5-1467DE63D894}"/>
    <dgm:cxn modelId="{98D53BF7-9C96-4F21-B5F6-A7DA81CDADAC}" type="presOf" srcId="{0E585B80-5506-4976-8E1F-E4CA33FAEAF0}" destId="{D4E4AE30-F4BE-43C6-8854-3B1F7AE1A5D8}" srcOrd="0" destOrd="0" presId="urn:microsoft.com/office/officeart/2005/8/layout/default"/>
    <dgm:cxn modelId="{C3BCA109-C9AC-4829-8FD6-7069B53C3854}" type="presParOf" srcId="{FAD8F564-BE8B-48D0-B2C8-02A402F6940B}" destId="{D4E4AE30-F4BE-43C6-8854-3B1F7AE1A5D8}" srcOrd="0" destOrd="0" presId="urn:microsoft.com/office/officeart/2005/8/layout/default"/>
    <dgm:cxn modelId="{13E0D545-610B-4F34-9597-3B63A553572E}" type="presParOf" srcId="{FAD8F564-BE8B-48D0-B2C8-02A402F6940B}" destId="{512384C9-E056-4167-B7A8-26E95C26B8BA}" srcOrd="1" destOrd="0" presId="urn:microsoft.com/office/officeart/2005/8/layout/default"/>
    <dgm:cxn modelId="{D45C3316-C45D-47DB-84F6-E739E3D53373}" type="presParOf" srcId="{FAD8F564-BE8B-48D0-B2C8-02A402F6940B}" destId="{6C759465-3761-40CE-A104-113957369199}"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67FD21-93BF-4DD1-8B8E-EED97AFAEE0C}" type="doc">
      <dgm:prSet loTypeId="urn:microsoft.com/office/officeart/2005/8/layout/process1" loCatId="process" qsTypeId="urn:microsoft.com/office/officeart/2005/8/quickstyle/simple1" qsCatId="simple" csTypeId="urn:microsoft.com/office/officeart/2005/8/colors/accent2_1" csCatId="accent2" phldr="1"/>
      <dgm:spPr/>
      <dgm:t>
        <a:bodyPr/>
        <a:lstStyle/>
        <a:p>
          <a:endParaRPr lang="en-IN"/>
        </a:p>
      </dgm:t>
    </dgm:pt>
    <dgm:pt modelId="{DF70F72D-8F5B-473C-AAD0-70DDF1B6643A}">
      <dgm:prSet custT="1"/>
      <dgm:spPr/>
      <dgm:t>
        <a:bodyPr/>
        <a:lstStyle/>
        <a:p>
          <a:pPr rtl="0"/>
          <a:r>
            <a:rPr lang="en-US" sz="2000" dirty="0"/>
            <a:t>Corpus Collection</a:t>
          </a:r>
          <a:endParaRPr lang="en-IN" sz="2000" dirty="0"/>
        </a:p>
      </dgm:t>
    </dgm:pt>
    <dgm:pt modelId="{B9FC88B4-6E9D-467A-B9BE-66BB240B0A94}" type="parTrans" cxnId="{599085AC-1D07-4F8C-B292-F5F125FFF9D4}">
      <dgm:prSet/>
      <dgm:spPr/>
      <dgm:t>
        <a:bodyPr/>
        <a:lstStyle/>
        <a:p>
          <a:endParaRPr lang="en-IN"/>
        </a:p>
      </dgm:t>
    </dgm:pt>
    <dgm:pt modelId="{45A540FA-C914-4164-9B74-F1156E2FDF5D}" type="sibTrans" cxnId="{599085AC-1D07-4F8C-B292-F5F125FFF9D4}">
      <dgm:prSet/>
      <dgm:spPr/>
      <dgm:t>
        <a:bodyPr/>
        <a:lstStyle/>
        <a:p>
          <a:endParaRPr lang="en-IN"/>
        </a:p>
      </dgm:t>
    </dgm:pt>
    <dgm:pt modelId="{21F5115E-55FE-43A8-989F-EC823038A97B}">
      <dgm:prSet custT="1"/>
      <dgm:spPr/>
      <dgm:t>
        <a:bodyPr/>
        <a:lstStyle/>
        <a:p>
          <a:pPr rtl="0"/>
          <a:r>
            <a:rPr lang="en-US" sz="2000" dirty="0"/>
            <a:t>Keyword Selection</a:t>
          </a:r>
          <a:endParaRPr lang="en-IN" sz="2000" dirty="0"/>
        </a:p>
      </dgm:t>
    </dgm:pt>
    <dgm:pt modelId="{C939DF4B-5419-4CD5-ABF6-6BB054384D45}" type="parTrans" cxnId="{0E81EBC2-7942-4291-B681-91203105BC61}">
      <dgm:prSet/>
      <dgm:spPr/>
      <dgm:t>
        <a:bodyPr/>
        <a:lstStyle/>
        <a:p>
          <a:endParaRPr lang="en-IN"/>
        </a:p>
      </dgm:t>
    </dgm:pt>
    <dgm:pt modelId="{BFAD78F8-744C-4D2F-A970-695FEFAEF69F}" type="sibTrans" cxnId="{0E81EBC2-7942-4291-B681-91203105BC61}">
      <dgm:prSet/>
      <dgm:spPr/>
      <dgm:t>
        <a:bodyPr/>
        <a:lstStyle/>
        <a:p>
          <a:endParaRPr lang="en-IN"/>
        </a:p>
      </dgm:t>
    </dgm:pt>
    <dgm:pt modelId="{8C6414FC-ABBE-490C-AC97-107192062CC7}">
      <dgm:prSet custT="1"/>
      <dgm:spPr/>
      <dgm:t>
        <a:bodyPr/>
        <a:lstStyle/>
        <a:p>
          <a:pPr rtl="0"/>
          <a:r>
            <a:rPr lang="en-US" sz="2000" dirty="0"/>
            <a:t>Determination of POS of keywords</a:t>
          </a:r>
          <a:endParaRPr lang="en-IN" sz="2000" dirty="0"/>
        </a:p>
      </dgm:t>
    </dgm:pt>
    <dgm:pt modelId="{E4A80799-AE4A-455B-8125-ECFD85E70737}" type="parTrans" cxnId="{1949F512-DAE6-486F-B49E-B78A8B65FD43}">
      <dgm:prSet/>
      <dgm:spPr/>
      <dgm:t>
        <a:bodyPr/>
        <a:lstStyle/>
        <a:p>
          <a:endParaRPr lang="en-IN"/>
        </a:p>
      </dgm:t>
    </dgm:pt>
    <dgm:pt modelId="{66A92378-81D1-4CF2-9231-E272054997B1}" type="sibTrans" cxnId="{1949F512-DAE6-486F-B49E-B78A8B65FD43}">
      <dgm:prSet/>
      <dgm:spPr/>
      <dgm:t>
        <a:bodyPr/>
        <a:lstStyle/>
        <a:p>
          <a:endParaRPr lang="en-IN"/>
        </a:p>
      </dgm:t>
    </dgm:pt>
    <dgm:pt modelId="{20552719-DE05-4CFD-A4FF-00E9F4F19E17}">
      <dgm:prSet custT="1"/>
      <dgm:spPr/>
      <dgm:t>
        <a:bodyPr/>
        <a:lstStyle/>
        <a:p>
          <a:pPr rtl="0"/>
          <a:r>
            <a:rPr lang="en-US" sz="2000" dirty="0"/>
            <a:t>Determination of the correct sense of the keywords</a:t>
          </a:r>
          <a:endParaRPr lang="en-IN" sz="2000" dirty="0"/>
        </a:p>
      </dgm:t>
    </dgm:pt>
    <dgm:pt modelId="{8DAFD6C9-4D95-4518-A944-833E2DDFB285}" type="parTrans" cxnId="{3FCE3CB9-6021-42B8-949C-DBDDD2A4B15A}">
      <dgm:prSet/>
      <dgm:spPr/>
      <dgm:t>
        <a:bodyPr/>
        <a:lstStyle/>
        <a:p>
          <a:endParaRPr lang="en-IN"/>
        </a:p>
      </dgm:t>
    </dgm:pt>
    <dgm:pt modelId="{1E7BC05C-84C3-4653-B286-4B16883FF63F}" type="sibTrans" cxnId="{3FCE3CB9-6021-42B8-949C-DBDDD2A4B15A}">
      <dgm:prSet/>
      <dgm:spPr/>
      <dgm:t>
        <a:bodyPr/>
        <a:lstStyle/>
        <a:p>
          <a:endParaRPr lang="en-IN"/>
        </a:p>
      </dgm:t>
    </dgm:pt>
    <dgm:pt modelId="{F3BAB00A-67DF-4D8C-94EC-40E170F01607}">
      <dgm:prSet custT="1"/>
      <dgm:spPr/>
      <dgm:t>
        <a:bodyPr/>
        <a:lstStyle/>
        <a:p>
          <a:pPr rtl="0"/>
          <a:r>
            <a:rPr lang="en-US" sz="2000" dirty="0"/>
            <a:t>Analysis using </a:t>
          </a:r>
          <a:r>
            <a:rPr lang="en-US" sz="2000" dirty="0" err="1"/>
            <a:t>WordNet</a:t>
          </a:r>
          <a:r>
            <a:rPr lang="en-US" sz="2000" dirty="0"/>
            <a:t>, </a:t>
          </a:r>
          <a:r>
            <a:rPr lang="en-US" sz="2000" dirty="0" err="1"/>
            <a:t>SentiWordNet</a:t>
          </a:r>
          <a:r>
            <a:rPr lang="en-US" sz="2000" dirty="0"/>
            <a:t>   </a:t>
          </a:r>
          <a:r>
            <a:rPr lang="en-US" sz="2000" dirty="0" err="1"/>
            <a:t>Wordnet</a:t>
          </a:r>
          <a:r>
            <a:rPr lang="en-US" sz="2000" dirty="0"/>
            <a:t>-Affect</a:t>
          </a:r>
          <a:endParaRPr lang="en-IN" sz="2000" dirty="0"/>
        </a:p>
      </dgm:t>
    </dgm:pt>
    <dgm:pt modelId="{1FB8CE84-E5F2-4B59-AB1E-BE67BBF75661}" type="parTrans" cxnId="{385CAAFF-755E-4F75-93C1-9D474EF8F4C4}">
      <dgm:prSet/>
      <dgm:spPr/>
      <dgm:t>
        <a:bodyPr/>
        <a:lstStyle/>
        <a:p>
          <a:endParaRPr lang="en-IN"/>
        </a:p>
      </dgm:t>
    </dgm:pt>
    <dgm:pt modelId="{8798307D-4D51-4756-A9EA-73BE1F5031EF}" type="sibTrans" cxnId="{385CAAFF-755E-4F75-93C1-9D474EF8F4C4}">
      <dgm:prSet/>
      <dgm:spPr/>
      <dgm:t>
        <a:bodyPr/>
        <a:lstStyle/>
        <a:p>
          <a:endParaRPr lang="en-IN"/>
        </a:p>
      </dgm:t>
    </dgm:pt>
    <dgm:pt modelId="{74CF646A-A175-4358-846F-AB43F73F319E}" type="pres">
      <dgm:prSet presAssocID="{6067FD21-93BF-4DD1-8B8E-EED97AFAEE0C}" presName="Name0" presStyleCnt="0">
        <dgm:presLayoutVars>
          <dgm:dir/>
          <dgm:resizeHandles val="exact"/>
        </dgm:presLayoutVars>
      </dgm:prSet>
      <dgm:spPr/>
    </dgm:pt>
    <dgm:pt modelId="{51803803-1A6B-426A-A361-1B470C2CD9E8}" type="pres">
      <dgm:prSet presAssocID="{DF70F72D-8F5B-473C-AAD0-70DDF1B6643A}" presName="node" presStyleLbl="node1" presStyleIdx="0" presStyleCnt="5">
        <dgm:presLayoutVars>
          <dgm:bulletEnabled val="1"/>
        </dgm:presLayoutVars>
      </dgm:prSet>
      <dgm:spPr/>
    </dgm:pt>
    <dgm:pt modelId="{73E15A76-1AC3-4860-8C17-EC315A52E51C}" type="pres">
      <dgm:prSet presAssocID="{45A540FA-C914-4164-9B74-F1156E2FDF5D}" presName="sibTrans" presStyleLbl="sibTrans2D1" presStyleIdx="0" presStyleCnt="4"/>
      <dgm:spPr/>
    </dgm:pt>
    <dgm:pt modelId="{1FA46A76-003F-4645-9BCC-FB401D3B3BD6}" type="pres">
      <dgm:prSet presAssocID="{45A540FA-C914-4164-9B74-F1156E2FDF5D}" presName="connectorText" presStyleLbl="sibTrans2D1" presStyleIdx="0" presStyleCnt="4"/>
      <dgm:spPr/>
    </dgm:pt>
    <dgm:pt modelId="{39D230B3-1CB3-4A60-8972-47A8283B07CD}" type="pres">
      <dgm:prSet presAssocID="{21F5115E-55FE-43A8-989F-EC823038A97B}" presName="node" presStyleLbl="node1" presStyleIdx="1" presStyleCnt="5">
        <dgm:presLayoutVars>
          <dgm:bulletEnabled val="1"/>
        </dgm:presLayoutVars>
      </dgm:prSet>
      <dgm:spPr/>
    </dgm:pt>
    <dgm:pt modelId="{00F7E615-3ABA-459C-A095-86C6747A2FAC}" type="pres">
      <dgm:prSet presAssocID="{BFAD78F8-744C-4D2F-A970-695FEFAEF69F}" presName="sibTrans" presStyleLbl="sibTrans2D1" presStyleIdx="1" presStyleCnt="4"/>
      <dgm:spPr/>
    </dgm:pt>
    <dgm:pt modelId="{D02E22F5-6CC6-49DC-AB27-8872D44809B0}" type="pres">
      <dgm:prSet presAssocID="{BFAD78F8-744C-4D2F-A970-695FEFAEF69F}" presName="connectorText" presStyleLbl="sibTrans2D1" presStyleIdx="1" presStyleCnt="4"/>
      <dgm:spPr/>
    </dgm:pt>
    <dgm:pt modelId="{B126F0E4-0310-4AFE-8ED0-F21AFE927CD4}" type="pres">
      <dgm:prSet presAssocID="{8C6414FC-ABBE-490C-AC97-107192062CC7}" presName="node" presStyleLbl="node1" presStyleIdx="2" presStyleCnt="5" custScaleX="126034">
        <dgm:presLayoutVars>
          <dgm:bulletEnabled val="1"/>
        </dgm:presLayoutVars>
      </dgm:prSet>
      <dgm:spPr/>
    </dgm:pt>
    <dgm:pt modelId="{E7424B1A-D352-45DF-8D5F-F59A4F653D87}" type="pres">
      <dgm:prSet presAssocID="{66A92378-81D1-4CF2-9231-E272054997B1}" presName="sibTrans" presStyleLbl="sibTrans2D1" presStyleIdx="2" presStyleCnt="4"/>
      <dgm:spPr/>
    </dgm:pt>
    <dgm:pt modelId="{303CE1D4-3CD1-4556-A5BD-D3857E2056F1}" type="pres">
      <dgm:prSet presAssocID="{66A92378-81D1-4CF2-9231-E272054997B1}" presName="connectorText" presStyleLbl="sibTrans2D1" presStyleIdx="2" presStyleCnt="4"/>
      <dgm:spPr/>
    </dgm:pt>
    <dgm:pt modelId="{03C74CAD-A1F7-4ED6-B04A-1D5133518BCD}" type="pres">
      <dgm:prSet presAssocID="{20552719-DE05-4CFD-A4FF-00E9F4F19E17}" presName="node" presStyleLbl="node1" presStyleIdx="3" presStyleCnt="5" custScaleX="142610">
        <dgm:presLayoutVars>
          <dgm:bulletEnabled val="1"/>
        </dgm:presLayoutVars>
      </dgm:prSet>
      <dgm:spPr/>
    </dgm:pt>
    <dgm:pt modelId="{43E954EE-71B9-4060-A3FC-1266A78AA259}" type="pres">
      <dgm:prSet presAssocID="{1E7BC05C-84C3-4653-B286-4B16883FF63F}" presName="sibTrans" presStyleLbl="sibTrans2D1" presStyleIdx="3" presStyleCnt="4"/>
      <dgm:spPr/>
    </dgm:pt>
    <dgm:pt modelId="{535EF082-9A9F-4006-93C8-A0AAD05A1C84}" type="pres">
      <dgm:prSet presAssocID="{1E7BC05C-84C3-4653-B286-4B16883FF63F}" presName="connectorText" presStyleLbl="sibTrans2D1" presStyleIdx="3" presStyleCnt="4"/>
      <dgm:spPr/>
    </dgm:pt>
    <dgm:pt modelId="{A3C216FE-07D5-4C65-90AC-F1878DA01A88}" type="pres">
      <dgm:prSet presAssocID="{F3BAB00A-67DF-4D8C-94EC-40E170F01607}" presName="node" presStyleLbl="node1" presStyleIdx="4" presStyleCnt="5" custScaleX="128080" custScaleY="103235">
        <dgm:presLayoutVars>
          <dgm:bulletEnabled val="1"/>
        </dgm:presLayoutVars>
      </dgm:prSet>
      <dgm:spPr/>
    </dgm:pt>
  </dgm:ptLst>
  <dgm:cxnLst>
    <dgm:cxn modelId="{A02ECC0A-8F8E-4171-BCB9-F94D90677977}" type="presOf" srcId="{1E7BC05C-84C3-4653-B286-4B16883FF63F}" destId="{535EF082-9A9F-4006-93C8-A0AAD05A1C84}" srcOrd="1" destOrd="0" presId="urn:microsoft.com/office/officeart/2005/8/layout/process1"/>
    <dgm:cxn modelId="{1949F512-DAE6-486F-B49E-B78A8B65FD43}" srcId="{6067FD21-93BF-4DD1-8B8E-EED97AFAEE0C}" destId="{8C6414FC-ABBE-490C-AC97-107192062CC7}" srcOrd="2" destOrd="0" parTransId="{E4A80799-AE4A-455B-8125-ECFD85E70737}" sibTransId="{66A92378-81D1-4CF2-9231-E272054997B1}"/>
    <dgm:cxn modelId="{83366D16-46E3-4BDB-BC78-A2E573D001F5}" type="presOf" srcId="{45A540FA-C914-4164-9B74-F1156E2FDF5D}" destId="{1FA46A76-003F-4645-9BCC-FB401D3B3BD6}" srcOrd="1" destOrd="0" presId="urn:microsoft.com/office/officeart/2005/8/layout/process1"/>
    <dgm:cxn modelId="{B165212C-17BF-49D3-B5F2-F6548A8DCD31}" type="presOf" srcId="{20552719-DE05-4CFD-A4FF-00E9F4F19E17}" destId="{03C74CAD-A1F7-4ED6-B04A-1D5133518BCD}" srcOrd="0" destOrd="0" presId="urn:microsoft.com/office/officeart/2005/8/layout/process1"/>
    <dgm:cxn modelId="{1CC1CF3C-2341-4E03-B968-1D5110D761AE}" type="presOf" srcId="{45A540FA-C914-4164-9B74-F1156E2FDF5D}" destId="{73E15A76-1AC3-4860-8C17-EC315A52E51C}" srcOrd="0" destOrd="0" presId="urn:microsoft.com/office/officeart/2005/8/layout/process1"/>
    <dgm:cxn modelId="{9F392E5E-9BAF-48B9-8EA7-C3DD0DBBF665}" type="presOf" srcId="{1E7BC05C-84C3-4653-B286-4B16883FF63F}" destId="{43E954EE-71B9-4060-A3FC-1266A78AA259}" srcOrd="0" destOrd="0" presId="urn:microsoft.com/office/officeart/2005/8/layout/process1"/>
    <dgm:cxn modelId="{F3935E6D-34DF-4638-9D77-186F7996A403}" type="presOf" srcId="{6067FD21-93BF-4DD1-8B8E-EED97AFAEE0C}" destId="{74CF646A-A175-4358-846F-AB43F73F319E}" srcOrd="0" destOrd="0" presId="urn:microsoft.com/office/officeart/2005/8/layout/process1"/>
    <dgm:cxn modelId="{4982C55A-4146-43DA-A758-C7CE273C22E2}" type="presOf" srcId="{BFAD78F8-744C-4D2F-A970-695FEFAEF69F}" destId="{00F7E615-3ABA-459C-A095-86C6747A2FAC}" srcOrd="0" destOrd="0" presId="urn:microsoft.com/office/officeart/2005/8/layout/process1"/>
    <dgm:cxn modelId="{3ECE107E-6ABD-4399-A2C3-684E539685D6}" type="presOf" srcId="{F3BAB00A-67DF-4D8C-94EC-40E170F01607}" destId="{A3C216FE-07D5-4C65-90AC-F1878DA01A88}" srcOrd="0" destOrd="0" presId="urn:microsoft.com/office/officeart/2005/8/layout/process1"/>
    <dgm:cxn modelId="{85D01C9B-6FF0-4833-B4A0-DCAED266ED82}" type="presOf" srcId="{66A92378-81D1-4CF2-9231-E272054997B1}" destId="{303CE1D4-3CD1-4556-A5BD-D3857E2056F1}" srcOrd="1" destOrd="0" presId="urn:microsoft.com/office/officeart/2005/8/layout/process1"/>
    <dgm:cxn modelId="{E03A38A2-794C-479D-AA93-6C6234D3C7CC}" type="presOf" srcId="{66A92378-81D1-4CF2-9231-E272054997B1}" destId="{E7424B1A-D352-45DF-8D5F-F59A4F653D87}" srcOrd="0" destOrd="0" presId="urn:microsoft.com/office/officeart/2005/8/layout/process1"/>
    <dgm:cxn modelId="{599085AC-1D07-4F8C-B292-F5F125FFF9D4}" srcId="{6067FD21-93BF-4DD1-8B8E-EED97AFAEE0C}" destId="{DF70F72D-8F5B-473C-AAD0-70DDF1B6643A}" srcOrd="0" destOrd="0" parTransId="{B9FC88B4-6E9D-467A-B9BE-66BB240B0A94}" sibTransId="{45A540FA-C914-4164-9B74-F1156E2FDF5D}"/>
    <dgm:cxn modelId="{9620AFB6-0F2E-40FC-8DD1-2FC6BB1B0EE2}" type="presOf" srcId="{21F5115E-55FE-43A8-989F-EC823038A97B}" destId="{39D230B3-1CB3-4A60-8972-47A8283B07CD}" srcOrd="0" destOrd="0" presId="urn:microsoft.com/office/officeart/2005/8/layout/process1"/>
    <dgm:cxn modelId="{3FCE3CB9-6021-42B8-949C-DBDDD2A4B15A}" srcId="{6067FD21-93BF-4DD1-8B8E-EED97AFAEE0C}" destId="{20552719-DE05-4CFD-A4FF-00E9F4F19E17}" srcOrd="3" destOrd="0" parTransId="{8DAFD6C9-4D95-4518-A944-833E2DDFB285}" sibTransId="{1E7BC05C-84C3-4653-B286-4B16883FF63F}"/>
    <dgm:cxn modelId="{0E81EBC2-7942-4291-B681-91203105BC61}" srcId="{6067FD21-93BF-4DD1-8B8E-EED97AFAEE0C}" destId="{21F5115E-55FE-43A8-989F-EC823038A97B}" srcOrd="1" destOrd="0" parTransId="{C939DF4B-5419-4CD5-ABF6-6BB054384D45}" sibTransId="{BFAD78F8-744C-4D2F-A970-695FEFAEF69F}"/>
    <dgm:cxn modelId="{089189CC-6221-4C8C-8A1E-F85F020F34C9}" type="presOf" srcId="{8C6414FC-ABBE-490C-AC97-107192062CC7}" destId="{B126F0E4-0310-4AFE-8ED0-F21AFE927CD4}" srcOrd="0" destOrd="0" presId="urn:microsoft.com/office/officeart/2005/8/layout/process1"/>
    <dgm:cxn modelId="{DBD228D5-2A25-4197-8FA4-32E37BFE3ED0}" type="presOf" srcId="{BFAD78F8-744C-4D2F-A970-695FEFAEF69F}" destId="{D02E22F5-6CC6-49DC-AB27-8872D44809B0}" srcOrd="1" destOrd="0" presId="urn:microsoft.com/office/officeart/2005/8/layout/process1"/>
    <dgm:cxn modelId="{D9A383DD-BA67-4614-BC5E-5DB1BCE370E3}" type="presOf" srcId="{DF70F72D-8F5B-473C-AAD0-70DDF1B6643A}" destId="{51803803-1A6B-426A-A361-1B470C2CD9E8}" srcOrd="0" destOrd="0" presId="urn:microsoft.com/office/officeart/2005/8/layout/process1"/>
    <dgm:cxn modelId="{385CAAFF-755E-4F75-93C1-9D474EF8F4C4}" srcId="{6067FD21-93BF-4DD1-8B8E-EED97AFAEE0C}" destId="{F3BAB00A-67DF-4D8C-94EC-40E170F01607}" srcOrd="4" destOrd="0" parTransId="{1FB8CE84-E5F2-4B59-AB1E-BE67BBF75661}" sibTransId="{8798307D-4D51-4756-A9EA-73BE1F5031EF}"/>
    <dgm:cxn modelId="{9329170B-67F3-442C-AE06-194C43A30BAB}" type="presParOf" srcId="{74CF646A-A175-4358-846F-AB43F73F319E}" destId="{51803803-1A6B-426A-A361-1B470C2CD9E8}" srcOrd="0" destOrd="0" presId="urn:microsoft.com/office/officeart/2005/8/layout/process1"/>
    <dgm:cxn modelId="{A4BD8A69-483A-4012-842C-18CF8BF27BD2}" type="presParOf" srcId="{74CF646A-A175-4358-846F-AB43F73F319E}" destId="{73E15A76-1AC3-4860-8C17-EC315A52E51C}" srcOrd="1" destOrd="0" presId="urn:microsoft.com/office/officeart/2005/8/layout/process1"/>
    <dgm:cxn modelId="{37C7A581-E18D-4FF7-AECA-39D2910C2ED0}" type="presParOf" srcId="{73E15A76-1AC3-4860-8C17-EC315A52E51C}" destId="{1FA46A76-003F-4645-9BCC-FB401D3B3BD6}" srcOrd="0" destOrd="0" presId="urn:microsoft.com/office/officeart/2005/8/layout/process1"/>
    <dgm:cxn modelId="{C712A090-4F9F-4E6B-9CF1-48261E7D410A}" type="presParOf" srcId="{74CF646A-A175-4358-846F-AB43F73F319E}" destId="{39D230B3-1CB3-4A60-8972-47A8283B07CD}" srcOrd="2" destOrd="0" presId="urn:microsoft.com/office/officeart/2005/8/layout/process1"/>
    <dgm:cxn modelId="{BC69DD46-292F-4372-A0FE-83621D45334A}" type="presParOf" srcId="{74CF646A-A175-4358-846F-AB43F73F319E}" destId="{00F7E615-3ABA-459C-A095-86C6747A2FAC}" srcOrd="3" destOrd="0" presId="urn:microsoft.com/office/officeart/2005/8/layout/process1"/>
    <dgm:cxn modelId="{96C174F9-5FBD-4A07-BE87-C2268B9C6DED}" type="presParOf" srcId="{00F7E615-3ABA-459C-A095-86C6747A2FAC}" destId="{D02E22F5-6CC6-49DC-AB27-8872D44809B0}" srcOrd="0" destOrd="0" presId="urn:microsoft.com/office/officeart/2005/8/layout/process1"/>
    <dgm:cxn modelId="{44D88781-1BB1-49B4-B7A3-2811B70DB111}" type="presParOf" srcId="{74CF646A-A175-4358-846F-AB43F73F319E}" destId="{B126F0E4-0310-4AFE-8ED0-F21AFE927CD4}" srcOrd="4" destOrd="0" presId="urn:microsoft.com/office/officeart/2005/8/layout/process1"/>
    <dgm:cxn modelId="{649C78BD-79C3-490E-AA12-02AD879FD650}" type="presParOf" srcId="{74CF646A-A175-4358-846F-AB43F73F319E}" destId="{E7424B1A-D352-45DF-8D5F-F59A4F653D87}" srcOrd="5" destOrd="0" presId="urn:microsoft.com/office/officeart/2005/8/layout/process1"/>
    <dgm:cxn modelId="{63FCD5CA-8F2A-41BC-81FF-84C9E0CBF8A7}" type="presParOf" srcId="{E7424B1A-D352-45DF-8D5F-F59A4F653D87}" destId="{303CE1D4-3CD1-4556-A5BD-D3857E2056F1}" srcOrd="0" destOrd="0" presId="urn:microsoft.com/office/officeart/2005/8/layout/process1"/>
    <dgm:cxn modelId="{B91DA419-2935-45B7-AB16-3CD5AF9065B9}" type="presParOf" srcId="{74CF646A-A175-4358-846F-AB43F73F319E}" destId="{03C74CAD-A1F7-4ED6-B04A-1D5133518BCD}" srcOrd="6" destOrd="0" presId="urn:microsoft.com/office/officeart/2005/8/layout/process1"/>
    <dgm:cxn modelId="{BC702490-15FA-4454-B1AB-100420549504}" type="presParOf" srcId="{74CF646A-A175-4358-846F-AB43F73F319E}" destId="{43E954EE-71B9-4060-A3FC-1266A78AA259}" srcOrd="7" destOrd="0" presId="urn:microsoft.com/office/officeart/2005/8/layout/process1"/>
    <dgm:cxn modelId="{5ED601CD-977D-439E-B673-14FDD7F70069}" type="presParOf" srcId="{43E954EE-71B9-4060-A3FC-1266A78AA259}" destId="{535EF082-9A9F-4006-93C8-A0AAD05A1C84}" srcOrd="0" destOrd="0" presId="urn:microsoft.com/office/officeart/2005/8/layout/process1"/>
    <dgm:cxn modelId="{F1E39AB1-02B7-4149-BA89-B486713DA863}" type="presParOf" srcId="{74CF646A-A175-4358-846F-AB43F73F319E}" destId="{A3C216FE-07D5-4C65-90AC-F1878DA01A88}"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281897-28B9-42B9-8F72-88476DB477AA}" type="doc">
      <dgm:prSet loTypeId="urn:microsoft.com/office/officeart/2008/layout/LinedList" loCatId="list" qsTypeId="urn:microsoft.com/office/officeart/2005/8/quickstyle/simple1" qsCatId="simple" csTypeId="urn:microsoft.com/office/officeart/2005/8/colors/accent2_4" csCatId="accent2" phldr="1"/>
      <dgm:spPr/>
      <dgm:t>
        <a:bodyPr/>
        <a:lstStyle/>
        <a:p>
          <a:endParaRPr lang="en-IN"/>
        </a:p>
      </dgm:t>
    </dgm:pt>
    <dgm:pt modelId="{76D924C2-8E21-4DC8-A2C6-CFA7CDA1E958}">
      <dgm:prSet/>
      <dgm:spPr/>
      <dgm:t>
        <a:bodyPr/>
        <a:lstStyle/>
        <a:p>
          <a:pPr rtl="0"/>
          <a:r>
            <a:rPr lang="en-US" dirty="0"/>
            <a:t>English </a:t>
          </a:r>
          <a:r>
            <a:rPr lang="en-US" dirty="0" err="1"/>
            <a:t>WordNet</a:t>
          </a:r>
          <a:r>
            <a:rPr lang="en-US" dirty="0"/>
            <a:t> – meanings of the keywords -  semantic relations</a:t>
          </a:r>
          <a:endParaRPr lang="en-IN" dirty="0"/>
        </a:p>
      </dgm:t>
    </dgm:pt>
    <dgm:pt modelId="{E2B1E3C4-DB3D-462F-9D8F-553FD10D8E96}" type="parTrans" cxnId="{0F06E78E-445E-45E7-A7F9-3F05EC5DD319}">
      <dgm:prSet/>
      <dgm:spPr/>
      <dgm:t>
        <a:bodyPr/>
        <a:lstStyle/>
        <a:p>
          <a:endParaRPr lang="en-IN"/>
        </a:p>
      </dgm:t>
    </dgm:pt>
    <dgm:pt modelId="{2A1EB84A-7B79-41BC-8EB5-749817E63FCB}" type="sibTrans" cxnId="{0F06E78E-445E-45E7-A7F9-3F05EC5DD319}">
      <dgm:prSet/>
      <dgm:spPr/>
      <dgm:t>
        <a:bodyPr/>
        <a:lstStyle/>
        <a:p>
          <a:endParaRPr lang="en-IN"/>
        </a:p>
      </dgm:t>
    </dgm:pt>
    <dgm:pt modelId="{642CF5A2-257E-47CA-B28A-66DBE9A1EA2D}">
      <dgm:prSet/>
      <dgm:spPr/>
      <dgm:t>
        <a:bodyPr/>
        <a:lstStyle/>
        <a:p>
          <a:pPr rtl="0"/>
          <a:r>
            <a:rPr lang="en-US"/>
            <a:t>Senses searched in WordNet</a:t>
          </a:r>
          <a:endParaRPr lang="en-IN"/>
        </a:p>
      </dgm:t>
    </dgm:pt>
    <dgm:pt modelId="{B32115D4-1403-4550-B1A8-19CD4EFFCA76}" type="parTrans" cxnId="{0D1725BF-95C3-41BB-B63C-F1E08B0B1E10}">
      <dgm:prSet/>
      <dgm:spPr/>
      <dgm:t>
        <a:bodyPr/>
        <a:lstStyle/>
        <a:p>
          <a:endParaRPr lang="en-IN"/>
        </a:p>
      </dgm:t>
    </dgm:pt>
    <dgm:pt modelId="{C666DF78-89B4-47D4-AE13-8C8E6A9535A3}" type="sibTrans" cxnId="{0D1725BF-95C3-41BB-B63C-F1E08B0B1E10}">
      <dgm:prSet/>
      <dgm:spPr/>
      <dgm:t>
        <a:bodyPr/>
        <a:lstStyle/>
        <a:p>
          <a:endParaRPr lang="en-IN"/>
        </a:p>
      </dgm:t>
    </dgm:pt>
    <dgm:pt modelId="{DEA52211-8CF0-4BB3-AFB3-06967D9FDBF4}">
      <dgm:prSet/>
      <dgm:spPr/>
      <dgm:t>
        <a:bodyPr/>
        <a:lstStyle/>
        <a:p>
          <a:pPr rtl="0"/>
          <a:r>
            <a:rPr lang="en-US"/>
            <a:t>Babelfly - an online sense disambiguator</a:t>
          </a:r>
          <a:endParaRPr lang="en-IN"/>
        </a:p>
      </dgm:t>
    </dgm:pt>
    <dgm:pt modelId="{5B21C40E-F21B-45E0-B0AB-6789490C9C25}" type="parTrans" cxnId="{91E47390-A8FB-49A6-9B6D-7C94A620908D}">
      <dgm:prSet/>
      <dgm:spPr/>
      <dgm:t>
        <a:bodyPr/>
        <a:lstStyle/>
        <a:p>
          <a:endParaRPr lang="en-IN"/>
        </a:p>
      </dgm:t>
    </dgm:pt>
    <dgm:pt modelId="{11442D0B-69C7-490D-BD78-6A83C01595A9}" type="sibTrans" cxnId="{91E47390-A8FB-49A6-9B6D-7C94A620908D}">
      <dgm:prSet/>
      <dgm:spPr/>
      <dgm:t>
        <a:bodyPr/>
        <a:lstStyle/>
        <a:p>
          <a:endParaRPr lang="en-IN"/>
        </a:p>
      </dgm:t>
    </dgm:pt>
    <dgm:pt modelId="{9BD3452E-F7F4-49CF-AE21-D5680B754EFA}">
      <dgm:prSet/>
      <dgm:spPr/>
      <dgm:t>
        <a:bodyPr/>
        <a:lstStyle/>
        <a:p>
          <a:pPr rtl="0"/>
          <a:r>
            <a:rPr lang="en-US"/>
            <a:t>Senses - mapped to the senses in English WordNet. </a:t>
          </a:r>
          <a:endParaRPr lang="en-IN"/>
        </a:p>
      </dgm:t>
    </dgm:pt>
    <dgm:pt modelId="{11C437FE-122D-433C-8DCE-F480EE72E68D}" type="parTrans" cxnId="{27366790-37E6-40AB-BAD0-6E9779C14CC7}">
      <dgm:prSet/>
      <dgm:spPr/>
      <dgm:t>
        <a:bodyPr/>
        <a:lstStyle/>
        <a:p>
          <a:endParaRPr lang="en-IN"/>
        </a:p>
      </dgm:t>
    </dgm:pt>
    <dgm:pt modelId="{EA4B55A3-EA09-452F-AA27-F796CD4B42BF}" type="sibTrans" cxnId="{27366790-37E6-40AB-BAD0-6E9779C14CC7}">
      <dgm:prSet/>
      <dgm:spPr/>
      <dgm:t>
        <a:bodyPr/>
        <a:lstStyle/>
        <a:p>
          <a:endParaRPr lang="en-IN"/>
        </a:p>
      </dgm:t>
    </dgm:pt>
    <dgm:pt modelId="{697A0BA0-21A0-4799-A6A7-ED2B4BD07491}">
      <dgm:prSet custT="1"/>
      <dgm:spPr>
        <a:ln>
          <a:solidFill>
            <a:srgbClr val="98220A"/>
          </a:solidFill>
        </a:ln>
      </dgm:spPr>
      <dgm:t>
        <a:bodyPr/>
        <a:lstStyle/>
        <a:p>
          <a:pPr algn="r" rtl="0"/>
          <a:r>
            <a:rPr lang="en-IN" sz="2000" dirty="0"/>
            <a:t>( http://wordnet.princeton.edu</a:t>
          </a:r>
          <a:r>
            <a:rPr lang="en-IN" sz="2800" dirty="0"/>
            <a:t>/)</a:t>
          </a:r>
        </a:p>
      </dgm:t>
    </dgm:pt>
    <dgm:pt modelId="{D49CD606-C7F7-4797-BF1B-8A88B4C7B358}" type="parTrans" cxnId="{7F7C6A77-BF8B-468E-9797-304324D63C62}">
      <dgm:prSet/>
      <dgm:spPr/>
      <dgm:t>
        <a:bodyPr/>
        <a:lstStyle/>
        <a:p>
          <a:endParaRPr lang="en-IN"/>
        </a:p>
      </dgm:t>
    </dgm:pt>
    <dgm:pt modelId="{9D44C276-27E3-4071-9A5A-B445F8047750}" type="sibTrans" cxnId="{7F7C6A77-BF8B-468E-9797-304324D63C62}">
      <dgm:prSet/>
      <dgm:spPr/>
      <dgm:t>
        <a:bodyPr/>
        <a:lstStyle/>
        <a:p>
          <a:endParaRPr lang="en-IN"/>
        </a:p>
      </dgm:t>
    </dgm:pt>
    <dgm:pt modelId="{D41910F7-4B79-4BA9-844E-1C8B97ADABD7}">
      <dgm:prSet custT="1"/>
      <dgm:spPr/>
      <dgm:t>
        <a:bodyPr/>
        <a:lstStyle/>
        <a:p>
          <a:pPr algn="r" rtl="0"/>
          <a:r>
            <a:rPr lang="en-US" sz="2000" dirty="0"/>
            <a:t>(http://babelfy.org/)</a:t>
          </a:r>
          <a:endParaRPr lang="en-IN" sz="2000" dirty="0"/>
        </a:p>
      </dgm:t>
    </dgm:pt>
    <dgm:pt modelId="{54D58BFA-29FE-4EEB-A914-D27A7C7BBF1D}" type="parTrans" cxnId="{A42D909F-A730-46F7-A554-AB5496869877}">
      <dgm:prSet/>
      <dgm:spPr/>
      <dgm:t>
        <a:bodyPr/>
        <a:lstStyle/>
        <a:p>
          <a:endParaRPr lang="en-IN"/>
        </a:p>
      </dgm:t>
    </dgm:pt>
    <dgm:pt modelId="{DFBCA5E6-49AB-40AB-9C3D-84C146220019}" type="sibTrans" cxnId="{A42D909F-A730-46F7-A554-AB5496869877}">
      <dgm:prSet/>
      <dgm:spPr/>
      <dgm:t>
        <a:bodyPr/>
        <a:lstStyle/>
        <a:p>
          <a:endParaRPr lang="en-IN"/>
        </a:p>
      </dgm:t>
    </dgm:pt>
    <dgm:pt modelId="{091B17AA-E9B4-406C-B37A-79444A4B22F8}" type="pres">
      <dgm:prSet presAssocID="{61281897-28B9-42B9-8F72-88476DB477AA}" presName="vert0" presStyleCnt="0">
        <dgm:presLayoutVars>
          <dgm:dir/>
          <dgm:animOne val="branch"/>
          <dgm:animLvl val="lvl"/>
        </dgm:presLayoutVars>
      </dgm:prSet>
      <dgm:spPr/>
    </dgm:pt>
    <dgm:pt modelId="{052DC0FE-DE03-4298-878F-9CCA9AE9E1B7}" type="pres">
      <dgm:prSet presAssocID="{76D924C2-8E21-4DC8-A2C6-CFA7CDA1E958}" presName="thickLine" presStyleLbl="alignNode1" presStyleIdx="0" presStyleCnt="6"/>
      <dgm:spPr/>
    </dgm:pt>
    <dgm:pt modelId="{0A0116C0-82D4-4D91-8B2D-A815C517BC07}" type="pres">
      <dgm:prSet presAssocID="{76D924C2-8E21-4DC8-A2C6-CFA7CDA1E958}" presName="horz1" presStyleCnt="0"/>
      <dgm:spPr/>
    </dgm:pt>
    <dgm:pt modelId="{4B4455E5-7115-40B0-A6AA-7FE18387AD8A}" type="pres">
      <dgm:prSet presAssocID="{76D924C2-8E21-4DC8-A2C6-CFA7CDA1E958}" presName="tx1" presStyleLbl="revTx" presStyleIdx="0" presStyleCnt="6"/>
      <dgm:spPr/>
    </dgm:pt>
    <dgm:pt modelId="{4FFA3A7E-5BDA-45C1-BC2B-B1F9017EB4FE}" type="pres">
      <dgm:prSet presAssocID="{76D924C2-8E21-4DC8-A2C6-CFA7CDA1E958}" presName="vert1" presStyleCnt="0"/>
      <dgm:spPr/>
    </dgm:pt>
    <dgm:pt modelId="{F2140957-6F9C-49EB-BA1A-6BBD4B4FCD9E}" type="pres">
      <dgm:prSet presAssocID="{642CF5A2-257E-47CA-B28A-66DBE9A1EA2D}" presName="thickLine" presStyleLbl="alignNode1" presStyleIdx="1" presStyleCnt="6"/>
      <dgm:spPr>
        <a:ln>
          <a:solidFill>
            <a:schemeClr val="bg1"/>
          </a:solidFill>
        </a:ln>
      </dgm:spPr>
    </dgm:pt>
    <dgm:pt modelId="{342A25C5-2019-4B6D-81FD-5E906CB695D0}" type="pres">
      <dgm:prSet presAssocID="{642CF5A2-257E-47CA-B28A-66DBE9A1EA2D}" presName="horz1" presStyleCnt="0"/>
      <dgm:spPr/>
    </dgm:pt>
    <dgm:pt modelId="{D63CDA60-3EF8-420D-A268-530A929787B2}" type="pres">
      <dgm:prSet presAssocID="{642CF5A2-257E-47CA-B28A-66DBE9A1EA2D}" presName="tx1" presStyleLbl="revTx" presStyleIdx="1" presStyleCnt="6"/>
      <dgm:spPr/>
    </dgm:pt>
    <dgm:pt modelId="{86685981-4EA8-4B80-9930-FAC13AD92861}" type="pres">
      <dgm:prSet presAssocID="{642CF5A2-257E-47CA-B28A-66DBE9A1EA2D}" presName="vert1" presStyleCnt="0"/>
      <dgm:spPr/>
    </dgm:pt>
    <dgm:pt modelId="{B67B61A2-F153-4990-8C38-E40F56AEF889}" type="pres">
      <dgm:prSet presAssocID="{DEA52211-8CF0-4BB3-AFB3-06967D9FDBF4}" presName="thickLine" presStyleLbl="alignNode1" presStyleIdx="2" presStyleCnt="6"/>
      <dgm:spPr>
        <a:ln>
          <a:solidFill>
            <a:schemeClr val="bg1"/>
          </a:solidFill>
        </a:ln>
      </dgm:spPr>
    </dgm:pt>
    <dgm:pt modelId="{05F6FBA2-C49A-4051-9189-BE181CE5701D}" type="pres">
      <dgm:prSet presAssocID="{DEA52211-8CF0-4BB3-AFB3-06967D9FDBF4}" presName="horz1" presStyleCnt="0"/>
      <dgm:spPr/>
    </dgm:pt>
    <dgm:pt modelId="{9459A3E1-0F9B-44EB-9FBC-38C382B8BE67}" type="pres">
      <dgm:prSet presAssocID="{DEA52211-8CF0-4BB3-AFB3-06967D9FDBF4}" presName="tx1" presStyleLbl="revTx" presStyleIdx="2" presStyleCnt="6"/>
      <dgm:spPr/>
    </dgm:pt>
    <dgm:pt modelId="{86649D7D-4163-4CBB-A366-4975EFAC3B02}" type="pres">
      <dgm:prSet presAssocID="{DEA52211-8CF0-4BB3-AFB3-06967D9FDBF4}" presName="vert1" presStyleCnt="0"/>
      <dgm:spPr/>
    </dgm:pt>
    <dgm:pt modelId="{9E4E1D49-6C47-40B5-B870-7ABDF8C0B339}" type="pres">
      <dgm:prSet presAssocID="{9BD3452E-F7F4-49CF-AE21-D5680B754EFA}" presName="thickLine" presStyleLbl="alignNode1" presStyleIdx="3" presStyleCnt="6"/>
      <dgm:spPr>
        <a:ln>
          <a:noFill/>
        </a:ln>
      </dgm:spPr>
    </dgm:pt>
    <dgm:pt modelId="{189096D7-E624-4897-BF94-CD466915242B}" type="pres">
      <dgm:prSet presAssocID="{9BD3452E-F7F4-49CF-AE21-D5680B754EFA}" presName="horz1" presStyleCnt="0"/>
      <dgm:spPr/>
    </dgm:pt>
    <dgm:pt modelId="{AC205342-3EDD-424F-B714-992E0654B3BC}" type="pres">
      <dgm:prSet presAssocID="{9BD3452E-F7F4-49CF-AE21-D5680B754EFA}" presName="tx1" presStyleLbl="revTx" presStyleIdx="3" presStyleCnt="6"/>
      <dgm:spPr/>
    </dgm:pt>
    <dgm:pt modelId="{7A1318AE-5A6F-4BA1-8E8D-C599531C3012}" type="pres">
      <dgm:prSet presAssocID="{9BD3452E-F7F4-49CF-AE21-D5680B754EFA}" presName="vert1" presStyleCnt="0"/>
      <dgm:spPr/>
    </dgm:pt>
    <dgm:pt modelId="{2F2832AB-916A-4643-B5CC-3DC9434228B1}" type="pres">
      <dgm:prSet presAssocID="{697A0BA0-21A0-4799-A6A7-ED2B4BD07491}" presName="thickLine" presStyleLbl="alignNode1" presStyleIdx="4" presStyleCnt="6"/>
      <dgm:spPr>
        <a:ln>
          <a:solidFill>
            <a:schemeClr val="bg1"/>
          </a:solidFill>
        </a:ln>
      </dgm:spPr>
    </dgm:pt>
    <dgm:pt modelId="{D715DEB0-AB71-4B93-94DE-55A368AD1890}" type="pres">
      <dgm:prSet presAssocID="{697A0BA0-21A0-4799-A6A7-ED2B4BD07491}" presName="horz1" presStyleCnt="0"/>
      <dgm:spPr/>
    </dgm:pt>
    <dgm:pt modelId="{C72B2FCD-910C-4CFD-9F81-074FF17B10E2}" type="pres">
      <dgm:prSet presAssocID="{697A0BA0-21A0-4799-A6A7-ED2B4BD07491}" presName="tx1" presStyleLbl="revTx" presStyleIdx="4" presStyleCnt="6"/>
      <dgm:spPr/>
    </dgm:pt>
    <dgm:pt modelId="{AF14EC64-4F46-4B1D-B461-2344CE285378}" type="pres">
      <dgm:prSet presAssocID="{697A0BA0-21A0-4799-A6A7-ED2B4BD07491}" presName="vert1" presStyleCnt="0"/>
      <dgm:spPr/>
    </dgm:pt>
    <dgm:pt modelId="{7607A92D-2622-4FC8-BF0E-97868ED3EE3C}" type="pres">
      <dgm:prSet presAssocID="{D41910F7-4B79-4BA9-844E-1C8B97ADABD7}" presName="thickLine" presStyleLbl="alignNode1" presStyleIdx="5" presStyleCnt="6"/>
      <dgm:spPr>
        <a:ln>
          <a:solidFill>
            <a:schemeClr val="bg1"/>
          </a:solidFill>
        </a:ln>
      </dgm:spPr>
    </dgm:pt>
    <dgm:pt modelId="{9AEB5A6F-0A3C-4626-AB83-3D4BF68F3391}" type="pres">
      <dgm:prSet presAssocID="{D41910F7-4B79-4BA9-844E-1C8B97ADABD7}" presName="horz1" presStyleCnt="0"/>
      <dgm:spPr/>
    </dgm:pt>
    <dgm:pt modelId="{1917492B-7D1C-4898-91B6-A6CF62CE704E}" type="pres">
      <dgm:prSet presAssocID="{D41910F7-4B79-4BA9-844E-1C8B97ADABD7}" presName="tx1" presStyleLbl="revTx" presStyleIdx="5" presStyleCnt="6"/>
      <dgm:spPr/>
    </dgm:pt>
    <dgm:pt modelId="{F4AC6CB7-CC66-4F97-90BB-29EEFF25E13C}" type="pres">
      <dgm:prSet presAssocID="{D41910F7-4B79-4BA9-844E-1C8B97ADABD7}" presName="vert1" presStyleCnt="0"/>
      <dgm:spPr/>
    </dgm:pt>
  </dgm:ptLst>
  <dgm:cxnLst>
    <dgm:cxn modelId="{FEF8EB48-5455-46D2-A714-7F91A080D84C}" type="presOf" srcId="{DEA52211-8CF0-4BB3-AFB3-06967D9FDBF4}" destId="{9459A3E1-0F9B-44EB-9FBC-38C382B8BE67}" srcOrd="0" destOrd="0" presId="urn:microsoft.com/office/officeart/2008/layout/LinedList"/>
    <dgm:cxn modelId="{BB3C0C4A-B69B-4D21-AE10-F815D4A3975E}" type="presOf" srcId="{9BD3452E-F7F4-49CF-AE21-D5680B754EFA}" destId="{AC205342-3EDD-424F-B714-992E0654B3BC}" srcOrd="0" destOrd="0" presId="urn:microsoft.com/office/officeart/2008/layout/LinedList"/>
    <dgm:cxn modelId="{7F7C6A77-BF8B-468E-9797-304324D63C62}" srcId="{61281897-28B9-42B9-8F72-88476DB477AA}" destId="{697A0BA0-21A0-4799-A6A7-ED2B4BD07491}" srcOrd="4" destOrd="0" parTransId="{D49CD606-C7F7-4797-BF1B-8A88B4C7B358}" sibTransId="{9D44C276-27E3-4071-9A5A-B445F8047750}"/>
    <dgm:cxn modelId="{0F06E78E-445E-45E7-A7F9-3F05EC5DD319}" srcId="{61281897-28B9-42B9-8F72-88476DB477AA}" destId="{76D924C2-8E21-4DC8-A2C6-CFA7CDA1E958}" srcOrd="0" destOrd="0" parTransId="{E2B1E3C4-DB3D-462F-9D8F-553FD10D8E96}" sibTransId="{2A1EB84A-7B79-41BC-8EB5-749817E63FCB}"/>
    <dgm:cxn modelId="{27366790-37E6-40AB-BAD0-6E9779C14CC7}" srcId="{61281897-28B9-42B9-8F72-88476DB477AA}" destId="{9BD3452E-F7F4-49CF-AE21-D5680B754EFA}" srcOrd="3" destOrd="0" parTransId="{11C437FE-122D-433C-8DCE-F480EE72E68D}" sibTransId="{EA4B55A3-EA09-452F-AA27-F796CD4B42BF}"/>
    <dgm:cxn modelId="{91E47390-A8FB-49A6-9B6D-7C94A620908D}" srcId="{61281897-28B9-42B9-8F72-88476DB477AA}" destId="{DEA52211-8CF0-4BB3-AFB3-06967D9FDBF4}" srcOrd="2" destOrd="0" parTransId="{5B21C40E-F21B-45E0-B0AB-6789490C9C25}" sibTransId="{11442D0B-69C7-490D-BD78-6A83C01595A9}"/>
    <dgm:cxn modelId="{A42D909F-A730-46F7-A554-AB5496869877}" srcId="{61281897-28B9-42B9-8F72-88476DB477AA}" destId="{D41910F7-4B79-4BA9-844E-1C8B97ADABD7}" srcOrd="5" destOrd="0" parTransId="{54D58BFA-29FE-4EEB-A914-D27A7C7BBF1D}" sibTransId="{DFBCA5E6-49AB-40AB-9C3D-84C146220019}"/>
    <dgm:cxn modelId="{303C1CA9-2194-4E25-B2DC-E9FE85101959}" type="presOf" srcId="{76D924C2-8E21-4DC8-A2C6-CFA7CDA1E958}" destId="{4B4455E5-7115-40B0-A6AA-7FE18387AD8A}" srcOrd="0" destOrd="0" presId="urn:microsoft.com/office/officeart/2008/layout/LinedList"/>
    <dgm:cxn modelId="{CFDE67BD-1F5E-4FE2-BD69-D15A758EC135}" type="presOf" srcId="{D41910F7-4B79-4BA9-844E-1C8B97ADABD7}" destId="{1917492B-7D1C-4898-91B6-A6CF62CE704E}" srcOrd="0" destOrd="0" presId="urn:microsoft.com/office/officeart/2008/layout/LinedList"/>
    <dgm:cxn modelId="{0D1725BF-95C3-41BB-B63C-F1E08B0B1E10}" srcId="{61281897-28B9-42B9-8F72-88476DB477AA}" destId="{642CF5A2-257E-47CA-B28A-66DBE9A1EA2D}" srcOrd="1" destOrd="0" parTransId="{B32115D4-1403-4550-B1A8-19CD4EFFCA76}" sibTransId="{C666DF78-89B4-47D4-AE13-8C8E6A9535A3}"/>
    <dgm:cxn modelId="{D86FF4C4-9577-4C1D-BF7A-68DCA65D1624}" type="presOf" srcId="{642CF5A2-257E-47CA-B28A-66DBE9A1EA2D}" destId="{D63CDA60-3EF8-420D-A268-530A929787B2}" srcOrd="0" destOrd="0" presId="urn:microsoft.com/office/officeart/2008/layout/LinedList"/>
    <dgm:cxn modelId="{BE410DC7-CE5B-492C-96A7-D61AF61D51D2}" type="presOf" srcId="{697A0BA0-21A0-4799-A6A7-ED2B4BD07491}" destId="{C72B2FCD-910C-4CFD-9F81-074FF17B10E2}" srcOrd="0" destOrd="0" presId="urn:microsoft.com/office/officeart/2008/layout/LinedList"/>
    <dgm:cxn modelId="{F5DA58E9-A0EA-439E-A47E-2BBD1B3A7CF5}" type="presOf" srcId="{61281897-28B9-42B9-8F72-88476DB477AA}" destId="{091B17AA-E9B4-406C-B37A-79444A4B22F8}" srcOrd="0" destOrd="0" presId="urn:microsoft.com/office/officeart/2008/layout/LinedList"/>
    <dgm:cxn modelId="{AB3499F9-DF49-45E5-8532-BDD7DCF629A5}" type="presParOf" srcId="{091B17AA-E9B4-406C-B37A-79444A4B22F8}" destId="{052DC0FE-DE03-4298-878F-9CCA9AE9E1B7}" srcOrd="0" destOrd="0" presId="urn:microsoft.com/office/officeart/2008/layout/LinedList"/>
    <dgm:cxn modelId="{A6DF740B-4C65-4837-9B2F-484EAA9299C3}" type="presParOf" srcId="{091B17AA-E9B4-406C-B37A-79444A4B22F8}" destId="{0A0116C0-82D4-4D91-8B2D-A815C517BC07}" srcOrd="1" destOrd="0" presId="urn:microsoft.com/office/officeart/2008/layout/LinedList"/>
    <dgm:cxn modelId="{D231F5D6-60DF-4F10-90ED-C28EDCBCAD2E}" type="presParOf" srcId="{0A0116C0-82D4-4D91-8B2D-A815C517BC07}" destId="{4B4455E5-7115-40B0-A6AA-7FE18387AD8A}" srcOrd="0" destOrd="0" presId="urn:microsoft.com/office/officeart/2008/layout/LinedList"/>
    <dgm:cxn modelId="{AF622214-9635-4C3F-80CB-5B84925C6A07}" type="presParOf" srcId="{0A0116C0-82D4-4D91-8B2D-A815C517BC07}" destId="{4FFA3A7E-5BDA-45C1-BC2B-B1F9017EB4FE}" srcOrd="1" destOrd="0" presId="urn:microsoft.com/office/officeart/2008/layout/LinedList"/>
    <dgm:cxn modelId="{00CB9F29-39D7-48EC-9DA2-00E72A7D0F32}" type="presParOf" srcId="{091B17AA-E9B4-406C-B37A-79444A4B22F8}" destId="{F2140957-6F9C-49EB-BA1A-6BBD4B4FCD9E}" srcOrd="2" destOrd="0" presId="urn:microsoft.com/office/officeart/2008/layout/LinedList"/>
    <dgm:cxn modelId="{C2D89F12-1E19-4BA3-AA64-1D73BB793472}" type="presParOf" srcId="{091B17AA-E9B4-406C-B37A-79444A4B22F8}" destId="{342A25C5-2019-4B6D-81FD-5E906CB695D0}" srcOrd="3" destOrd="0" presId="urn:microsoft.com/office/officeart/2008/layout/LinedList"/>
    <dgm:cxn modelId="{CA1E8E1C-7BB9-459A-BEA7-0BE7C2FEE50A}" type="presParOf" srcId="{342A25C5-2019-4B6D-81FD-5E906CB695D0}" destId="{D63CDA60-3EF8-420D-A268-530A929787B2}" srcOrd="0" destOrd="0" presId="urn:microsoft.com/office/officeart/2008/layout/LinedList"/>
    <dgm:cxn modelId="{821F277C-8F09-4626-94E4-014C48851B12}" type="presParOf" srcId="{342A25C5-2019-4B6D-81FD-5E906CB695D0}" destId="{86685981-4EA8-4B80-9930-FAC13AD92861}" srcOrd="1" destOrd="0" presId="urn:microsoft.com/office/officeart/2008/layout/LinedList"/>
    <dgm:cxn modelId="{206190AD-29BA-49EE-9048-572F3FD66252}" type="presParOf" srcId="{091B17AA-E9B4-406C-B37A-79444A4B22F8}" destId="{B67B61A2-F153-4990-8C38-E40F56AEF889}" srcOrd="4" destOrd="0" presId="urn:microsoft.com/office/officeart/2008/layout/LinedList"/>
    <dgm:cxn modelId="{EF8586D6-DB09-49FD-B377-A607245CE194}" type="presParOf" srcId="{091B17AA-E9B4-406C-B37A-79444A4B22F8}" destId="{05F6FBA2-C49A-4051-9189-BE181CE5701D}" srcOrd="5" destOrd="0" presId="urn:microsoft.com/office/officeart/2008/layout/LinedList"/>
    <dgm:cxn modelId="{600E1501-3083-44AC-B1E4-DBD22EE6FC00}" type="presParOf" srcId="{05F6FBA2-C49A-4051-9189-BE181CE5701D}" destId="{9459A3E1-0F9B-44EB-9FBC-38C382B8BE67}" srcOrd="0" destOrd="0" presId="urn:microsoft.com/office/officeart/2008/layout/LinedList"/>
    <dgm:cxn modelId="{6D655813-5781-442F-9ED4-67D92EBE7DA2}" type="presParOf" srcId="{05F6FBA2-C49A-4051-9189-BE181CE5701D}" destId="{86649D7D-4163-4CBB-A366-4975EFAC3B02}" srcOrd="1" destOrd="0" presId="urn:microsoft.com/office/officeart/2008/layout/LinedList"/>
    <dgm:cxn modelId="{9BD382F6-C23C-4E61-B548-ECEE9FBDA727}" type="presParOf" srcId="{091B17AA-E9B4-406C-B37A-79444A4B22F8}" destId="{9E4E1D49-6C47-40B5-B870-7ABDF8C0B339}" srcOrd="6" destOrd="0" presId="urn:microsoft.com/office/officeart/2008/layout/LinedList"/>
    <dgm:cxn modelId="{7FDB9CA9-6717-45A9-A1BD-65DFEE5CB6A0}" type="presParOf" srcId="{091B17AA-E9B4-406C-B37A-79444A4B22F8}" destId="{189096D7-E624-4897-BF94-CD466915242B}" srcOrd="7" destOrd="0" presId="urn:microsoft.com/office/officeart/2008/layout/LinedList"/>
    <dgm:cxn modelId="{50876F1E-78B1-4329-B095-366FC085A4E1}" type="presParOf" srcId="{189096D7-E624-4897-BF94-CD466915242B}" destId="{AC205342-3EDD-424F-B714-992E0654B3BC}" srcOrd="0" destOrd="0" presId="urn:microsoft.com/office/officeart/2008/layout/LinedList"/>
    <dgm:cxn modelId="{9A0E74D9-6171-4A3C-9D0B-B1D8958F46C2}" type="presParOf" srcId="{189096D7-E624-4897-BF94-CD466915242B}" destId="{7A1318AE-5A6F-4BA1-8E8D-C599531C3012}" srcOrd="1" destOrd="0" presId="urn:microsoft.com/office/officeart/2008/layout/LinedList"/>
    <dgm:cxn modelId="{A4D7B3E4-12B3-480C-B670-7822C8355E7F}" type="presParOf" srcId="{091B17AA-E9B4-406C-B37A-79444A4B22F8}" destId="{2F2832AB-916A-4643-B5CC-3DC9434228B1}" srcOrd="8" destOrd="0" presId="urn:microsoft.com/office/officeart/2008/layout/LinedList"/>
    <dgm:cxn modelId="{671C7C21-EA33-4350-93AE-3BD40CCD35D5}" type="presParOf" srcId="{091B17AA-E9B4-406C-B37A-79444A4B22F8}" destId="{D715DEB0-AB71-4B93-94DE-55A368AD1890}" srcOrd="9" destOrd="0" presId="urn:microsoft.com/office/officeart/2008/layout/LinedList"/>
    <dgm:cxn modelId="{948F5E66-6435-4EFC-97AA-33138841BC3C}" type="presParOf" srcId="{D715DEB0-AB71-4B93-94DE-55A368AD1890}" destId="{C72B2FCD-910C-4CFD-9F81-074FF17B10E2}" srcOrd="0" destOrd="0" presId="urn:microsoft.com/office/officeart/2008/layout/LinedList"/>
    <dgm:cxn modelId="{CE43A197-527E-41F8-8BF2-903F503102C2}" type="presParOf" srcId="{D715DEB0-AB71-4B93-94DE-55A368AD1890}" destId="{AF14EC64-4F46-4B1D-B461-2344CE285378}" srcOrd="1" destOrd="0" presId="urn:microsoft.com/office/officeart/2008/layout/LinedList"/>
    <dgm:cxn modelId="{D7CD2684-D29A-4739-9DCB-D8AE0F50F682}" type="presParOf" srcId="{091B17AA-E9B4-406C-B37A-79444A4B22F8}" destId="{7607A92D-2622-4FC8-BF0E-97868ED3EE3C}" srcOrd="10" destOrd="0" presId="urn:microsoft.com/office/officeart/2008/layout/LinedList"/>
    <dgm:cxn modelId="{3277CD60-774A-427E-8426-E3CA10EFC0DA}" type="presParOf" srcId="{091B17AA-E9B4-406C-B37A-79444A4B22F8}" destId="{9AEB5A6F-0A3C-4626-AB83-3D4BF68F3391}" srcOrd="11" destOrd="0" presId="urn:microsoft.com/office/officeart/2008/layout/LinedList"/>
    <dgm:cxn modelId="{B0918E81-7A5D-479E-8326-837F5D91087B}" type="presParOf" srcId="{9AEB5A6F-0A3C-4626-AB83-3D4BF68F3391}" destId="{1917492B-7D1C-4898-91B6-A6CF62CE704E}" srcOrd="0" destOrd="0" presId="urn:microsoft.com/office/officeart/2008/layout/LinedList"/>
    <dgm:cxn modelId="{EDF29C1E-FF43-468E-AF32-A8A9D53A83EC}" type="presParOf" srcId="{9AEB5A6F-0A3C-4626-AB83-3D4BF68F3391}" destId="{F4AC6CB7-CC66-4F97-90BB-29EEFF25E13C}" srcOrd="1" destOrd="0" presId="urn:microsoft.com/office/officeart/2008/layout/LinedList"/>
  </dgm:cxnLst>
  <dgm:bg/>
  <dgm:whole>
    <a:ln w="9525" cap="flat" cmpd="sng" algn="ctr">
      <a:solidFill>
        <a:schemeClr val="bg1"/>
      </a:solid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A0BDA9-4318-48F9-BD26-5D80859F3BB9}"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IN"/>
        </a:p>
      </dgm:t>
    </dgm:pt>
    <dgm:pt modelId="{9B599845-8529-4064-B7F7-D14B7735C137}">
      <dgm:prSet custT="1"/>
      <dgm:spPr/>
      <dgm:t>
        <a:bodyPr/>
        <a:lstStyle/>
        <a:p>
          <a:pPr algn="l" rtl="0"/>
          <a:r>
            <a:rPr lang="en-US" sz="2400" dirty="0"/>
            <a:t>High objective scores :</a:t>
          </a:r>
          <a:endParaRPr lang="en-IN" sz="2400" dirty="0"/>
        </a:p>
      </dgm:t>
    </dgm:pt>
    <dgm:pt modelId="{AD28BD9F-E040-4131-B090-DBCB8F270650}" type="parTrans" cxnId="{39FDC753-2CA4-4694-9FA1-24B2E9BAFBE3}">
      <dgm:prSet/>
      <dgm:spPr/>
      <dgm:t>
        <a:bodyPr/>
        <a:lstStyle/>
        <a:p>
          <a:pPr algn="l"/>
          <a:endParaRPr lang="en-IN" sz="2000"/>
        </a:p>
      </dgm:t>
    </dgm:pt>
    <dgm:pt modelId="{742AA50E-918E-47D2-B66E-ACBDE259EDD3}" type="sibTrans" cxnId="{39FDC753-2CA4-4694-9FA1-24B2E9BAFBE3}">
      <dgm:prSet/>
      <dgm:spPr/>
      <dgm:t>
        <a:bodyPr/>
        <a:lstStyle/>
        <a:p>
          <a:pPr algn="l"/>
          <a:endParaRPr lang="en-IN" sz="2000"/>
        </a:p>
      </dgm:t>
    </dgm:pt>
    <dgm:pt modelId="{DF256275-BACC-4DC3-965C-B7B10FEB4BA1}">
      <dgm:prSet custT="1"/>
      <dgm:spPr/>
      <dgm:t>
        <a:bodyPr/>
        <a:lstStyle/>
        <a:p>
          <a:pPr algn="l" rtl="0"/>
          <a:r>
            <a:rPr lang="en-US" sz="2400" dirty="0">
              <a:solidFill>
                <a:srgbClr val="98220A"/>
              </a:solidFill>
            </a:rPr>
            <a:t>Verb </a:t>
          </a:r>
          <a:r>
            <a:rPr lang="en-US" sz="2400" i="1" dirty="0">
              <a:solidFill>
                <a:srgbClr val="98220A"/>
              </a:solidFill>
            </a:rPr>
            <a:t>apologize</a:t>
          </a:r>
          <a:r>
            <a:rPr lang="en-US" sz="2400" dirty="0">
              <a:solidFill>
                <a:srgbClr val="98220A"/>
              </a:solidFill>
            </a:rPr>
            <a:t> - (1.0) </a:t>
          </a:r>
          <a:endParaRPr lang="en-IN" sz="2400" dirty="0">
            <a:solidFill>
              <a:srgbClr val="98220A"/>
            </a:solidFill>
          </a:endParaRPr>
        </a:p>
      </dgm:t>
    </dgm:pt>
    <dgm:pt modelId="{F51D3477-84E3-4F9B-BE67-720961892FB6}" type="parTrans" cxnId="{93E8C57B-CF48-432E-93DB-3910D3FCFF75}">
      <dgm:prSet/>
      <dgm:spPr/>
      <dgm:t>
        <a:bodyPr/>
        <a:lstStyle/>
        <a:p>
          <a:pPr algn="l"/>
          <a:endParaRPr lang="en-IN" sz="2000"/>
        </a:p>
      </dgm:t>
    </dgm:pt>
    <dgm:pt modelId="{0CF1F7CE-0D75-493D-980E-3292E212EDCD}" type="sibTrans" cxnId="{93E8C57B-CF48-432E-93DB-3910D3FCFF75}">
      <dgm:prSet/>
      <dgm:spPr/>
      <dgm:t>
        <a:bodyPr/>
        <a:lstStyle/>
        <a:p>
          <a:pPr algn="l"/>
          <a:endParaRPr lang="en-IN" sz="2000"/>
        </a:p>
      </dgm:t>
    </dgm:pt>
    <dgm:pt modelId="{518C00D8-6AC7-4884-B8AA-32C58F6F6BA8}">
      <dgm:prSet custT="1"/>
      <dgm:spPr/>
      <dgm:t>
        <a:bodyPr/>
        <a:lstStyle/>
        <a:p>
          <a:pPr algn="l" rtl="0"/>
          <a:r>
            <a:rPr lang="en-US" sz="2400" dirty="0">
              <a:solidFill>
                <a:srgbClr val="98220A"/>
              </a:solidFill>
            </a:rPr>
            <a:t>Verb </a:t>
          </a:r>
          <a:r>
            <a:rPr lang="en-US" sz="2400" i="1" dirty="0">
              <a:solidFill>
                <a:srgbClr val="98220A"/>
              </a:solidFill>
            </a:rPr>
            <a:t>regret </a:t>
          </a:r>
          <a:r>
            <a:rPr lang="en-US" sz="2400" dirty="0">
              <a:solidFill>
                <a:srgbClr val="98220A"/>
              </a:solidFill>
            </a:rPr>
            <a:t> -      (0.75)</a:t>
          </a:r>
          <a:endParaRPr lang="en-IN" sz="2400" dirty="0">
            <a:solidFill>
              <a:srgbClr val="98220A"/>
            </a:solidFill>
          </a:endParaRPr>
        </a:p>
      </dgm:t>
    </dgm:pt>
    <dgm:pt modelId="{3772FA86-644A-4565-9734-E48D87B45F63}" type="parTrans" cxnId="{73BAAB65-1EF1-4AEE-817A-4A0D1FFD00A7}">
      <dgm:prSet/>
      <dgm:spPr/>
      <dgm:t>
        <a:bodyPr/>
        <a:lstStyle/>
        <a:p>
          <a:pPr algn="l"/>
          <a:endParaRPr lang="en-IN" sz="2000"/>
        </a:p>
      </dgm:t>
    </dgm:pt>
    <dgm:pt modelId="{14DCE54D-AA43-4DCE-A59F-80126DDE9BCF}" type="sibTrans" cxnId="{73BAAB65-1EF1-4AEE-817A-4A0D1FFD00A7}">
      <dgm:prSet/>
      <dgm:spPr/>
      <dgm:t>
        <a:bodyPr/>
        <a:lstStyle/>
        <a:p>
          <a:pPr algn="l"/>
          <a:endParaRPr lang="en-IN" sz="2000"/>
        </a:p>
      </dgm:t>
    </dgm:pt>
    <dgm:pt modelId="{C66E463E-272A-4852-9543-3DEC2617DDE8}">
      <dgm:prSet custT="1"/>
      <dgm:spPr/>
      <dgm:t>
        <a:bodyPr/>
        <a:lstStyle/>
        <a:p>
          <a:pPr algn="l" rtl="0"/>
          <a:r>
            <a:rPr lang="en-US" sz="2400" dirty="0"/>
            <a:t>Both verbs </a:t>
          </a:r>
          <a:r>
            <a:rPr lang="en-US" sz="2400" dirty="0">
              <a:solidFill>
                <a:srgbClr val="98220A"/>
              </a:solidFill>
            </a:rPr>
            <a:t>do not connect with the negative sentiments </a:t>
          </a:r>
          <a:r>
            <a:rPr lang="en-US" sz="2400" dirty="0"/>
            <a:t>associated with the act of an apology. </a:t>
          </a:r>
          <a:endParaRPr lang="en-IN" sz="2400" dirty="0"/>
        </a:p>
      </dgm:t>
    </dgm:pt>
    <dgm:pt modelId="{17CD46E5-50BB-4262-A754-F4EA03F60718}" type="parTrans" cxnId="{C7F3E2A9-5B1C-482C-8617-135136D61CB6}">
      <dgm:prSet/>
      <dgm:spPr/>
      <dgm:t>
        <a:bodyPr/>
        <a:lstStyle/>
        <a:p>
          <a:pPr algn="l"/>
          <a:endParaRPr lang="en-IN" sz="2000"/>
        </a:p>
      </dgm:t>
    </dgm:pt>
    <dgm:pt modelId="{C33611B0-3116-496C-ACAB-81D03D9FE317}" type="sibTrans" cxnId="{C7F3E2A9-5B1C-482C-8617-135136D61CB6}">
      <dgm:prSet/>
      <dgm:spPr/>
      <dgm:t>
        <a:bodyPr/>
        <a:lstStyle/>
        <a:p>
          <a:pPr algn="l"/>
          <a:endParaRPr lang="en-IN" sz="2000"/>
        </a:p>
      </dgm:t>
    </dgm:pt>
    <dgm:pt modelId="{189F8FAA-A240-4121-887C-C1E7D01F369C}">
      <dgm:prSet custT="1"/>
      <dgm:spPr/>
      <dgm:t>
        <a:bodyPr/>
        <a:lstStyle/>
        <a:p>
          <a:pPr algn="l" rtl="0"/>
          <a:r>
            <a:rPr lang="en-US" sz="2400" dirty="0"/>
            <a:t>When an organization or person apologizes or regrets it </a:t>
          </a:r>
          <a:r>
            <a:rPr lang="en-US" sz="2400" dirty="0">
              <a:solidFill>
                <a:srgbClr val="98220A"/>
              </a:solidFill>
            </a:rPr>
            <a:t>distances itself from the event or issue </a:t>
          </a:r>
          <a:r>
            <a:rPr lang="en-US" sz="2400" dirty="0"/>
            <a:t>and takes an objective position. </a:t>
          </a:r>
          <a:endParaRPr lang="en-IN" sz="2400" dirty="0"/>
        </a:p>
      </dgm:t>
    </dgm:pt>
    <dgm:pt modelId="{FE877E1F-6275-4DDF-9E3C-3138940AAB37}" type="parTrans" cxnId="{094DBF0D-DB8E-45FB-8CF0-F1C8515B6E42}">
      <dgm:prSet/>
      <dgm:spPr/>
      <dgm:t>
        <a:bodyPr/>
        <a:lstStyle/>
        <a:p>
          <a:pPr algn="l"/>
          <a:endParaRPr lang="en-IN" sz="2000"/>
        </a:p>
      </dgm:t>
    </dgm:pt>
    <dgm:pt modelId="{703521EB-F605-41E8-9EE7-BA5C460570C1}" type="sibTrans" cxnId="{094DBF0D-DB8E-45FB-8CF0-F1C8515B6E42}">
      <dgm:prSet/>
      <dgm:spPr/>
      <dgm:t>
        <a:bodyPr/>
        <a:lstStyle/>
        <a:p>
          <a:pPr algn="l"/>
          <a:endParaRPr lang="en-IN" sz="2000"/>
        </a:p>
      </dgm:t>
    </dgm:pt>
    <dgm:pt modelId="{C1B3F1F3-9B2C-4702-B128-324ABEFD6B1B}" type="pres">
      <dgm:prSet presAssocID="{D3A0BDA9-4318-48F9-BD26-5D80859F3BB9}" presName="diagram" presStyleCnt="0">
        <dgm:presLayoutVars>
          <dgm:dir/>
          <dgm:resizeHandles val="exact"/>
        </dgm:presLayoutVars>
      </dgm:prSet>
      <dgm:spPr/>
    </dgm:pt>
    <dgm:pt modelId="{06AC78C3-5193-4565-8D1C-DB8DB412E84C}" type="pres">
      <dgm:prSet presAssocID="{9B599845-8529-4064-B7F7-D14B7735C137}" presName="node" presStyleLbl="node1" presStyleIdx="0" presStyleCnt="3" custLinFactNeighborX="1253" custLinFactNeighborY="-45239">
        <dgm:presLayoutVars>
          <dgm:bulletEnabled val="1"/>
        </dgm:presLayoutVars>
      </dgm:prSet>
      <dgm:spPr/>
    </dgm:pt>
    <dgm:pt modelId="{3C6A841A-5F86-4AE6-A689-D986D7741A0D}" type="pres">
      <dgm:prSet presAssocID="{742AA50E-918E-47D2-B66E-ACBDE259EDD3}" presName="sibTrans" presStyleCnt="0"/>
      <dgm:spPr/>
    </dgm:pt>
    <dgm:pt modelId="{8ACCB771-B03C-4615-92CD-3B8BF0FC393C}" type="pres">
      <dgm:prSet presAssocID="{C66E463E-272A-4852-9543-3DEC2617DDE8}" presName="node" presStyleLbl="node1" presStyleIdx="1" presStyleCnt="3" custLinFactNeighborX="-1670" custLinFactNeighborY="-3480">
        <dgm:presLayoutVars>
          <dgm:bulletEnabled val="1"/>
        </dgm:presLayoutVars>
      </dgm:prSet>
      <dgm:spPr/>
    </dgm:pt>
    <dgm:pt modelId="{9588D391-2EAE-452F-BCC4-832BE96FA3B1}" type="pres">
      <dgm:prSet presAssocID="{C33611B0-3116-496C-ACAB-81D03D9FE317}" presName="sibTrans" presStyleCnt="0"/>
      <dgm:spPr/>
    </dgm:pt>
    <dgm:pt modelId="{996FD3B7-7475-4704-940E-10DB86274E07}" type="pres">
      <dgm:prSet presAssocID="{189F8FAA-A240-4121-887C-C1E7D01F369C}" presName="node" presStyleLbl="node1" presStyleIdx="2" presStyleCnt="3" custLinFactNeighborX="-4585" custLinFactNeighborY="47327">
        <dgm:presLayoutVars>
          <dgm:bulletEnabled val="1"/>
        </dgm:presLayoutVars>
      </dgm:prSet>
      <dgm:spPr/>
    </dgm:pt>
  </dgm:ptLst>
  <dgm:cxnLst>
    <dgm:cxn modelId="{094DBF0D-DB8E-45FB-8CF0-F1C8515B6E42}" srcId="{D3A0BDA9-4318-48F9-BD26-5D80859F3BB9}" destId="{189F8FAA-A240-4121-887C-C1E7D01F369C}" srcOrd="2" destOrd="0" parTransId="{FE877E1F-6275-4DDF-9E3C-3138940AAB37}" sibTransId="{703521EB-F605-41E8-9EE7-BA5C460570C1}"/>
    <dgm:cxn modelId="{3418FF13-0FBB-4EEF-B430-CF779889B59F}" type="presOf" srcId="{9B599845-8529-4064-B7F7-D14B7735C137}" destId="{06AC78C3-5193-4565-8D1C-DB8DB412E84C}" srcOrd="0" destOrd="0" presId="urn:microsoft.com/office/officeart/2005/8/layout/default"/>
    <dgm:cxn modelId="{73BAAB65-1EF1-4AEE-817A-4A0D1FFD00A7}" srcId="{9B599845-8529-4064-B7F7-D14B7735C137}" destId="{518C00D8-6AC7-4884-B8AA-32C58F6F6BA8}" srcOrd="1" destOrd="0" parTransId="{3772FA86-644A-4565-9734-E48D87B45F63}" sibTransId="{14DCE54D-AA43-4DCE-A59F-80126DDE9BCF}"/>
    <dgm:cxn modelId="{C6973D47-BFAC-4DB9-93D2-37480EA10293}" type="presOf" srcId="{DF256275-BACC-4DC3-965C-B7B10FEB4BA1}" destId="{06AC78C3-5193-4565-8D1C-DB8DB412E84C}" srcOrd="0" destOrd="1" presId="urn:microsoft.com/office/officeart/2005/8/layout/default"/>
    <dgm:cxn modelId="{162CF54D-5EB0-46B9-9200-7821BEEE0485}" type="presOf" srcId="{518C00D8-6AC7-4884-B8AA-32C58F6F6BA8}" destId="{06AC78C3-5193-4565-8D1C-DB8DB412E84C}" srcOrd="0" destOrd="2" presId="urn:microsoft.com/office/officeart/2005/8/layout/default"/>
    <dgm:cxn modelId="{39FDC753-2CA4-4694-9FA1-24B2E9BAFBE3}" srcId="{D3A0BDA9-4318-48F9-BD26-5D80859F3BB9}" destId="{9B599845-8529-4064-B7F7-D14B7735C137}" srcOrd="0" destOrd="0" parTransId="{AD28BD9F-E040-4131-B090-DBCB8F270650}" sibTransId="{742AA50E-918E-47D2-B66E-ACBDE259EDD3}"/>
    <dgm:cxn modelId="{93E8C57B-CF48-432E-93DB-3910D3FCFF75}" srcId="{9B599845-8529-4064-B7F7-D14B7735C137}" destId="{DF256275-BACC-4DC3-965C-B7B10FEB4BA1}" srcOrd="0" destOrd="0" parTransId="{F51D3477-84E3-4F9B-BE67-720961892FB6}" sibTransId="{0CF1F7CE-0D75-493D-980E-3292E212EDCD}"/>
    <dgm:cxn modelId="{34EDAA7F-D426-4783-91BE-17F8871424D1}" type="presOf" srcId="{D3A0BDA9-4318-48F9-BD26-5D80859F3BB9}" destId="{C1B3F1F3-9B2C-4702-B128-324ABEFD6B1B}" srcOrd="0" destOrd="0" presId="urn:microsoft.com/office/officeart/2005/8/layout/default"/>
    <dgm:cxn modelId="{C357369B-6AA8-422E-B909-6079E5913306}" type="presOf" srcId="{C66E463E-272A-4852-9543-3DEC2617DDE8}" destId="{8ACCB771-B03C-4615-92CD-3B8BF0FC393C}" srcOrd="0" destOrd="0" presId="urn:microsoft.com/office/officeart/2005/8/layout/default"/>
    <dgm:cxn modelId="{5096E7A7-1CDB-4360-BBFD-56C87255D207}" type="presOf" srcId="{189F8FAA-A240-4121-887C-C1E7D01F369C}" destId="{996FD3B7-7475-4704-940E-10DB86274E07}" srcOrd="0" destOrd="0" presId="urn:microsoft.com/office/officeart/2005/8/layout/default"/>
    <dgm:cxn modelId="{C7F3E2A9-5B1C-482C-8617-135136D61CB6}" srcId="{D3A0BDA9-4318-48F9-BD26-5D80859F3BB9}" destId="{C66E463E-272A-4852-9543-3DEC2617DDE8}" srcOrd="1" destOrd="0" parTransId="{17CD46E5-50BB-4262-A754-F4EA03F60718}" sibTransId="{C33611B0-3116-496C-ACAB-81D03D9FE317}"/>
    <dgm:cxn modelId="{A643A257-B54D-4D9E-8880-0983202FAEF4}" type="presParOf" srcId="{C1B3F1F3-9B2C-4702-B128-324ABEFD6B1B}" destId="{06AC78C3-5193-4565-8D1C-DB8DB412E84C}" srcOrd="0" destOrd="0" presId="urn:microsoft.com/office/officeart/2005/8/layout/default"/>
    <dgm:cxn modelId="{1E8B1006-244F-444E-BE20-F3CE5843716E}" type="presParOf" srcId="{C1B3F1F3-9B2C-4702-B128-324ABEFD6B1B}" destId="{3C6A841A-5F86-4AE6-A689-D986D7741A0D}" srcOrd="1" destOrd="0" presId="urn:microsoft.com/office/officeart/2005/8/layout/default"/>
    <dgm:cxn modelId="{5DBF6957-498C-4179-96F4-46795CF926DE}" type="presParOf" srcId="{C1B3F1F3-9B2C-4702-B128-324ABEFD6B1B}" destId="{8ACCB771-B03C-4615-92CD-3B8BF0FC393C}" srcOrd="2" destOrd="0" presId="urn:microsoft.com/office/officeart/2005/8/layout/default"/>
    <dgm:cxn modelId="{ED4DC59A-A054-4A0E-B7B3-558C1049F7E4}" type="presParOf" srcId="{C1B3F1F3-9B2C-4702-B128-324ABEFD6B1B}" destId="{9588D391-2EAE-452F-BCC4-832BE96FA3B1}" srcOrd="3" destOrd="0" presId="urn:microsoft.com/office/officeart/2005/8/layout/default"/>
    <dgm:cxn modelId="{2E5972C8-FDF0-42F4-897E-969962F63A40}" type="presParOf" srcId="{C1B3F1F3-9B2C-4702-B128-324ABEFD6B1B}" destId="{996FD3B7-7475-4704-940E-10DB86274E0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884EA0-B91C-4D4A-83F4-3FD335993AEA}"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IN"/>
        </a:p>
      </dgm:t>
    </dgm:pt>
    <dgm:pt modelId="{1E2230F2-420C-4EB0-A565-729D104FB71E}">
      <dgm:prSet custT="1"/>
      <dgm:spPr/>
      <dgm:t>
        <a:bodyPr/>
        <a:lstStyle/>
        <a:p>
          <a:pPr rtl="0"/>
          <a:r>
            <a:rPr lang="en-US" sz="2400" dirty="0"/>
            <a:t>High </a:t>
          </a:r>
          <a:r>
            <a:rPr lang="en-US" sz="2400" dirty="0" err="1"/>
            <a:t>NegScores</a:t>
          </a:r>
          <a:r>
            <a:rPr lang="en-US" sz="2400" dirty="0"/>
            <a:t>:</a:t>
          </a:r>
          <a:endParaRPr lang="en-IN" sz="2400" dirty="0"/>
        </a:p>
      </dgm:t>
    </dgm:pt>
    <dgm:pt modelId="{9D5B25E0-4913-4986-A21A-8170DEEA2304}" type="parTrans" cxnId="{1C13BADC-A355-412C-9A75-387616F4580C}">
      <dgm:prSet/>
      <dgm:spPr/>
      <dgm:t>
        <a:bodyPr/>
        <a:lstStyle/>
        <a:p>
          <a:endParaRPr lang="en-IN"/>
        </a:p>
      </dgm:t>
    </dgm:pt>
    <dgm:pt modelId="{97B18D33-F1A6-481E-A4EB-F72A34584EF9}" type="sibTrans" cxnId="{1C13BADC-A355-412C-9A75-387616F4580C}">
      <dgm:prSet/>
      <dgm:spPr/>
      <dgm:t>
        <a:bodyPr/>
        <a:lstStyle/>
        <a:p>
          <a:endParaRPr lang="en-IN"/>
        </a:p>
      </dgm:t>
    </dgm:pt>
    <dgm:pt modelId="{14266F4D-8831-45FD-909F-5F113134CC82}">
      <dgm:prSet custT="1"/>
      <dgm:spPr/>
      <dgm:t>
        <a:bodyPr/>
        <a:lstStyle/>
        <a:p>
          <a:pPr rtl="0"/>
          <a:r>
            <a:rPr lang="en-US" sz="2400" dirty="0">
              <a:solidFill>
                <a:srgbClr val="C00000"/>
              </a:solidFill>
            </a:rPr>
            <a:t>(Adj) </a:t>
          </a:r>
          <a:r>
            <a:rPr lang="en-US" sz="2400" i="1" dirty="0">
              <a:solidFill>
                <a:srgbClr val="C00000"/>
              </a:solidFill>
            </a:rPr>
            <a:t>sorry</a:t>
          </a:r>
          <a:r>
            <a:rPr lang="en-US" sz="2400" dirty="0">
              <a:solidFill>
                <a:srgbClr val="C00000"/>
              </a:solidFill>
            </a:rPr>
            <a:t>  (0.75)</a:t>
          </a:r>
          <a:endParaRPr lang="en-IN" sz="2400" dirty="0">
            <a:solidFill>
              <a:srgbClr val="C00000"/>
            </a:solidFill>
          </a:endParaRPr>
        </a:p>
      </dgm:t>
    </dgm:pt>
    <dgm:pt modelId="{3BAE58B7-14D1-45A2-9040-A5EF679C28FB}" type="parTrans" cxnId="{306CB640-AD16-4442-8995-ED331BD0A45F}">
      <dgm:prSet/>
      <dgm:spPr/>
      <dgm:t>
        <a:bodyPr/>
        <a:lstStyle/>
        <a:p>
          <a:endParaRPr lang="en-IN"/>
        </a:p>
      </dgm:t>
    </dgm:pt>
    <dgm:pt modelId="{F8DFCA22-D6EA-418F-A2F3-1745DA394BDF}" type="sibTrans" cxnId="{306CB640-AD16-4442-8995-ED331BD0A45F}">
      <dgm:prSet/>
      <dgm:spPr/>
      <dgm:t>
        <a:bodyPr/>
        <a:lstStyle/>
        <a:p>
          <a:endParaRPr lang="en-IN"/>
        </a:p>
      </dgm:t>
    </dgm:pt>
    <dgm:pt modelId="{F274AFA1-7F87-4727-8BD3-A9D4270A962D}">
      <dgm:prSet custT="1"/>
      <dgm:spPr/>
      <dgm:t>
        <a:bodyPr/>
        <a:lstStyle/>
        <a:p>
          <a:pPr rtl="0"/>
          <a:r>
            <a:rPr lang="en-US" sz="2400" dirty="0">
              <a:solidFill>
                <a:srgbClr val="C00000"/>
              </a:solidFill>
            </a:rPr>
            <a:t>(Noun) </a:t>
          </a:r>
          <a:r>
            <a:rPr lang="en-US" sz="2400" i="1" dirty="0">
              <a:solidFill>
                <a:srgbClr val="C00000"/>
              </a:solidFill>
            </a:rPr>
            <a:t>regret</a:t>
          </a:r>
          <a:r>
            <a:rPr lang="en-US" sz="2400" dirty="0">
              <a:solidFill>
                <a:srgbClr val="C00000"/>
              </a:solidFill>
            </a:rPr>
            <a:t>      (0.625)</a:t>
          </a:r>
          <a:endParaRPr lang="en-IN" sz="2400" dirty="0">
            <a:solidFill>
              <a:srgbClr val="C00000"/>
            </a:solidFill>
          </a:endParaRPr>
        </a:p>
      </dgm:t>
    </dgm:pt>
    <dgm:pt modelId="{99E62AFC-9F77-4371-8E18-7932A4A484A0}" type="parTrans" cxnId="{AB8579A8-C787-4133-BDA9-BF286BACBCBA}">
      <dgm:prSet/>
      <dgm:spPr/>
      <dgm:t>
        <a:bodyPr/>
        <a:lstStyle/>
        <a:p>
          <a:endParaRPr lang="en-IN"/>
        </a:p>
      </dgm:t>
    </dgm:pt>
    <dgm:pt modelId="{756E1C16-84B3-4316-9A61-BE5188E07BED}" type="sibTrans" cxnId="{AB8579A8-C787-4133-BDA9-BF286BACBCBA}">
      <dgm:prSet/>
      <dgm:spPr/>
      <dgm:t>
        <a:bodyPr/>
        <a:lstStyle/>
        <a:p>
          <a:endParaRPr lang="en-IN"/>
        </a:p>
      </dgm:t>
    </dgm:pt>
    <dgm:pt modelId="{77A6A9D4-866E-418A-935E-34CDA5F04499}">
      <dgm:prSet custT="1"/>
      <dgm:spPr/>
      <dgm:t>
        <a:bodyPr/>
        <a:lstStyle/>
        <a:p>
          <a:pPr rtl="0"/>
          <a:r>
            <a:rPr lang="en-US" sz="2400" b="1" i="1" dirty="0"/>
            <a:t>Sorry &amp; Regret (noun)</a:t>
          </a:r>
          <a:r>
            <a:rPr lang="en-US" sz="2400" i="1" dirty="0"/>
            <a:t> -</a:t>
          </a:r>
          <a:r>
            <a:rPr lang="en-US" sz="2400" dirty="0"/>
            <a:t> </a:t>
          </a:r>
          <a:r>
            <a:rPr lang="en-US" sz="2400" dirty="0">
              <a:solidFill>
                <a:srgbClr val="C00000"/>
              </a:solidFill>
            </a:rPr>
            <a:t>carry  strong negative sentiments </a:t>
          </a:r>
          <a:r>
            <a:rPr lang="en-US" sz="2400" dirty="0"/>
            <a:t>associated with an act of apology </a:t>
          </a:r>
          <a:endParaRPr lang="en-IN" sz="2400" dirty="0"/>
        </a:p>
      </dgm:t>
    </dgm:pt>
    <dgm:pt modelId="{042F741B-E101-4F2E-B1C0-8F72A9C7244C}" type="parTrans" cxnId="{8E5BB379-2861-472A-BCBA-C6F88C479AC4}">
      <dgm:prSet/>
      <dgm:spPr/>
      <dgm:t>
        <a:bodyPr/>
        <a:lstStyle/>
        <a:p>
          <a:endParaRPr lang="en-IN"/>
        </a:p>
      </dgm:t>
    </dgm:pt>
    <dgm:pt modelId="{0C72E1C7-8F25-490F-9334-034384BF6650}" type="sibTrans" cxnId="{8E5BB379-2861-472A-BCBA-C6F88C479AC4}">
      <dgm:prSet/>
      <dgm:spPr/>
      <dgm:t>
        <a:bodyPr/>
        <a:lstStyle/>
        <a:p>
          <a:endParaRPr lang="en-IN"/>
        </a:p>
      </dgm:t>
    </dgm:pt>
    <dgm:pt modelId="{D9A2DD00-0FBC-4D4E-858B-2B841E776877}">
      <dgm:prSet custT="1"/>
      <dgm:spPr/>
      <dgm:t>
        <a:bodyPr/>
        <a:lstStyle/>
        <a:p>
          <a:pPr rtl="0"/>
          <a:r>
            <a:rPr lang="en-US" sz="2400" dirty="0"/>
            <a:t>Can help the writer to convey his </a:t>
          </a:r>
          <a:r>
            <a:rPr lang="en-US" sz="2400" dirty="0">
              <a:solidFill>
                <a:srgbClr val="C00000"/>
              </a:solidFill>
            </a:rPr>
            <a:t>genuine feeling of remorse </a:t>
          </a:r>
          <a:r>
            <a:rPr lang="en-US" sz="2400" dirty="0"/>
            <a:t>and hence should be preferred by the writer to </a:t>
          </a:r>
          <a:r>
            <a:rPr lang="en-US" sz="2400" b="0" dirty="0">
              <a:solidFill>
                <a:srgbClr val="98220A"/>
              </a:solidFill>
            </a:rPr>
            <a:t>connect with the reader at an emotional level</a:t>
          </a:r>
          <a:r>
            <a:rPr lang="en-US" sz="2400" b="0" i="1" dirty="0">
              <a:solidFill>
                <a:srgbClr val="98220A"/>
              </a:solidFill>
            </a:rPr>
            <a:t>.</a:t>
          </a:r>
          <a:r>
            <a:rPr lang="en-US" sz="2400" b="0" dirty="0">
              <a:solidFill>
                <a:srgbClr val="98220A"/>
              </a:solidFill>
            </a:rPr>
            <a:t> </a:t>
          </a:r>
          <a:endParaRPr lang="en-IN" sz="2400" b="0" dirty="0">
            <a:solidFill>
              <a:srgbClr val="98220A"/>
            </a:solidFill>
          </a:endParaRPr>
        </a:p>
      </dgm:t>
    </dgm:pt>
    <dgm:pt modelId="{018AA89C-B5C9-4F73-BCFA-46D84489AABB}" type="parTrans" cxnId="{C133F677-8513-4E7A-8546-09A5FB9EB73D}">
      <dgm:prSet/>
      <dgm:spPr/>
      <dgm:t>
        <a:bodyPr/>
        <a:lstStyle/>
        <a:p>
          <a:endParaRPr lang="en-IN"/>
        </a:p>
      </dgm:t>
    </dgm:pt>
    <dgm:pt modelId="{8B1EEF01-A525-4BF5-B456-60862A9F2633}" type="sibTrans" cxnId="{C133F677-8513-4E7A-8546-09A5FB9EB73D}">
      <dgm:prSet/>
      <dgm:spPr/>
      <dgm:t>
        <a:bodyPr/>
        <a:lstStyle/>
        <a:p>
          <a:endParaRPr lang="en-IN"/>
        </a:p>
      </dgm:t>
    </dgm:pt>
    <dgm:pt modelId="{B789A212-961C-40B9-BB99-6793FCC44F97}" type="pres">
      <dgm:prSet presAssocID="{E6884EA0-B91C-4D4A-83F4-3FD335993AEA}" presName="diagram" presStyleCnt="0">
        <dgm:presLayoutVars>
          <dgm:dir/>
          <dgm:resizeHandles val="exact"/>
        </dgm:presLayoutVars>
      </dgm:prSet>
      <dgm:spPr/>
    </dgm:pt>
    <dgm:pt modelId="{E196D618-8114-4EED-8CF5-F54FA575A8A7}" type="pres">
      <dgm:prSet presAssocID="{1E2230F2-420C-4EB0-A565-729D104FB71E}" presName="node" presStyleLbl="node1" presStyleIdx="0" presStyleCnt="3" custScaleX="70274" custScaleY="99156">
        <dgm:presLayoutVars>
          <dgm:bulletEnabled val="1"/>
        </dgm:presLayoutVars>
      </dgm:prSet>
      <dgm:spPr/>
    </dgm:pt>
    <dgm:pt modelId="{01C0D8DE-BEDB-4D58-8DC9-1EEADFD6AB15}" type="pres">
      <dgm:prSet presAssocID="{97B18D33-F1A6-481E-A4EB-F72A34584EF9}" presName="sibTrans" presStyleCnt="0"/>
      <dgm:spPr/>
    </dgm:pt>
    <dgm:pt modelId="{F9D3C9D6-D099-42A0-AEB2-CF7D2C7E41C2}" type="pres">
      <dgm:prSet presAssocID="{77A6A9D4-866E-418A-935E-34CDA5F04499}" presName="node" presStyleLbl="node1" presStyleIdx="1" presStyleCnt="3" custScaleY="121637">
        <dgm:presLayoutVars>
          <dgm:bulletEnabled val="1"/>
        </dgm:presLayoutVars>
      </dgm:prSet>
      <dgm:spPr/>
    </dgm:pt>
    <dgm:pt modelId="{5C1A689B-71F4-4E30-AA58-0832256EECB5}" type="pres">
      <dgm:prSet presAssocID="{0C72E1C7-8F25-490F-9334-034384BF6650}" presName="sibTrans" presStyleCnt="0"/>
      <dgm:spPr/>
    </dgm:pt>
    <dgm:pt modelId="{227A3BE8-A52B-40C6-B8F4-791F3CDF593F}" type="pres">
      <dgm:prSet presAssocID="{D9A2DD00-0FBC-4D4E-858B-2B841E776877}" presName="node" presStyleLbl="node1" presStyleIdx="2" presStyleCnt="3" custScaleY="147211">
        <dgm:presLayoutVars>
          <dgm:bulletEnabled val="1"/>
        </dgm:presLayoutVars>
      </dgm:prSet>
      <dgm:spPr/>
    </dgm:pt>
  </dgm:ptLst>
  <dgm:cxnLst>
    <dgm:cxn modelId="{CC7D2A3C-A25F-412C-9F82-9F6C6C13F62A}" type="presOf" srcId="{F274AFA1-7F87-4727-8BD3-A9D4270A962D}" destId="{E196D618-8114-4EED-8CF5-F54FA575A8A7}" srcOrd="0" destOrd="2" presId="urn:microsoft.com/office/officeart/2005/8/layout/default"/>
    <dgm:cxn modelId="{306CB640-AD16-4442-8995-ED331BD0A45F}" srcId="{1E2230F2-420C-4EB0-A565-729D104FB71E}" destId="{14266F4D-8831-45FD-909F-5F113134CC82}" srcOrd="0" destOrd="0" parTransId="{3BAE58B7-14D1-45A2-9040-A5EF679C28FB}" sibTransId="{F8DFCA22-D6EA-418F-A2F3-1745DA394BDF}"/>
    <dgm:cxn modelId="{4BEE0C66-D4BE-4162-9839-7557912EC2CE}" type="presOf" srcId="{E6884EA0-B91C-4D4A-83F4-3FD335993AEA}" destId="{B789A212-961C-40B9-BB99-6793FCC44F97}" srcOrd="0" destOrd="0" presId="urn:microsoft.com/office/officeart/2005/8/layout/default"/>
    <dgm:cxn modelId="{C0A27C6C-C368-4522-BFD3-B89E424BA0FC}" type="presOf" srcId="{D9A2DD00-0FBC-4D4E-858B-2B841E776877}" destId="{227A3BE8-A52B-40C6-B8F4-791F3CDF593F}" srcOrd="0" destOrd="0" presId="urn:microsoft.com/office/officeart/2005/8/layout/default"/>
    <dgm:cxn modelId="{FA81656F-909F-4112-8D18-2C6F627A9FA3}" type="presOf" srcId="{1E2230F2-420C-4EB0-A565-729D104FB71E}" destId="{E196D618-8114-4EED-8CF5-F54FA575A8A7}" srcOrd="0" destOrd="0" presId="urn:microsoft.com/office/officeart/2005/8/layout/default"/>
    <dgm:cxn modelId="{C133F677-8513-4E7A-8546-09A5FB9EB73D}" srcId="{E6884EA0-B91C-4D4A-83F4-3FD335993AEA}" destId="{D9A2DD00-0FBC-4D4E-858B-2B841E776877}" srcOrd="2" destOrd="0" parTransId="{018AA89C-B5C9-4F73-BCFA-46D84489AABB}" sibTransId="{8B1EEF01-A525-4BF5-B456-60862A9F2633}"/>
    <dgm:cxn modelId="{8E5BB379-2861-472A-BCBA-C6F88C479AC4}" srcId="{E6884EA0-B91C-4D4A-83F4-3FD335993AEA}" destId="{77A6A9D4-866E-418A-935E-34CDA5F04499}" srcOrd="1" destOrd="0" parTransId="{042F741B-E101-4F2E-B1C0-8F72A9C7244C}" sibTransId="{0C72E1C7-8F25-490F-9334-034384BF6650}"/>
    <dgm:cxn modelId="{AB8579A8-C787-4133-BDA9-BF286BACBCBA}" srcId="{1E2230F2-420C-4EB0-A565-729D104FB71E}" destId="{F274AFA1-7F87-4727-8BD3-A9D4270A962D}" srcOrd="1" destOrd="0" parTransId="{99E62AFC-9F77-4371-8E18-7932A4A484A0}" sibTransId="{756E1C16-84B3-4316-9A61-BE5188E07BED}"/>
    <dgm:cxn modelId="{E781EBD0-9A67-4ECA-9A6E-FF2C3900063D}" type="presOf" srcId="{77A6A9D4-866E-418A-935E-34CDA5F04499}" destId="{F9D3C9D6-D099-42A0-AEB2-CF7D2C7E41C2}" srcOrd="0" destOrd="0" presId="urn:microsoft.com/office/officeart/2005/8/layout/default"/>
    <dgm:cxn modelId="{1C13BADC-A355-412C-9A75-387616F4580C}" srcId="{E6884EA0-B91C-4D4A-83F4-3FD335993AEA}" destId="{1E2230F2-420C-4EB0-A565-729D104FB71E}" srcOrd="0" destOrd="0" parTransId="{9D5B25E0-4913-4986-A21A-8170DEEA2304}" sibTransId="{97B18D33-F1A6-481E-A4EB-F72A34584EF9}"/>
    <dgm:cxn modelId="{0CF844F7-933E-4647-AB09-15A18A8BB82B}" type="presOf" srcId="{14266F4D-8831-45FD-909F-5F113134CC82}" destId="{E196D618-8114-4EED-8CF5-F54FA575A8A7}" srcOrd="0" destOrd="1" presId="urn:microsoft.com/office/officeart/2005/8/layout/default"/>
    <dgm:cxn modelId="{B5B0FACB-B946-456F-8AA9-9820A0297EF7}" type="presParOf" srcId="{B789A212-961C-40B9-BB99-6793FCC44F97}" destId="{E196D618-8114-4EED-8CF5-F54FA575A8A7}" srcOrd="0" destOrd="0" presId="urn:microsoft.com/office/officeart/2005/8/layout/default"/>
    <dgm:cxn modelId="{FAA19EA0-4C55-4480-A227-BAA5A7B7DBF8}" type="presParOf" srcId="{B789A212-961C-40B9-BB99-6793FCC44F97}" destId="{01C0D8DE-BEDB-4D58-8DC9-1EEADFD6AB15}" srcOrd="1" destOrd="0" presId="urn:microsoft.com/office/officeart/2005/8/layout/default"/>
    <dgm:cxn modelId="{811CB2FC-B992-413E-A4DE-C55CACFBF2C9}" type="presParOf" srcId="{B789A212-961C-40B9-BB99-6793FCC44F97}" destId="{F9D3C9D6-D099-42A0-AEB2-CF7D2C7E41C2}" srcOrd="2" destOrd="0" presId="urn:microsoft.com/office/officeart/2005/8/layout/default"/>
    <dgm:cxn modelId="{368F326E-D9D0-4203-B71C-89B4F4C451EE}" type="presParOf" srcId="{B789A212-961C-40B9-BB99-6793FCC44F97}" destId="{5C1A689B-71F4-4E30-AA58-0832256EECB5}" srcOrd="3" destOrd="0" presId="urn:microsoft.com/office/officeart/2005/8/layout/default"/>
    <dgm:cxn modelId="{2D9EA065-65D4-40E8-B3B7-8AAC71A4A4F6}" type="presParOf" srcId="{B789A212-961C-40B9-BB99-6793FCC44F97}" destId="{227A3BE8-A52B-40C6-B8F4-791F3CDF593F}"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3B23B4-3CD6-4720-BFFB-DA562180C2C4}"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IN"/>
        </a:p>
      </dgm:t>
    </dgm:pt>
    <dgm:pt modelId="{2566931A-9A18-41D0-A2AA-499A9B6DECA2}">
      <dgm:prSet custT="1"/>
      <dgm:spPr/>
      <dgm:t>
        <a:bodyPr/>
        <a:lstStyle/>
        <a:p>
          <a:pPr rtl="0"/>
          <a:r>
            <a:rPr lang="en-US" sz="2400" dirty="0"/>
            <a:t>Interesting comparison between the verb </a:t>
          </a:r>
          <a:r>
            <a:rPr lang="en-US" sz="2400" i="1" dirty="0"/>
            <a:t>regret</a:t>
          </a:r>
          <a:r>
            <a:rPr lang="en-US" sz="2400" dirty="0"/>
            <a:t> and noun </a:t>
          </a:r>
          <a:r>
            <a:rPr lang="en-US" sz="2400" i="1" dirty="0"/>
            <a:t>regret. </a:t>
          </a:r>
          <a:endParaRPr lang="en-IN" sz="2400" dirty="0"/>
        </a:p>
      </dgm:t>
    </dgm:pt>
    <dgm:pt modelId="{D18E9ADE-BA4B-4C39-8BD7-618AA57CC31D}" type="parTrans" cxnId="{FFDB9A0B-A9BC-487F-8AD9-6BA3345EA7AB}">
      <dgm:prSet/>
      <dgm:spPr/>
      <dgm:t>
        <a:bodyPr/>
        <a:lstStyle/>
        <a:p>
          <a:endParaRPr lang="en-IN"/>
        </a:p>
      </dgm:t>
    </dgm:pt>
    <dgm:pt modelId="{F0DB5BCC-8E19-42D9-A3EE-C9685D876A36}" type="sibTrans" cxnId="{FFDB9A0B-A9BC-487F-8AD9-6BA3345EA7AB}">
      <dgm:prSet/>
      <dgm:spPr/>
      <dgm:t>
        <a:bodyPr/>
        <a:lstStyle/>
        <a:p>
          <a:endParaRPr lang="en-IN"/>
        </a:p>
      </dgm:t>
    </dgm:pt>
    <dgm:pt modelId="{6F964EB4-86C7-4388-A938-D67CB70834B6}">
      <dgm:prSet custT="1"/>
      <dgm:spPr/>
      <dgm:t>
        <a:bodyPr/>
        <a:lstStyle/>
        <a:p>
          <a:pPr rtl="0"/>
          <a:r>
            <a:rPr lang="en-US" sz="2400" dirty="0">
              <a:solidFill>
                <a:srgbClr val="C00000"/>
              </a:solidFill>
            </a:rPr>
            <a:t>Verb </a:t>
          </a:r>
          <a:r>
            <a:rPr lang="en-US" sz="2400" i="1" dirty="0">
              <a:solidFill>
                <a:srgbClr val="C00000"/>
              </a:solidFill>
            </a:rPr>
            <a:t>regret </a:t>
          </a:r>
          <a:r>
            <a:rPr lang="en-US" sz="2400" dirty="0"/>
            <a:t>- high ObjScore </a:t>
          </a:r>
          <a:r>
            <a:rPr lang="en-US" sz="2400" b="1" dirty="0"/>
            <a:t>(0.75) </a:t>
          </a:r>
          <a:endParaRPr lang="en-IN" sz="2400" b="1" dirty="0"/>
        </a:p>
      </dgm:t>
    </dgm:pt>
    <dgm:pt modelId="{E2D3D285-AE4F-4D0A-A24E-A5A20DCED9C2}" type="parTrans" cxnId="{AC7C7CE8-61EE-4000-8100-2D9990BEDC60}">
      <dgm:prSet/>
      <dgm:spPr/>
      <dgm:t>
        <a:bodyPr/>
        <a:lstStyle/>
        <a:p>
          <a:endParaRPr lang="en-IN"/>
        </a:p>
      </dgm:t>
    </dgm:pt>
    <dgm:pt modelId="{B6FAA4FD-F653-4665-9EAC-919E8D67C111}" type="sibTrans" cxnId="{AC7C7CE8-61EE-4000-8100-2D9990BEDC60}">
      <dgm:prSet/>
      <dgm:spPr/>
      <dgm:t>
        <a:bodyPr/>
        <a:lstStyle/>
        <a:p>
          <a:endParaRPr lang="en-IN"/>
        </a:p>
      </dgm:t>
    </dgm:pt>
    <dgm:pt modelId="{E4A03181-A1A4-4BEB-8FD0-6411585F3C78}">
      <dgm:prSet custT="1"/>
      <dgm:spPr/>
      <dgm:t>
        <a:bodyPr/>
        <a:lstStyle/>
        <a:p>
          <a:pPr rtl="0"/>
          <a:r>
            <a:rPr lang="en-US" sz="2400" dirty="0">
              <a:solidFill>
                <a:srgbClr val="C00000"/>
              </a:solidFill>
            </a:rPr>
            <a:t>Noun </a:t>
          </a:r>
          <a:r>
            <a:rPr lang="en-US" sz="2400" i="1" dirty="0">
              <a:solidFill>
                <a:srgbClr val="C00000"/>
              </a:solidFill>
            </a:rPr>
            <a:t>regret</a:t>
          </a:r>
          <a:r>
            <a:rPr lang="en-US" sz="2400" dirty="0">
              <a:solidFill>
                <a:srgbClr val="C00000"/>
              </a:solidFill>
            </a:rPr>
            <a:t> </a:t>
          </a:r>
          <a:r>
            <a:rPr lang="en-US" sz="2400" dirty="0"/>
            <a:t>- high </a:t>
          </a:r>
          <a:r>
            <a:rPr lang="en-US" sz="2400" dirty="0" err="1"/>
            <a:t>NegScore</a:t>
          </a:r>
          <a:r>
            <a:rPr lang="en-US" sz="2400" dirty="0"/>
            <a:t> </a:t>
          </a:r>
          <a:r>
            <a:rPr lang="en-US" sz="2400" b="1" dirty="0"/>
            <a:t>(0.625)</a:t>
          </a:r>
          <a:r>
            <a:rPr lang="en-US" sz="2400" dirty="0"/>
            <a:t>. </a:t>
          </a:r>
          <a:endParaRPr lang="en-IN" sz="2400" dirty="0"/>
        </a:p>
      </dgm:t>
    </dgm:pt>
    <dgm:pt modelId="{57BE4BA0-078C-49B7-BFD9-26B4DE24F1CC}" type="parTrans" cxnId="{D6D40435-C98F-4841-9394-0FF399EE2AEE}">
      <dgm:prSet/>
      <dgm:spPr/>
      <dgm:t>
        <a:bodyPr/>
        <a:lstStyle/>
        <a:p>
          <a:endParaRPr lang="en-IN"/>
        </a:p>
      </dgm:t>
    </dgm:pt>
    <dgm:pt modelId="{ED1C51D0-7DB6-4DCF-BA4E-976BBA8EB78C}" type="sibTrans" cxnId="{D6D40435-C98F-4841-9394-0FF399EE2AEE}">
      <dgm:prSet/>
      <dgm:spPr/>
      <dgm:t>
        <a:bodyPr/>
        <a:lstStyle/>
        <a:p>
          <a:endParaRPr lang="en-IN"/>
        </a:p>
      </dgm:t>
    </dgm:pt>
    <dgm:pt modelId="{B8E5525F-D7B0-4166-B7A1-AFCE5CE2E8B1}">
      <dgm:prSet custT="1"/>
      <dgm:spPr/>
      <dgm:t>
        <a:bodyPr/>
        <a:lstStyle/>
        <a:p>
          <a:pPr rtl="0"/>
          <a:r>
            <a:rPr lang="en-US" sz="2400" b="1" dirty="0">
              <a:solidFill>
                <a:srgbClr val="98220A"/>
              </a:solidFill>
            </a:rPr>
            <a:t>Verb</a:t>
          </a:r>
          <a:r>
            <a:rPr lang="en-US" sz="2400" dirty="0"/>
            <a:t> implies neutral sentiments of the apology giver, not connecting to remorse, guilt or culpability</a:t>
          </a:r>
          <a:endParaRPr lang="en-IN" sz="2400" dirty="0"/>
        </a:p>
      </dgm:t>
    </dgm:pt>
    <dgm:pt modelId="{13E4DAFF-966D-428E-9755-5D981613CD56}" type="parTrans" cxnId="{98DBF17F-FE8D-4A9E-B725-7DBE317E9837}">
      <dgm:prSet/>
      <dgm:spPr/>
      <dgm:t>
        <a:bodyPr/>
        <a:lstStyle/>
        <a:p>
          <a:endParaRPr lang="en-IN"/>
        </a:p>
      </dgm:t>
    </dgm:pt>
    <dgm:pt modelId="{1FF8A479-1570-4246-9B30-FA670733047D}" type="sibTrans" cxnId="{98DBF17F-FE8D-4A9E-B725-7DBE317E9837}">
      <dgm:prSet/>
      <dgm:spPr/>
      <dgm:t>
        <a:bodyPr/>
        <a:lstStyle/>
        <a:p>
          <a:endParaRPr lang="en-IN"/>
        </a:p>
      </dgm:t>
    </dgm:pt>
    <dgm:pt modelId="{5933D598-189D-4309-B579-4C8052528962}">
      <dgm:prSet custT="1"/>
      <dgm:spPr/>
      <dgm:t>
        <a:bodyPr/>
        <a:lstStyle/>
        <a:p>
          <a:pPr rtl="0"/>
          <a:r>
            <a:rPr lang="en-US" sz="2400" b="1" dirty="0">
              <a:solidFill>
                <a:srgbClr val="98220A"/>
              </a:solidFill>
            </a:rPr>
            <a:t>Noun</a:t>
          </a:r>
          <a:r>
            <a:rPr lang="en-US" sz="2400" dirty="0"/>
            <a:t> implies a strong negative sentiment.</a:t>
          </a:r>
          <a:endParaRPr lang="en-IN" sz="2400" dirty="0"/>
        </a:p>
      </dgm:t>
    </dgm:pt>
    <dgm:pt modelId="{97BB12C4-81CD-4644-B6E1-E5448E855CAE}" type="parTrans" cxnId="{BEC0D18D-C028-4AF7-A4F3-E683DEBE62D3}">
      <dgm:prSet/>
      <dgm:spPr/>
      <dgm:t>
        <a:bodyPr/>
        <a:lstStyle/>
        <a:p>
          <a:endParaRPr lang="en-IN"/>
        </a:p>
      </dgm:t>
    </dgm:pt>
    <dgm:pt modelId="{401C4F24-6829-4B52-8F24-A53834A513ED}" type="sibTrans" cxnId="{BEC0D18D-C028-4AF7-A4F3-E683DEBE62D3}">
      <dgm:prSet/>
      <dgm:spPr/>
      <dgm:t>
        <a:bodyPr/>
        <a:lstStyle/>
        <a:p>
          <a:endParaRPr lang="en-IN"/>
        </a:p>
      </dgm:t>
    </dgm:pt>
    <dgm:pt modelId="{C37AC047-2EF8-4B72-9E54-0E05544CBC56}">
      <dgm:prSet custT="1"/>
      <dgm:spPr/>
      <dgm:t>
        <a:bodyPr/>
        <a:lstStyle/>
        <a:p>
          <a:pPr rtl="0"/>
          <a:r>
            <a:rPr lang="en-US" sz="2400" dirty="0"/>
            <a:t>‘</a:t>
          </a:r>
          <a:r>
            <a:rPr lang="en-US" sz="2400" i="1" dirty="0"/>
            <a:t>I regret’ </a:t>
          </a:r>
          <a:r>
            <a:rPr lang="en-US" sz="2400" dirty="0"/>
            <a:t>and</a:t>
          </a:r>
          <a:r>
            <a:rPr lang="en-US" sz="2400" i="1" dirty="0"/>
            <a:t> ‘with deep regret’</a:t>
          </a:r>
          <a:r>
            <a:rPr lang="en-US" sz="2400" dirty="0"/>
            <a:t>- can have very different sentimental connotations.</a:t>
          </a:r>
          <a:endParaRPr lang="en-IN" sz="2400" dirty="0"/>
        </a:p>
      </dgm:t>
    </dgm:pt>
    <dgm:pt modelId="{CE6C1014-9121-4CCE-A606-DF019F00C276}" type="parTrans" cxnId="{6AD180F5-7D02-4D95-AB24-8B1D45CF7D77}">
      <dgm:prSet/>
      <dgm:spPr/>
      <dgm:t>
        <a:bodyPr/>
        <a:lstStyle/>
        <a:p>
          <a:endParaRPr lang="en-IN"/>
        </a:p>
      </dgm:t>
    </dgm:pt>
    <dgm:pt modelId="{5D41D380-3AE0-4C26-BEDB-2AA66F741240}" type="sibTrans" cxnId="{6AD180F5-7D02-4D95-AB24-8B1D45CF7D77}">
      <dgm:prSet/>
      <dgm:spPr/>
      <dgm:t>
        <a:bodyPr/>
        <a:lstStyle/>
        <a:p>
          <a:endParaRPr lang="en-IN"/>
        </a:p>
      </dgm:t>
    </dgm:pt>
    <dgm:pt modelId="{C204FC61-67EF-4185-99CB-4B6CA7480306}" type="pres">
      <dgm:prSet presAssocID="{1A3B23B4-3CD6-4720-BFFB-DA562180C2C4}" presName="diagram" presStyleCnt="0">
        <dgm:presLayoutVars>
          <dgm:dir/>
          <dgm:resizeHandles val="exact"/>
        </dgm:presLayoutVars>
      </dgm:prSet>
      <dgm:spPr/>
    </dgm:pt>
    <dgm:pt modelId="{EC5029FA-F7CA-4F1B-9999-C527F7FDC5B4}" type="pres">
      <dgm:prSet presAssocID="{2566931A-9A18-41D0-A2AA-499A9B6DECA2}" presName="node" presStyleLbl="node1" presStyleIdx="0" presStyleCnt="4" custScaleX="120557" custScaleY="235310">
        <dgm:presLayoutVars>
          <dgm:bulletEnabled val="1"/>
        </dgm:presLayoutVars>
      </dgm:prSet>
      <dgm:spPr/>
    </dgm:pt>
    <dgm:pt modelId="{4B7F5186-54C5-4659-8074-4A2847B5E8F3}" type="pres">
      <dgm:prSet presAssocID="{F0DB5BCC-8E19-42D9-A3EE-C9685D876A36}" presName="sibTrans" presStyleCnt="0"/>
      <dgm:spPr/>
    </dgm:pt>
    <dgm:pt modelId="{989B0882-9755-4EC5-8ADF-BBF9E5CCFAF7}" type="pres">
      <dgm:prSet presAssocID="{B8E5525F-D7B0-4166-B7A1-AFCE5CE2E8B1}" presName="node" presStyleLbl="node1" presStyleIdx="1" presStyleCnt="4" custScaleY="189308">
        <dgm:presLayoutVars>
          <dgm:bulletEnabled val="1"/>
        </dgm:presLayoutVars>
      </dgm:prSet>
      <dgm:spPr/>
    </dgm:pt>
    <dgm:pt modelId="{7D6E0580-A516-4BAA-808D-E6E27D9A9A3B}" type="pres">
      <dgm:prSet presAssocID="{1FF8A479-1570-4246-9B30-FA670733047D}" presName="sibTrans" presStyleCnt="0"/>
      <dgm:spPr/>
    </dgm:pt>
    <dgm:pt modelId="{18040957-DCBE-4B16-B829-A3BCDA20D2B7}" type="pres">
      <dgm:prSet presAssocID="{5933D598-189D-4309-B579-4C8052528962}" presName="node" presStyleLbl="node1" presStyleIdx="2" presStyleCnt="4" custScaleY="189308">
        <dgm:presLayoutVars>
          <dgm:bulletEnabled val="1"/>
        </dgm:presLayoutVars>
      </dgm:prSet>
      <dgm:spPr/>
    </dgm:pt>
    <dgm:pt modelId="{3D4D62A6-D50E-4247-86E9-DC9B34BEAC25}" type="pres">
      <dgm:prSet presAssocID="{401C4F24-6829-4B52-8F24-A53834A513ED}" presName="sibTrans" presStyleCnt="0"/>
      <dgm:spPr/>
    </dgm:pt>
    <dgm:pt modelId="{C4A1BBD0-140B-4320-AD08-C678A7B39F80}" type="pres">
      <dgm:prSet presAssocID="{C37AC047-2EF8-4B72-9E54-0E05544CBC56}" presName="node" presStyleLbl="node1" presStyleIdx="3" presStyleCnt="4" custScaleY="189308">
        <dgm:presLayoutVars>
          <dgm:bulletEnabled val="1"/>
        </dgm:presLayoutVars>
      </dgm:prSet>
      <dgm:spPr/>
    </dgm:pt>
  </dgm:ptLst>
  <dgm:cxnLst>
    <dgm:cxn modelId="{FFDB9A0B-A9BC-487F-8AD9-6BA3345EA7AB}" srcId="{1A3B23B4-3CD6-4720-BFFB-DA562180C2C4}" destId="{2566931A-9A18-41D0-A2AA-499A9B6DECA2}" srcOrd="0" destOrd="0" parTransId="{D18E9ADE-BA4B-4C39-8BD7-618AA57CC31D}" sibTransId="{F0DB5BCC-8E19-42D9-A3EE-C9685D876A36}"/>
    <dgm:cxn modelId="{D6D40435-C98F-4841-9394-0FF399EE2AEE}" srcId="{2566931A-9A18-41D0-A2AA-499A9B6DECA2}" destId="{E4A03181-A1A4-4BEB-8FD0-6411585F3C78}" srcOrd="1" destOrd="0" parTransId="{57BE4BA0-078C-49B7-BFD9-26B4DE24F1CC}" sibTransId="{ED1C51D0-7DB6-4DCF-BA4E-976BBA8EB78C}"/>
    <dgm:cxn modelId="{38E98C6C-DE3C-415F-B554-05767E6574E0}" type="presOf" srcId="{C37AC047-2EF8-4B72-9E54-0E05544CBC56}" destId="{C4A1BBD0-140B-4320-AD08-C678A7B39F80}" srcOrd="0" destOrd="0" presId="urn:microsoft.com/office/officeart/2005/8/layout/default"/>
    <dgm:cxn modelId="{0BC6E77A-01DE-4C98-92D2-E3FD4DC2952E}" type="presOf" srcId="{B8E5525F-D7B0-4166-B7A1-AFCE5CE2E8B1}" destId="{989B0882-9755-4EC5-8ADF-BBF9E5CCFAF7}" srcOrd="0" destOrd="0" presId="urn:microsoft.com/office/officeart/2005/8/layout/default"/>
    <dgm:cxn modelId="{98DBF17F-FE8D-4A9E-B725-7DBE317E9837}" srcId="{1A3B23B4-3CD6-4720-BFFB-DA562180C2C4}" destId="{B8E5525F-D7B0-4166-B7A1-AFCE5CE2E8B1}" srcOrd="1" destOrd="0" parTransId="{13E4DAFF-966D-428E-9755-5D981613CD56}" sibTransId="{1FF8A479-1570-4246-9B30-FA670733047D}"/>
    <dgm:cxn modelId="{BEC0D18D-C028-4AF7-A4F3-E683DEBE62D3}" srcId="{1A3B23B4-3CD6-4720-BFFB-DA562180C2C4}" destId="{5933D598-189D-4309-B579-4C8052528962}" srcOrd="2" destOrd="0" parTransId="{97BB12C4-81CD-4644-B6E1-E5448E855CAE}" sibTransId="{401C4F24-6829-4B52-8F24-A53834A513ED}"/>
    <dgm:cxn modelId="{DEFB9F9C-36C6-4887-BA75-3FF32BD7EA23}" type="presOf" srcId="{2566931A-9A18-41D0-A2AA-499A9B6DECA2}" destId="{EC5029FA-F7CA-4F1B-9999-C527F7FDC5B4}" srcOrd="0" destOrd="0" presId="urn:microsoft.com/office/officeart/2005/8/layout/default"/>
    <dgm:cxn modelId="{86D4D0B2-0E76-46F2-9AFA-E80B975DB010}" type="presOf" srcId="{1A3B23B4-3CD6-4720-BFFB-DA562180C2C4}" destId="{C204FC61-67EF-4185-99CB-4B6CA7480306}" srcOrd="0" destOrd="0" presId="urn:microsoft.com/office/officeart/2005/8/layout/default"/>
    <dgm:cxn modelId="{091854CA-9A4C-40CB-A666-8E6FCA43AD91}" type="presOf" srcId="{6F964EB4-86C7-4388-A938-D67CB70834B6}" destId="{EC5029FA-F7CA-4F1B-9999-C527F7FDC5B4}" srcOrd="0" destOrd="1" presId="urn:microsoft.com/office/officeart/2005/8/layout/default"/>
    <dgm:cxn modelId="{AC7C7CE8-61EE-4000-8100-2D9990BEDC60}" srcId="{2566931A-9A18-41D0-A2AA-499A9B6DECA2}" destId="{6F964EB4-86C7-4388-A938-D67CB70834B6}" srcOrd="0" destOrd="0" parTransId="{E2D3D285-AE4F-4D0A-A24E-A5A20DCED9C2}" sibTransId="{B6FAA4FD-F653-4665-9EAC-919E8D67C111}"/>
    <dgm:cxn modelId="{6AD180F5-7D02-4D95-AB24-8B1D45CF7D77}" srcId="{1A3B23B4-3CD6-4720-BFFB-DA562180C2C4}" destId="{C37AC047-2EF8-4B72-9E54-0E05544CBC56}" srcOrd="3" destOrd="0" parTransId="{CE6C1014-9121-4CCE-A606-DF019F00C276}" sibTransId="{5D41D380-3AE0-4C26-BEDB-2AA66F741240}"/>
    <dgm:cxn modelId="{5A182FFE-1279-4F82-A36A-3712D4916E93}" type="presOf" srcId="{5933D598-189D-4309-B579-4C8052528962}" destId="{18040957-DCBE-4B16-B829-A3BCDA20D2B7}" srcOrd="0" destOrd="0" presId="urn:microsoft.com/office/officeart/2005/8/layout/default"/>
    <dgm:cxn modelId="{2058C1FF-5EB1-4631-AD45-ED7A20E716D1}" type="presOf" srcId="{E4A03181-A1A4-4BEB-8FD0-6411585F3C78}" destId="{EC5029FA-F7CA-4F1B-9999-C527F7FDC5B4}" srcOrd="0" destOrd="2" presId="urn:microsoft.com/office/officeart/2005/8/layout/default"/>
    <dgm:cxn modelId="{984A385D-3FAF-4CC2-BB88-507233ECF7B8}" type="presParOf" srcId="{C204FC61-67EF-4185-99CB-4B6CA7480306}" destId="{EC5029FA-F7CA-4F1B-9999-C527F7FDC5B4}" srcOrd="0" destOrd="0" presId="urn:microsoft.com/office/officeart/2005/8/layout/default"/>
    <dgm:cxn modelId="{04A1FC90-A8CE-460B-BB66-5F7F8789ADE2}" type="presParOf" srcId="{C204FC61-67EF-4185-99CB-4B6CA7480306}" destId="{4B7F5186-54C5-4659-8074-4A2847B5E8F3}" srcOrd="1" destOrd="0" presId="urn:microsoft.com/office/officeart/2005/8/layout/default"/>
    <dgm:cxn modelId="{11A0B67F-9E2F-41A4-A1E3-AFE50B27DFC3}" type="presParOf" srcId="{C204FC61-67EF-4185-99CB-4B6CA7480306}" destId="{989B0882-9755-4EC5-8ADF-BBF9E5CCFAF7}" srcOrd="2" destOrd="0" presId="urn:microsoft.com/office/officeart/2005/8/layout/default"/>
    <dgm:cxn modelId="{C0D49554-ECA7-4372-9FE7-C1503378E7EE}" type="presParOf" srcId="{C204FC61-67EF-4185-99CB-4B6CA7480306}" destId="{7D6E0580-A516-4BAA-808D-E6E27D9A9A3B}" srcOrd="3" destOrd="0" presId="urn:microsoft.com/office/officeart/2005/8/layout/default"/>
    <dgm:cxn modelId="{C10F27BC-DA8B-48B5-BB42-49B7566EF937}" type="presParOf" srcId="{C204FC61-67EF-4185-99CB-4B6CA7480306}" destId="{18040957-DCBE-4B16-B829-A3BCDA20D2B7}" srcOrd="4" destOrd="0" presId="urn:microsoft.com/office/officeart/2005/8/layout/default"/>
    <dgm:cxn modelId="{8F3968FC-5ED8-4603-80B6-2678D5B28B61}" type="presParOf" srcId="{C204FC61-67EF-4185-99CB-4B6CA7480306}" destId="{3D4D62A6-D50E-4247-86E9-DC9B34BEAC25}" srcOrd="5" destOrd="0" presId="urn:microsoft.com/office/officeart/2005/8/layout/default"/>
    <dgm:cxn modelId="{4043F74D-6D6E-440B-9FD7-9A160F797336}" type="presParOf" srcId="{C204FC61-67EF-4185-99CB-4B6CA7480306}" destId="{C4A1BBD0-140B-4320-AD08-C678A7B39F8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6C6356-F0FC-470D-8E59-58DA4640346A}"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IN"/>
        </a:p>
      </dgm:t>
    </dgm:pt>
    <dgm:pt modelId="{6B1C8EA2-0A1B-4E45-BD66-B0C52EC9BA82}">
      <dgm:prSet custT="1"/>
      <dgm:spPr/>
      <dgm:t>
        <a:bodyPr/>
        <a:lstStyle/>
        <a:p>
          <a:pPr rtl="0"/>
          <a:endParaRPr lang="en-IN" sz="3200" dirty="0"/>
        </a:p>
      </dgm:t>
    </dgm:pt>
    <dgm:pt modelId="{1C8F8762-7C9B-4642-A3ED-1B3B01FED421}" type="parTrans" cxnId="{9502E696-FCA5-4DF9-BD0A-7FCDB43E8BD6}">
      <dgm:prSet/>
      <dgm:spPr/>
      <dgm:t>
        <a:bodyPr/>
        <a:lstStyle/>
        <a:p>
          <a:endParaRPr lang="en-IN"/>
        </a:p>
      </dgm:t>
    </dgm:pt>
    <dgm:pt modelId="{21D27087-714A-42B0-A32C-DCA6F7BB1390}" type="sibTrans" cxnId="{9502E696-FCA5-4DF9-BD0A-7FCDB43E8BD6}">
      <dgm:prSet/>
      <dgm:spPr/>
      <dgm:t>
        <a:bodyPr/>
        <a:lstStyle/>
        <a:p>
          <a:endParaRPr lang="en-IN"/>
        </a:p>
      </dgm:t>
    </dgm:pt>
    <dgm:pt modelId="{883D35A5-6944-4BD3-9C98-D52388156175}">
      <dgm:prSet custT="1"/>
      <dgm:spPr/>
      <dgm:t>
        <a:bodyPr/>
        <a:lstStyle/>
        <a:p>
          <a:pPr rtl="0"/>
          <a:r>
            <a:rPr lang="en-US" sz="2800" dirty="0"/>
            <a:t>Apology(Noun) – no result </a:t>
          </a:r>
        </a:p>
        <a:p>
          <a:pPr rtl="0"/>
          <a:r>
            <a:rPr lang="en-US" sz="2800" dirty="0"/>
            <a:t> Apologize (Verb) – no result</a:t>
          </a:r>
          <a:endParaRPr lang="en-IN" sz="2800" dirty="0"/>
        </a:p>
      </dgm:t>
    </dgm:pt>
    <dgm:pt modelId="{C084189A-7D48-411F-B8CE-F8C58A546A18}" type="parTrans" cxnId="{F2640C5F-40C6-4C2F-A28D-E1F20288619B}">
      <dgm:prSet/>
      <dgm:spPr/>
      <dgm:t>
        <a:bodyPr/>
        <a:lstStyle/>
        <a:p>
          <a:endParaRPr lang="en-IN"/>
        </a:p>
      </dgm:t>
    </dgm:pt>
    <dgm:pt modelId="{6BED3026-5F80-4E8F-A199-8C1BE367692B}" type="sibTrans" cxnId="{F2640C5F-40C6-4C2F-A28D-E1F20288619B}">
      <dgm:prSet/>
      <dgm:spPr/>
      <dgm:t>
        <a:bodyPr/>
        <a:lstStyle/>
        <a:p>
          <a:endParaRPr lang="en-IN"/>
        </a:p>
      </dgm:t>
    </dgm:pt>
    <dgm:pt modelId="{D14320C0-E18C-43BF-BDE2-41EB2482DAE4}">
      <dgm:prSet/>
      <dgm:spPr/>
      <dgm:t>
        <a:bodyPr/>
        <a:lstStyle/>
        <a:p>
          <a:pPr rtl="0"/>
          <a:r>
            <a:rPr lang="en-US" sz="3000" i="0" dirty="0"/>
            <a:t>Regret</a:t>
          </a:r>
          <a:r>
            <a:rPr lang="en-US" sz="3000" i="1" dirty="0"/>
            <a:t> (</a:t>
          </a:r>
          <a:r>
            <a:rPr lang="en-US" sz="3000" dirty="0"/>
            <a:t>noun)</a:t>
          </a:r>
          <a:r>
            <a:rPr lang="en-US" sz="3000" i="1" dirty="0"/>
            <a:t> </a:t>
          </a:r>
          <a:r>
            <a:rPr lang="en-US" sz="3000" dirty="0"/>
            <a:t>- </a:t>
          </a:r>
          <a:r>
            <a:rPr lang="en-US" sz="3000" i="1" dirty="0"/>
            <a:t>regret-sorrow</a:t>
          </a:r>
          <a:r>
            <a:rPr lang="en-US" sz="3000" dirty="0"/>
            <a:t>  </a:t>
          </a:r>
          <a:endParaRPr lang="en-IN" sz="3000" dirty="0"/>
        </a:p>
      </dgm:t>
    </dgm:pt>
    <dgm:pt modelId="{671D4AF2-9693-4873-A89A-500E98C36AED}" type="parTrans" cxnId="{E3427547-D4E8-46BE-80AF-49E896866642}">
      <dgm:prSet/>
      <dgm:spPr/>
      <dgm:t>
        <a:bodyPr/>
        <a:lstStyle/>
        <a:p>
          <a:endParaRPr lang="en-US"/>
        </a:p>
      </dgm:t>
    </dgm:pt>
    <dgm:pt modelId="{70CDF4BF-E7D3-4807-925B-EBEC52806C14}" type="sibTrans" cxnId="{E3427547-D4E8-46BE-80AF-49E896866642}">
      <dgm:prSet/>
      <dgm:spPr/>
      <dgm:t>
        <a:bodyPr/>
        <a:lstStyle/>
        <a:p>
          <a:endParaRPr lang="en-US"/>
        </a:p>
      </dgm:t>
    </dgm:pt>
    <dgm:pt modelId="{B7EF13B5-5AB1-476C-8A7E-0E867D0F1556}">
      <dgm:prSet/>
      <dgm:spPr/>
      <dgm:t>
        <a:bodyPr/>
        <a:lstStyle/>
        <a:p>
          <a:pPr rtl="0"/>
          <a:r>
            <a:rPr lang="en-US" sz="3000" dirty="0"/>
            <a:t>Sorry (adj) - </a:t>
          </a:r>
          <a:r>
            <a:rPr lang="en-US" sz="3000" i="1" dirty="0"/>
            <a:t>regret-sorrow</a:t>
          </a:r>
          <a:endParaRPr lang="en-IN" sz="3000" dirty="0"/>
        </a:p>
      </dgm:t>
    </dgm:pt>
    <dgm:pt modelId="{55190B57-CD99-48F2-8187-329F3590936C}" type="parTrans" cxnId="{7A614D36-715F-4384-A29B-AE659667CBB3}">
      <dgm:prSet/>
      <dgm:spPr/>
      <dgm:t>
        <a:bodyPr/>
        <a:lstStyle/>
        <a:p>
          <a:endParaRPr lang="en-US"/>
        </a:p>
      </dgm:t>
    </dgm:pt>
    <dgm:pt modelId="{BF216C76-5C6B-46EA-8864-7D9BD5ACDAAA}" type="sibTrans" cxnId="{7A614D36-715F-4384-A29B-AE659667CBB3}">
      <dgm:prSet/>
      <dgm:spPr/>
      <dgm:t>
        <a:bodyPr/>
        <a:lstStyle/>
        <a:p>
          <a:endParaRPr lang="en-US"/>
        </a:p>
      </dgm:t>
    </dgm:pt>
    <dgm:pt modelId="{46E814BD-CB88-48E1-B793-C9098AB06D1D}">
      <dgm:prSet custT="1"/>
      <dgm:spPr/>
      <dgm:t>
        <a:bodyPr/>
        <a:lstStyle/>
        <a:p>
          <a:r>
            <a:rPr lang="en-US" sz="3000" i="0" dirty="0"/>
            <a:t>Regret</a:t>
          </a:r>
          <a:r>
            <a:rPr lang="en-US" sz="3000" i="1" dirty="0"/>
            <a:t> (</a:t>
          </a:r>
          <a:r>
            <a:rPr lang="en-US" sz="3000" dirty="0"/>
            <a:t>verb) – </a:t>
          </a:r>
          <a:r>
            <a:rPr lang="en-US" sz="3000" i="1" dirty="0"/>
            <a:t>repentance</a:t>
          </a:r>
          <a:endParaRPr lang="en-IN" sz="3000" dirty="0"/>
        </a:p>
      </dgm:t>
    </dgm:pt>
    <dgm:pt modelId="{1ABE6E59-BECB-4F3D-8D72-8D972329B218}" type="parTrans" cxnId="{ABB0EC31-6EBF-40F8-AA54-464BDFB7CA1A}">
      <dgm:prSet/>
      <dgm:spPr/>
      <dgm:t>
        <a:bodyPr/>
        <a:lstStyle/>
        <a:p>
          <a:endParaRPr lang="en-US"/>
        </a:p>
      </dgm:t>
    </dgm:pt>
    <dgm:pt modelId="{2B20AC6E-85EE-4DB2-A54D-96D342BDEB45}" type="sibTrans" cxnId="{ABB0EC31-6EBF-40F8-AA54-464BDFB7CA1A}">
      <dgm:prSet/>
      <dgm:spPr/>
      <dgm:t>
        <a:bodyPr/>
        <a:lstStyle/>
        <a:p>
          <a:endParaRPr lang="en-US"/>
        </a:p>
      </dgm:t>
    </dgm:pt>
    <dgm:pt modelId="{0D281C37-A2BC-4366-A093-640805AF44D3}" type="pres">
      <dgm:prSet presAssocID="{696C6356-F0FC-470D-8E59-58DA4640346A}" presName="diagram" presStyleCnt="0">
        <dgm:presLayoutVars>
          <dgm:dir/>
          <dgm:resizeHandles val="exact"/>
        </dgm:presLayoutVars>
      </dgm:prSet>
      <dgm:spPr/>
    </dgm:pt>
    <dgm:pt modelId="{86B15DAA-5FC9-4ED9-9310-6CCA790AF388}" type="pres">
      <dgm:prSet presAssocID="{6B1C8EA2-0A1B-4E45-BD66-B0C52EC9BA82}" presName="node" presStyleLbl="node1" presStyleIdx="0" presStyleCnt="2" custScaleX="146714" custScaleY="114987" custLinFactNeighborX="12042" custLinFactNeighborY="120">
        <dgm:presLayoutVars>
          <dgm:bulletEnabled val="1"/>
        </dgm:presLayoutVars>
      </dgm:prSet>
      <dgm:spPr/>
    </dgm:pt>
    <dgm:pt modelId="{8A111C25-34DC-4B9D-825B-287622EF0649}" type="pres">
      <dgm:prSet presAssocID="{21D27087-714A-42B0-A32C-DCA6F7BB1390}" presName="sibTrans" presStyleCnt="0"/>
      <dgm:spPr/>
    </dgm:pt>
    <dgm:pt modelId="{8BAC6B31-898D-4CD5-BC6D-ED0A8FBC35F5}" type="pres">
      <dgm:prSet presAssocID="{883D35A5-6944-4BD3-9C98-D52388156175}" presName="node" presStyleLbl="node1" presStyleIdx="1" presStyleCnt="2" custScaleY="114880" custLinFactNeighborX="14481" custLinFactNeighborY="-2075">
        <dgm:presLayoutVars>
          <dgm:bulletEnabled val="1"/>
        </dgm:presLayoutVars>
      </dgm:prSet>
      <dgm:spPr/>
    </dgm:pt>
  </dgm:ptLst>
  <dgm:cxnLst>
    <dgm:cxn modelId="{ABB0EC31-6EBF-40F8-AA54-464BDFB7CA1A}" srcId="{6B1C8EA2-0A1B-4E45-BD66-B0C52EC9BA82}" destId="{46E814BD-CB88-48E1-B793-C9098AB06D1D}" srcOrd="2" destOrd="0" parTransId="{1ABE6E59-BECB-4F3D-8D72-8D972329B218}" sibTransId="{2B20AC6E-85EE-4DB2-A54D-96D342BDEB45}"/>
    <dgm:cxn modelId="{5B304C35-4A94-40AA-9BF6-4CC0ADE575D8}" type="presOf" srcId="{D14320C0-E18C-43BF-BDE2-41EB2482DAE4}" destId="{86B15DAA-5FC9-4ED9-9310-6CCA790AF388}" srcOrd="0" destOrd="1" presId="urn:microsoft.com/office/officeart/2005/8/layout/default"/>
    <dgm:cxn modelId="{7A614D36-715F-4384-A29B-AE659667CBB3}" srcId="{6B1C8EA2-0A1B-4E45-BD66-B0C52EC9BA82}" destId="{B7EF13B5-5AB1-476C-8A7E-0E867D0F1556}" srcOrd="1" destOrd="0" parTransId="{55190B57-CD99-48F2-8187-329F3590936C}" sibTransId="{BF216C76-5C6B-46EA-8864-7D9BD5ACDAAA}"/>
    <dgm:cxn modelId="{9F3A8C39-9C38-4C44-97BF-CA033F5894C7}" type="presOf" srcId="{883D35A5-6944-4BD3-9C98-D52388156175}" destId="{8BAC6B31-898D-4CD5-BC6D-ED0A8FBC35F5}" srcOrd="0" destOrd="0" presId="urn:microsoft.com/office/officeart/2005/8/layout/default"/>
    <dgm:cxn modelId="{F2640C5F-40C6-4C2F-A28D-E1F20288619B}" srcId="{696C6356-F0FC-470D-8E59-58DA4640346A}" destId="{883D35A5-6944-4BD3-9C98-D52388156175}" srcOrd="1" destOrd="0" parTransId="{C084189A-7D48-411F-B8CE-F8C58A546A18}" sibTransId="{6BED3026-5F80-4E8F-A199-8C1BE367692B}"/>
    <dgm:cxn modelId="{E3427547-D4E8-46BE-80AF-49E896866642}" srcId="{6B1C8EA2-0A1B-4E45-BD66-B0C52EC9BA82}" destId="{D14320C0-E18C-43BF-BDE2-41EB2482DAE4}" srcOrd="0" destOrd="0" parTransId="{671D4AF2-9693-4873-A89A-500E98C36AED}" sibTransId="{70CDF4BF-E7D3-4807-925B-EBEC52806C14}"/>
    <dgm:cxn modelId="{6D872E5A-DB59-43F4-AA05-D0895E0B3F91}" type="presOf" srcId="{46E814BD-CB88-48E1-B793-C9098AB06D1D}" destId="{86B15DAA-5FC9-4ED9-9310-6CCA790AF388}" srcOrd="0" destOrd="3" presId="urn:microsoft.com/office/officeart/2005/8/layout/default"/>
    <dgm:cxn modelId="{62DF1695-587A-48C8-A2A6-AE58216AEAAF}" type="presOf" srcId="{B7EF13B5-5AB1-476C-8A7E-0E867D0F1556}" destId="{86B15DAA-5FC9-4ED9-9310-6CCA790AF388}" srcOrd="0" destOrd="2" presId="urn:microsoft.com/office/officeart/2005/8/layout/default"/>
    <dgm:cxn modelId="{9502E696-FCA5-4DF9-BD0A-7FCDB43E8BD6}" srcId="{696C6356-F0FC-470D-8E59-58DA4640346A}" destId="{6B1C8EA2-0A1B-4E45-BD66-B0C52EC9BA82}" srcOrd="0" destOrd="0" parTransId="{1C8F8762-7C9B-4642-A3ED-1B3B01FED421}" sibTransId="{21D27087-714A-42B0-A32C-DCA6F7BB1390}"/>
    <dgm:cxn modelId="{1F212DAC-0787-4F2D-A03D-9D20E83C291C}" type="presOf" srcId="{696C6356-F0FC-470D-8E59-58DA4640346A}" destId="{0D281C37-A2BC-4366-A093-640805AF44D3}" srcOrd="0" destOrd="0" presId="urn:microsoft.com/office/officeart/2005/8/layout/default"/>
    <dgm:cxn modelId="{CEF231D6-2F11-4D04-9328-26705C9D900E}" type="presOf" srcId="{6B1C8EA2-0A1B-4E45-BD66-B0C52EC9BA82}" destId="{86B15DAA-5FC9-4ED9-9310-6CCA790AF388}" srcOrd="0" destOrd="0" presId="urn:microsoft.com/office/officeart/2005/8/layout/default"/>
    <dgm:cxn modelId="{FF5E7360-9C63-44CD-8B57-057178C76548}" type="presParOf" srcId="{0D281C37-A2BC-4366-A093-640805AF44D3}" destId="{86B15DAA-5FC9-4ED9-9310-6CCA790AF388}" srcOrd="0" destOrd="0" presId="urn:microsoft.com/office/officeart/2005/8/layout/default"/>
    <dgm:cxn modelId="{F0A8DCA3-D728-4521-99D3-11DF4A189D85}" type="presParOf" srcId="{0D281C37-A2BC-4366-A093-640805AF44D3}" destId="{8A111C25-34DC-4B9D-825B-287622EF0649}" srcOrd="1" destOrd="0" presId="urn:microsoft.com/office/officeart/2005/8/layout/default"/>
    <dgm:cxn modelId="{A4DC068E-518B-4F90-A705-6A966159E4FB}" type="presParOf" srcId="{0D281C37-A2BC-4366-A093-640805AF44D3}" destId="{8BAC6B31-898D-4CD5-BC6D-ED0A8FBC35F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22E149B-DEA8-4234-BCB8-C704F043F375}"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IN"/>
        </a:p>
      </dgm:t>
    </dgm:pt>
    <dgm:pt modelId="{4AFF55C3-64DF-4A05-9444-8E8467D08E08}">
      <dgm:prSet custT="1"/>
      <dgm:spPr/>
      <dgm:t>
        <a:bodyPr/>
        <a:lstStyle/>
        <a:p>
          <a:pPr rtl="0"/>
          <a:r>
            <a:rPr lang="en-IN" sz="2700" dirty="0"/>
            <a:t>An </a:t>
          </a:r>
          <a:r>
            <a:rPr lang="en-IN" sz="2700" dirty="0">
              <a:solidFill>
                <a:srgbClr val="98220A"/>
              </a:solidFill>
            </a:rPr>
            <a:t>increased willingness </a:t>
          </a:r>
          <a:r>
            <a:rPr lang="en-IN" sz="2700" dirty="0"/>
            <a:t>to issue public apologies in India.</a:t>
          </a:r>
        </a:p>
        <a:p>
          <a:pPr rtl="0"/>
          <a:r>
            <a:rPr lang="en-IN" sz="2700" dirty="0"/>
            <a:t> </a:t>
          </a:r>
          <a:r>
            <a:rPr lang="en-IN" sz="2400" dirty="0"/>
            <a:t>( greater media vigilance, the viral nature of social media, or a public that knows its expectations and is unforgiving when those expectations are not met.) </a:t>
          </a:r>
        </a:p>
      </dgm:t>
    </dgm:pt>
    <dgm:pt modelId="{F51ED7D6-B054-4272-8129-B1249C7AE2BB}" type="parTrans" cxnId="{BB7C2CF2-06C6-40A8-8939-9E5A32D3A4AC}">
      <dgm:prSet/>
      <dgm:spPr/>
      <dgm:t>
        <a:bodyPr/>
        <a:lstStyle/>
        <a:p>
          <a:endParaRPr lang="en-IN"/>
        </a:p>
      </dgm:t>
    </dgm:pt>
    <dgm:pt modelId="{0CD53756-9C22-4C76-B7E8-F93285251A1C}" type="sibTrans" cxnId="{BB7C2CF2-06C6-40A8-8939-9E5A32D3A4AC}">
      <dgm:prSet/>
      <dgm:spPr/>
      <dgm:t>
        <a:bodyPr/>
        <a:lstStyle/>
        <a:p>
          <a:endParaRPr lang="en-IN"/>
        </a:p>
      </dgm:t>
    </dgm:pt>
    <dgm:pt modelId="{A9DBC18B-A0B5-4CFE-A395-83B1B4601E5C}">
      <dgm:prSet custT="1"/>
      <dgm:spPr/>
      <dgm:t>
        <a:bodyPr/>
        <a:lstStyle/>
        <a:p>
          <a:pPr rtl="0"/>
          <a:r>
            <a:rPr lang="en-IN" sz="2800" dirty="0"/>
            <a:t>The communicative honesty and a sincerity in a written apology can be achieved only when the </a:t>
          </a:r>
          <a:r>
            <a:rPr lang="en-IN" sz="2800" dirty="0" err="1">
              <a:solidFill>
                <a:srgbClr val="98220A"/>
              </a:solidFill>
            </a:rPr>
            <a:t>connotational</a:t>
          </a:r>
          <a:r>
            <a:rPr lang="en-IN" sz="2800" dirty="0">
              <a:solidFill>
                <a:srgbClr val="98220A"/>
              </a:solidFill>
            </a:rPr>
            <a:t> meanings of the linguistic choices is clearly understood</a:t>
          </a:r>
          <a:r>
            <a:rPr lang="en-IN" sz="2800" dirty="0"/>
            <a:t>.</a:t>
          </a:r>
        </a:p>
      </dgm:t>
    </dgm:pt>
    <dgm:pt modelId="{BFBB71D3-83C1-4C2C-9C0C-9A9DCC989533}" type="parTrans" cxnId="{7FBDCEB2-0D0F-4737-8DCA-DA1A803EC72D}">
      <dgm:prSet/>
      <dgm:spPr/>
      <dgm:t>
        <a:bodyPr/>
        <a:lstStyle/>
        <a:p>
          <a:endParaRPr lang="en-IN"/>
        </a:p>
      </dgm:t>
    </dgm:pt>
    <dgm:pt modelId="{27142305-81C5-42DF-8CFF-CC2866A8837A}" type="sibTrans" cxnId="{7FBDCEB2-0D0F-4737-8DCA-DA1A803EC72D}">
      <dgm:prSet/>
      <dgm:spPr/>
      <dgm:t>
        <a:bodyPr/>
        <a:lstStyle/>
        <a:p>
          <a:endParaRPr lang="en-IN"/>
        </a:p>
      </dgm:t>
    </dgm:pt>
    <dgm:pt modelId="{EF24A8C2-A5F4-43F1-970B-A1517384E275}" type="pres">
      <dgm:prSet presAssocID="{C22E149B-DEA8-4234-BCB8-C704F043F375}" presName="diagram" presStyleCnt="0">
        <dgm:presLayoutVars>
          <dgm:dir/>
          <dgm:resizeHandles val="exact"/>
        </dgm:presLayoutVars>
      </dgm:prSet>
      <dgm:spPr/>
    </dgm:pt>
    <dgm:pt modelId="{481866EE-E2E3-4688-B6DE-83825A6D544F}" type="pres">
      <dgm:prSet presAssocID="{4AFF55C3-64DF-4A05-9444-8E8467D08E08}" presName="node" presStyleLbl="node1" presStyleIdx="0" presStyleCnt="2">
        <dgm:presLayoutVars>
          <dgm:bulletEnabled val="1"/>
        </dgm:presLayoutVars>
      </dgm:prSet>
      <dgm:spPr/>
    </dgm:pt>
    <dgm:pt modelId="{8A4C91D2-831B-4A43-82C9-4CC9F798C605}" type="pres">
      <dgm:prSet presAssocID="{0CD53756-9C22-4C76-B7E8-F93285251A1C}" presName="sibTrans" presStyleCnt="0"/>
      <dgm:spPr/>
    </dgm:pt>
    <dgm:pt modelId="{412478DD-05F6-4D0C-BD9D-D1C2E1AE1847}" type="pres">
      <dgm:prSet presAssocID="{A9DBC18B-A0B5-4CFE-A395-83B1B4601E5C}" presName="node" presStyleLbl="node1" presStyleIdx="1" presStyleCnt="2">
        <dgm:presLayoutVars>
          <dgm:bulletEnabled val="1"/>
        </dgm:presLayoutVars>
      </dgm:prSet>
      <dgm:spPr/>
    </dgm:pt>
  </dgm:ptLst>
  <dgm:cxnLst>
    <dgm:cxn modelId="{54200411-9CD4-4267-99F8-FEF4C010E527}" type="presOf" srcId="{C22E149B-DEA8-4234-BCB8-C704F043F375}" destId="{EF24A8C2-A5F4-43F1-970B-A1517384E275}" srcOrd="0" destOrd="0" presId="urn:microsoft.com/office/officeart/2005/8/layout/default"/>
    <dgm:cxn modelId="{7FBDCEB2-0D0F-4737-8DCA-DA1A803EC72D}" srcId="{C22E149B-DEA8-4234-BCB8-C704F043F375}" destId="{A9DBC18B-A0B5-4CFE-A395-83B1B4601E5C}" srcOrd="1" destOrd="0" parTransId="{BFBB71D3-83C1-4C2C-9C0C-9A9DCC989533}" sibTransId="{27142305-81C5-42DF-8CFF-CC2866A8837A}"/>
    <dgm:cxn modelId="{873603C0-FA92-48C3-B3B4-6E766A928D7D}" type="presOf" srcId="{A9DBC18B-A0B5-4CFE-A395-83B1B4601E5C}" destId="{412478DD-05F6-4D0C-BD9D-D1C2E1AE1847}" srcOrd="0" destOrd="0" presId="urn:microsoft.com/office/officeart/2005/8/layout/default"/>
    <dgm:cxn modelId="{3C5F7FED-9353-441C-B00E-46999679127D}" type="presOf" srcId="{4AFF55C3-64DF-4A05-9444-8E8467D08E08}" destId="{481866EE-E2E3-4688-B6DE-83825A6D544F}" srcOrd="0" destOrd="0" presId="urn:microsoft.com/office/officeart/2005/8/layout/default"/>
    <dgm:cxn modelId="{BB7C2CF2-06C6-40A8-8939-9E5A32D3A4AC}" srcId="{C22E149B-DEA8-4234-BCB8-C704F043F375}" destId="{4AFF55C3-64DF-4A05-9444-8E8467D08E08}" srcOrd="0" destOrd="0" parTransId="{F51ED7D6-B054-4272-8129-B1249C7AE2BB}" sibTransId="{0CD53756-9C22-4C76-B7E8-F93285251A1C}"/>
    <dgm:cxn modelId="{C95F3F40-B360-4FC0-B50E-564EDE5DF295}" type="presParOf" srcId="{EF24A8C2-A5F4-43F1-970B-A1517384E275}" destId="{481866EE-E2E3-4688-B6DE-83825A6D544F}" srcOrd="0" destOrd="0" presId="urn:microsoft.com/office/officeart/2005/8/layout/default"/>
    <dgm:cxn modelId="{06FD2B91-C209-47A2-9A8D-37BE80ECB8D7}" type="presParOf" srcId="{EF24A8C2-A5F4-43F1-970B-A1517384E275}" destId="{8A4C91D2-831B-4A43-82C9-4CC9F798C605}" srcOrd="1" destOrd="0" presId="urn:microsoft.com/office/officeart/2005/8/layout/default"/>
    <dgm:cxn modelId="{3223394C-D772-42F3-AC58-30F7556CD754}" type="presParOf" srcId="{EF24A8C2-A5F4-43F1-970B-A1517384E275}" destId="{412478DD-05F6-4D0C-BD9D-D1C2E1AE184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983EE-B69A-4BAD-B5A9-F4F2A911F2AD}">
      <dsp:nvSpPr>
        <dsp:cNvPr id="0" name=""/>
        <dsp:cNvSpPr/>
      </dsp:nvSpPr>
      <dsp:spPr>
        <a:xfrm>
          <a:off x="176039" y="62442"/>
          <a:ext cx="4323898" cy="25943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dirty="0"/>
            <a:t>The  impact and effect of the </a:t>
          </a:r>
          <a:r>
            <a:rPr lang="en-IN" sz="2400" b="1" kern="1200" dirty="0"/>
            <a:t>written medium is very different  </a:t>
          </a:r>
          <a:r>
            <a:rPr lang="en-IN" sz="2400" b="0" kern="1200" dirty="0"/>
            <a:t>from a</a:t>
          </a:r>
          <a:r>
            <a:rPr lang="en-IN" sz="2400" b="1" kern="1200" dirty="0"/>
            <a:t> spoken  face to face communication</a:t>
          </a:r>
          <a:r>
            <a:rPr lang="en-IN" sz="2400" kern="1200" dirty="0"/>
            <a:t>. </a:t>
          </a:r>
        </a:p>
      </dsp:txBody>
      <dsp:txXfrm>
        <a:off x="176039" y="62442"/>
        <a:ext cx="4323898" cy="2594339"/>
      </dsp:txXfrm>
    </dsp:sp>
    <dsp:sp modelId="{D04301C6-2BF6-4BC7-863B-31CF45B5F944}">
      <dsp:nvSpPr>
        <dsp:cNvPr id="0" name=""/>
        <dsp:cNvSpPr/>
      </dsp:nvSpPr>
      <dsp:spPr>
        <a:xfrm>
          <a:off x="4947591" y="62442"/>
          <a:ext cx="4323898" cy="25943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a:t>Unaided by the non-verbal elements of communication, the written apology </a:t>
          </a:r>
          <a:r>
            <a:rPr lang="en-IN" sz="2400" b="1" kern="1200"/>
            <a:t>requires select choice of words</a:t>
          </a:r>
          <a:r>
            <a:rPr lang="en-IN" sz="2400" kern="1200"/>
            <a:t> to express the intent. </a:t>
          </a:r>
        </a:p>
      </dsp:txBody>
      <dsp:txXfrm>
        <a:off x="4947591" y="62442"/>
        <a:ext cx="4323898" cy="2594339"/>
      </dsp:txXfrm>
    </dsp:sp>
    <dsp:sp modelId="{001C00DD-53EB-4E71-917C-5E4EAEE20217}">
      <dsp:nvSpPr>
        <dsp:cNvPr id="0" name=""/>
        <dsp:cNvSpPr/>
      </dsp:nvSpPr>
      <dsp:spPr>
        <a:xfrm>
          <a:off x="438521" y="2811732"/>
          <a:ext cx="4902479" cy="25943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dirty="0"/>
            <a:t>Research on the written apology delivered via the digital medium, without non-verbal aids, needs further analysis, especially with reference to the choice of words and the syntactic structure that is used.</a:t>
          </a:r>
        </a:p>
      </dsp:txBody>
      <dsp:txXfrm>
        <a:off x="438521" y="2811732"/>
        <a:ext cx="4902479" cy="25943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00D1F-1101-4105-8784-48FB8FF272E1}">
      <dsp:nvSpPr>
        <dsp:cNvPr id="0" name=""/>
        <dsp:cNvSpPr/>
      </dsp:nvSpPr>
      <dsp:spPr>
        <a:xfrm>
          <a:off x="0" y="1173"/>
          <a:ext cx="10544800" cy="0"/>
        </a:xfrm>
        <a:prstGeom prst="line">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CFCD5D-4619-4215-A79E-204C220CBF6D}">
      <dsp:nvSpPr>
        <dsp:cNvPr id="0" name=""/>
        <dsp:cNvSpPr/>
      </dsp:nvSpPr>
      <dsp:spPr>
        <a:xfrm>
          <a:off x="0" y="1173"/>
          <a:ext cx="10544800" cy="68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t>“Sorry” was found to be the most commonly-used form in different spoken corpora. (</a:t>
          </a:r>
          <a:r>
            <a:rPr lang="en-IN" sz="2000" kern="1200" dirty="0">
              <a:solidFill>
                <a:schemeClr val="tx1"/>
              </a:solidFill>
            </a:rPr>
            <a:t>Harrison 2013)</a:t>
          </a:r>
        </a:p>
      </dsp:txBody>
      <dsp:txXfrm>
        <a:off x="0" y="1173"/>
        <a:ext cx="10544800" cy="685018"/>
      </dsp:txXfrm>
    </dsp:sp>
    <dsp:sp modelId="{8503C2CD-A9EB-4F1B-BD1C-5B6A417DFB0B}">
      <dsp:nvSpPr>
        <dsp:cNvPr id="0" name=""/>
        <dsp:cNvSpPr/>
      </dsp:nvSpPr>
      <dsp:spPr>
        <a:xfrm>
          <a:off x="0" y="507327"/>
          <a:ext cx="10544800" cy="0"/>
        </a:xfrm>
        <a:prstGeom prst="line">
          <a:avLst/>
        </a:prstGeom>
        <a:solidFill>
          <a:schemeClr val="accent2">
            <a:shade val="50000"/>
            <a:hueOff val="-197058"/>
            <a:satOff val="2594"/>
            <a:lumOff val="15539"/>
            <a:alphaOff val="0"/>
          </a:schemeClr>
        </a:solidFill>
        <a:ln w="12700" cap="flat" cmpd="sng" algn="ctr">
          <a:solidFill>
            <a:schemeClr val="accent2">
              <a:shade val="50000"/>
              <a:hueOff val="-197058"/>
              <a:satOff val="2594"/>
              <a:lumOff val="155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54131-FCE9-4D42-83ED-9CBC1AEE8B6D}">
      <dsp:nvSpPr>
        <dsp:cNvPr id="0" name=""/>
        <dsp:cNvSpPr/>
      </dsp:nvSpPr>
      <dsp:spPr>
        <a:xfrm>
          <a:off x="0" y="583569"/>
          <a:ext cx="10544800" cy="68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t>In personal (one-to-one) emails, “sorry” was the most frequently-used form (85.7%),</a:t>
          </a:r>
        </a:p>
      </dsp:txBody>
      <dsp:txXfrm>
        <a:off x="0" y="583569"/>
        <a:ext cx="10544800" cy="685018"/>
      </dsp:txXfrm>
    </dsp:sp>
    <dsp:sp modelId="{062EB126-22DD-417B-BB7D-12192E8E1096}">
      <dsp:nvSpPr>
        <dsp:cNvPr id="0" name=""/>
        <dsp:cNvSpPr/>
      </dsp:nvSpPr>
      <dsp:spPr>
        <a:xfrm>
          <a:off x="0" y="1072892"/>
          <a:ext cx="10544800" cy="0"/>
        </a:xfrm>
        <a:prstGeom prst="line">
          <a:avLst/>
        </a:prstGeom>
        <a:solidFill>
          <a:schemeClr val="accent2">
            <a:shade val="50000"/>
            <a:hueOff val="-394115"/>
            <a:satOff val="5189"/>
            <a:lumOff val="31078"/>
            <a:alphaOff val="0"/>
          </a:schemeClr>
        </a:solidFill>
        <a:ln w="12700" cap="flat" cmpd="sng" algn="ctr">
          <a:solidFill>
            <a:schemeClr val="accent2">
              <a:shade val="50000"/>
              <a:hueOff val="-394115"/>
              <a:satOff val="5189"/>
              <a:lumOff val="3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4B983-FCF5-4F20-8BFC-B5A4D990EDE8}">
      <dsp:nvSpPr>
        <dsp:cNvPr id="0" name=""/>
        <dsp:cNvSpPr/>
      </dsp:nvSpPr>
      <dsp:spPr>
        <a:xfrm>
          <a:off x="0" y="1185112"/>
          <a:ext cx="10534502" cy="915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t> In professional (one-to-many) emails where the apologiser was apologising in role, the most common form was an offer of apology (e.g.. I apologise (97%). (Hatipoğlu,2004)</a:t>
          </a:r>
        </a:p>
      </dsp:txBody>
      <dsp:txXfrm>
        <a:off x="0" y="1185112"/>
        <a:ext cx="10534502" cy="915958"/>
      </dsp:txXfrm>
    </dsp:sp>
    <dsp:sp modelId="{8CAC98D7-042C-4352-8FB5-28BCF3050F5F}">
      <dsp:nvSpPr>
        <dsp:cNvPr id="0" name=""/>
        <dsp:cNvSpPr/>
      </dsp:nvSpPr>
      <dsp:spPr>
        <a:xfrm>
          <a:off x="0" y="2160982"/>
          <a:ext cx="10544800" cy="0"/>
        </a:xfrm>
        <a:prstGeom prst="line">
          <a:avLst/>
        </a:prstGeom>
        <a:solidFill>
          <a:schemeClr val="accent2">
            <a:shade val="50000"/>
            <a:hueOff val="-591173"/>
            <a:satOff val="7783"/>
            <a:lumOff val="46617"/>
            <a:alphaOff val="0"/>
          </a:schemeClr>
        </a:solidFill>
        <a:ln w="12700" cap="flat" cmpd="sng" algn="ctr">
          <a:solidFill>
            <a:schemeClr val="accent2">
              <a:shade val="50000"/>
              <a:hueOff val="-591173"/>
              <a:satOff val="7783"/>
              <a:lumOff val="466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8BB43-4BA3-497C-82BB-1B6D141541DA}">
      <dsp:nvSpPr>
        <dsp:cNvPr id="0" name=""/>
        <dsp:cNvSpPr/>
      </dsp:nvSpPr>
      <dsp:spPr>
        <a:xfrm>
          <a:off x="0" y="2287170"/>
          <a:ext cx="10544800" cy="68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t>However, in our study- individuals-in-a role and organizations “sorry” is the preferred IFID</a:t>
          </a:r>
          <a:endParaRPr lang="en-IN" sz="2000" kern="1200" dirty="0"/>
        </a:p>
      </dsp:txBody>
      <dsp:txXfrm>
        <a:off x="0" y="2287170"/>
        <a:ext cx="10544800" cy="685018"/>
      </dsp:txXfrm>
    </dsp:sp>
    <dsp:sp modelId="{2A3A3CA5-9A42-480B-B308-BCDE6A8505CF}">
      <dsp:nvSpPr>
        <dsp:cNvPr id="0" name=""/>
        <dsp:cNvSpPr/>
      </dsp:nvSpPr>
      <dsp:spPr>
        <a:xfrm>
          <a:off x="0" y="2972188"/>
          <a:ext cx="10544800" cy="0"/>
        </a:xfrm>
        <a:prstGeom prst="line">
          <a:avLst/>
        </a:prstGeom>
        <a:solidFill>
          <a:schemeClr val="accent2">
            <a:shade val="50000"/>
            <a:hueOff val="-394115"/>
            <a:satOff val="5189"/>
            <a:lumOff val="31078"/>
            <a:alphaOff val="0"/>
          </a:schemeClr>
        </a:solidFill>
        <a:ln w="12700" cap="flat" cmpd="sng" algn="ctr">
          <a:solidFill>
            <a:schemeClr val="accent2">
              <a:shade val="50000"/>
              <a:hueOff val="-394115"/>
              <a:satOff val="5189"/>
              <a:lumOff val="3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EBFE40-8E5E-4764-903A-A60673E08706}">
      <dsp:nvSpPr>
        <dsp:cNvPr id="0" name=""/>
        <dsp:cNvSpPr/>
      </dsp:nvSpPr>
      <dsp:spPr>
        <a:xfrm>
          <a:off x="0" y="2972188"/>
          <a:ext cx="10544800" cy="68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t>Reason?- 1)The nature of the social media interaction. 2) English is second language for Indians .</a:t>
          </a:r>
        </a:p>
      </dsp:txBody>
      <dsp:txXfrm>
        <a:off x="0" y="2972188"/>
        <a:ext cx="10544800" cy="685018"/>
      </dsp:txXfrm>
    </dsp:sp>
    <dsp:sp modelId="{AE62D6A4-88FC-4312-90B0-1ECC2A73AFD5}">
      <dsp:nvSpPr>
        <dsp:cNvPr id="0" name=""/>
        <dsp:cNvSpPr/>
      </dsp:nvSpPr>
      <dsp:spPr>
        <a:xfrm>
          <a:off x="0" y="3657207"/>
          <a:ext cx="10544800" cy="0"/>
        </a:xfrm>
        <a:prstGeom prst="line">
          <a:avLst/>
        </a:prstGeom>
        <a:solidFill>
          <a:schemeClr val="accent2">
            <a:shade val="50000"/>
            <a:hueOff val="-197058"/>
            <a:satOff val="2594"/>
            <a:lumOff val="15539"/>
            <a:alphaOff val="0"/>
          </a:schemeClr>
        </a:solidFill>
        <a:ln w="12700" cap="flat" cmpd="sng" algn="ctr">
          <a:solidFill>
            <a:schemeClr val="accent2">
              <a:shade val="50000"/>
              <a:hueOff val="-197058"/>
              <a:satOff val="2594"/>
              <a:lumOff val="155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EF20C7-F662-454C-A25D-4CF5FFEAFCC9}">
      <dsp:nvSpPr>
        <dsp:cNvPr id="0" name=""/>
        <dsp:cNvSpPr/>
      </dsp:nvSpPr>
      <dsp:spPr>
        <a:xfrm>
          <a:off x="0" y="3657207"/>
          <a:ext cx="10544800" cy="68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t>Can be effective in situations where emotions and sentiments are strongly involved. </a:t>
          </a:r>
          <a:endParaRPr lang="en-IN" sz="2000" kern="1200" dirty="0"/>
        </a:p>
      </dsp:txBody>
      <dsp:txXfrm>
        <a:off x="0" y="3657207"/>
        <a:ext cx="10544800" cy="6850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5FB76-8420-412E-A1C5-0079F6A7ED97}">
      <dsp:nvSpPr>
        <dsp:cNvPr id="0" name=""/>
        <dsp:cNvSpPr/>
      </dsp:nvSpPr>
      <dsp:spPr>
        <a:xfrm>
          <a:off x="0" y="2446"/>
          <a:ext cx="9996000" cy="0"/>
        </a:xfrm>
        <a:prstGeom prst="line">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1800BB-2E26-4058-B5DA-A18F43EC19FC}">
      <dsp:nvSpPr>
        <dsp:cNvPr id="0" name=""/>
        <dsp:cNvSpPr/>
      </dsp:nvSpPr>
      <dsp:spPr>
        <a:xfrm>
          <a:off x="0" y="2446"/>
          <a:ext cx="9996000" cy="166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IN" sz="2100" kern="1200" dirty="0"/>
            <a:t>The noun form apologies enables writers to </a:t>
          </a:r>
          <a:r>
            <a:rPr lang="en-IN" sz="2100" b="1" kern="1200" dirty="0">
              <a:solidFill>
                <a:srgbClr val="98220A"/>
              </a:solidFill>
            </a:rPr>
            <a:t>distance themselves and minimise their responsibility</a:t>
          </a:r>
          <a:r>
            <a:rPr lang="en-IN" sz="2100" kern="1200" dirty="0"/>
            <a:t> for the offence. When writers use this form, they may simply be following convention without consciously seeking to minimise their responsibility: </a:t>
          </a:r>
          <a:r>
            <a:rPr lang="en-IN" sz="2100" kern="1200" dirty="0" err="1"/>
            <a:t>nonetheless,the</a:t>
          </a:r>
          <a:r>
            <a:rPr lang="en-IN" sz="2100" kern="1200" dirty="0"/>
            <a:t> established convention incorporates a distancing from the offence.(Harrison 2013)</a:t>
          </a:r>
        </a:p>
      </dsp:txBody>
      <dsp:txXfrm>
        <a:off x="0" y="2446"/>
        <a:ext cx="9996000" cy="1668201"/>
      </dsp:txXfrm>
    </dsp:sp>
    <dsp:sp modelId="{C5332CF4-7ADA-4EF1-8EC3-615023CE72E7}">
      <dsp:nvSpPr>
        <dsp:cNvPr id="0" name=""/>
        <dsp:cNvSpPr/>
      </dsp:nvSpPr>
      <dsp:spPr>
        <a:xfrm>
          <a:off x="0" y="1670647"/>
          <a:ext cx="9996000" cy="0"/>
        </a:xfrm>
        <a:prstGeom prst="line">
          <a:avLst/>
        </a:prstGeom>
        <a:solidFill>
          <a:schemeClr val="accent2">
            <a:shade val="50000"/>
            <a:hueOff val="-394115"/>
            <a:satOff val="5189"/>
            <a:lumOff val="31078"/>
            <a:alphaOff val="0"/>
          </a:schemeClr>
        </a:solidFill>
        <a:ln w="12700" cap="flat" cmpd="sng" algn="ctr">
          <a:solidFill>
            <a:schemeClr val="accent2">
              <a:shade val="50000"/>
              <a:hueOff val="-394115"/>
              <a:satOff val="5189"/>
              <a:lumOff val="3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410AC1-AC6A-4635-A8A0-1D05C8BD3811}">
      <dsp:nvSpPr>
        <dsp:cNvPr id="0" name=""/>
        <dsp:cNvSpPr/>
      </dsp:nvSpPr>
      <dsp:spPr>
        <a:xfrm>
          <a:off x="0" y="1670647"/>
          <a:ext cx="9996000" cy="166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IN" sz="2100" kern="1200" dirty="0" err="1"/>
            <a:t>Hatipoglu</a:t>
          </a:r>
          <a:r>
            <a:rPr lang="en-IN" sz="2100" kern="1200" dirty="0"/>
            <a:t> (2004) suggests that writers use apologies when they are apologising in a role (e.g.. as the representative of an organisation). When speaking personally, they use other forms, typically “sorry”. </a:t>
          </a:r>
        </a:p>
      </dsp:txBody>
      <dsp:txXfrm>
        <a:off x="0" y="1670647"/>
        <a:ext cx="9996000" cy="1668201"/>
      </dsp:txXfrm>
    </dsp:sp>
    <dsp:sp modelId="{21A1CB33-B323-41C9-8B4C-49119A0C4174}">
      <dsp:nvSpPr>
        <dsp:cNvPr id="0" name=""/>
        <dsp:cNvSpPr/>
      </dsp:nvSpPr>
      <dsp:spPr>
        <a:xfrm>
          <a:off x="0" y="3338848"/>
          <a:ext cx="9996000" cy="0"/>
        </a:xfrm>
        <a:prstGeom prst="line">
          <a:avLst/>
        </a:prstGeom>
        <a:solidFill>
          <a:schemeClr val="accent2">
            <a:shade val="50000"/>
            <a:hueOff val="-394115"/>
            <a:satOff val="5189"/>
            <a:lumOff val="31078"/>
            <a:alphaOff val="0"/>
          </a:schemeClr>
        </a:solidFill>
        <a:ln w="12700" cap="flat" cmpd="sng" algn="ctr">
          <a:solidFill>
            <a:schemeClr val="accent2">
              <a:shade val="50000"/>
              <a:hueOff val="-394115"/>
              <a:satOff val="5189"/>
              <a:lumOff val="3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DA8ECB-6352-4B27-AE71-CB5746E425FE}">
      <dsp:nvSpPr>
        <dsp:cNvPr id="0" name=""/>
        <dsp:cNvSpPr/>
      </dsp:nvSpPr>
      <dsp:spPr>
        <a:xfrm>
          <a:off x="0" y="3338848"/>
          <a:ext cx="9996000" cy="166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IN" sz="2100" kern="1200" dirty="0"/>
            <a:t>Another possibility is that use of the noun form enables the writer to </a:t>
          </a:r>
          <a:r>
            <a:rPr lang="en-IN" sz="2100" b="1" kern="1200" dirty="0">
              <a:solidFill>
                <a:srgbClr val="98220A"/>
              </a:solidFill>
            </a:rPr>
            <a:t>avoid the personal pronoun</a:t>
          </a:r>
          <a:r>
            <a:rPr lang="en-IN" sz="2100" kern="1200" dirty="0"/>
            <a:t>, creating a distance between the writer and the responsibility for the offence (</a:t>
          </a:r>
          <a:r>
            <a:rPr lang="en-IN" sz="2100" kern="1200" dirty="0" err="1"/>
            <a:t>Hatipoblu</a:t>
          </a:r>
          <a:r>
            <a:rPr lang="en-IN" sz="2100" kern="1200" dirty="0"/>
            <a:t> 2005).</a:t>
          </a:r>
        </a:p>
      </dsp:txBody>
      <dsp:txXfrm>
        <a:off x="0" y="3338848"/>
        <a:ext cx="9996000" cy="166820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F1D8F-1DB1-4681-9B50-D8CA4AC08D1F}">
      <dsp:nvSpPr>
        <dsp:cNvPr id="0" name=""/>
        <dsp:cNvSpPr/>
      </dsp:nvSpPr>
      <dsp:spPr>
        <a:xfrm>
          <a:off x="0" y="1918"/>
          <a:ext cx="9996000" cy="0"/>
        </a:xfrm>
        <a:prstGeom prst="line">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BD95E5-15DC-4C3B-908D-46864D75F5AF}">
      <dsp:nvSpPr>
        <dsp:cNvPr id="0" name=""/>
        <dsp:cNvSpPr/>
      </dsp:nvSpPr>
      <dsp:spPr>
        <a:xfrm>
          <a:off x="0" y="1918"/>
          <a:ext cx="9996000" cy="130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en-IN" sz="3000" kern="1200"/>
            <a:t>In our data, though “apology” is used frequently by individuals-in-a-role .However, “sorry” has a higher occurrence.</a:t>
          </a:r>
        </a:p>
      </dsp:txBody>
      <dsp:txXfrm>
        <a:off x="0" y="1918"/>
        <a:ext cx="9996000" cy="1308187"/>
      </dsp:txXfrm>
    </dsp:sp>
    <dsp:sp modelId="{54028958-00EA-4DA6-B56A-44681D048A1A}">
      <dsp:nvSpPr>
        <dsp:cNvPr id="0" name=""/>
        <dsp:cNvSpPr/>
      </dsp:nvSpPr>
      <dsp:spPr>
        <a:xfrm>
          <a:off x="0" y="1310106"/>
          <a:ext cx="9996000" cy="0"/>
        </a:xfrm>
        <a:prstGeom prst="line">
          <a:avLst/>
        </a:prstGeom>
        <a:solidFill>
          <a:schemeClr val="accent2">
            <a:shade val="50000"/>
            <a:hueOff val="-394115"/>
            <a:satOff val="5189"/>
            <a:lumOff val="31078"/>
            <a:alphaOff val="0"/>
          </a:schemeClr>
        </a:solidFill>
        <a:ln w="12700" cap="flat" cmpd="sng" algn="ctr">
          <a:solidFill>
            <a:schemeClr val="accent2">
              <a:shade val="50000"/>
              <a:hueOff val="-394115"/>
              <a:satOff val="5189"/>
              <a:lumOff val="3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92176A-A9A2-4C4E-841F-57BCEEC86FA8}">
      <dsp:nvSpPr>
        <dsp:cNvPr id="0" name=""/>
        <dsp:cNvSpPr/>
      </dsp:nvSpPr>
      <dsp:spPr>
        <a:xfrm>
          <a:off x="0" y="1310106"/>
          <a:ext cx="9996000" cy="130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en-IN" sz="3000" kern="1200" dirty="0"/>
            <a:t>Does “sorry” convey more sincerity?*</a:t>
          </a:r>
        </a:p>
      </dsp:txBody>
      <dsp:txXfrm>
        <a:off x="0" y="1310106"/>
        <a:ext cx="9996000" cy="1308187"/>
      </dsp:txXfrm>
    </dsp:sp>
    <dsp:sp modelId="{3F5FFEA3-DAEE-4589-9A08-BC4C6F27006B}">
      <dsp:nvSpPr>
        <dsp:cNvPr id="0" name=""/>
        <dsp:cNvSpPr/>
      </dsp:nvSpPr>
      <dsp:spPr>
        <a:xfrm>
          <a:off x="0" y="2618293"/>
          <a:ext cx="9996000" cy="0"/>
        </a:xfrm>
        <a:prstGeom prst="line">
          <a:avLst/>
        </a:prstGeom>
        <a:solidFill>
          <a:schemeClr val="accent2">
            <a:shade val="50000"/>
            <a:hueOff val="-394115"/>
            <a:satOff val="5189"/>
            <a:lumOff val="31078"/>
            <a:alphaOff val="0"/>
          </a:schemeClr>
        </a:solidFill>
        <a:ln w="12700" cap="flat" cmpd="sng" algn="ctr">
          <a:solidFill>
            <a:schemeClr val="accent2">
              <a:shade val="50000"/>
              <a:hueOff val="-394115"/>
              <a:satOff val="5189"/>
              <a:lumOff val="3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B98D1-C9F8-4C94-A6FD-2CF39DF5A74B}">
      <dsp:nvSpPr>
        <dsp:cNvPr id="0" name=""/>
        <dsp:cNvSpPr/>
      </dsp:nvSpPr>
      <dsp:spPr>
        <a:xfrm>
          <a:off x="0" y="2618293"/>
          <a:ext cx="9996000" cy="1308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en-IN" sz="3000" kern="1200" dirty="0"/>
            <a:t>Is “apology” a mere convention?</a:t>
          </a:r>
        </a:p>
      </dsp:txBody>
      <dsp:txXfrm>
        <a:off x="0" y="2618293"/>
        <a:ext cx="9996000" cy="13081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3BFA7-DA40-4AA3-80B7-684A04D50E2C}">
      <dsp:nvSpPr>
        <dsp:cNvPr id="0" name=""/>
        <dsp:cNvSpPr/>
      </dsp:nvSpPr>
      <dsp:spPr>
        <a:xfrm>
          <a:off x="0" y="0"/>
          <a:ext cx="9996000" cy="0"/>
        </a:xfrm>
        <a:prstGeom prst="line">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519AF-B56D-4D0D-81E0-F56413E10CDF}">
      <dsp:nvSpPr>
        <dsp:cNvPr id="0" name=""/>
        <dsp:cNvSpPr/>
      </dsp:nvSpPr>
      <dsp:spPr>
        <a:xfrm>
          <a:off x="0" y="0"/>
          <a:ext cx="9996000" cy="1964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t>A kind of sadness, with a high negative score and has the emotion label of sorrow. </a:t>
          </a:r>
          <a:endParaRPr lang="en-IN" sz="3200" kern="1200" dirty="0"/>
        </a:p>
      </dsp:txBody>
      <dsp:txXfrm>
        <a:off x="0" y="0"/>
        <a:ext cx="9996000" cy="1964199"/>
      </dsp:txXfrm>
    </dsp:sp>
    <dsp:sp modelId="{628FE22A-880B-47A2-8691-6650C84C049B}">
      <dsp:nvSpPr>
        <dsp:cNvPr id="0" name=""/>
        <dsp:cNvSpPr/>
      </dsp:nvSpPr>
      <dsp:spPr>
        <a:xfrm>
          <a:off x="0" y="1964199"/>
          <a:ext cx="9996000" cy="0"/>
        </a:xfrm>
        <a:prstGeom prst="line">
          <a:avLst/>
        </a:prstGeom>
        <a:solidFill>
          <a:schemeClr val="accent2">
            <a:shade val="50000"/>
            <a:hueOff val="-591173"/>
            <a:satOff val="7783"/>
            <a:lumOff val="46617"/>
            <a:alphaOff val="0"/>
          </a:schemeClr>
        </a:solidFill>
        <a:ln w="12700" cap="flat" cmpd="sng" algn="ctr">
          <a:solidFill>
            <a:schemeClr val="accent2">
              <a:shade val="50000"/>
              <a:hueOff val="-591173"/>
              <a:satOff val="7783"/>
              <a:lumOff val="466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15AD9-AEDB-473B-8D40-C7EAA9CCBD74}">
      <dsp:nvSpPr>
        <dsp:cNvPr id="0" name=""/>
        <dsp:cNvSpPr/>
      </dsp:nvSpPr>
      <dsp:spPr>
        <a:xfrm>
          <a:off x="0" y="1964199"/>
          <a:ext cx="9996000" cy="1964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IN" sz="3200" kern="1200" dirty="0"/>
            <a:t>Similar to “</a:t>
          </a:r>
          <a:r>
            <a:rPr lang="en-IN" sz="3200" kern="1200" dirty="0" err="1"/>
            <a:t>apology’,the</a:t>
          </a:r>
          <a:r>
            <a:rPr lang="en-IN" sz="3200" kern="1200" dirty="0"/>
            <a:t> noun form apologies enables writers to </a:t>
          </a:r>
          <a:r>
            <a:rPr lang="en-IN" sz="3200" b="1" kern="1200" dirty="0"/>
            <a:t>distance themselves and minimise their responsibility</a:t>
          </a:r>
          <a:r>
            <a:rPr lang="en-IN" sz="3200" kern="1200" dirty="0"/>
            <a:t> for the offence</a:t>
          </a:r>
        </a:p>
      </dsp:txBody>
      <dsp:txXfrm>
        <a:off x="0" y="1964199"/>
        <a:ext cx="9996000" cy="1964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4AE30-F4BE-43C6-8854-3B1F7AE1A5D8}">
      <dsp:nvSpPr>
        <dsp:cNvPr id="0" name=""/>
        <dsp:cNvSpPr/>
      </dsp:nvSpPr>
      <dsp:spPr>
        <a:xfrm>
          <a:off x="0" y="46927"/>
          <a:ext cx="4314679" cy="258880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IN" sz="4000" b="0" i="0" kern="1200" dirty="0">
              <a:latin typeface="Encode Sans"/>
            </a:rPr>
            <a:t>The study of the sincerity and effectiveness of public apologies.</a:t>
          </a:r>
          <a:endParaRPr lang="en-IN" sz="4000" b="0" kern="1200" dirty="0">
            <a:latin typeface="Encode Sans"/>
          </a:endParaRPr>
        </a:p>
      </dsp:txBody>
      <dsp:txXfrm>
        <a:off x="0" y="46927"/>
        <a:ext cx="4314679" cy="2588807"/>
      </dsp:txXfrm>
    </dsp:sp>
    <dsp:sp modelId="{6C759465-3761-40CE-A104-113957369199}">
      <dsp:nvSpPr>
        <dsp:cNvPr id="0" name=""/>
        <dsp:cNvSpPr/>
      </dsp:nvSpPr>
      <dsp:spPr>
        <a:xfrm>
          <a:off x="4551624" y="1702004"/>
          <a:ext cx="5244967" cy="258880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IN" sz="4000" b="0" i="0" kern="1200" dirty="0">
              <a:latin typeface="Encode Sans"/>
            </a:rPr>
            <a:t>The study of the semantics of the words directly related to apologies.</a:t>
          </a:r>
          <a:endParaRPr lang="en-IN" sz="4000" b="0" kern="1200" dirty="0">
            <a:latin typeface="Encode Sans"/>
          </a:endParaRPr>
        </a:p>
      </dsp:txBody>
      <dsp:txXfrm>
        <a:off x="4551624" y="1702004"/>
        <a:ext cx="5244967" cy="25888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03803-1A6B-426A-A361-1B470C2CD9E8}">
      <dsp:nvSpPr>
        <dsp:cNvPr id="0" name=""/>
        <dsp:cNvSpPr/>
      </dsp:nvSpPr>
      <dsp:spPr>
        <a:xfrm>
          <a:off x="7902" y="1993735"/>
          <a:ext cx="1395444" cy="165089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Corpus Collection</a:t>
          </a:r>
          <a:endParaRPr lang="en-IN" sz="2000" kern="1200" dirty="0"/>
        </a:p>
      </dsp:txBody>
      <dsp:txXfrm>
        <a:off x="48773" y="2034606"/>
        <a:ext cx="1313702" cy="1569152"/>
      </dsp:txXfrm>
    </dsp:sp>
    <dsp:sp modelId="{73E15A76-1AC3-4860-8C17-EC315A52E51C}">
      <dsp:nvSpPr>
        <dsp:cNvPr id="0" name=""/>
        <dsp:cNvSpPr/>
      </dsp:nvSpPr>
      <dsp:spPr>
        <a:xfrm>
          <a:off x="1542891" y="2646147"/>
          <a:ext cx="295834" cy="34607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542891" y="2715361"/>
        <a:ext cx="207084" cy="207642"/>
      </dsp:txXfrm>
    </dsp:sp>
    <dsp:sp modelId="{39D230B3-1CB3-4A60-8972-47A8283B07CD}">
      <dsp:nvSpPr>
        <dsp:cNvPr id="0" name=""/>
        <dsp:cNvSpPr/>
      </dsp:nvSpPr>
      <dsp:spPr>
        <a:xfrm>
          <a:off x="1961524" y="1993735"/>
          <a:ext cx="1395444" cy="165089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Keyword Selection</a:t>
          </a:r>
          <a:endParaRPr lang="en-IN" sz="2000" kern="1200" dirty="0"/>
        </a:p>
      </dsp:txBody>
      <dsp:txXfrm>
        <a:off x="2002395" y="2034606"/>
        <a:ext cx="1313702" cy="1569152"/>
      </dsp:txXfrm>
    </dsp:sp>
    <dsp:sp modelId="{00F7E615-3ABA-459C-A095-86C6747A2FAC}">
      <dsp:nvSpPr>
        <dsp:cNvPr id="0" name=""/>
        <dsp:cNvSpPr/>
      </dsp:nvSpPr>
      <dsp:spPr>
        <a:xfrm>
          <a:off x="3496513" y="2646147"/>
          <a:ext cx="295834" cy="34607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496513" y="2715361"/>
        <a:ext cx="207084" cy="207642"/>
      </dsp:txXfrm>
    </dsp:sp>
    <dsp:sp modelId="{B126F0E4-0310-4AFE-8ED0-F21AFE927CD4}">
      <dsp:nvSpPr>
        <dsp:cNvPr id="0" name=""/>
        <dsp:cNvSpPr/>
      </dsp:nvSpPr>
      <dsp:spPr>
        <a:xfrm>
          <a:off x="3915146" y="1993735"/>
          <a:ext cx="1758734" cy="165089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Determination of POS of keywords</a:t>
          </a:r>
          <a:endParaRPr lang="en-IN" sz="2000" kern="1200" dirty="0"/>
        </a:p>
      </dsp:txBody>
      <dsp:txXfrm>
        <a:off x="3963499" y="2042088"/>
        <a:ext cx="1662028" cy="1554188"/>
      </dsp:txXfrm>
    </dsp:sp>
    <dsp:sp modelId="{E7424B1A-D352-45DF-8D5F-F59A4F653D87}">
      <dsp:nvSpPr>
        <dsp:cNvPr id="0" name=""/>
        <dsp:cNvSpPr/>
      </dsp:nvSpPr>
      <dsp:spPr>
        <a:xfrm>
          <a:off x="5813425" y="2646147"/>
          <a:ext cx="295834" cy="34607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813425" y="2715361"/>
        <a:ext cx="207084" cy="207642"/>
      </dsp:txXfrm>
    </dsp:sp>
    <dsp:sp modelId="{03C74CAD-A1F7-4ED6-B04A-1D5133518BCD}">
      <dsp:nvSpPr>
        <dsp:cNvPr id="0" name=""/>
        <dsp:cNvSpPr/>
      </dsp:nvSpPr>
      <dsp:spPr>
        <a:xfrm>
          <a:off x="6232059" y="1993735"/>
          <a:ext cx="1990043" cy="165089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Determination of the correct sense of the keywords</a:t>
          </a:r>
          <a:endParaRPr lang="en-IN" sz="2000" kern="1200" dirty="0"/>
        </a:p>
      </dsp:txBody>
      <dsp:txXfrm>
        <a:off x="6280412" y="2042088"/>
        <a:ext cx="1893337" cy="1554188"/>
      </dsp:txXfrm>
    </dsp:sp>
    <dsp:sp modelId="{43E954EE-71B9-4060-A3FC-1266A78AA259}">
      <dsp:nvSpPr>
        <dsp:cNvPr id="0" name=""/>
        <dsp:cNvSpPr/>
      </dsp:nvSpPr>
      <dsp:spPr>
        <a:xfrm>
          <a:off x="8361647" y="2646147"/>
          <a:ext cx="295834" cy="34607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8361647" y="2715361"/>
        <a:ext cx="207084" cy="207642"/>
      </dsp:txXfrm>
    </dsp:sp>
    <dsp:sp modelId="{A3C216FE-07D5-4C65-90AC-F1878DA01A88}">
      <dsp:nvSpPr>
        <dsp:cNvPr id="0" name=""/>
        <dsp:cNvSpPr/>
      </dsp:nvSpPr>
      <dsp:spPr>
        <a:xfrm>
          <a:off x="8780280" y="1967032"/>
          <a:ext cx="1787285" cy="17043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Analysis using </a:t>
          </a:r>
          <a:r>
            <a:rPr lang="en-US" sz="2000" kern="1200" dirty="0" err="1"/>
            <a:t>WordNet</a:t>
          </a:r>
          <a:r>
            <a:rPr lang="en-US" sz="2000" kern="1200" dirty="0"/>
            <a:t>, </a:t>
          </a:r>
          <a:r>
            <a:rPr lang="en-US" sz="2000" kern="1200" dirty="0" err="1"/>
            <a:t>SentiWordNet</a:t>
          </a:r>
          <a:r>
            <a:rPr lang="en-US" sz="2000" kern="1200" dirty="0"/>
            <a:t>   </a:t>
          </a:r>
          <a:r>
            <a:rPr lang="en-US" sz="2000" kern="1200" dirty="0" err="1"/>
            <a:t>Wordnet</a:t>
          </a:r>
          <a:r>
            <a:rPr lang="en-US" sz="2000" kern="1200" dirty="0"/>
            <a:t>-Affect</a:t>
          </a:r>
          <a:endParaRPr lang="en-IN" sz="2000" kern="1200" dirty="0"/>
        </a:p>
      </dsp:txBody>
      <dsp:txXfrm>
        <a:off x="8830197" y="2016949"/>
        <a:ext cx="1687451" cy="1604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DC0FE-DE03-4298-878F-9CCA9AE9E1B7}">
      <dsp:nvSpPr>
        <dsp:cNvPr id="0" name=""/>
        <dsp:cNvSpPr/>
      </dsp:nvSpPr>
      <dsp:spPr>
        <a:xfrm>
          <a:off x="0" y="1918"/>
          <a:ext cx="9996000" cy="0"/>
        </a:xfrm>
        <a:prstGeom prst="line">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455E5-7115-40B0-A6AA-7FE18387AD8A}">
      <dsp:nvSpPr>
        <dsp:cNvPr id="0" name=""/>
        <dsp:cNvSpPr/>
      </dsp:nvSpPr>
      <dsp:spPr>
        <a:xfrm>
          <a:off x="0" y="1918"/>
          <a:ext cx="9996000" cy="65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t>English </a:t>
          </a:r>
          <a:r>
            <a:rPr lang="en-US" sz="2800" kern="1200" dirty="0" err="1"/>
            <a:t>WordNet</a:t>
          </a:r>
          <a:r>
            <a:rPr lang="en-US" sz="2800" kern="1200" dirty="0"/>
            <a:t> – meanings of the keywords -  semantic relations</a:t>
          </a:r>
          <a:endParaRPr lang="en-IN" sz="2800" kern="1200" dirty="0"/>
        </a:p>
      </dsp:txBody>
      <dsp:txXfrm>
        <a:off x="0" y="1918"/>
        <a:ext cx="9996000" cy="654093"/>
      </dsp:txXfrm>
    </dsp:sp>
    <dsp:sp modelId="{F2140957-6F9C-49EB-BA1A-6BBD4B4FCD9E}">
      <dsp:nvSpPr>
        <dsp:cNvPr id="0" name=""/>
        <dsp:cNvSpPr/>
      </dsp:nvSpPr>
      <dsp:spPr>
        <a:xfrm>
          <a:off x="0" y="656012"/>
          <a:ext cx="9996000" cy="0"/>
        </a:xfrm>
        <a:prstGeom prst="line">
          <a:avLst/>
        </a:prstGeom>
        <a:solidFill>
          <a:schemeClr val="accent2">
            <a:shade val="50000"/>
            <a:hueOff val="-197058"/>
            <a:satOff val="2594"/>
            <a:lumOff val="15539"/>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CDA60-3EF8-420D-A268-530A929787B2}">
      <dsp:nvSpPr>
        <dsp:cNvPr id="0" name=""/>
        <dsp:cNvSpPr/>
      </dsp:nvSpPr>
      <dsp:spPr>
        <a:xfrm>
          <a:off x="0" y="656012"/>
          <a:ext cx="9996000" cy="65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t>Senses searched in WordNet</a:t>
          </a:r>
          <a:endParaRPr lang="en-IN" sz="2800" kern="1200"/>
        </a:p>
      </dsp:txBody>
      <dsp:txXfrm>
        <a:off x="0" y="656012"/>
        <a:ext cx="9996000" cy="654093"/>
      </dsp:txXfrm>
    </dsp:sp>
    <dsp:sp modelId="{B67B61A2-F153-4990-8C38-E40F56AEF889}">
      <dsp:nvSpPr>
        <dsp:cNvPr id="0" name=""/>
        <dsp:cNvSpPr/>
      </dsp:nvSpPr>
      <dsp:spPr>
        <a:xfrm>
          <a:off x="0" y="1310106"/>
          <a:ext cx="9996000" cy="0"/>
        </a:xfrm>
        <a:prstGeom prst="line">
          <a:avLst/>
        </a:prstGeom>
        <a:solidFill>
          <a:schemeClr val="accent2">
            <a:shade val="50000"/>
            <a:hueOff val="-394115"/>
            <a:satOff val="5189"/>
            <a:lumOff val="31078"/>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59A3E1-0F9B-44EB-9FBC-38C382B8BE67}">
      <dsp:nvSpPr>
        <dsp:cNvPr id="0" name=""/>
        <dsp:cNvSpPr/>
      </dsp:nvSpPr>
      <dsp:spPr>
        <a:xfrm>
          <a:off x="0" y="1310106"/>
          <a:ext cx="9996000" cy="65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t>Babelfly - an online sense disambiguator</a:t>
          </a:r>
          <a:endParaRPr lang="en-IN" sz="2800" kern="1200"/>
        </a:p>
      </dsp:txBody>
      <dsp:txXfrm>
        <a:off x="0" y="1310106"/>
        <a:ext cx="9996000" cy="654093"/>
      </dsp:txXfrm>
    </dsp:sp>
    <dsp:sp modelId="{9E4E1D49-6C47-40B5-B870-7ABDF8C0B339}">
      <dsp:nvSpPr>
        <dsp:cNvPr id="0" name=""/>
        <dsp:cNvSpPr/>
      </dsp:nvSpPr>
      <dsp:spPr>
        <a:xfrm>
          <a:off x="0" y="1964200"/>
          <a:ext cx="9996000" cy="0"/>
        </a:xfrm>
        <a:prstGeom prst="line">
          <a:avLst/>
        </a:prstGeom>
        <a:solidFill>
          <a:schemeClr val="accent2">
            <a:shade val="50000"/>
            <a:hueOff val="-591173"/>
            <a:satOff val="7783"/>
            <a:lumOff val="46617"/>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205342-3EDD-424F-B714-992E0654B3BC}">
      <dsp:nvSpPr>
        <dsp:cNvPr id="0" name=""/>
        <dsp:cNvSpPr/>
      </dsp:nvSpPr>
      <dsp:spPr>
        <a:xfrm>
          <a:off x="0" y="1964200"/>
          <a:ext cx="9996000" cy="65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t>Senses - mapped to the senses in English WordNet. </a:t>
          </a:r>
          <a:endParaRPr lang="en-IN" sz="2800" kern="1200"/>
        </a:p>
      </dsp:txBody>
      <dsp:txXfrm>
        <a:off x="0" y="1964200"/>
        <a:ext cx="9996000" cy="654093"/>
      </dsp:txXfrm>
    </dsp:sp>
    <dsp:sp modelId="{2F2832AB-916A-4643-B5CC-3DC9434228B1}">
      <dsp:nvSpPr>
        <dsp:cNvPr id="0" name=""/>
        <dsp:cNvSpPr/>
      </dsp:nvSpPr>
      <dsp:spPr>
        <a:xfrm>
          <a:off x="0" y="2618293"/>
          <a:ext cx="9996000" cy="0"/>
        </a:xfrm>
        <a:prstGeom prst="line">
          <a:avLst/>
        </a:prstGeom>
        <a:solidFill>
          <a:schemeClr val="accent2">
            <a:shade val="50000"/>
            <a:hueOff val="-394115"/>
            <a:satOff val="5189"/>
            <a:lumOff val="31078"/>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2B2FCD-910C-4CFD-9F81-074FF17B10E2}">
      <dsp:nvSpPr>
        <dsp:cNvPr id="0" name=""/>
        <dsp:cNvSpPr/>
      </dsp:nvSpPr>
      <dsp:spPr>
        <a:xfrm>
          <a:off x="0" y="2618293"/>
          <a:ext cx="9996000" cy="654093"/>
        </a:xfrm>
        <a:prstGeom prst="rect">
          <a:avLst/>
        </a:prstGeom>
        <a:noFill/>
        <a:ln>
          <a:solidFill>
            <a:srgbClr val="98220A"/>
          </a:solid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r" defTabSz="889000" rtl="0">
            <a:lnSpc>
              <a:spcPct val="90000"/>
            </a:lnSpc>
            <a:spcBef>
              <a:spcPct val="0"/>
            </a:spcBef>
            <a:spcAft>
              <a:spcPct val="35000"/>
            </a:spcAft>
            <a:buNone/>
          </a:pPr>
          <a:r>
            <a:rPr lang="en-IN" sz="2000" kern="1200" dirty="0"/>
            <a:t>( http://wordnet.princeton.edu</a:t>
          </a:r>
          <a:r>
            <a:rPr lang="en-IN" sz="2800" kern="1200" dirty="0"/>
            <a:t>/)</a:t>
          </a:r>
        </a:p>
      </dsp:txBody>
      <dsp:txXfrm>
        <a:off x="0" y="2618293"/>
        <a:ext cx="9996000" cy="654093"/>
      </dsp:txXfrm>
    </dsp:sp>
    <dsp:sp modelId="{7607A92D-2622-4FC8-BF0E-97868ED3EE3C}">
      <dsp:nvSpPr>
        <dsp:cNvPr id="0" name=""/>
        <dsp:cNvSpPr/>
      </dsp:nvSpPr>
      <dsp:spPr>
        <a:xfrm>
          <a:off x="0" y="3272387"/>
          <a:ext cx="9996000" cy="0"/>
        </a:xfrm>
        <a:prstGeom prst="line">
          <a:avLst/>
        </a:prstGeom>
        <a:solidFill>
          <a:schemeClr val="accent2">
            <a:shade val="50000"/>
            <a:hueOff val="-197058"/>
            <a:satOff val="2594"/>
            <a:lumOff val="15539"/>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17492B-7D1C-4898-91B6-A6CF62CE704E}">
      <dsp:nvSpPr>
        <dsp:cNvPr id="0" name=""/>
        <dsp:cNvSpPr/>
      </dsp:nvSpPr>
      <dsp:spPr>
        <a:xfrm>
          <a:off x="0" y="3272387"/>
          <a:ext cx="9996000" cy="65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r" defTabSz="889000" rtl="0">
            <a:lnSpc>
              <a:spcPct val="90000"/>
            </a:lnSpc>
            <a:spcBef>
              <a:spcPct val="0"/>
            </a:spcBef>
            <a:spcAft>
              <a:spcPct val="35000"/>
            </a:spcAft>
            <a:buNone/>
          </a:pPr>
          <a:r>
            <a:rPr lang="en-US" sz="2000" kern="1200" dirty="0"/>
            <a:t>(http://babelfy.org/)</a:t>
          </a:r>
          <a:endParaRPr lang="en-IN" sz="2000" kern="1200" dirty="0"/>
        </a:p>
      </dsp:txBody>
      <dsp:txXfrm>
        <a:off x="0" y="3272387"/>
        <a:ext cx="9996000" cy="6540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C78C3-5193-4565-8D1C-DB8DB412E84C}">
      <dsp:nvSpPr>
        <dsp:cNvPr id="0" name=""/>
        <dsp:cNvSpPr/>
      </dsp:nvSpPr>
      <dsp:spPr>
        <a:xfrm>
          <a:off x="42211" y="39154"/>
          <a:ext cx="3368797" cy="202127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t>High objective scores :</a:t>
          </a:r>
          <a:endParaRPr lang="en-IN" sz="2400" kern="1200" dirty="0"/>
        </a:p>
        <a:p>
          <a:pPr marL="228600" lvl="1" indent="-228600" algn="l" defTabSz="1066800" rtl="0">
            <a:lnSpc>
              <a:spcPct val="90000"/>
            </a:lnSpc>
            <a:spcBef>
              <a:spcPct val="0"/>
            </a:spcBef>
            <a:spcAft>
              <a:spcPct val="15000"/>
            </a:spcAft>
            <a:buChar char="•"/>
          </a:pPr>
          <a:r>
            <a:rPr lang="en-US" sz="2400" kern="1200" dirty="0">
              <a:solidFill>
                <a:srgbClr val="98220A"/>
              </a:solidFill>
            </a:rPr>
            <a:t>Verb </a:t>
          </a:r>
          <a:r>
            <a:rPr lang="en-US" sz="2400" i="1" kern="1200" dirty="0">
              <a:solidFill>
                <a:srgbClr val="98220A"/>
              </a:solidFill>
            </a:rPr>
            <a:t>apologize</a:t>
          </a:r>
          <a:r>
            <a:rPr lang="en-US" sz="2400" kern="1200" dirty="0">
              <a:solidFill>
                <a:srgbClr val="98220A"/>
              </a:solidFill>
            </a:rPr>
            <a:t> - (1.0) </a:t>
          </a:r>
          <a:endParaRPr lang="en-IN" sz="2400" kern="1200" dirty="0">
            <a:solidFill>
              <a:srgbClr val="98220A"/>
            </a:solidFill>
          </a:endParaRPr>
        </a:p>
        <a:p>
          <a:pPr marL="228600" lvl="1" indent="-228600" algn="l" defTabSz="1066800" rtl="0">
            <a:lnSpc>
              <a:spcPct val="90000"/>
            </a:lnSpc>
            <a:spcBef>
              <a:spcPct val="0"/>
            </a:spcBef>
            <a:spcAft>
              <a:spcPct val="15000"/>
            </a:spcAft>
            <a:buChar char="•"/>
          </a:pPr>
          <a:r>
            <a:rPr lang="en-US" sz="2400" kern="1200" dirty="0">
              <a:solidFill>
                <a:srgbClr val="98220A"/>
              </a:solidFill>
            </a:rPr>
            <a:t>Verb </a:t>
          </a:r>
          <a:r>
            <a:rPr lang="en-US" sz="2400" i="1" kern="1200" dirty="0">
              <a:solidFill>
                <a:srgbClr val="98220A"/>
              </a:solidFill>
            </a:rPr>
            <a:t>regret </a:t>
          </a:r>
          <a:r>
            <a:rPr lang="en-US" sz="2400" kern="1200" dirty="0">
              <a:solidFill>
                <a:srgbClr val="98220A"/>
              </a:solidFill>
            </a:rPr>
            <a:t> -      (0.75)</a:t>
          </a:r>
          <a:endParaRPr lang="en-IN" sz="2400" kern="1200" dirty="0">
            <a:solidFill>
              <a:srgbClr val="98220A"/>
            </a:solidFill>
          </a:endParaRPr>
        </a:p>
      </dsp:txBody>
      <dsp:txXfrm>
        <a:off x="42211" y="39154"/>
        <a:ext cx="3368797" cy="2021278"/>
      </dsp:txXfrm>
    </dsp:sp>
    <dsp:sp modelId="{8ACCB771-B03C-4615-92CD-3B8BF0FC393C}">
      <dsp:nvSpPr>
        <dsp:cNvPr id="0" name=""/>
        <dsp:cNvSpPr/>
      </dsp:nvSpPr>
      <dsp:spPr>
        <a:xfrm>
          <a:off x="3649418" y="883220"/>
          <a:ext cx="3368797" cy="202127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Both verbs </a:t>
          </a:r>
          <a:r>
            <a:rPr lang="en-US" sz="2400" kern="1200" dirty="0">
              <a:solidFill>
                <a:srgbClr val="98220A"/>
              </a:solidFill>
            </a:rPr>
            <a:t>do not connect with the negative sentiments </a:t>
          </a:r>
          <a:r>
            <a:rPr lang="en-US" sz="2400" kern="1200" dirty="0"/>
            <a:t>associated with the act of an apology. </a:t>
          </a:r>
          <a:endParaRPr lang="en-IN" sz="2400" kern="1200" dirty="0"/>
        </a:p>
      </dsp:txBody>
      <dsp:txXfrm>
        <a:off x="3649418" y="883220"/>
        <a:ext cx="3368797" cy="2021278"/>
      </dsp:txXfrm>
    </dsp:sp>
    <dsp:sp modelId="{996FD3B7-7475-4704-940E-10DB86274E07}">
      <dsp:nvSpPr>
        <dsp:cNvPr id="0" name=""/>
        <dsp:cNvSpPr/>
      </dsp:nvSpPr>
      <dsp:spPr>
        <a:xfrm>
          <a:off x="7256895" y="1907121"/>
          <a:ext cx="3368797" cy="202127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When an organization or person apologizes or regrets it </a:t>
          </a:r>
          <a:r>
            <a:rPr lang="en-US" sz="2400" kern="1200" dirty="0">
              <a:solidFill>
                <a:srgbClr val="98220A"/>
              </a:solidFill>
            </a:rPr>
            <a:t>distances itself from the event or issue </a:t>
          </a:r>
          <a:r>
            <a:rPr lang="en-US" sz="2400" kern="1200" dirty="0"/>
            <a:t>and takes an objective position. </a:t>
          </a:r>
          <a:endParaRPr lang="en-IN" sz="2400" kern="1200" dirty="0"/>
        </a:p>
      </dsp:txBody>
      <dsp:txXfrm>
        <a:off x="7256895" y="1907121"/>
        <a:ext cx="3368797" cy="20212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6D618-8114-4EED-8CF5-F54FA575A8A7}">
      <dsp:nvSpPr>
        <dsp:cNvPr id="0" name=""/>
        <dsp:cNvSpPr/>
      </dsp:nvSpPr>
      <dsp:spPr>
        <a:xfrm>
          <a:off x="4005" y="878980"/>
          <a:ext cx="2530744" cy="214251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t>High </a:t>
          </a:r>
          <a:r>
            <a:rPr lang="en-US" sz="2400" kern="1200" dirty="0" err="1"/>
            <a:t>NegScores</a:t>
          </a:r>
          <a:r>
            <a:rPr lang="en-US" sz="2400" kern="1200" dirty="0"/>
            <a:t>:</a:t>
          </a:r>
          <a:endParaRPr lang="en-IN" sz="2400" kern="1200" dirty="0"/>
        </a:p>
        <a:p>
          <a:pPr marL="228600" lvl="1" indent="-228600" algn="l" defTabSz="1066800" rtl="0">
            <a:lnSpc>
              <a:spcPct val="90000"/>
            </a:lnSpc>
            <a:spcBef>
              <a:spcPct val="0"/>
            </a:spcBef>
            <a:spcAft>
              <a:spcPct val="15000"/>
            </a:spcAft>
            <a:buChar char="•"/>
          </a:pPr>
          <a:r>
            <a:rPr lang="en-US" sz="2400" kern="1200" dirty="0">
              <a:solidFill>
                <a:srgbClr val="C00000"/>
              </a:solidFill>
            </a:rPr>
            <a:t>(Adj) </a:t>
          </a:r>
          <a:r>
            <a:rPr lang="en-US" sz="2400" i="1" kern="1200" dirty="0">
              <a:solidFill>
                <a:srgbClr val="C00000"/>
              </a:solidFill>
            </a:rPr>
            <a:t>sorry</a:t>
          </a:r>
          <a:r>
            <a:rPr lang="en-US" sz="2400" kern="1200" dirty="0">
              <a:solidFill>
                <a:srgbClr val="C00000"/>
              </a:solidFill>
            </a:rPr>
            <a:t>  (0.75)</a:t>
          </a:r>
          <a:endParaRPr lang="en-IN" sz="2400" kern="1200" dirty="0">
            <a:solidFill>
              <a:srgbClr val="C00000"/>
            </a:solidFill>
          </a:endParaRPr>
        </a:p>
        <a:p>
          <a:pPr marL="228600" lvl="1" indent="-228600" algn="l" defTabSz="1066800" rtl="0">
            <a:lnSpc>
              <a:spcPct val="90000"/>
            </a:lnSpc>
            <a:spcBef>
              <a:spcPct val="0"/>
            </a:spcBef>
            <a:spcAft>
              <a:spcPct val="15000"/>
            </a:spcAft>
            <a:buChar char="•"/>
          </a:pPr>
          <a:r>
            <a:rPr lang="en-US" sz="2400" kern="1200" dirty="0">
              <a:solidFill>
                <a:srgbClr val="C00000"/>
              </a:solidFill>
            </a:rPr>
            <a:t>(Noun) </a:t>
          </a:r>
          <a:r>
            <a:rPr lang="en-US" sz="2400" i="1" kern="1200" dirty="0">
              <a:solidFill>
                <a:srgbClr val="C00000"/>
              </a:solidFill>
            </a:rPr>
            <a:t>regret</a:t>
          </a:r>
          <a:r>
            <a:rPr lang="en-US" sz="2400" kern="1200" dirty="0">
              <a:solidFill>
                <a:srgbClr val="C00000"/>
              </a:solidFill>
            </a:rPr>
            <a:t>      (0.625)</a:t>
          </a:r>
          <a:endParaRPr lang="en-IN" sz="2400" kern="1200" dirty="0">
            <a:solidFill>
              <a:srgbClr val="C00000"/>
            </a:solidFill>
          </a:endParaRPr>
        </a:p>
      </dsp:txBody>
      <dsp:txXfrm>
        <a:off x="4005" y="878980"/>
        <a:ext cx="2530744" cy="2142515"/>
      </dsp:txXfrm>
    </dsp:sp>
    <dsp:sp modelId="{F9D3C9D6-D099-42A0-AEB2-CF7D2C7E41C2}">
      <dsp:nvSpPr>
        <dsp:cNvPr id="0" name=""/>
        <dsp:cNvSpPr/>
      </dsp:nvSpPr>
      <dsp:spPr>
        <a:xfrm>
          <a:off x="2894875" y="636101"/>
          <a:ext cx="3601253" cy="26282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dirty="0"/>
            <a:t>Sorry &amp; Regret (noun)</a:t>
          </a:r>
          <a:r>
            <a:rPr lang="en-US" sz="2400" i="1" kern="1200" dirty="0"/>
            <a:t> -</a:t>
          </a:r>
          <a:r>
            <a:rPr lang="en-US" sz="2400" kern="1200" dirty="0"/>
            <a:t> </a:t>
          </a:r>
          <a:r>
            <a:rPr lang="en-US" sz="2400" kern="1200" dirty="0">
              <a:solidFill>
                <a:srgbClr val="C00000"/>
              </a:solidFill>
            </a:rPr>
            <a:t>carry  strong negative sentiments </a:t>
          </a:r>
          <a:r>
            <a:rPr lang="en-US" sz="2400" kern="1200" dirty="0"/>
            <a:t>associated with an act of apology </a:t>
          </a:r>
          <a:endParaRPr lang="en-IN" sz="2400" kern="1200" dirty="0"/>
        </a:p>
      </dsp:txBody>
      <dsp:txXfrm>
        <a:off x="2894875" y="636101"/>
        <a:ext cx="3601253" cy="2628274"/>
      </dsp:txXfrm>
    </dsp:sp>
    <dsp:sp modelId="{227A3BE8-A52B-40C6-B8F4-791F3CDF593F}">
      <dsp:nvSpPr>
        <dsp:cNvPr id="0" name=""/>
        <dsp:cNvSpPr/>
      </dsp:nvSpPr>
      <dsp:spPr>
        <a:xfrm>
          <a:off x="6856254" y="359806"/>
          <a:ext cx="3601253" cy="318086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Can help the writer to convey his </a:t>
          </a:r>
          <a:r>
            <a:rPr lang="en-US" sz="2400" kern="1200" dirty="0">
              <a:solidFill>
                <a:srgbClr val="C00000"/>
              </a:solidFill>
            </a:rPr>
            <a:t>genuine feeling of remorse </a:t>
          </a:r>
          <a:r>
            <a:rPr lang="en-US" sz="2400" kern="1200" dirty="0"/>
            <a:t>and hence should be preferred by the writer to </a:t>
          </a:r>
          <a:r>
            <a:rPr lang="en-US" sz="2400" b="0" kern="1200" dirty="0">
              <a:solidFill>
                <a:srgbClr val="98220A"/>
              </a:solidFill>
            </a:rPr>
            <a:t>connect with the reader at an emotional level</a:t>
          </a:r>
          <a:r>
            <a:rPr lang="en-US" sz="2400" b="0" i="1" kern="1200" dirty="0">
              <a:solidFill>
                <a:srgbClr val="98220A"/>
              </a:solidFill>
            </a:rPr>
            <a:t>.</a:t>
          </a:r>
          <a:r>
            <a:rPr lang="en-US" sz="2400" b="0" kern="1200" dirty="0">
              <a:solidFill>
                <a:srgbClr val="98220A"/>
              </a:solidFill>
            </a:rPr>
            <a:t> </a:t>
          </a:r>
          <a:endParaRPr lang="en-IN" sz="2400" b="0" kern="1200" dirty="0">
            <a:solidFill>
              <a:srgbClr val="98220A"/>
            </a:solidFill>
          </a:endParaRPr>
        </a:p>
      </dsp:txBody>
      <dsp:txXfrm>
        <a:off x="6856254" y="359806"/>
        <a:ext cx="3601253" cy="31808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029FA-F7CA-4F1B-9999-C527F7FDC5B4}">
      <dsp:nvSpPr>
        <dsp:cNvPr id="0" name=""/>
        <dsp:cNvSpPr/>
      </dsp:nvSpPr>
      <dsp:spPr>
        <a:xfrm>
          <a:off x="578" y="265207"/>
          <a:ext cx="2901498" cy="339798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t>Interesting comparison between the verb </a:t>
          </a:r>
          <a:r>
            <a:rPr lang="en-US" sz="2400" i="1" kern="1200" dirty="0"/>
            <a:t>regret</a:t>
          </a:r>
          <a:r>
            <a:rPr lang="en-US" sz="2400" kern="1200" dirty="0"/>
            <a:t> and noun </a:t>
          </a:r>
          <a:r>
            <a:rPr lang="en-US" sz="2400" i="1" kern="1200" dirty="0"/>
            <a:t>regret. </a:t>
          </a:r>
          <a:endParaRPr lang="en-IN" sz="2400" kern="1200" dirty="0"/>
        </a:p>
        <a:p>
          <a:pPr marL="228600" lvl="1" indent="-228600" algn="l" defTabSz="1066800" rtl="0">
            <a:lnSpc>
              <a:spcPct val="90000"/>
            </a:lnSpc>
            <a:spcBef>
              <a:spcPct val="0"/>
            </a:spcBef>
            <a:spcAft>
              <a:spcPct val="15000"/>
            </a:spcAft>
            <a:buChar char="•"/>
          </a:pPr>
          <a:r>
            <a:rPr lang="en-US" sz="2400" kern="1200" dirty="0">
              <a:solidFill>
                <a:srgbClr val="C00000"/>
              </a:solidFill>
            </a:rPr>
            <a:t>Verb </a:t>
          </a:r>
          <a:r>
            <a:rPr lang="en-US" sz="2400" i="1" kern="1200" dirty="0">
              <a:solidFill>
                <a:srgbClr val="C00000"/>
              </a:solidFill>
            </a:rPr>
            <a:t>regret </a:t>
          </a:r>
          <a:r>
            <a:rPr lang="en-US" sz="2400" kern="1200" dirty="0"/>
            <a:t>- high ObjScore </a:t>
          </a:r>
          <a:r>
            <a:rPr lang="en-US" sz="2400" b="1" kern="1200" dirty="0"/>
            <a:t>(0.75) </a:t>
          </a:r>
          <a:endParaRPr lang="en-IN" sz="2400" b="1" kern="1200" dirty="0"/>
        </a:p>
        <a:p>
          <a:pPr marL="228600" lvl="1" indent="-228600" algn="l" defTabSz="1066800" rtl="0">
            <a:lnSpc>
              <a:spcPct val="90000"/>
            </a:lnSpc>
            <a:spcBef>
              <a:spcPct val="0"/>
            </a:spcBef>
            <a:spcAft>
              <a:spcPct val="15000"/>
            </a:spcAft>
            <a:buChar char="•"/>
          </a:pPr>
          <a:r>
            <a:rPr lang="en-US" sz="2400" kern="1200" dirty="0">
              <a:solidFill>
                <a:srgbClr val="C00000"/>
              </a:solidFill>
            </a:rPr>
            <a:t>Noun </a:t>
          </a:r>
          <a:r>
            <a:rPr lang="en-US" sz="2400" i="1" kern="1200" dirty="0">
              <a:solidFill>
                <a:srgbClr val="C00000"/>
              </a:solidFill>
            </a:rPr>
            <a:t>regret</a:t>
          </a:r>
          <a:r>
            <a:rPr lang="en-US" sz="2400" kern="1200" dirty="0">
              <a:solidFill>
                <a:srgbClr val="C00000"/>
              </a:solidFill>
            </a:rPr>
            <a:t> </a:t>
          </a:r>
          <a:r>
            <a:rPr lang="en-US" sz="2400" kern="1200" dirty="0"/>
            <a:t>- high </a:t>
          </a:r>
          <a:r>
            <a:rPr lang="en-US" sz="2400" kern="1200" dirty="0" err="1"/>
            <a:t>NegScore</a:t>
          </a:r>
          <a:r>
            <a:rPr lang="en-US" sz="2400" kern="1200" dirty="0"/>
            <a:t> </a:t>
          </a:r>
          <a:r>
            <a:rPr lang="en-US" sz="2400" b="1" kern="1200" dirty="0"/>
            <a:t>(0.625)</a:t>
          </a:r>
          <a:r>
            <a:rPr lang="en-US" sz="2400" kern="1200" dirty="0"/>
            <a:t>. </a:t>
          </a:r>
          <a:endParaRPr lang="en-IN" sz="2400" kern="1200" dirty="0"/>
        </a:p>
      </dsp:txBody>
      <dsp:txXfrm>
        <a:off x="578" y="265207"/>
        <a:ext cx="2901498" cy="3397985"/>
      </dsp:txXfrm>
    </dsp:sp>
    <dsp:sp modelId="{989B0882-9755-4EC5-8ADF-BBF9E5CCFAF7}">
      <dsp:nvSpPr>
        <dsp:cNvPr id="0" name=""/>
        <dsp:cNvSpPr/>
      </dsp:nvSpPr>
      <dsp:spPr>
        <a:xfrm>
          <a:off x="3142751" y="597352"/>
          <a:ext cx="2406744" cy="273369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98220A"/>
              </a:solidFill>
            </a:rPr>
            <a:t>Verb</a:t>
          </a:r>
          <a:r>
            <a:rPr lang="en-US" sz="2400" kern="1200" dirty="0"/>
            <a:t> implies neutral sentiments of the apology giver, not connecting to remorse, guilt or culpability</a:t>
          </a:r>
          <a:endParaRPr lang="en-IN" sz="2400" kern="1200" dirty="0"/>
        </a:p>
      </dsp:txBody>
      <dsp:txXfrm>
        <a:off x="3142751" y="597352"/>
        <a:ext cx="2406744" cy="2733695"/>
      </dsp:txXfrm>
    </dsp:sp>
    <dsp:sp modelId="{18040957-DCBE-4B16-B829-A3BCDA20D2B7}">
      <dsp:nvSpPr>
        <dsp:cNvPr id="0" name=""/>
        <dsp:cNvSpPr/>
      </dsp:nvSpPr>
      <dsp:spPr>
        <a:xfrm>
          <a:off x="5790169" y="597352"/>
          <a:ext cx="2406744" cy="273369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98220A"/>
              </a:solidFill>
            </a:rPr>
            <a:t>Noun</a:t>
          </a:r>
          <a:r>
            <a:rPr lang="en-US" sz="2400" kern="1200" dirty="0"/>
            <a:t> implies a strong negative sentiment.</a:t>
          </a:r>
          <a:endParaRPr lang="en-IN" sz="2400" kern="1200" dirty="0"/>
        </a:p>
      </dsp:txBody>
      <dsp:txXfrm>
        <a:off x="5790169" y="597352"/>
        <a:ext cx="2406744" cy="2733695"/>
      </dsp:txXfrm>
    </dsp:sp>
    <dsp:sp modelId="{C4A1BBD0-140B-4320-AD08-C678A7B39F80}">
      <dsp:nvSpPr>
        <dsp:cNvPr id="0" name=""/>
        <dsp:cNvSpPr/>
      </dsp:nvSpPr>
      <dsp:spPr>
        <a:xfrm>
          <a:off x="8437588" y="597352"/>
          <a:ext cx="2406744" cy="273369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t>‘</a:t>
          </a:r>
          <a:r>
            <a:rPr lang="en-US" sz="2400" i="1" kern="1200" dirty="0"/>
            <a:t>I regret’ </a:t>
          </a:r>
          <a:r>
            <a:rPr lang="en-US" sz="2400" kern="1200" dirty="0"/>
            <a:t>and</a:t>
          </a:r>
          <a:r>
            <a:rPr lang="en-US" sz="2400" i="1" kern="1200" dirty="0"/>
            <a:t> ‘with deep regret’</a:t>
          </a:r>
          <a:r>
            <a:rPr lang="en-US" sz="2400" kern="1200" dirty="0"/>
            <a:t>- can have very different sentimental connotations.</a:t>
          </a:r>
          <a:endParaRPr lang="en-IN" sz="2400" kern="1200" dirty="0"/>
        </a:p>
      </dsp:txBody>
      <dsp:txXfrm>
        <a:off x="8437588" y="597352"/>
        <a:ext cx="2406744" cy="27336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15DAA-5FC9-4ED9-9310-6CCA790AF388}">
      <dsp:nvSpPr>
        <dsp:cNvPr id="0" name=""/>
        <dsp:cNvSpPr/>
      </dsp:nvSpPr>
      <dsp:spPr>
        <a:xfrm>
          <a:off x="518711" y="3356"/>
          <a:ext cx="5649953" cy="2656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endParaRPr lang="en-IN" sz="3200" kern="1200" dirty="0"/>
        </a:p>
        <a:p>
          <a:pPr marL="285750" lvl="1" indent="-285750" algn="l" defTabSz="1333500" rtl="0">
            <a:lnSpc>
              <a:spcPct val="90000"/>
            </a:lnSpc>
            <a:spcBef>
              <a:spcPct val="0"/>
            </a:spcBef>
            <a:spcAft>
              <a:spcPct val="15000"/>
            </a:spcAft>
            <a:buChar char="•"/>
          </a:pPr>
          <a:r>
            <a:rPr lang="en-US" sz="3000" i="0" kern="1200" dirty="0"/>
            <a:t>Regret</a:t>
          </a:r>
          <a:r>
            <a:rPr lang="en-US" sz="3000" i="1" kern="1200" dirty="0"/>
            <a:t> (</a:t>
          </a:r>
          <a:r>
            <a:rPr lang="en-US" sz="3000" kern="1200" dirty="0"/>
            <a:t>noun)</a:t>
          </a:r>
          <a:r>
            <a:rPr lang="en-US" sz="3000" i="1" kern="1200" dirty="0"/>
            <a:t> </a:t>
          </a:r>
          <a:r>
            <a:rPr lang="en-US" sz="3000" kern="1200" dirty="0"/>
            <a:t>- </a:t>
          </a:r>
          <a:r>
            <a:rPr lang="en-US" sz="3000" i="1" kern="1200" dirty="0"/>
            <a:t>regret-sorrow</a:t>
          </a:r>
          <a:r>
            <a:rPr lang="en-US" sz="3000" kern="1200" dirty="0"/>
            <a:t>  </a:t>
          </a:r>
          <a:endParaRPr lang="en-IN" sz="3000" kern="1200" dirty="0"/>
        </a:p>
        <a:p>
          <a:pPr marL="285750" lvl="1" indent="-285750" algn="l" defTabSz="1333500" rtl="0">
            <a:lnSpc>
              <a:spcPct val="90000"/>
            </a:lnSpc>
            <a:spcBef>
              <a:spcPct val="0"/>
            </a:spcBef>
            <a:spcAft>
              <a:spcPct val="15000"/>
            </a:spcAft>
            <a:buChar char="•"/>
          </a:pPr>
          <a:r>
            <a:rPr lang="en-US" sz="3000" kern="1200" dirty="0"/>
            <a:t>Sorry (adj) - </a:t>
          </a:r>
          <a:r>
            <a:rPr lang="en-US" sz="3000" i="1" kern="1200" dirty="0"/>
            <a:t>regret-sorrow</a:t>
          </a:r>
          <a:endParaRPr lang="en-IN" sz="3000" kern="1200" dirty="0"/>
        </a:p>
        <a:p>
          <a:pPr marL="285750" lvl="1" indent="-285750" algn="l" defTabSz="1333500">
            <a:lnSpc>
              <a:spcPct val="90000"/>
            </a:lnSpc>
            <a:spcBef>
              <a:spcPct val="0"/>
            </a:spcBef>
            <a:spcAft>
              <a:spcPct val="15000"/>
            </a:spcAft>
            <a:buChar char="•"/>
          </a:pPr>
          <a:r>
            <a:rPr lang="en-US" sz="3000" i="0" kern="1200" dirty="0"/>
            <a:t>Regret</a:t>
          </a:r>
          <a:r>
            <a:rPr lang="en-US" sz="3000" i="1" kern="1200" dirty="0"/>
            <a:t> (</a:t>
          </a:r>
          <a:r>
            <a:rPr lang="en-US" sz="3000" kern="1200" dirty="0"/>
            <a:t>verb) – </a:t>
          </a:r>
          <a:r>
            <a:rPr lang="en-US" sz="3000" i="1" kern="1200" dirty="0"/>
            <a:t>repentance</a:t>
          </a:r>
          <a:endParaRPr lang="en-IN" sz="3000" kern="1200" dirty="0"/>
        </a:p>
      </dsp:txBody>
      <dsp:txXfrm>
        <a:off x="518711" y="3356"/>
        <a:ext cx="5649953" cy="2656888"/>
      </dsp:txXfrm>
    </dsp:sp>
    <dsp:sp modelId="{8BAC6B31-898D-4CD5-BC6D-ED0A8FBC35F5}">
      <dsp:nvSpPr>
        <dsp:cNvPr id="0" name=""/>
        <dsp:cNvSpPr/>
      </dsp:nvSpPr>
      <dsp:spPr>
        <a:xfrm>
          <a:off x="6145001" y="0"/>
          <a:ext cx="3850998" cy="265441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Apology(Noun) – no result </a:t>
          </a:r>
        </a:p>
        <a:p>
          <a:pPr marL="0" lvl="0" indent="0" algn="ctr" defTabSz="1244600" rtl="0">
            <a:lnSpc>
              <a:spcPct val="90000"/>
            </a:lnSpc>
            <a:spcBef>
              <a:spcPct val="0"/>
            </a:spcBef>
            <a:spcAft>
              <a:spcPct val="35000"/>
            </a:spcAft>
            <a:buNone/>
          </a:pPr>
          <a:r>
            <a:rPr lang="en-US" sz="2800" kern="1200" dirty="0"/>
            <a:t> Apologize (Verb) – no result</a:t>
          </a:r>
          <a:endParaRPr lang="en-IN" sz="2800" kern="1200" dirty="0"/>
        </a:p>
      </dsp:txBody>
      <dsp:txXfrm>
        <a:off x="6145001" y="0"/>
        <a:ext cx="3850998" cy="26544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866EE-E2E3-4688-B6DE-83825A6D544F}">
      <dsp:nvSpPr>
        <dsp:cNvPr id="0" name=""/>
        <dsp:cNvSpPr/>
      </dsp:nvSpPr>
      <dsp:spPr>
        <a:xfrm>
          <a:off x="1253" y="497346"/>
          <a:ext cx="4889510" cy="29337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IN" sz="2700" kern="1200" dirty="0"/>
            <a:t>An </a:t>
          </a:r>
          <a:r>
            <a:rPr lang="en-IN" sz="2700" kern="1200" dirty="0">
              <a:solidFill>
                <a:srgbClr val="98220A"/>
              </a:solidFill>
            </a:rPr>
            <a:t>increased willingness </a:t>
          </a:r>
          <a:r>
            <a:rPr lang="en-IN" sz="2700" kern="1200" dirty="0"/>
            <a:t>to issue public apologies in India.</a:t>
          </a:r>
        </a:p>
        <a:p>
          <a:pPr marL="0" lvl="0" indent="0" algn="ctr" defTabSz="1200150" rtl="0">
            <a:lnSpc>
              <a:spcPct val="90000"/>
            </a:lnSpc>
            <a:spcBef>
              <a:spcPct val="0"/>
            </a:spcBef>
            <a:spcAft>
              <a:spcPct val="35000"/>
            </a:spcAft>
            <a:buNone/>
          </a:pPr>
          <a:r>
            <a:rPr lang="en-IN" sz="2700" kern="1200" dirty="0"/>
            <a:t> </a:t>
          </a:r>
          <a:r>
            <a:rPr lang="en-IN" sz="2400" kern="1200" dirty="0"/>
            <a:t>( greater media vigilance, the viral nature of social media, or a public that knows its expectations and is unforgiving when those expectations are not met.) </a:t>
          </a:r>
        </a:p>
      </dsp:txBody>
      <dsp:txXfrm>
        <a:off x="1253" y="497346"/>
        <a:ext cx="4889510" cy="2933706"/>
      </dsp:txXfrm>
    </dsp:sp>
    <dsp:sp modelId="{412478DD-05F6-4D0C-BD9D-D1C2E1AE1847}">
      <dsp:nvSpPr>
        <dsp:cNvPr id="0" name=""/>
        <dsp:cNvSpPr/>
      </dsp:nvSpPr>
      <dsp:spPr>
        <a:xfrm>
          <a:off x="5379715" y="497346"/>
          <a:ext cx="4889510" cy="29337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IN" sz="2800" kern="1200" dirty="0"/>
            <a:t>The communicative honesty and a sincerity in a written apology can be achieved only when the </a:t>
          </a:r>
          <a:r>
            <a:rPr lang="en-IN" sz="2800" kern="1200" dirty="0" err="1">
              <a:solidFill>
                <a:srgbClr val="98220A"/>
              </a:solidFill>
            </a:rPr>
            <a:t>connotational</a:t>
          </a:r>
          <a:r>
            <a:rPr lang="en-IN" sz="2800" kern="1200" dirty="0">
              <a:solidFill>
                <a:srgbClr val="98220A"/>
              </a:solidFill>
            </a:rPr>
            <a:t> meanings of the linguistic choices is clearly understood</a:t>
          </a:r>
          <a:r>
            <a:rPr lang="en-IN" sz="2800" kern="1200" dirty="0"/>
            <a:t>.</a:t>
          </a:r>
        </a:p>
      </dsp:txBody>
      <dsp:txXfrm>
        <a:off x="5379715" y="497346"/>
        <a:ext cx="4889510" cy="29337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EAF3A-7387-45AE-BAF0-B4722C203716}" type="datetimeFigureOut">
              <a:rPr lang="en-IN" smtClean="0"/>
              <a:t>05-01-2018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02CEA-7161-41EB-AE0A-776302CFE2ED}" type="slidenum">
              <a:rPr lang="en-IN" smtClean="0"/>
              <a:t>‹#›</a:t>
            </a:fld>
            <a:endParaRPr lang="en-IN"/>
          </a:p>
        </p:txBody>
      </p:sp>
    </p:spTree>
    <p:extLst>
      <p:ext uri="{BB962C8B-B14F-4D97-AF65-F5344CB8AC3E}">
        <p14:creationId xmlns:p14="http://schemas.microsoft.com/office/powerpoint/2010/main" val="2889944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6490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4018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75785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47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2288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99386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324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4FAEA06-4AFF-436F-BBCE-EF7D7F6DD5A7}" type="datetimeFigureOut">
              <a:rPr lang="en-IN" smtClean="0"/>
              <a:t>05-01-2018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8E3E2C-0F9F-4ECE-9744-CCA35FE1169C}" type="slidenum">
              <a:rPr lang="en-IN" smtClean="0"/>
              <a:t>‹#›</a:t>
            </a:fld>
            <a:endParaRPr lang="en-IN"/>
          </a:p>
        </p:txBody>
      </p:sp>
    </p:spTree>
    <p:extLst>
      <p:ext uri="{BB962C8B-B14F-4D97-AF65-F5344CB8AC3E}">
        <p14:creationId xmlns:p14="http://schemas.microsoft.com/office/powerpoint/2010/main" val="20760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4FAEA06-4AFF-436F-BBCE-EF7D7F6DD5A7}" type="datetimeFigureOut">
              <a:rPr lang="en-IN" smtClean="0"/>
              <a:t>05-01-2018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8E3E2C-0F9F-4ECE-9744-CCA35FE1169C}" type="slidenum">
              <a:rPr lang="en-IN" smtClean="0"/>
              <a:t>‹#›</a:t>
            </a:fld>
            <a:endParaRPr lang="en-IN"/>
          </a:p>
        </p:txBody>
      </p:sp>
    </p:spTree>
    <p:extLst>
      <p:ext uri="{BB962C8B-B14F-4D97-AF65-F5344CB8AC3E}">
        <p14:creationId xmlns:p14="http://schemas.microsoft.com/office/powerpoint/2010/main" val="916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4FAEA06-4AFF-436F-BBCE-EF7D7F6DD5A7}" type="datetimeFigureOut">
              <a:rPr lang="en-IN" smtClean="0"/>
              <a:t>05-01-2018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8E3E2C-0F9F-4ECE-9744-CCA35FE1169C}" type="slidenum">
              <a:rPr lang="en-IN" smtClean="0"/>
              <a:t>‹#›</a:t>
            </a:fld>
            <a:endParaRPr lang="en-IN"/>
          </a:p>
        </p:txBody>
      </p:sp>
    </p:spTree>
    <p:extLst>
      <p:ext uri="{BB962C8B-B14F-4D97-AF65-F5344CB8AC3E}">
        <p14:creationId xmlns:p14="http://schemas.microsoft.com/office/powerpoint/2010/main" val="3614073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Blank colored">
    <p:spTree>
      <p:nvGrpSpPr>
        <p:cNvPr id="1" name="Shape 83"/>
        <p:cNvGrpSpPr/>
        <p:nvPr/>
      </p:nvGrpSpPr>
      <p:grpSpPr>
        <a:xfrm>
          <a:off x="0" y="0"/>
          <a:ext cx="0" cy="0"/>
          <a:chOff x="0" y="0"/>
          <a:chExt cx="0" cy="0"/>
        </a:xfrm>
      </p:grpSpPr>
      <p:sp>
        <p:nvSpPr>
          <p:cNvPr id="84" name="Shape 84"/>
          <p:cNvSpPr/>
          <p:nvPr/>
        </p:nvSpPr>
        <p:spPr>
          <a:xfrm>
            <a:off x="0" y="6124933"/>
            <a:ext cx="12192000" cy="732800"/>
          </a:xfrm>
          <a:prstGeom prst="rect">
            <a:avLst/>
          </a:prstGeom>
          <a:solidFill>
            <a:srgbClr val="27272D"/>
          </a:solidFill>
          <a:ln>
            <a:noFill/>
          </a:ln>
        </p:spPr>
        <p:txBody>
          <a:bodyPr wrap="square" lIns="121900" tIns="121900" rIns="121900" bIns="121900" anchor="ctr" anchorCtr="0">
            <a:noAutofit/>
          </a:bodyPr>
          <a:lstStyle/>
          <a:p>
            <a:pPr lvl="0" rtl="0">
              <a:spcBef>
                <a:spcPts val="0"/>
              </a:spcBef>
              <a:buNone/>
            </a:pPr>
            <a:endParaRPr sz="2400">
              <a:solidFill>
                <a:srgbClr val="FFFFFF"/>
              </a:solidFill>
            </a:endParaRPr>
          </a:p>
        </p:txBody>
      </p:sp>
      <p:sp>
        <p:nvSpPr>
          <p:cNvPr id="85" name="Shape 85"/>
          <p:cNvSpPr/>
          <p:nvPr/>
        </p:nvSpPr>
        <p:spPr>
          <a:xfrm>
            <a:off x="4631600" y="6124933"/>
            <a:ext cx="2928800" cy="732800"/>
          </a:xfrm>
          <a:prstGeom prst="rect">
            <a:avLst/>
          </a:prstGeom>
          <a:solidFill>
            <a:srgbClr val="4F4F5C"/>
          </a:solidFill>
          <a:ln>
            <a:noFill/>
          </a:ln>
        </p:spPr>
        <p:txBody>
          <a:bodyPr wrap="square" lIns="121900" tIns="121900" rIns="121900" bIns="121900" anchor="ctr" anchorCtr="0">
            <a:noAutofit/>
          </a:bodyPr>
          <a:lstStyle/>
          <a:p>
            <a:pPr lvl="0">
              <a:spcBef>
                <a:spcPts val="0"/>
              </a:spcBef>
              <a:buNone/>
            </a:pPr>
            <a:endParaRPr sz="2400"/>
          </a:p>
        </p:txBody>
      </p:sp>
      <p:sp>
        <p:nvSpPr>
          <p:cNvPr id="86" name="Shape 86"/>
          <p:cNvSpPr txBox="1">
            <a:spLocks noGrp="1"/>
          </p:cNvSpPr>
          <p:nvPr>
            <p:ph type="sldNum" idx="12"/>
          </p:nvPr>
        </p:nvSpPr>
        <p:spPr>
          <a:xfrm>
            <a:off x="5364400" y="6125133"/>
            <a:ext cx="1463200" cy="732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313538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ColTx">
  <p:cSld name="Title + 2 columns">
    <p:spTree>
      <p:nvGrpSpPr>
        <p:cNvPr id="1" name="Shape 44"/>
        <p:cNvGrpSpPr/>
        <p:nvPr/>
      </p:nvGrpSpPr>
      <p:grpSpPr>
        <a:xfrm>
          <a:off x="0" y="0"/>
          <a:ext cx="0" cy="0"/>
          <a:chOff x="0" y="0"/>
          <a:chExt cx="0" cy="0"/>
        </a:xfrm>
      </p:grpSpPr>
      <p:grpSp>
        <p:nvGrpSpPr>
          <p:cNvPr id="45" name="Shape 45"/>
          <p:cNvGrpSpPr/>
          <p:nvPr/>
        </p:nvGrpSpPr>
        <p:grpSpPr>
          <a:xfrm>
            <a:off x="-14733" y="3934691"/>
            <a:ext cx="12206733" cy="2923042"/>
            <a:chOff x="-11050" y="887200"/>
            <a:chExt cx="9155050" cy="4256100"/>
          </a:xfrm>
        </p:grpSpPr>
        <p:cxnSp>
          <p:nvCxnSpPr>
            <p:cNvPr id="46" name="Shape 46"/>
            <p:cNvCxnSpPr/>
            <p:nvPr/>
          </p:nvCxnSpPr>
          <p:spPr>
            <a:xfrm>
              <a:off x="-11050" y="887200"/>
              <a:ext cx="8060400" cy="0"/>
            </a:xfrm>
            <a:prstGeom prst="straightConnector1">
              <a:avLst/>
            </a:prstGeom>
            <a:noFill/>
            <a:ln w="19050" cap="flat" cmpd="sng">
              <a:solidFill>
                <a:srgbClr val="BA3B21"/>
              </a:solidFill>
              <a:prstDash val="solid"/>
              <a:round/>
              <a:headEnd type="none" w="lg" len="lg"/>
              <a:tailEnd type="diamond" w="lg" len="lg"/>
            </a:ln>
          </p:spPr>
        </p:cxnSp>
        <p:sp>
          <p:nvSpPr>
            <p:cNvPr id="47" name="Shape 47"/>
            <p:cNvSpPr/>
            <p:nvPr/>
          </p:nvSpPr>
          <p:spPr>
            <a:xfrm>
              <a:off x="0" y="4593700"/>
              <a:ext cx="9144000" cy="549600"/>
            </a:xfrm>
            <a:prstGeom prst="rect">
              <a:avLst/>
            </a:prstGeom>
            <a:solidFill>
              <a:srgbClr val="BA3B21"/>
            </a:solidFill>
            <a:ln>
              <a:noFill/>
            </a:ln>
          </p:spPr>
          <p:txBody>
            <a:bodyPr wrap="square" lIns="91425" tIns="91425" rIns="91425" bIns="91425" anchor="ctr" anchorCtr="0">
              <a:noAutofit/>
            </a:bodyPr>
            <a:lstStyle/>
            <a:p>
              <a:pPr lvl="0" rtl="0">
                <a:spcBef>
                  <a:spcPts val="0"/>
                </a:spcBef>
                <a:buNone/>
              </a:pPr>
              <a:endParaRPr sz="2400">
                <a:solidFill>
                  <a:srgbClr val="FFFFFF"/>
                </a:solidFill>
              </a:endParaRPr>
            </a:p>
          </p:txBody>
        </p:sp>
        <p:sp>
          <p:nvSpPr>
            <p:cNvPr id="48" name="Shape 48"/>
            <p:cNvSpPr/>
            <p:nvPr/>
          </p:nvSpPr>
          <p:spPr>
            <a:xfrm>
              <a:off x="0" y="4593700"/>
              <a:ext cx="549600" cy="549600"/>
            </a:xfrm>
            <a:prstGeom prst="rect">
              <a:avLst/>
            </a:prstGeom>
            <a:solidFill>
              <a:srgbClr val="F55C21"/>
            </a:solidFill>
            <a:ln>
              <a:noFill/>
            </a:ln>
          </p:spPr>
          <p:txBody>
            <a:bodyPr wrap="square" lIns="91425" tIns="91425" rIns="91425" bIns="91425" anchor="ctr" anchorCtr="0">
              <a:noAutofit/>
            </a:bodyPr>
            <a:lstStyle/>
            <a:p>
              <a:pPr lvl="0">
                <a:spcBef>
                  <a:spcPts val="0"/>
                </a:spcBef>
                <a:buNone/>
              </a:pPr>
              <a:endParaRPr sz="2400"/>
            </a:p>
          </p:txBody>
        </p:sp>
        <p:cxnSp>
          <p:nvCxnSpPr>
            <p:cNvPr id="49" name="Shape 49"/>
            <p:cNvCxnSpPr/>
            <p:nvPr/>
          </p:nvCxnSpPr>
          <p:spPr>
            <a:xfrm>
              <a:off x="-11050" y="887200"/>
              <a:ext cx="552900" cy="0"/>
            </a:xfrm>
            <a:prstGeom prst="straightConnector1">
              <a:avLst/>
            </a:prstGeom>
            <a:noFill/>
            <a:ln w="19050" cap="flat" cmpd="sng">
              <a:solidFill>
                <a:srgbClr val="F55C21"/>
              </a:solidFill>
              <a:prstDash val="solid"/>
              <a:round/>
              <a:headEnd type="none" w="lg" len="lg"/>
              <a:tailEnd type="none" w="lg" len="lg"/>
            </a:ln>
          </p:spPr>
        </p:cxnSp>
      </p:grpSp>
      <p:sp>
        <p:nvSpPr>
          <p:cNvPr id="50" name="Shape 50"/>
          <p:cNvSpPr txBox="1">
            <a:spLocks noGrp="1"/>
          </p:cNvSpPr>
          <p:nvPr>
            <p:ph type="title"/>
          </p:nvPr>
        </p:nvSpPr>
        <p:spPr>
          <a:xfrm>
            <a:off x="732800" y="481833"/>
            <a:ext cx="9996000" cy="732800"/>
          </a:xfrm>
          <a:prstGeom prst="rect">
            <a:avLst/>
          </a:prstGeom>
        </p:spPr>
        <p:txBody>
          <a:bodyPr wrap="square" lIns="91425" tIns="91425" rIns="91425" bIns="91425" anchor="b" anchorCtr="0"/>
          <a:lstStyle>
            <a:lvl1pPr lvl="0">
              <a:spcBef>
                <a:spcPts val="0"/>
              </a:spcBef>
              <a:buSzPts val="1800"/>
              <a:buNone/>
              <a:defRPr/>
            </a:lvl1pPr>
            <a:lvl2pPr lvl="1">
              <a:spcBef>
                <a:spcPts val="0"/>
              </a:spcBef>
              <a:buSzPts val="1800"/>
              <a:buNone/>
              <a:defRPr/>
            </a:lvl2pPr>
            <a:lvl3pPr lvl="2">
              <a:spcBef>
                <a:spcPts val="0"/>
              </a:spcBef>
              <a:buSzPts val="1800"/>
              <a:buNone/>
              <a:defRPr/>
            </a:lvl3pPr>
            <a:lvl4pPr lvl="3">
              <a:spcBef>
                <a:spcPts val="0"/>
              </a:spcBef>
              <a:buSzPts val="1800"/>
              <a:buNone/>
              <a:defRPr/>
            </a:lvl4pPr>
            <a:lvl5pPr lvl="4">
              <a:spcBef>
                <a:spcPts val="0"/>
              </a:spcBef>
              <a:buSzPts val="1800"/>
              <a:buNone/>
              <a:defRPr/>
            </a:lvl5pPr>
            <a:lvl6pPr lvl="5">
              <a:spcBef>
                <a:spcPts val="0"/>
              </a:spcBef>
              <a:buSzPts val="1800"/>
              <a:buNone/>
              <a:defRPr/>
            </a:lvl6pPr>
            <a:lvl7pPr lvl="6">
              <a:spcBef>
                <a:spcPts val="0"/>
              </a:spcBef>
              <a:buSzPts val="1800"/>
              <a:buNone/>
              <a:defRPr/>
            </a:lvl7pPr>
            <a:lvl8pPr lvl="7">
              <a:spcBef>
                <a:spcPts val="0"/>
              </a:spcBef>
              <a:buSzPts val="1800"/>
              <a:buNone/>
              <a:defRPr/>
            </a:lvl8pPr>
            <a:lvl9pPr lvl="8">
              <a:spcBef>
                <a:spcPts val="0"/>
              </a:spcBef>
              <a:buSzPts val="1800"/>
              <a:buNone/>
              <a:defRPr/>
            </a:lvl9pPr>
          </a:lstStyle>
          <a:p>
            <a:endParaRPr/>
          </a:p>
        </p:txBody>
      </p:sp>
      <p:sp>
        <p:nvSpPr>
          <p:cNvPr id="51" name="Shape 51"/>
          <p:cNvSpPr txBox="1">
            <a:spLocks noGrp="1"/>
          </p:cNvSpPr>
          <p:nvPr>
            <p:ph type="body" idx="1"/>
          </p:nvPr>
        </p:nvSpPr>
        <p:spPr>
          <a:xfrm>
            <a:off x="732800" y="1600200"/>
            <a:ext cx="4852000" cy="4144400"/>
          </a:xfrm>
          <a:prstGeom prst="rect">
            <a:avLst/>
          </a:prstGeom>
        </p:spPr>
        <p:txBody>
          <a:bodyPr wrap="square" lIns="91425" tIns="91425" rIns="91425" bIns="91425" anchor="t" anchorCtr="0"/>
          <a:lstStyle>
            <a:lvl1pPr lvl="0">
              <a:spcBef>
                <a:spcPts val="0"/>
              </a:spcBef>
              <a:buSzPts val="2000"/>
              <a:buChar char="▪"/>
              <a:defRPr sz="2667"/>
            </a:lvl1pPr>
            <a:lvl2pPr lvl="1">
              <a:spcBef>
                <a:spcPts val="0"/>
              </a:spcBef>
              <a:buSzPts val="2000"/>
              <a:buChar char="▫"/>
              <a:defRPr sz="2667"/>
            </a:lvl2pPr>
            <a:lvl3pPr lvl="2">
              <a:spcBef>
                <a:spcPts val="0"/>
              </a:spcBef>
              <a:buSzPts val="2000"/>
              <a:buChar char="▫"/>
              <a:defRPr sz="2667"/>
            </a:lvl3pPr>
            <a:lvl4pPr lvl="3">
              <a:spcBef>
                <a:spcPts val="0"/>
              </a:spcBef>
              <a:buSzPts val="2000"/>
              <a:buChar char="▫"/>
              <a:defRPr sz="2667"/>
            </a:lvl4pPr>
            <a:lvl5pPr lvl="4">
              <a:spcBef>
                <a:spcPts val="0"/>
              </a:spcBef>
              <a:buSzPts val="2000"/>
              <a:buChar char="▫"/>
              <a:defRPr sz="2667"/>
            </a:lvl5pPr>
            <a:lvl6pPr lvl="5">
              <a:spcBef>
                <a:spcPts val="0"/>
              </a:spcBef>
              <a:buSzPts val="2000"/>
              <a:buChar char="▫"/>
              <a:defRPr sz="2667"/>
            </a:lvl6pPr>
            <a:lvl7pPr lvl="6">
              <a:spcBef>
                <a:spcPts val="0"/>
              </a:spcBef>
              <a:buSzPts val="2000"/>
              <a:buChar char="▫"/>
              <a:defRPr sz="2667"/>
            </a:lvl7pPr>
            <a:lvl8pPr lvl="7">
              <a:spcBef>
                <a:spcPts val="0"/>
              </a:spcBef>
              <a:buSzPts val="2000"/>
              <a:buChar char="▫"/>
              <a:defRPr sz="2667"/>
            </a:lvl8pPr>
            <a:lvl9pPr lvl="8">
              <a:spcBef>
                <a:spcPts val="0"/>
              </a:spcBef>
              <a:buSzPts val="2000"/>
              <a:buChar char="▫"/>
              <a:defRPr sz="2667"/>
            </a:lvl9pPr>
          </a:lstStyle>
          <a:p>
            <a:endParaRPr/>
          </a:p>
        </p:txBody>
      </p:sp>
      <p:sp>
        <p:nvSpPr>
          <p:cNvPr id="52" name="Shape 52"/>
          <p:cNvSpPr txBox="1">
            <a:spLocks noGrp="1"/>
          </p:cNvSpPr>
          <p:nvPr>
            <p:ph type="body" idx="2"/>
          </p:nvPr>
        </p:nvSpPr>
        <p:spPr>
          <a:xfrm>
            <a:off x="5876805" y="1600200"/>
            <a:ext cx="4852000" cy="4144400"/>
          </a:xfrm>
          <a:prstGeom prst="rect">
            <a:avLst/>
          </a:prstGeom>
        </p:spPr>
        <p:txBody>
          <a:bodyPr wrap="square" lIns="91425" tIns="91425" rIns="91425" bIns="91425" anchor="t" anchorCtr="0"/>
          <a:lstStyle>
            <a:lvl1pPr lvl="0">
              <a:spcBef>
                <a:spcPts val="0"/>
              </a:spcBef>
              <a:buSzPts val="2000"/>
              <a:buChar char="▪"/>
              <a:defRPr sz="2667"/>
            </a:lvl1pPr>
            <a:lvl2pPr lvl="1">
              <a:spcBef>
                <a:spcPts val="0"/>
              </a:spcBef>
              <a:buSzPts val="2000"/>
              <a:buChar char="▫"/>
              <a:defRPr sz="2667"/>
            </a:lvl2pPr>
            <a:lvl3pPr lvl="2">
              <a:spcBef>
                <a:spcPts val="0"/>
              </a:spcBef>
              <a:buSzPts val="2000"/>
              <a:buChar char="▫"/>
              <a:defRPr sz="2667"/>
            </a:lvl3pPr>
            <a:lvl4pPr lvl="3">
              <a:spcBef>
                <a:spcPts val="0"/>
              </a:spcBef>
              <a:buSzPts val="2000"/>
              <a:buChar char="▫"/>
              <a:defRPr sz="2667"/>
            </a:lvl4pPr>
            <a:lvl5pPr lvl="4">
              <a:spcBef>
                <a:spcPts val="0"/>
              </a:spcBef>
              <a:buSzPts val="2000"/>
              <a:buChar char="▫"/>
              <a:defRPr sz="2667"/>
            </a:lvl5pPr>
            <a:lvl6pPr lvl="5">
              <a:spcBef>
                <a:spcPts val="0"/>
              </a:spcBef>
              <a:buSzPts val="2000"/>
              <a:buChar char="▫"/>
              <a:defRPr sz="2667"/>
            </a:lvl6pPr>
            <a:lvl7pPr lvl="6">
              <a:spcBef>
                <a:spcPts val="0"/>
              </a:spcBef>
              <a:buSzPts val="2000"/>
              <a:buChar char="▫"/>
              <a:defRPr sz="2667"/>
            </a:lvl7pPr>
            <a:lvl8pPr lvl="7">
              <a:spcBef>
                <a:spcPts val="0"/>
              </a:spcBef>
              <a:buSzPts val="2000"/>
              <a:buChar char="▫"/>
              <a:defRPr sz="2667"/>
            </a:lvl8pPr>
            <a:lvl9pPr lvl="8">
              <a:spcBef>
                <a:spcPts val="0"/>
              </a:spcBef>
              <a:buSzPts val="2000"/>
              <a:buChar char="▫"/>
              <a:defRPr sz="2667"/>
            </a:lvl9pPr>
          </a:lstStyle>
          <a:p>
            <a:endParaRPr dirty="0"/>
          </a:p>
        </p:txBody>
      </p:sp>
      <p:sp>
        <p:nvSpPr>
          <p:cNvPr id="53" name="Shape 53"/>
          <p:cNvSpPr txBox="1">
            <a:spLocks noGrp="1"/>
          </p:cNvSpPr>
          <p:nvPr>
            <p:ph type="sldNum" idx="12"/>
          </p:nvPr>
        </p:nvSpPr>
        <p:spPr>
          <a:xfrm>
            <a:off x="10728800" y="6125133"/>
            <a:ext cx="1463200" cy="732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343363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 1 column">
    <p:spTree>
      <p:nvGrpSpPr>
        <p:cNvPr id="1" name="Shape 26"/>
        <p:cNvGrpSpPr/>
        <p:nvPr/>
      </p:nvGrpSpPr>
      <p:grpSpPr>
        <a:xfrm>
          <a:off x="0" y="0"/>
          <a:ext cx="0" cy="0"/>
          <a:chOff x="0" y="0"/>
          <a:chExt cx="0" cy="0"/>
        </a:xfrm>
      </p:grpSpPr>
      <p:grpSp>
        <p:nvGrpSpPr>
          <p:cNvPr id="27" name="Shape 27"/>
          <p:cNvGrpSpPr/>
          <p:nvPr userDrawn="1"/>
        </p:nvGrpSpPr>
        <p:grpSpPr>
          <a:xfrm>
            <a:off x="-14733" y="1183133"/>
            <a:ext cx="12206733" cy="5674800"/>
            <a:chOff x="-11050" y="887200"/>
            <a:chExt cx="9155050" cy="4256100"/>
          </a:xfrm>
        </p:grpSpPr>
        <p:cxnSp>
          <p:nvCxnSpPr>
            <p:cNvPr id="28" name="Shape 28"/>
            <p:cNvCxnSpPr/>
            <p:nvPr/>
          </p:nvCxnSpPr>
          <p:spPr>
            <a:xfrm>
              <a:off x="-11050" y="887200"/>
              <a:ext cx="8060400" cy="0"/>
            </a:xfrm>
            <a:prstGeom prst="straightConnector1">
              <a:avLst/>
            </a:prstGeom>
            <a:noFill/>
            <a:ln w="19050" cap="flat" cmpd="sng">
              <a:solidFill>
                <a:srgbClr val="BA3B21"/>
              </a:solidFill>
              <a:prstDash val="solid"/>
              <a:round/>
              <a:headEnd type="none" w="lg" len="lg"/>
              <a:tailEnd type="diamond" w="lg" len="lg"/>
            </a:ln>
          </p:spPr>
        </p:cxnSp>
        <p:sp>
          <p:nvSpPr>
            <p:cNvPr id="29" name="Shape 29"/>
            <p:cNvSpPr/>
            <p:nvPr/>
          </p:nvSpPr>
          <p:spPr>
            <a:xfrm>
              <a:off x="0" y="4593700"/>
              <a:ext cx="9144000" cy="549600"/>
            </a:xfrm>
            <a:prstGeom prst="rect">
              <a:avLst/>
            </a:prstGeom>
            <a:solidFill>
              <a:srgbClr val="BA3B21"/>
            </a:solidFill>
            <a:ln>
              <a:noFill/>
            </a:ln>
          </p:spPr>
          <p:txBody>
            <a:bodyPr wrap="square" lIns="91425" tIns="91425" rIns="91425" bIns="91425" anchor="ctr" anchorCtr="0">
              <a:noAutofit/>
            </a:bodyPr>
            <a:lstStyle/>
            <a:p>
              <a:pPr lvl="0" rtl="0">
                <a:spcBef>
                  <a:spcPts val="0"/>
                </a:spcBef>
                <a:buNone/>
              </a:pPr>
              <a:endParaRPr sz="2400">
                <a:solidFill>
                  <a:srgbClr val="FFFFFF"/>
                </a:solidFill>
              </a:endParaRPr>
            </a:p>
          </p:txBody>
        </p:sp>
        <p:sp>
          <p:nvSpPr>
            <p:cNvPr id="30" name="Shape 30"/>
            <p:cNvSpPr/>
            <p:nvPr/>
          </p:nvSpPr>
          <p:spPr>
            <a:xfrm>
              <a:off x="0" y="4593700"/>
              <a:ext cx="549600" cy="549600"/>
            </a:xfrm>
            <a:prstGeom prst="rect">
              <a:avLst/>
            </a:prstGeom>
            <a:solidFill>
              <a:srgbClr val="F55C21"/>
            </a:solidFill>
            <a:ln>
              <a:noFill/>
            </a:ln>
          </p:spPr>
          <p:txBody>
            <a:bodyPr wrap="square" lIns="91425" tIns="91425" rIns="91425" bIns="91425" anchor="ctr" anchorCtr="0">
              <a:noAutofit/>
            </a:bodyPr>
            <a:lstStyle/>
            <a:p>
              <a:pPr lvl="0">
                <a:spcBef>
                  <a:spcPts val="0"/>
                </a:spcBef>
                <a:buNone/>
              </a:pPr>
              <a:endParaRPr sz="2400"/>
            </a:p>
          </p:txBody>
        </p:sp>
        <p:cxnSp>
          <p:nvCxnSpPr>
            <p:cNvPr id="31" name="Shape 31"/>
            <p:cNvCxnSpPr/>
            <p:nvPr/>
          </p:nvCxnSpPr>
          <p:spPr>
            <a:xfrm>
              <a:off x="-11050" y="887200"/>
              <a:ext cx="552900" cy="0"/>
            </a:xfrm>
            <a:prstGeom prst="straightConnector1">
              <a:avLst/>
            </a:prstGeom>
            <a:noFill/>
            <a:ln w="19050" cap="flat" cmpd="sng">
              <a:solidFill>
                <a:srgbClr val="F55C21"/>
              </a:solidFill>
              <a:prstDash val="solid"/>
              <a:round/>
              <a:headEnd type="none" w="lg" len="lg"/>
              <a:tailEnd type="none" w="lg" len="lg"/>
            </a:ln>
          </p:spPr>
        </p:cxnSp>
      </p:grpSp>
      <p:sp>
        <p:nvSpPr>
          <p:cNvPr id="32" name="Shape 32"/>
          <p:cNvSpPr txBox="1">
            <a:spLocks noGrp="1"/>
          </p:cNvSpPr>
          <p:nvPr>
            <p:ph type="title"/>
          </p:nvPr>
        </p:nvSpPr>
        <p:spPr>
          <a:xfrm>
            <a:off x="703393" y="152067"/>
            <a:ext cx="9996000" cy="732800"/>
          </a:xfrm>
          <a:prstGeom prst="rect">
            <a:avLst/>
          </a:prstGeom>
        </p:spPr>
        <p:txBody>
          <a:bodyPr wrap="square" lIns="91425" tIns="91425" rIns="91425" bIns="91425" anchor="b" anchorCtr="0"/>
          <a:lstStyle>
            <a:lvl1pPr lvl="0">
              <a:spcBef>
                <a:spcPts val="0"/>
              </a:spcBef>
              <a:buSzPts val="1800"/>
              <a:buNone/>
              <a:defRPr/>
            </a:lvl1pPr>
            <a:lvl2pPr lvl="1">
              <a:spcBef>
                <a:spcPts val="0"/>
              </a:spcBef>
              <a:buSzPts val="1800"/>
              <a:buNone/>
              <a:defRPr/>
            </a:lvl2pPr>
            <a:lvl3pPr lvl="2">
              <a:spcBef>
                <a:spcPts val="0"/>
              </a:spcBef>
              <a:buSzPts val="1800"/>
              <a:buNone/>
              <a:defRPr/>
            </a:lvl3pPr>
            <a:lvl4pPr lvl="3">
              <a:spcBef>
                <a:spcPts val="0"/>
              </a:spcBef>
              <a:buSzPts val="1800"/>
              <a:buNone/>
              <a:defRPr/>
            </a:lvl4pPr>
            <a:lvl5pPr lvl="4">
              <a:spcBef>
                <a:spcPts val="0"/>
              </a:spcBef>
              <a:buSzPts val="1800"/>
              <a:buNone/>
              <a:defRPr/>
            </a:lvl5pPr>
            <a:lvl6pPr lvl="5">
              <a:spcBef>
                <a:spcPts val="0"/>
              </a:spcBef>
              <a:buSzPts val="1800"/>
              <a:buNone/>
              <a:defRPr/>
            </a:lvl6pPr>
            <a:lvl7pPr lvl="6">
              <a:spcBef>
                <a:spcPts val="0"/>
              </a:spcBef>
              <a:buSzPts val="1800"/>
              <a:buNone/>
              <a:defRPr/>
            </a:lvl7pPr>
            <a:lvl8pPr lvl="7">
              <a:spcBef>
                <a:spcPts val="0"/>
              </a:spcBef>
              <a:buSzPts val="1800"/>
              <a:buNone/>
              <a:defRPr/>
            </a:lvl8pPr>
            <a:lvl9pPr lvl="8">
              <a:spcBef>
                <a:spcPts val="0"/>
              </a:spcBef>
              <a:buSzPts val="1800"/>
              <a:buNone/>
              <a:defRPr/>
            </a:lvl9pPr>
          </a:lstStyle>
          <a:p>
            <a:endParaRPr/>
          </a:p>
        </p:txBody>
      </p:sp>
      <p:sp>
        <p:nvSpPr>
          <p:cNvPr id="33" name="Shape 33"/>
          <p:cNvSpPr txBox="1">
            <a:spLocks noGrp="1"/>
          </p:cNvSpPr>
          <p:nvPr>
            <p:ph type="body" idx="1"/>
          </p:nvPr>
        </p:nvSpPr>
        <p:spPr>
          <a:xfrm>
            <a:off x="732800" y="1600200"/>
            <a:ext cx="9996000" cy="3928400"/>
          </a:xfrm>
          <a:prstGeom prst="rect">
            <a:avLst/>
          </a:prstGeom>
        </p:spPr>
        <p:txBody>
          <a:bodyPr wrap="square" lIns="91425" tIns="91425" rIns="91425" bIns="91425" anchor="t" anchorCtr="0"/>
          <a:lstStyle>
            <a:lvl1pPr lvl="0">
              <a:spcBef>
                <a:spcPts val="0"/>
              </a:spcBef>
              <a:buSzPts val="2400"/>
              <a:buChar char="▪"/>
              <a:defRPr/>
            </a:lvl1pPr>
            <a:lvl2pPr lvl="1">
              <a:spcBef>
                <a:spcPts val="0"/>
              </a:spcBef>
              <a:buSzPts val="2400"/>
              <a:buChar char="▫"/>
              <a:defRPr/>
            </a:lvl2pPr>
            <a:lvl3pPr lvl="2">
              <a:spcBef>
                <a:spcPts val="0"/>
              </a:spcBef>
              <a:buSzPts val="2400"/>
              <a:buChar char="▫"/>
              <a:defRPr/>
            </a:lvl3pPr>
            <a:lvl4pPr lvl="3">
              <a:spcBef>
                <a:spcPts val="0"/>
              </a:spcBef>
              <a:buSzPts val="2400"/>
              <a:buChar char="▫"/>
              <a:defRPr/>
            </a:lvl4pPr>
            <a:lvl5pPr lvl="4">
              <a:spcBef>
                <a:spcPts val="0"/>
              </a:spcBef>
              <a:buSzPts val="2400"/>
              <a:buChar char="▫"/>
              <a:defRPr/>
            </a:lvl5pPr>
            <a:lvl6pPr lvl="5">
              <a:spcBef>
                <a:spcPts val="0"/>
              </a:spcBef>
              <a:buSzPts val="2400"/>
              <a:buChar char="▫"/>
              <a:defRPr/>
            </a:lvl6pPr>
            <a:lvl7pPr lvl="6">
              <a:spcBef>
                <a:spcPts val="0"/>
              </a:spcBef>
              <a:buSzPts val="2400"/>
              <a:buChar char="▫"/>
              <a:defRPr/>
            </a:lvl7pPr>
            <a:lvl8pPr lvl="7">
              <a:spcBef>
                <a:spcPts val="0"/>
              </a:spcBef>
              <a:buSzPts val="2400"/>
              <a:buChar char="▫"/>
              <a:defRPr/>
            </a:lvl8pPr>
            <a:lvl9pPr lvl="8">
              <a:spcBef>
                <a:spcPts val="0"/>
              </a:spcBef>
              <a:buSzPts val="2400"/>
              <a:buChar char="▫"/>
              <a:defRPr/>
            </a:lvl9pPr>
          </a:lstStyle>
          <a:p>
            <a:endParaRPr/>
          </a:p>
        </p:txBody>
      </p:sp>
      <p:sp>
        <p:nvSpPr>
          <p:cNvPr id="34" name="Shape 34"/>
          <p:cNvSpPr txBox="1">
            <a:spLocks noGrp="1"/>
          </p:cNvSpPr>
          <p:nvPr>
            <p:ph type="sldNum" idx="12"/>
          </p:nvPr>
        </p:nvSpPr>
        <p:spPr>
          <a:xfrm>
            <a:off x="10728800" y="6125133"/>
            <a:ext cx="1463200" cy="732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2354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4FAEA06-4AFF-436F-BBCE-EF7D7F6DD5A7}" type="datetimeFigureOut">
              <a:rPr lang="en-IN" smtClean="0"/>
              <a:t>05-01-2018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8E3E2C-0F9F-4ECE-9744-CCA35FE1169C}" type="slidenum">
              <a:rPr lang="en-IN" smtClean="0"/>
              <a:t>‹#›</a:t>
            </a:fld>
            <a:endParaRPr lang="en-IN"/>
          </a:p>
        </p:txBody>
      </p:sp>
    </p:spTree>
    <p:extLst>
      <p:ext uri="{BB962C8B-B14F-4D97-AF65-F5344CB8AC3E}">
        <p14:creationId xmlns:p14="http://schemas.microsoft.com/office/powerpoint/2010/main" val="147405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AEA06-4AFF-436F-BBCE-EF7D7F6DD5A7}" type="datetimeFigureOut">
              <a:rPr lang="en-IN" smtClean="0"/>
              <a:t>05-01-2018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8E3E2C-0F9F-4ECE-9744-CCA35FE1169C}" type="slidenum">
              <a:rPr lang="en-IN" smtClean="0"/>
              <a:t>‹#›</a:t>
            </a:fld>
            <a:endParaRPr lang="en-IN"/>
          </a:p>
        </p:txBody>
      </p:sp>
    </p:spTree>
    <p:extLst>
      <p:ext uri="{BB962C8B-B14F-4D97-AF65-F5344CB8AC3E}">
        <p14:creationId xmlns:p14="http://schemas.microsoft.com/office/powerpoint/2010/main" val="2942326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4FAEA06-4AFF-436F-BBCE-EF7D7F6DD5A7}" type="datetimeFigureOut">
              <a:rPr lang="en-IN" smtClean="0"/>
              <a:t>05-01-2018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8E3E2C-0F9F-4ECE-9744-CCA35FE1169C}" type="slidenum">
              <a:rPr lang="en-IN" smtClean="0"/>
              <a:t>‹#›</a:t>
            </a:fld>
            <a:endParaRPr lang="en-IN"/>
          </a:p>
        </p:txBody>
      </p:sp>
    </p:spTree>
    <p:extLst>
      <p:ext uri="{BB962C8B-B14F-4D97-AF65-F5344CB8AC3E}">
        <p14:creationId xmlns:p14="http://schemas.microsoft.com/office/powerpoint/2010/main" val="290585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4FAEA06-4AFF-436F-BBCE-EF7D7F6DD5A7}" type="datetimeFigureOut">
              <a:rPr lang="en-IN" smtClean="0"/>
              <a:t>05-01-2018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8E3E2C-0F9F-4ECE-9744-CCA35FE1169C}" type="slidenum">
              <a:rPr lang="en-IN" smtClean="0"/>
              <a:t>‹#›</a:t>
            </a:fld>
            <a:endParaRPr lang="en-IN"/>
          </a:p>
        </p:txBody>
      </p:sp>
    </p:spTree>
    <p:extLst>
      <p:ext uri="{BB962C8B-B14F-4D97-AF65-F5344CB8AC3E}">
        <p14:creationId xmlns:p14="http://schemas.microsoft.com/office/powerpoint/2010/main" val="97902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4FAEA06-4AFF-436F-BBCE-EF7D7F6DD5A7}" type="datetimeFigureOut">
              <a:rPr lang="en-IN" smtClean="0"/>
              <a:t>05-01-2018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8E3E2C-0F9F-4ECE-9744-CCA35FE1169C}" type="slidenum">
              <a:rPr lang="en-IN" smtClean="0"/>
              <a:t>‹#›</a:t>
            </a:fld>
            <a:endParaRPr lang="en-IN"/>
          </a:p>
        </p:txBody>
      </p:sp>
    </p:spTree>
    <p:extLst>
      <p:ext uri="{BB962C8B-B14F-4D97-AF65-F5344CB8AC3E}">
        <p14:creationId xmlns:p14="http://schemas.microsoft.com/office/powerpoint/2010/main" val="252228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AEA06-4AFF-436F-BBCE-EF7D7F6DD5A7}" type="datetimeFigureOut">
              <a:rPr lang="en-IN" smtClean="0"/>
              <a:t>05-01-2018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8E3E2C-0F9F-4ECE-9744-CCA35FE1169C}" type="slidenum">
              <a:rPr lang="en-IN" smtClean="0"/>
              <a:t>‹#›</a:t>
            </a:fld>
            <a:endParaRPr lang="en-IN"/>
          </a:p>
        </p:txBody>
      </p:sp>
    </p:spTree>
    <p:extLst>
      <p:ext uri="{BB962C8B-B14F-4D97-AF65-F5344CB8AC3E}">
        <p14:creationId xmlns:p14="http://schemas.microsoft.com/office/powerpoint/2010/main" val="803105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AEA06-4AFF-436F-BBCE-EF7D7F6DD5A7}" type="datetimeFigureOut">
              <a:rPr lang="en-IN" smtClean="0"/>
              <a:t>05-01-2018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8E3E2C-0F9F-4ECE-9744-CCA35FE1169C}" type="slidenum">
              <a:rPr lang="en-IN" smtClean="0"/>
              <a:t>‹#›</a:t>
            </a:fld>
            <a:endParaRPr lang="en-IN"/>
          </a:p>
        </p:txBody>
      </p:sp>
    </p:spTree>
    <p:extLst>
      <p:ext uri="{BB962C8B-B14F-4D97-AF65-F5344CB8AC3E}">
        <p14:creationId xmlns:p14="http://schemas.microsoft.com/office/powerpoint/2010/main" val="3126989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AEA06-4AFF-436F-BBCE-EF7D7F6DD5A7}" type="datetimeFigureOut">
              <a:rPr lang="en-IN" smtClean="0"/>
              <a:t>05-01-2018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8E3E2C-0F9F-4ECE-9744-CCA35FE1169C}" type="slidenum">
              <a:rPr lang="en-IN" smtClean="0"/>
              <a:t>‹#›</a:t>
            </a:fld>
            <a:endParaRPr lang="en-IN"/>
          </a:p>
        </p:txBody>
      </p:sp>
    </p:spTree>
    <p:extLst>
      <p:ext uri="{BB962C8B-B14F-4D97-AF65-F5344CB8AC3E}">
        <p14:creationId xmlns:p14="http://schemas.microsoft.com/office/powerpoint/2010/main" val="19246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AEA06-4AFF-436F-BBCE-EF7D7F6DD5A7}" type="datetimeFigureOut">
              <a:rPr lang="en-IN" smtClean="0"/>
              <a:t>05-01-2018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E3E2C-0F9F-4ECE-9744-CCA35FE1169C}" type="slidenum">
              <a:rPr lang="en-IN" smtClean="0"/>
              <a:t>‹#›</a:t>
            </a:fld>
            <a:endParaRPr lang="en-IN"/>
          </a:p>
        </p:txBody>
      </p:sp>
    </p:spTree>
    <p:extLst>
      <p:ext uri="{BB962C8B-B14F-4D97-AF65-F5344CB8AC3E}">
        <p14:creationId xmlns:p14="http://schemas.microsoft.com/office/powerpoint/2010/main" val="769395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hyperlink" Target="http://wordnetweb.princeton.edu/perl/webwn?o2=&amp;o0=1&amp;o8=1&amp;o1=1&amp;o7=&amp;o5=&amp;o9=&amp;o6=&amp;o3=&amp;o4=&amp;s=sorry&amp;i=2&amp;h=11010000#c" TargetMode="Externa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hyperlink" Target="http://wordnetweb.princeton.edu/perl/webwn?o2=&amp;o0=1&amp;o8=1&amp;o1=1&amp;o7=&amp;o5=&amp;o9=&amp;o6=&amp;o3=&amp;o4=&amp;s=apology&amp;h=110000&amp;j=2#c" TargetMode="Externa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clemtoy/WNAffe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10.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6" name="Shape 106"/>
          <p:cNvSpPr txBox="1">
            <a:spLocks noGrp="1"/>
          </p:cNvSpPr>
          <p:nvPr>
            <p:ph type="sldNum" idx="12"/>
          </p:nvPr>
        </p:nvSpPr>
        <p:spPr>
          <a:xfrm>
            <a:off x="10728800" y="6125133"/>
            <a:ext cx="1463200" cy="732800"/>
          </a:xfrm>
          <a:prstGeom prst="rect">
            <a:avLst/>
          </a:prstGeom>
        </p:spPr>
        <p:txBody>
          <a:bodyPr vert="horz" wrap="square" lIns="121900" tIns="121900" rIns="121900" bIns="121900" rtlCol="0" anchor="ctr" anchorCtr="0">
            <a:noAutofit/>
          </a:bodyPr>
          <a:lstStyle/>
          <a:p>
            <a:fld id="{00000000-1234-1234-1234-123412341234}" type="slidenum">
              <a:rPr lang="en"/>
              <a:pPr/>
              <a:t>1</a:t>
            </a:fld>
            <a:endParaRPr lang="en"/>
          </a:p>
        </p:txBody>
      </p:sp>
      <p:sp>
        <p:nvSpPr>
          <p:cNvPr id="9" name="Shape 91"/>
          <p:cNvSpPr txBox="1">
            <a:spLocks/>
          </p:cNvSpPr>
          <p:nvPr/>
        </p:nvSpPr>
        <p:spPr>
          <a:xfrm>
            <a:off x="1258013" y="185968"/>
            <a:ext cx="9675973" cy="4302419"/>
          </a:xfrm>
          <a:prstGeom prst="rect">
            <a:avLst/>
          </a:prstGeom>
        </p:spPr>
        <p:txBody>
          <a:bodyPr vert="horz" wrap="square" lIns="121900" tIns="121900" rIns="121900" bIns="121900" rtlCol="0" anchor="ctr" anchorCtr="0">
            <a:noAutofit/>
          </a:bodyPr>
          <a:lstStyle>
            <a:lvl1pPr lvl="0" algn="l" defTabSz="914400" rtl="0" eaLnBrk="1" latinLnBrk="0" hangingPunct="1">
              <a:lnSpc>
                <a:spcPct val="90000"/>
              </a:lnSpc>
              <a:spcBef>
                <a:spcPts val="0"/>
              </a:spcBef>
              <a:buSzPts val="1800"/>
              <a:buNone/>
              <a:defRPr sz="4400" kern="1200">
                <a:solidFill>
                  <a:schemeClr val="tx1"/>
                </a:solidFill>
                <a:latin typeface="+mj-lt"/>
                <a:ea typeface="+mj-ea"/>
                <a:cs typeface="+mj-cs"/>
              </a:defRPr>
            </a:lvl1pPr>
            <a:lvl2pPr lvl="1">
              <a:spcBef>
                <a:spcPts val="0"/>
              </a:spcBef>
              <a:buSzPts val="1800"/>
              <a:buNone/>
              <a:defRPr/>
            </a:lvl2pPr>
            <a:lvl3pPr lvl="2">
              <a:spcBef>
                <a:spcPts val="0"/>
              </a:spcBef>
              <a:buSzPts val="1800"/>
              <a:buNone/>
              <a:defRPr/>
            </a:lvl3pPr>
            <a:lvl4pPr lvl="3">
              <a:spcBef>
                <a:spcPts val="0"/>
              </a:spcBef>
              <a:buSzPts val="1800"/>
              <a:buNone/>
              <a:defRPr/>
            </a:lvl4pPr>
            <a:lvl5pPr lvl="4">
              <a:spcBef>
                <a:spcPts val="0"/>
              </a:spcBef>
              <a:buSzPts val="1800"/>
              <a:buNone/>
              <a:defRPr/>
            </a:lvl5pPr>
            <a:lvl6pPr lvl="5">
              <a:spcBef>
                <a:spcPts val="0"/>
              </a:spcBef>
              <a:buSzPts val="1800"/>
              <a:buNone/>
              <a:defRPr/>
            </a:lvl6pPr>
            <a:lvl7pPr lvl="6">
              <a:spcBef>
                <a:spcPts val="0"/>
              </a:spcBef>
              <a:buSzPts val="1800"/>
              <a:buNone/>
              <a:defRPr/>
            </a:lvl7pPr>
            <a:lvl8pPr lvl="7">
              <a:spcBef>
                <a:spcPts val="0"/>
              </a:spcBef>
              <a:buSzPts val="1800"/>
              <a:buNone/>
              <a:defRPr/>
            </a:lvl8pPr>
            <a:lvl9pPr lvl="8">
              <a:spcBef>
                <a:spcPts val="0"/>
              </a:spcBef>
              <a:buSzPts val="1800"/>
              <a:buNone/>
              <a:defRPr/>
            </a:lvl9pPr>
          </a:lstStyle>
          <a:p>
            <a:r>
              <a:rPr lang="en-US" sz="4800" dirty="0">
                <a:latin typeface="Encode Sans" panose="020B0604020202020204" charset="0"/>
              </a:rPr>
              <a:t>Public Apologies in India</a:t>
            </a:r>
          </a:p>
          <a:p>
            <a:r>
              <a:rPr lang="en-US" sz="4800" dirty="0">
                <a:latin typeface="Encode Sans" panose="020B0604020202020204" charset="0"/>
              </a:rPr>
              <a:t>  </a:t>
            </a:r>
            <a:r>
              <a:rPr lang="en-US" dirty="0">
                <a:latin typeface="Encode Sans" panose="020B0604020202020204" charset="0"/>
              </a:rPr>
              <a:t>Semantics, Sentiment and Emotion</a:t>
            </a:r>
            <a:endParaRPr lang="en-IN" dirty="0">
              <a:latin typeface="Encode Sans" panose="020B0604020202020204" charset="0"/>
            </a:endParaRPr>
          </a:p>
          <a:p>
            <a:endParaRPr lang="en" sz="4267" dirty="0">
              <a:latin typeface="Encode Sans" panose="020B0604020202020204" charset="0"/>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3216" r="67027" b="75404"/>
          <a:stretch/>
        </p:blipFill>
        <p:spPr>
          <a:xfrm>
            <a:off x="0" y="4762726"/>
            <a:ext cx="3124201" cy="1549400"/>
          </a:xfrm>
          <a:prstGeom prst="rect">
            <a:avLst/>
          </a:prstGeom>
        </p:spPr>
      </p:pic>
      <p:sp>
        <p:nvSpPr>
          <p:cNvPr id="11" name="TextBox 10"/>
          <p:cNvSpPr txBox="1"/>
          <p:nvPr/>
        </p:nvSpPr>
        <p:spPr>
          <a:xfrm>
            <a:off x="8499231" y="5221538"/>
            <a:ext cx="3469951" cy="954107"/>
          </a:xfrm>
          <a:prstGeom prst="rect">
            <a:avLst/>
          </a:prstGeom>
          <a:noFill/>
        </p:spPr>
        <p:txBody>
          <a:bodyPr wrap="square" rtlCol="0">
            <a:spAutoFit/>
          </a:bodyPr>
          <a:lstStyle/>
          <a:p>
            <a:r>
              <a:rPr lang="en-IN" sz="2800" dirty="0" err="1">
                <a:latin typeface="Encode Sans" panose="020B0604020202020204" charset="0"/>
              </a:rPr>
              <a:t>Sangeeta</a:t>
            </a:r>
            <a:r>
              <a:rPr lang="en-IN" sz="2800" dirty="0">
                <a:latin typeface="Encode Sans" panose="020B0604020202020204" charset="0"/>
              </a:rPr>
              <a:t> Shukla</a:t>
            </a:r>
          </a:p>
          <a:p>
            <a:r>
              <a:rPr lang="en-IN" sz="2800" dirty="0" err="1">
                <a:latin typeface="Encode Sans" panose="020B0604020202020204" charset="0"/>
              </a:rPr>
              <a:t>Rajita</a:t>
            </a:r>
            <a:r>
              <a:rPr lang="en-IN" sz="2800" dirty="0">
                <a:latin typeface="Encode Sans" panose="020B0604020202020204" charset="0"/>
              </a:rPr>
              <a:t> Shukla</a:t>
            </a:r>
          </a:p>
        </p:txBody>
      </p:sp>
      <p:grpSp>
        <p:nvGrpSpPr>
          <p:cNvPr id="6" name="Group 5"/>
          <p:cNvGrpSpPr/>
          <p:nvPr/>
        </p:nvGrpSpPr>
        <p:grpSpPr>
          <a:xfrm>
            <a:off x="0" y="6347334"/>
            <a:ext cx="12192000" cy="510666"/>
            <a:chOff x="0" y="6030811"/>
            <a:chExt cx="12192000" cy="510666"/>
          </a:xfrm>
        </p:grpSpPr>
        <p:sp>
          <p:nvSpPr>
            <p:cNvPr id="7" name="Rectangle 6"/>
            <p:cNvSpPr/>
            <p:nvPr/>
          </p:nvSpPr>
          <p:spPr>
            <a:xfrm>
              <a:off x="0" y="6030811"/>
              <a:ext cx="12192000" cy="5106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0" y="6075189"/>
              <a:ext cx="2026920" cy="466288"/>
            </a:xfrm>
            <a:prstGeom prst="rect">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0" y="1869604"/>
            <a:ext cx="12192000" cy="215756"/>
            <a:chOff x="0" y="1172282"/>
            <a:chExt cx="12192000" cy="215756"/>
          </a:xfrm>
        </p:grpSpPr>
        <p:cxnSp>
          <p:nvCxnSpPr>
            <p:cNvPr id="13" name="Straight Connector 12"/>
            <p:cNvCxnSpPr/>
            <p:nvPr/>
          </p:nvCxnSpPr>
          <p:spPr>
            <a:xfrm>
              <a:off x="0" y="1307272"/>
              <a:ext cx="12192000" cy="1683"/>
            </a:xfrm>
            <a:prstGeom prst="line">
              <a:avLst/>
            </a:prstGeom>
            <a:ln w="25400">
              <a:solidFill>
                <a:srgbClr val="C00000"/>
              </a:solidFill>
            </a:ln>
          </p:spPr>
          <p:style>
            <a:lnRef idx="3">
              <a:schemeClr val="dk1"/>
            </a:lnRef>
            <a:fillRef idx="0">
              <a:schemeClr val="dk1"/>
            </a:fillRef>
            <a:effectRef idx="2">
              <a:schemeClr val="dk1"/>
            </a:effectRef>
            <a:fontRef idx="minor">
              <a:schemeClr val="tx1"/>
            </a:fontRef>
          </p:style>
        </p:cxnSp>
        <p:sp>
          <p:nvSpPr>
            <p:cNvPr id="14" name="Diamond 13"/>
            <p:cNvSpPr/>
            <p:nvPr/>
          </p:nvSpPr>
          <p:spPr>
            <a:xfrm>
              <a:off x="10988040" y="1172282"/>
              <a:ext cx="213360" cy="215756"/>
            </a:xfrm>
            <a:prstGeom prst="diamond">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223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05425612"/>
              </p:ext>
            </p:extLst>
          </p:nvPr>
        </p:nvGraphicFramePr>
        <p:xfrm>
          <a:off x="289560" y="166043"/>
          <a:ext cx="11521439" cy="6674725"/>
        </p:xfrm>
        <a:graphic>
          <a:graphicData uri="http://schemas.openxmlformats.org/drawingml/2006/table">
            <a:tbl>
              <a:tblPr firstRow="1" firstCol="1" bandRow="1"/>
              <a:tblGrid>
                <a:gridCol w="365761">
                  <a:extLst>
                    <a:ext uri="{9D8B030D-6E8A-4147-A177-3AD203B41FA5}">
                      <a16:colId xmlns:a16="http://schemas.microsoft.com/office/drawing/2014/main" val="20000"/>
                    </a:ext>
                  </a:extLst>
                </a:gridCol>
                <a:gridCol w="3761934">
                  <a:extLst>
                    <a:ext uri="{9D8B030D-6E8A-4147-A177-3AD203B41FA5}">
                      <a16:colId xmlns:a16="http://schemas.microsoft.com/office/drawing/2014/main" val="20001"/>
                    </a:ext>
                  </a:extLst>
                </a:gridCol>
                <a:gridCol w="1453247">
                  <a:extLst>
                    <a:ext uri="{9D8B030D-6E8A-4147-A177-3AD203B41FA5}">
                      <a16:colId xmlns:a16="http://schemas.microsoft.com/office/drawing/2014/main" val="20002"/>
                    </a:ext>
                  </a:extLst>
                </a:gridCol>
                <a:gridCol w="1686992">
                  <a:extLst>
                    <a:ext uri="{9D8B030D-6E8A-4147-A177-3AD203B41FA5}">
                      <a16:colId xmlns:a16="http://schemas.microsoft.com/office/drawing/2014/main" val="20003"/>
                    </a:ext>
                  </a:extLst>
                </a:gridCol>
                <a:gridCol w="2331974">
                  <a:extLst>
                    <a:ext uri="{9D8B030D-6E8A-4147-A177-3AD203B41FA5}">
                      <a16:colId xmlns:a16="http://schemas.microsoft.com/office/drawing/2014/main" val="20004"/>
                    </a:ext>
                  </a:extLst>
                </a:gridCol>
                <a:gridCol w="1921531">
                  <a:extLst>
                    <a:ext uri="{9D8B030D-6E8A-4147-A177-3AD203B41FA5}">
                      <a16:colId xmlns:a16="http://schemas.microsoft.com/office/drawing/2014/main" val="20005"/>
                    </a:ext>
                  </a:extLst>
                </a:gridCol>
              </a:tblGrid>
              <a:tr h="230197">
                <a:tc>
                  <a:txBody>
                    <a:bodyPr/>
                    <a:lstStyle/>
                    <a:p>
                      <a:pPr algn="l">
                        <a:lnSpc>
                          <a:spcPct val="107000"/>
                        </a:lnSpc>
                        <a:spcAft>
                          <a:spcPts val="0"/>
                        </a:spcAft>
                      </a:pPr>
                      <a:r>
                        <a:rPr lang="en-IN" sz="13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350" b="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Organization</a:t>
                      </a:r>
                      <a:endParaRPr lang="en-IN" sz="13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350" b="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Medium</a:t>
                      </a:r>
                      <a:endParaRPr lang="en-IN" sz="13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350" b="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Issued by</a:t>
                      </a:r>
                      <a:endParaRPr lang="en-IN" sz="13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350" b="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Apology Issued to</a:t>
                      </a:r>
                      <a:endParaRPr lang="en-IN" sz="13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8750" algn="l">
                        <a:lnSpc>
                          <a:spcPct val="107000"/>
                        </a:lnSpc>
                        <a:spcAft>
                          <a:spcPts val="0"/>
                        </a:spcAft>
                      </a:pPr>
                      <a:r>
                        <a:rPr lang="en-IN" sz="1350" b="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Apology Lexeme</a:t>
                      </a:r>
                      <a:endParaRPr lang="en-IN" sz="135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8368">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Narayan Murthy, Infosys </a:t>
                      </a:r>
                      <a:r>
                        <a:rPr lang="en-IN" sz="13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company  </a:t>
                      </a:r>
                      <a:r>
                        <a:rPr lang="en-IN" sz="13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(2007)</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Media statement</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Individual</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Public in general</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dirty="0">
                          <a:effectLst/>
                          <a:latin typeface="Calibri" panose="020F0502020204030204" pitchFamily="34" charset="0"/>
                          <a:ea typeface="Times New Roman" panose="02020603050405020304" pitchFamily="18" charset="0"/>
                          <a:cs typeface="Times New Roman" panose="02020603050405020304" pitchFamily="18" charset="0"/>
                        </a:rPr>
                        <a:t>apologise</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8368">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Ramalinga Raju ,</a:t>
                      </a: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Satyam </a:t>
                      </a: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company  </a:t>
                      </a: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(2009)</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Letter</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Individual</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Board of Directors</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effectLst/>
                          <a:latin typeface="Calibri" panose="020F0502020204030204" pitchFamily="34" charset="0"/>
                          <a:ea typeface="Times New Roman" panose="02020603050405020304" pitchFamily="18" charset="0"/>
                          <a:cs typeface="Times New Roman" panose="02020603050405020304" pitchFamily="18" charset="0"/>
                        </a:rPr>
                        <a:t>Regret ,apologize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6900">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Flipkart, an e-commerce company founders (2014)</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Email</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Individual(s) in a role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Customers</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dirty="0">
                          <a:effectLst/>
                          <a:latin typeface="Calibri" panose="020F0502020204030204" pitchFamily="34" charset="0"/>
                          <a:ea typeface="Times New Roman" panose="02020603050405020304" pitchFamily="18" charset="0"/>
                          <a:cs typeface="Times New Roman" panose="02020603050405020304" pitchFamily="18" charset="0"/>
                        </a:rPr>
                        <a:t>Apologies, sorry(2), apologise</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8539">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Uber India ( Dec. 2014)</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Letter</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Organization</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Public in general</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1350">
                          <a:effectLst/>
                          <a:latin typeface="Calibri" panose="020F0502020204030204" pitchFamily="34" charset="0"/>
                          <a:ea typeface="Times New Roman" panose="02020603050405020304" pitchFamily="18" charset="0"/>
                          <a:cs typeface="Times New Roman" panose="02020603050405020304" pitchFamily="18" charset="0"/>
                        </a:rPr>
                        <a:t>Sorry</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6900">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Myntra-1 , an e-commerce company (2015)</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Blog post</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Individual(s) in a role</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Customers</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effectLst/>
                          <a:latin typeface="Calibri" panose="020F0502020204030204" pitchFamily="34" charset="0"/>
                          <a:ea typeface="Times New Roman" panose="02020603050405020304" pitchFamily="18" charset="0"/>
                          <a:cs typeface="Times New Roman" panose="02020603050405020304" pitchFamily="18" charset="0"/>
                        </a:rPr>
                        <a:t>Sorry</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6900">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6</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ScoopWhoop,</a:t>
                      </a:r>
                      <a:r>
                        <a:rPr lang="en-IN" sz="1350" baseline="300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350">
                          <a:effectLst/>
                          <a:latin typeface="Calibri" panose="020F0502020204030204" pitchFamily="34" charset="0"/>
                          <a:ea typeface="Calibri" panose="020F0502020204030204" pitchFamily="34" charset="0"/>
                          <a:cs typeface="Times New Roman" panose="02020603050405020304" pitchFamily="18" charset="0"/>
                        </a:rPr>
                        <a:t>an internet media and news company (</a:t>
                      </a: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2015)</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Blog post</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Individual(s) in a role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Customers</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dirty="0">
                          <a:effectLst/>
                          <a:latin typeface="Calibri" panose="020F0502020204030204" pitchFamily="34" charset="0"/>
                          <a:ea typeface="Times New Roman" panose="02020603050405020304" pitchFamily="18" charset="0"/>
                          <a:cs typeface="Times New Roman" panose="02020603050405020304" pitchFamily="18" charset="0"/>
                        </a:rPr>
                        <a:t>Sorry (2), </a:t>
                      </a:r>
                      <a:r>
                        <a:rPr lang="en-IN" sz="1350" dirty="0" err="1">
                          <a:effectLst/>
                          <a:latin typeface="Calibri" panose="020F0502020204030204" pitchFamily="34" charset="0"/>
                          <a:ea typeface="Times New Roman" panose="02020603050405020304" pitchFamily="18" charset="0"/>
                          <a:cs typeface="Times New Roman" panose="02020603050405020304" pitchFamily="18" charset="0"/>
                        </a:rPr>
                        <a:t>regret,apologize</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6900">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7</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Lenskart ,e-commerce company (2015)</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Blog post</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Individual(s) in a role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Customers</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dirty="0">
                          <a:effectLst/>
                          <a:latin typeface="Calibri" panose="020F0502020204030204" pitchFamily="34" charset="0"/>
                          <a:ea typeface="Times New Roman" panose="02020603050405020304" pitchFamily="18" charset="0"/>
                          <a:cs typeface="Times New Roman" panose="02020603050405020304" pitchFamily="18" charset="0"/>
                        </a:rPr>
                        <a:t>Sorry (3), Apology</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6885">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8</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AIB</a:t>
                      </a: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 comedy group (</a:t>
                      </a: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Feb.2015)</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Letter </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Individual(s) in a role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Auxiliary Bishop of Bombay</a:t>
                      </a: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 and the Christian community </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dirty="0">
                          <a:effectLst/>
                          <a:latin typeface="Calibri" panose="020F0502020204030204" pitchFamily="34" charset="0"/>
                          <a:ea typeface="Times New Roman" panose="02020603050405020304" pitchFamily="18" charset="0"/>
                          <a:cs typeface="Times New Roman" panose="02020603050405020304" pitchFamily="18" charset="0"/>
                        </a:rPr>
                        <a:t>Sorry ,Apology, apologies</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IN" sz="135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0983">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Myntra -2 an e-commerce company (2016)</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725"/>
                        </a:lnSpc>
                        <a:spcAft>
                          <a:spcPts val="75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Blog post</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725"/>
                        </a:lnSpc>
                        <a:spcAft>
                          <a:spcPts val="75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Individual(s) in a role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725"/>
                        </a:lnSpc>
                        <a:spcAft>
                          <a:spcPts val="75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Customers</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dirty="0">
                          <a:effectLst/>
                          <a:latin typeface="Calibri" panose="020F0502020204030204" pitchFamily="34" charset="0"/>
                          <a:ea typeface="Times New Roman" panose="02020603050405020304" pitchFamily="18" charset="0"/>
                          <a:cs typeface="Times New Roman" panose="02020603050405020304" pitchFamily="18" charset="0"/>
                        </a:rPr>
                        <a:t>Sorry ,Regret</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6900">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Amit Agarwal, Vice President and Country Manager, Amazon India (2016)</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Letter </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Individual(s) in a role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Indian External Affairs Minister</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effectLst/>
                          <a:latin typeface="Calibri" panose="020F0502020204030204" pitchFamily="34" charset="0"/>
                          <a:ea typeface="Times New Roman" panose="02020603050405020304" pitchFamily="18" charset="0"/>
                          <a:cs typeface="Times New Roman" panose="02020603050405020304" pitchFamily="18" charset="0"/>
                        </a:rPr>
                        <a:t>Regrets</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56900">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11</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Shikha Sharma , CEO -Axis Bank(2016)</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E-mail  </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Individual(s) in a role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Customers</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effectLst/>
                          <a:latin typeface="Calibri" panose="020F0502020204030204" pitchFamily="34" charset="0"/>
                          <a:ea typeface="Times New Roman" panose="02020603050405020304" pitchFamily="18" charset="0"/>
                          <a:cs typeface="Times New Roman" panose="02020603050405020304" pitchFamily="18" charset="0"/>
                        </a:rPr>
                        <a:t>regret</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56900">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12</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tabLst>
                          <a:tab pos="542925" algn="l"/>
                        </a:tabLs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Poorva Joshipura, </a:t>
                      </a: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PETA</a:t>
                      </a: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CEO</a:t>
                      </a: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 (2017)</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Letter</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Individual(s) in a role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Indian actor, Suriya  </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effectLst/>
                          <a:latin typeface="Calibri" panose="020F0502020204030204" pitchFamily="34" charset="0"/>
                          <a:ea typeface="Times New Roman" panose="02020603050405020304" pitchFamily="18" charset="0"/>
                          <a:cs typeface="Times New Roman" panose="02020603050405020304" pitchFamily="18" charset="0"/>
                        </a:rPr>
                        <a:t>apology</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56900">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13</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Member of Parliament (</a:t>
                      </a: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2017)</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Letter </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Individual</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Civil Aviation minister Ashok Gajapathi Raju</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effectLst/>
                          <a:latin typeface="Calibri" panose="020F0502020204030204" pitchFamily="34" charset="0"/>
                          <a:ea typeface="Times New Roman" panose="02020603050405020304" pitchFamily="18" charset="0"/>
                          <a:cs typeface="Times New Roman" panose="02020603050405020304" pitchFamily="18" charset="0"/>
                        </a:rPr>
                        <a:t>Regrets (noun)</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56900">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14</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Vineet Nayyar, Vice Chairman,Tech Mahindra IT Co, July 2017- 1</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Twitter</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Individual(s) in a role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Public in general</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effectLst/>
                          <a:latin typeface="Calibri" panose="020F0502020204030204" pitchFamily="34" charset="0"/>
                          <a:ea typeface="Times New Roman" panose="02020603050405020304" pitchFamily="18" charset="0"/>
                          <a:cs typeface="Times New Roman" panose="02020603050405020304" pitchFamily="18" charset="0"/>
                        </a:rPr>
                        <a:t>Regret </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IN" sz="135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56900">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15</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Anand Mahindra, Chairman , Mahindra Group, July 2017-  2</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Twitter </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Individual(s) in a role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Public in general</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effectLst/>
                          <a:latin typeface="Calibri" panose="020F0502020204030204" pitchFamily="34" charset="0"/>
                          <a:ea typeface="Times New Roman" panose="02020603050405020304" pitchFamily="18" charset="0"/>
                          <a:cs typeface="Times New Roman" panose="02020603050405020304" pitchFamily="18" charset="0"/>
                        </a:rPr>
                        <a:t>Apology</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74412">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16</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Priyanka Chopra, Sep.2017</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Letter</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Public in general</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effectLst/>
                          <a:latin typeface="Calibri" panose="020F0502020204030204" pitchFamily="34" charset="0"/>
                          <a:ea typeface="Times New Roman" panose="02020603050405020304" pitchFamily="18" charset="0"/>
                          <a:cs typeface="Times New Roman" panose="02020603050405020304" pitchFamily="18" charset="0"/>
                        </a:rPr>
                        <a:t>apologise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88368">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17</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Indigo , Domestic airline company,Nov.2017</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Twitter</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Organization</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Public in general</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effectLst/>
                          <a:latin typeface="Calibri" panose="020F0502020204030204" pitchFamily="34" charset="0"/>
                          <a:ea typeface="Times New Roman" panose="02020603050405020304" pitchFamily="18" charset="0"/>
                          <a:cs typeface="Times New Roman" panose="02020603050405020304" pitchFamily="18" charset="0"/>
                        </a:rPr>
                        <a:t>apologise</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88368">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18</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Air India National airline company,Dec.2017</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Twitter</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Calibri" panose="020F0502020204030204" pitchFamily="34" charset="0"/>
                        </a:rPr>
                        <a:t>Organization</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Shobha Mudgal</a:t>
                      </a:r>
                      <a:endParaRPr lang="en-IN" sz="135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350" dirty="0">
                          <a:effectLst/>
                          <a:latin typeface="Calibri" panose="020F0502020204030204" pitchFamily="34" charset="0"/>
                          <a:ea typeface="Times New Roman" panose="02020603050405020304" pitchFamily="18" charset="0"/>
                          <a:cs typeface="Times New Roman" panose="02020603050405020304" pitchFamily="18" charset="0"/>
                        </a:rPr>
                        <a:t>Sorry, apologies</a:t>
                      </a:r>
                      <a:endParaRPr lang="en-IN" sz="1350" dirty="0">
                        <a:effectLst/>
                        <a:latin typeface="Calibri" panose="020F0502020204030204" pitchFamily="34" charset="0"/>
                        <a:ea typeface="Calibri" panose="020F0502020204030204" pitchFamily="34" charset="0"/>
                        <a:cs typeface="Times New Roman" panose="02020603050405020304" pitchFamily="18" charset="0"/>
                      </a:endParaRPr>
                    </a:p>
                  </a:txBody>
                  <a:tcPr marL="41669" marR="416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09553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14723102"/>
              </p:ext>
            </p:extLst>
          </p:nvPr>
        </p:nvGraphicFramePr>
        <p:xfrm>
          <a:off x="4312920" y="2834640"/>
          <a:ext cx="2042160" cy="902777"/>
        </p:xfrm>
        <a:graphic>
          <a:graphicData uri="http://schemas.openxmlformats.org/drawingml/2006/table">
            <a:tbl>
              <a:tblPr>
                <a:tableStyleId>{5C22544A-7EE6-4342-B048-85BDC9FD1C3A}</a:tableStyleId>
              </a:tblPr>
              <a:tblGrid>
                <a:gridCol w="1021080">
                  <a:extLst>
                    <a:ext uri="{9D8B030D-6E8A-4147-A177-3AD203B41FA5}">
                      <a16:colId xmlns:a16="http://schemas.microsoft.com/office/drawing/2014/main" val="20000"/>
                    </a:ext>
                  </a:extLst>
                </a:gridCol>
                <a:gridCol w="1021080">
                  <a:extLst>
                    <a:ext uri="{9D8B030D-6E8A-4147-A177-3AD203B41FA5}">
                      <a16:colId xmlns:a16="http://schemas.microsoft.com/office/drawing/2014/main" val="20001"/>
                    </a:ext>
                  </a:extLst>
                </a:gridCol>
              </a:tblGrid>
              <a:tr h="268798">
                <a:tc>
                  <a:txBody>
                    <a:bodyPr/>
                    <a:lstStyle/>
                    <a:p>
                      <a:pPr algn="l" fontAlgn="b"/>
                      <a:r>
                        <a:rPr lang="en-IN" sz="2400" u="none" strike="noStrike" dirty="0">
                          <a:effectLst/>
                        </a:rPr>
                        <a:t>Male </a:t>
                      </a:r>
                      <a:endParaRPr lang="en-IN"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b"/>
                      <a:r>
                        <a:rPr lang="en-IN" sz="2400" b="1" u="none" strike="noStrike" dirty="0">
                          <a:solidFill>
                            <a:srgbClr val="C00000"/>
                          </a:solidFill>
                          <a:effectLst/>
                        </a:rPr>
                        <a:t>14</a:t>
                      </a:r>
                      <a:endParaRPr lang="en-IN" sz="2400" b="1" i="0" u="none" strike="noStrike" dirty="0">
                        <a:solidFill>
                          <a:srgbClr val="C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27492">
                <a:tc>
                  <a:txBody>
                    <a:bodyPr/>
                    <a:lstStyle/>
                    <a:p>
                      <a:pPr algn="l" fontAlgn="b"/>
                      <a:r>
                        <a:rPr lang="en-IN" sz="2400" u="none" strike="noStrike" dirty="0">
                          <a:effectLst/>
                        </a:rPr>
                        <a:t>Female</a:t>
                      </a:r>
                      <a:endParaRPr lang="en-IN"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b"/>
                      <a:r>
                        <a:rPr lang="en-IN" sz="2400" b="1" u="none" strike="noStrike" dirty="0">
                          <a:solidFill>
                            <a:srgbClr val="C00000"/>
                          </a:solidFill>
                          <a:effectLst/>
                        </a:rPr>
                        <a:t>4</a:t>
                      </a:r>
                      <a:endParaRPr lang="en-IN" sz="2400" b="1" i="0" u="none" strike="noStrike" dirty="0">
                        <a:solidFill>
                          <a:srgbClr val="C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22512335"/>
              </p:ext>
            </p:extLst>
          </p:nvPr>
        </p:nvGraphicFramePr>
        <p:xfrm>
          <a:off x="7056120" y="1036321"/>
          <a:ext cx="3564988" cy="1943419"/>
        </p:xfrm>
        <a:graphic>
          <a:graphicData uri="http://schemas.openxmlformats.org/drawingml/2006/table">
            <a:tbl>
              <a:tblPr>
                <a:tableStyleId>{5C22544A-7EE6-4342-B048-85BDC9FD1C3A}</a:tableStyleId>
              </a:tblPr>
              <a:tblGrid>
                <a:gridCol w="2397369">
                  <a:extLst>
                    <a:ext uri="{9D8B030D-6E8A-4147-A177-3AD203B41FA5}">
                      <a16:colId xmlns:a16="http://schemas.microsoft.com/office/drawing/2014/main" val="20000"/>
                    </a:ext>
                  </a:extLst>
                </a:gridCol>
                <a:gridCol w="1167619">
                  <a:extLst>
                    <a:ext uri="{9D8B030D-6E8A-4147-A177-3AD203B41FA5}">
                      <a16:colId xmlns:a16="http://schemas.microsoft.com/office/drawing/2014/main" val="20001"/>
                    </a:ext>
                  </a:extLst>
                </a:gridCol>
              </a:tblGrid>
              <a:tr h="235590">
                <a:tc>
                  <a:txBody>
                    <a:bodyPr/>
                    <a:lstStyle/>
                    <a:p>
                      <a:pPr algn="l" fontAlgn="b"/>
                      <a:r>
                        <a:rPr lang="en-IN" sz="2400" u="none" strike="noStrike" dirty="0">
                          <a:effectLst/>
                        </a:rPr>
                        <a:t>  Twitter</a:t>
                      </a:r>
                      <a:endParaRPr lang="en-IN"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2400" b="1" u="none" strike="noStrike" dirty="0">
                          <a:solidFill>
                            <a:srgbClr val="C00000"/>
                          </a:solidFill>
                          <a:effectLst/>
                        </a:rPr>
                        <a:t>4</a:t>
                      </a:r>
                      <a:endParaRPr lang="en-IN" sz="2400" b="1" i="0" u="none" strike="noStrike" dirty="0">
                        <a:solidFill>
                          <a:srgbClr val="C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5590">
                <a:tc>
                  <a:txBody>
                    <a:bodyPr/>
                    <a:lstStyle/>
                    <a:p>
                      <a:pPr algn="l" fontAlgn="b"/>
                      <a:r>
                        <a:rPr lang="en-IN" sz="2400" u="none" strike="noStrike" dirty="0">
                          <a:effectLst/>
                        </a:rPr>
                        <a:t>  Email</a:t>
                      </a:r>
                      <a:endParaRPr lang="en-IN"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2400" b="1" u="none" strike="noStrike" dirty="0">
                          <a:solidFill>
                            <a:srgbClr val="C00000"/>
                          </a:solidFill>
                          <a:effectLst/>
                        </a:rPr>
                        <a:t>2</a:t>
                      </a:r>
                      <a:endParaRPr lang="en-IN" sz="2400" b="1" i="0" u="none" strike="noStrike" dirty="0">
                        <a:solidFill>
                          <a:srgbClr val="C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3988">
                <a:tc>
                  <a:txBody>
                    <a:bodyPr/>
                    <a:lstStyle/>
                    <a:p>
                      <a:pPr algn="l" fontAlgn="b"/>
                      <a:r>
                        <a:rPr lang="en-IN" sz="2400" u="none" strike="noStrike" dirty="0">
                          <a:effectLst/>
                        </a:rPr>
                        <a:t>  Blog post</a:t>
                      </a:r>
                      <a:endParaRPr lang="en-IN"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2400" b="1" u="none" strike="noStrike" dirty="0">
                          <a:solidFill>
                            <a:srgbClr val="C00000"/>
                          </a:solidFill>
                          <a:effectLst/>
                        </a:rPr>
                        <a:t>4</a:t>
                      </a:r>
                      <a:endParaRPr lang="en-IN" sz="2400" b="1" i="0" u="none" strike="noStrike" dirty="0">
                        <a:solidFill>
                          <a:srgbClr val="C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5590">
                <a:tc>
                  <a:txBody>
                    <a:bodyPr/>
                    <a:lstStyle/>
                    <a:p>
                      <a:pPr algn="l" fontAlgn="b"/>
                      <a:r>
                        <a:rPr lang="en-IN" sz="2400" u="none" strike="noStrike" dirty="0">
                          <a:effectLst/>
                        </a:rPr>
                        <a:t>  Letter</a:t>
                      </a:r>
                      <a:endParaRPr lang="en-IN"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2400" b="1" u="none" strike="noStrike" dirty="0">
                          <a:solidFill>
                            <a:srgbClr val="C00000"/>
                          </a:solidFill>
                          <a:effectLst/>
                        </a:rPr>
                        <a:t>7</a:t>
                      </a:r>
                      <a:endParaRPr lang="en-IN" sz="2400" b="1" i="0" u="none" strike="noStrike" dirty="0">
                        <a:solidFill>
                          <a:srgbClr val="C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2279">
                <a:tc>
                  <a:txBody>
                    <a:bodyPr/>
                    <a:lstStyle/>
                    <a:p>
                      <a:pPr algn="l" fontAlgn="b"/>
                      <a:r>
                        <a:rPr lang="en-IN" sz="2400" u="none" strike="noStrike" dirty="0">
                          <a:effectLst/>
                        </a:rPr>
                        <a:t>  Media  Statement</a:t>
                      </a:r>
                      <a:endParaRPr lang="en-IN"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2400" b="1" u="none" strike="noStrike" dirty="0">
                          <a:solidFill>
                            <a:srgbClr val="C00000"/>
                          </a:solidFill>
                          <a:effectLst/>
                        </a:rPr>
                        <a:t>1</a:t>
                      </a:r>
                      <a:endParaRPr lang="en-IN" sz="2400" b="1" i="0" u="none" strike="noStrike" dirty="0">
                        <a:solidFill>
                          <a:srgbClr val="C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31280281"/>
              </p:ext>
            </p:extLst>
          </p:nvPr>
        </p:nvGraphicFramePr>
        <p:xfrm>
          <a:off x="2788920" y="1325880"/>
          <a:ext cx="3566160" cy="1125855"/>
        </p:xfrm>
        <a:graphic>
          <a:graphicData uri="http://schemas.openxmlformats.org/drawingml/2006/table">
            <a:tbl>
              <a:tblPr>
                <a:tableStyleId>{5C22544A-7EE6-4342-B048-85BDC9FD1C3A}</a:tableStyleId>
              </a:tblPr>
              <a:tblGrid>
                <a:gridCol w="2949581">
                  <a:extLst>
                    <a:ext uri="{9D8B030D-6E8A-4147-A177-3AD203B41FA5}">
                      <a16:colId xmlns:a16="http://schemas.microsoft.com/office/drawing/2014/main" val="20000"/>
                    </a:ext>
                  </a:extLst>
                </a:gridCol>
                <a:gridCol w="616579">
                  <a:extLst>
                    <a:ext uri="{9D8B030D-6E8A-4147-A177-3AD203B41FA5}">
                      <a16:colId xmlns:a16="http://schemas.microsoft.com/office/drawing/2014/main" val="20001"/>
                    </a:ext>
                  </a:extLst>
                </a:gridCol>
              </a:tblGrid>
              <a:tr h="190500">
                <a:tc>
                  <a:txBody>
                    <a:bodyPr/>
                    <a:lstStyle/>
                    <a:p>
                      <a:pPr algn="l" fontAlgn="b"/>
                      <a:r>
                        <a:rPr lang="en-IN" sz="2400" u="none" strike="noStrike" dirty="0">
                          <a:effectLst/>
                        </a:rPr>
                        <a:t>  Individual</a:t>
                      </a:r>
                      <a:endParaRPr lang="en-IN"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2400" b="1" u="none" strike="noStrike" dirty="0">
                          <a:solidFill>
                            <a:srgbClr val="C00000"/>
                          </a:solidFill>
                          <a:effectLst/>
                        </a:rPr>
                        <a:t>4</a:t>
                      </a:r>
                      <a:endParaRPr lang="en-IN" sz="2400" b="1" i="0" u="none" strike="noStrike" dirty="0">
                        <a:solidFill>
                          <a:srgbClr val="C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0500">
                <a:tc>
                  <a:txBody>
                    <a:bodyPr/>
                    <a:lstStyle/>
                    <a:p>
                      <a:pPr algn="l" fontAlgn="b"/>
                      <a:r>
                        <a:rPr lang="en-IN" sz="2400" u="none" strike="noStrike" dirty="0">
                          <a:effectLst/>
                        </a:rPr>
                        <a:t>  Individual(s) in a role</a:t>
                      </a:r>
                      <a:endParaRPr lang="en-IN"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2400" b="1" u="none" strike="noStrike" dirty="0">
                          <a:solidFill>
                            <a:srgbClr val="C00000"/>
                          </a:solidFill>
                          <a:effectLst/>
                        </a:rPr>
                        <a:t>11</a:t>
                      </a:r>
                      <a:endParaRPr lang="en-IN" sz="2400" b="1" i="0" u="none" strike="noStrike" dirty="0">
                        <a:solidFill>
                          <a:srgbClr val="C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90500">
                <a:tc>
                  <a:txBody>
                    <a:bodyPr/>
                    <a:lstStyle/>
                    <a:p>
                      <a:pPr algn="l" fontAlgn="b"/>
                      <a:r>
                        <a:rPr lang="en-IN" sz="2400" u="none" strike="noStrike" dirty="0">
                          <a:effectLst/>
                        </a:rPr>
                        <a:t>  Organization</a:t>
                      </a:r>
                      <a:endParaRPr lang="en-IN"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2400" b="1" u="none" strike="noStrike" dirty="0">
                          <a:solidFill>
                            <a:srgbClr val="C00000"/>
                          </a:solidFill>
                          <a:effectLst/>
                        </a:rPr>
                        <a:t>3</a:t>
                      </a:r>
                      <a:endParaRPr lang="en-IN" sz="2400" b="1" i="0" u="none" strike="noStrike" dirty="0">
                        <a:solidFill>
                          <a:srgbClr val="C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6" name="Group 5"/>
          <p:cNvGrpSpPr/>
          <p:nvPr/>
        </p:nvGrpSpPr>
        <p:grpSpPr>
          <a:xfrm>
            <a:off x="0" y="5999644"/>
            <a:ext cx="12192000" cy="215756"/>
            <a:chOff x="0" y="1172282"/>
            <a:chExt cx="12192000" cy="215756"/>
          </a:xfrm>
        </p:grpSpPr>
        <p:cxnSp>
          <p:nvCxnSpPr>
            <p:cNvPr id="7" name="Straight Connector 6"/>
            <p:cNvCxnSpPr/>
            <p:nvPr/>
          </p:nvCxnSpPr>
          <p:spPr>
            <a:xfrm>
              <a:off x="0" y="1307272"/>
              <a:ext cx="12192000" cy="1683"/>
            </a:xfrm>
            <a:prstGeom prst="line">
              <a:avLst/>
            </a:prstGeom>
            <a:ln w="25400">
              <a:solidFill>
                <a:srgbClr val="C00000"/>
              </a:solidFill>
            </a:ln>
          </p:spPr>
          <p:style>
            <a:lnRef idx="3">
              <a:schemeClr val="dk1"/>
            </a:lnRef>
            <a:fillRef idx="0">
              <a:schemeClr val="dk1"/>
            </a:fillRef>
            <a:effectRef idx="2">
              <a:schemeClr val="dk1"/>
            </a:effectRef>
            <a:fontRef idx="minor">
              <a:schemeClr val="tx1"/>
            </a:fontRef>
          </p:style>
        </p:cxnSp>
        <p:sp>
          <p:nvSpPr>
            <p:cNvPr id="8" name="Diamond 7"/>
            <p:cNvSpPr/>
            <p:nvPr/>
          </p:nvSpPr>
          <p:spPr>
            <a:xfrm>
              <a:off x="10988040" y="1172282"/>
              <a:ext cx="213360" cy="215756"/>
            </a:xfrm>
            <a:prstGeom prst="diamond">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4191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Frequency of apology lexemes </a:t>
            </a:r>
          </a:p>
        </p:txBody>
      </p:sp>
      <p:sp>
        <p:nvSpPr>
          <p:cNvPr id="3" name="Text Placeholder 2"/>
          <p:cNvSpPr>
            <a:spLocks noGrp="1"/>
          </p:cNvSpPr>
          <p:nvPr>
            <p:ph type="body" idx="1"/>
          </p:nvPr>
        </p:nvSpPr>
        <p:spPr>
          <a:xfrm>
            <a:off x="703393" y="5684520"/>
            <a:ext cx="9996000" cy="502920"/>
          </a:xfrm>
        </p:spPr>
        <p:txBody>
          <a:bodyPr>
            <a:noAutofit/>
          </a:bodyPr>
          <a:lstStyle/>
          <a:p>
            <a:pPr marL="0" indent="0">
              <a:buNone/>
            </a:pPr>
            <a:endParaRPr lang="en-IN" sz="1600" dirty="0"/>
          </a:p>
          <a:p>
            <a:endParaRPr lang="en-IN" sz="1600" dirty="0"/>
          </a:p>
          <a:p>
            <a:r>
              <a:rPr lang="en-IN" sz="1600" dirty="0"/>
              <a:t>*If we sum all the forms of this lexeme. i.e. “apology”. “apologies”, “apologise”. and “apologize”, this total rises to 13 out of 32(..%). </a:t>
            </a:r>
          </a:p>
          <a:p>
            <a:endParaRPr lang="en-IN" sz="1600" dirty="0"/>
          </a:p>
        </p:txBody>
      </p:sp>
      <p:sp>
        <p:nvSpPr>
          <p:cNvPr id="4" name="TextBox 3"/>
          <p:cNvSpPr txBox="1"/>
          <p:nvPr/>
        </p:nvSpPr>
        <p:spPr>
          <a:xfrm>
            <a:off x="10271760" y="1325880"/>
            <a:ext cx="1609928" cy="584775"/>
          </a:xfrm>
          <a:prstGeom prst="rect">
            <a:avLst/>
          </a:prstGeom>
          <a:noFill/>
        </p:spPr>
        <p:txBody>
          <a:bodyPr wrap="none" rtlCol="0">
            <a:spAutoFit/>
          </a:bodyPr>
          <a:lstStyle/>
          <a:p>
            <a:r>
              <a:rPr lang="en-IN" sz="3200" dirty="0"/>
              <a:t>Total: 33</a:t>
            </a:r>
          </a:p>
        </p:txBody>
      </p:sp>
      <p:graphicFrame>
        <p:nvGraphicFramePr>
          <p:cNvPr id="7" name="Chart 6"/>
          <p:cNvGraphicFramePr/>
          <p:nvPr>
            <p:extLst>
              <p:ext uri="{D42A27DB-BD31-4B8C-83A1-F6EECF244321}">
                <p14:modId xmlns:p14="http://schemas.microsoft.com/office/powerpoint/2010/main" val="3119967378"/>
              </p:ext>
            </p:extLst>
          </p:nvPr>
        </p:nvGraphicFramePr>
        <p:xfrm>
          <a:off x="1461646" y="560427"/>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675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08440" y="273040"/>
            <a:ext cx="9996000" cy="732800"/>
          </a:xfrm>
        </p:spPr>
        <p:txBody>
          <a:bodyPr>
            <a:normAutofit/>
          </a:bodyPr>
          <a:lstStyle/>
          <a:p>
            <a:pPr lvl="1">
              <a:buClr>
                <a:srgbClr val="F55C21"/>
              </a:buClr>
            </a:pPr>
            <a:r>
              <a:rPr lang="en-IN" sz="2800" dirty="0">
                <a:latin typeface="Encode Sans"/>
              </a:rPr>
              <a:t> </a:t>
            </a:r>
            <a:r>
              <a:rPr lang="en-IN" sz="2800" dirty="0" err="1">
                <a:latin typeface="Encode Sans"/>
              </a:rPr>
              <a:t>PoS</a:t>
            </a:r>
            <a:r>
              <a:rPr lang="en-IN" sz="2800" dirty="0">
                <a:latin typeface="Encode Sans"/>
              </a:rPr>
              <a:t> Tagging </a:t>
            </a:r>
          </a:p>
        </p:txBody>
      </p:sp>
      <p:sp>
        <p:nvSpPr>
          <p:cNvPr id="3" name="Text Placeholder 2"/>
          <p:cNvSpPr>
            <a:spLocks noGrp="1"/>
          </p:cNvSpPr>
          <p:nvPr>
            <p:ph type="body" idx="1"/>
          </p:nvPr>
        </p:nvSpPr>
        <p:spPr>
          <a:xfrm>
            <a:off x="915680" y="1452095"/>
            <a:ext cx="10742920" cy="3928400"/>
          </a:xfrm>
        </p:spPr>
        <p:txBody>
          <a:bodyPr/>
          <a:lstStyle/>
          <a:p>
            <a:pPr lvl="1">
              <a:buClr>
                <a:srgbClr val="F55C21"/>
              </a:buClr>
              <a:buFont typeface="Encode Sans ExtraLight"/>
              <a:buChar char="▪"/>
            </a:pPr>
            <a:r>
              <a:rPr lang="en-IN" dirty="0"/>
              <a:t>Use of  Part-of-speech tagger*</a:t>
            </a:r>
          </a:p>
          <a:p>
            <a:endParaRPr lang="en-IN" dirty="0"/>
          </a:p>
        </p:txBody>
      </p:sp>
      <p:sp>
        <p:nvSpPr>
          <p:cNvPr id="5" name="Rectangle 4"/>
          <p:cNvSpPr/>
          <p:nvPr/>
        </p:nvSpPr>
        <p:spPr>
          <a:xfrm>
            <a:off x="3855720" y="6056710"/>
            <a:ext cx="7802880" cy="584775"/>
          </a:xfrm>
          <a:prstGeom prst="rect">
            <a:avLst/>
          </a:prstGeom>
        </p:spPr>
        <p:txBody>
          <a:bodyPr wrap="square">
            <a:spAutoFit/>
          </a:bodyPr>
          <a:lstStyle/>
          <a:p>
            <a:pPr algn="r"/>
            <a:r>
              <a:rPr lang="en-US" sz="1600" i="1" dirty="0">
                <a:latin typeface="Times New Roman" panose="02020603050405020304" pitchFamily="18" charset="0"/>
                <a:ea typeface="Times New Roman" panose="02020603050405020304" pitchFamily="18" charset="0"/>
              </a:rPr>
              <a:t>*Free CLAWS WWW tagger, accessed January 15, 2017, http://ucrel.lancs.ac.uk/claws/trial.html., tag set C6.</a:t>
            </a:r>
            <a:endParaRPr lang="en-IN" sz="2400" i="1" dirty="0">
              <a:latin typeface="Times New Roman" panose="02020603050405020304" pitchFamily="18" charset="0"/>
              <a:ea typeface="Times New Roman" panose="02020603050405020304" pitchFamily="18" charset="0"/>
            </a:endParaRPr>
          </a:p>
        </p:txBody>
      </p:sp>
      <p:grpSp>
        <p:nvGrpSpPr>
          <p:cNvPr id="7" name="Group 6"/>
          <p:cNvGrpSpPr/>
          <p:nvPr/>
        </p:nvGrpSpPr>
        <p:grpSpPr>
          <a:xfrm>
            <a:off x="0" y="989402"/>
            <a:ext cx="12192000" cy="215756"/>
            <a:chOff x="0" y="1172282"/>
            <a:chExt cx="12192000" cy="215756"/>
          </a:xfrm>
        </p:grpSpPr>
        <p:cxnSp>
          <p:nvCxnSpPr>
            <p:cNvPr id="8" name="Straight Connector 7"/>
            <p:cNvCxnSpPr/>
            <p:nvPr/>
          </p:nvCxnSpPr>
          <p:spPr>
            <a:xfrm>
              <a:off x="0" y="1307272"/>
              <a:ext cx="12192000" cy="1683"/>
            </a:xfrm>
            <a:prstGeom prst="line">
              <a:avLst/>
            </a:prstGeom>
            <a:ln w="25400">
              <a:solidFill>
                <a:srgbClr val="C00000"/>
              </a:solidFill>
            </a:ln>
          </p:spPr>
          <p:style>
            <a:lnRef idx="3">
              <a:schemeClr val="dk1"/>
            </a:lnRef>
            <a:fillRef idx="0">
              <a:schemeClr val="dk1"/>
            </a:fillRef>
            <a:effectRef idx="2">
              <a:schemeClr val="dk1"/>
            </a:effectRef>
            <a:fontRef idx="minor">
              <a:schemeClr val="tx1"/>
            </a:fontRef>
          </p:style>
        </p:cxnSp>
        <p:sp>
          <p:nvSpPr>
            <p:cNvPr id="9" name="Diamond 8"/>
            <p:cNvSpPr/>
            <p:nvPr/>
          </p:nvSpPr>
          <p:spPr>
            <a:xfrm>
              <a:off x="10988040" y="1172282"/>
              <a:ext cx="213360" cy="215756"/>
            </a:xfrm>
            <a:prstGeom prst="diamond">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0" y="6347334"/>
            <a:ext cx="12192000" cy="510666"/>
            <a:chOff x="0" y="6030811"/>
            <a:chExt cx="12192000" cy="510666"/>
          </a:xfrm>
        </p:grpSpPr>
        <p:sp>
          <p:nvSpPr>
            <p:cNvPr id="11" name="Rectangle 10"/>
            <p:cNvSpPr/>
            <p:nvPr/>
          </p:nvSpPr>
          <p:spPr>
            <a:xfrm>
              <a:off x="0" y="6030811"/>
              <a:ext cx="12192000" cy="5106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0" y="6075189"/>
              <a:ext cx="2026920" cy="466288"/>
            </a:xfrm>
            <a:prstGeom prst="rect">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13" name="Table 12"/>
          <p:cNvGraphicFramePr>
            <a:graphicFrameLocks noGrp="1"/>
          </p:cNvGraphicFramePr>
          <p:nvPr>
            <p:extLst>
              <p:ext uri="{D42A27DB-BD31-4B8C-83A1-F6EECF244321}">
                <p14:modId xmlns:p14="http://schemas.microsoft.com/office/powerpoint/2010/main" val="4124769926"/>
              </p:ext>
            </p:extLst>
          </p:nvPr>
        </p:nvGraphicFramePr>
        <p:xfrm>
          <a:off x="2026920" y="2055082"/>
          <a:ext cx="8777520" cy="4038203"/>
        </p:xfrm>
        <a:graphic>
          <a:graphicData uri="http://schemas.openxmlformats.org/drawingml/2006/table">
            <a:tbl>
              <a:tblPr firstRow="1" bandRow="1">
                <a:tableStyleId>{5C22544A-7EE6-4342-B048-85BDC9FD1C3A}</a:tableStyleId>
              </a:tblPr>
              <a:tblGrid>
                <a:gridCol w="3143449">
                  <a:extLst>
                    <a:ext uri="{9D8B030D-6E8A-4147-A177-3AD203B41FA5}">
                      <a16:colId xmlns:a16="http://schemas.microsoft.com/office/drawing/2014/main" val="20000"/>
                    </a:ext>
                  </a:extLst>
                </a:gridCol>
                <a:gridCol w="5634071">
                  <a:extLst>
                    <a:ext uri="{9D8B030D-6E8A-4147-A177-3AD203B41FA5}">
                      <a16:colId xmlns:a16="http://schemas.microsoft.com/office/drawing/2014/main" val="20001"/>
                    </a:ext>
                  </a:extLst>
                </a:gridCol>
              </a:tblGrid>
              <a:tr h="593896">
                <a:tc>
                  <a:txBody>
                    <a:bodyPr/>
                    <a:lstStyle/>
                    <a:p>
                      <a:pPr lvl="0">
                        <a:lnSpc>
                          <a:spcPct val="150000"/>
                        </a:lnSpc>
                      </a:pPr>
                      <a:r>
                        <a:rPr lang="en-IN" sz="2400" dirty="0">
                          <a:solidFill>
                            <a:schemeClr val="tx1"/>
                          </a:solidFill>
                        </a:rPr>
                        <a:t>Sorry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b="0" dirty="0">
                          <a:solidFill>
                            <a:schemeClr val="tx1"/>
                          </a:solidFill>
                        </a:rPr>
                        <a:t>JJ-general adjective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93896">
                <a:tc>
                  <a:txBody>
                    <a:bodyPr/>
                    <a:lstStyle/>
                    <a:p>
                      <a:pPr lvl="0">
                        <a:lnSpc>
                          <a:spcPct val="150000"/>
                        </a:lnSpc>
                      </a:pPr>
                      <a:r>
                        <a:rPr lang="en-IN" sz="2400" b="1" dirty="0"/>
                        <a:t>Apology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dirty="0"/>
                        <a:t>NN1- singular common noun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93896">
                <a:tc>
                  <a:txBody>
                    <a:bodyPr/>
                    <a:lstStyle/>
                    <a:p>
                      <a:pPr lvl="0">
                        <a:lnSpc>
                          <a:spcPct val="150000"/>
                        </a:lnSpc>
                      </a:pPr>
                      <a:r>
                        <a:rPr lang="en-IN" sz="2400" b="1" dirty="0"/>
                        <a:t>Apologies/ Regrets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NN2- plural common noun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93896">
                <a:tc>
                  <a:txBody>
                    <a:bodyPr/>
                    <a:lstStyle/>
                    <a:p>
                      <a:pPr lvl="0">
                        <a:lnSpc>
                          <a:spcPct val="150000"/>
                        </a:lnSpc>
                      </a:pPr>
                      <a:r>
                        <a:rPr lang="en-IN" sz="2400" b="1" dirty="0"/>
                        <a:t>Apologize/Regret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VV0- base form of lexical verb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93896">
                <a:tc>
                  <a:txBody>
                    <a:bodyPr/>
                    <a:lstStyle/>
                    <a:p>
                      <a:pPr lvl="0">
                        <a:lnSpc>
                          <a:spcPct val="150000"/>
                        </a:lnSpc>
                      </a:pPr>
                      <a:r>
                        <a:rPr lang="en-IN" sz="2400" b="1" dirty="0"/>
                        <a:t>Apologizes/Regrets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VVZ-  -s form of lexical verb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8378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t>Apologising </a:t>
                      </a:r>
                    </a:p>
                    <a:p>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VVG- -</a:t>
                      </a:r>
                      <a:r>
                        <a:rPr lang="en-IN" sz="2400" dirty="0" err="1"/>
                        <a:t>ing</a:t>
                      </a:r>
                      <a:r>
                        <a:rPr lang="en-IN" sz="2400" dirty="0"/>
                        <a:t> participle of lexical verb </a:t>
                      </a:r>
                    </a:p>
                    <a:p>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cxnSp>
        <p:nvCxnSpPr>
          <p:cNvPr id="15" name="Straight Connector 14"/>
          <p:cNvCxnSpPr/>
          <p:nvPr/>
        </p:nvCxnSpPr>
        <p:spPr>
          <a:xfrm>
            <a:off x="5151120" y="2042160"/>
            <a:ext cx="15240" cy="3870960"/>
          </a:xfrm>
          <a:prstGeom prst="line">
            <a:avLst/>
          </a:prstGeom>
          <a:ln w="25400">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36609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latin typeface="Encode Sans"/>
              </a:rPr>
              <a:t>Analysis</a:t>
            </a:r>
          </a:p>
        </p:txBody>
      </p:sp>
      <p:sp>
        <p:nvSpPr>
          <p:cNvPr id="3" name="Text Placeholder 2"/>
          <p:cNvSpPr>
            <a:spLocks noGrp="1"/>
          </p:cNvSpPr>
          <p:nvPr>
            <p:ph type="body" idx="1"/>
          </p:nvPr>
        </p:nvSpPr>
        <p:spPr>
          <a:xfrm>
            <a:off x="732800" y="1337840"/>
            <a:ext cx="9996000" cy="4372337"/>
          </a:xfrm>
        </p:spPr>
        <p:txBody>
          <a:bodyPr>
            <a:normAutofit/>
          </a:bodyPr>
          <a:lstStyle/>
          <a:p>
            <a:pPr>
              <a:lnSpc>
                <a:spcPct val="150000"/>
              </a:lnSpc>
            </a:pPr>
            <a:r>
              <a:rPr lang="en-US" sz="2667" dirty="0">
                <a:latin typeface="Encode Sans"/>
              </a:rPr>
              <a:t>A three-fold analysis of the selected keywords  - use interlinked lexical resources.</a:t>
            </a:r>
          </a:p>
          <a:p>
            <a:pPr>
              <a:lnSpc>
                <a:spcPct val="150000"/>
              </a:lnSpc>
              <a:buNone/>
            </a:pPr>
            <a:endParaRPr lang="en-US" sz="2667" dirty="0">
              <a:latin typeface="Encode Sans"/>
            </a:endParaRPr>
          </a:p>
          <a:p>
            <a:pPr marL="609585" indent="-609585">
              <a:lnSpc>
                <a:spcPct val="150000"/>
              </a:lnSpc>
              <a:buFont typeface="+mj-lt"/>
              <a:buAutoNum type="arabicPeriod"/>
            </a:pPr>
            <a:r>
              <a:rPr lang="en-US" sz="2667" dirty="0">
                <a:solidFill>
                  <a:srgbClr val="98220A"/>
                </a:solidFill>
                <a:latin typeface="Encode Sans"/>
              </a:rPr>
              <a:t>English WordNet </a:t>
            </a:r>
            <a:r>
              <a:rPr lang="en-US" sz="2667" dirty="0">
                <a:latin typeface="Encode Sans"/>
              </a:rPr>
              <a:t>- semantics of the keywords</a:t>
            </a:r>
          </a:p>
          <a:p>
            <a:pPr marL="609585" indent="-609585">
              <a:lnSpc>
                <a:spcPct val="150000"/>
              </a:lnSpc>
              <a:buFont typeface="+mj-lt"/>
              <a:buAutoNum type="arabicPeriod"/>
            </a:pPr>
            <a:r>
              <a:rPr lang="en-US" sz="2667" dirty="0">
                <a:solidFill>
                  <a:srgbClr val="98220A"/>
                </a:solidFill>
                <a:latin typeface="Encode Sans"/>
              </a:rPr>
              <a:t>SentiWordNet</a:t>
            </a:r>
            <a:r>
              <a:rPr lang="en-US" sz="2667" dirty="0">
                <a:latin typeface="Encode Sans"/>
              </a:rPr>
              <a:t> - sentiments associated with the keywords</a:t>
            </a:r>
          </a:p>
          <a:p>
            <a:pPr marL="609585" indent="-609585">
              <a:lnSpc>
                <a:spcPct val="150000"/>
              </a:lnSpc>
              <a:buFont typeface="+mj-lt"/>
              <a:buAutoNum type="arabicPeriod"/>
            </a:pPr>
            <a:r>
              <a:rPr lang="en-US" sz="2667" dirty="0" err="1">
                <a:solidFill>
                  <a:srgbClr val="98220A"/>
                </a:solidFill>
                <a:latin typeface="Encode Sans"/>
              </a:rPr>
              <a:t>WordNet</a:t>
            </a:r>
            <a:r>
              <a:rPr lang="en-US" sz="2667" dirty="0">
                <a:solidFill>
                  <a:srgbClr val="98220A"/>
                </a:solidFill>
                <a:latin typeface="Encode Sans"/>
              </a:rPr>
              <a:t>-Affect</a:t>
            </a:r>
            <a:r>
              <a:rPr lang="en-US" sz="2667" dirty="0">
                <a:latin typeface="Encode Sans"/>
              </a:rPr>
              <a:t> – emotion labels  </a:t>
            </a:r>
            <a:endParaRPr lang="en-IN" sz="2667" dirty="0">
              <a:latin typeface="Encode Sans"/>
            </a:endParaRPr>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spTree>
    <p:extLst>
      <p:ext uri="{BB962C8B-B14F-4D97-AF65-F5344CB8AC3E}">
        <p14:creationId xmlns:p14="http://schemas.microsoft.com/office/powerpoint/2010/main" val="170647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259" y="529883"/>
            <a:ext cx="9996000" cy="1219200"/>
          </a:xfrm>
        </p:spPr>
        <p:txBody>
          <a:bodyPr>
            <a:noAutofit/>
          </a:bodyPr>
          <a:lstStyle/>
          <a:p>
            <a:r>
              <a:rPr lang="en-US" b="1" dirty="0">
                <a:latin typeface="Encode Sans"/>
              </a:rPr>
              <a:t>Semantics - WordNet</a:t>
            </a:r>
            <a:br>
              <a:rPr lang="en-IN" b="1" dirty="0">
                <a:latin typeface="Encode Sans"/>
              </a:rPr>
            </a:br>
            <a:endParaRPr lang="en-IN" b="1" dirty="0">
              <a:latin typeface="Encode Sans"/>
            </a:endParaRPr>
          </a:p>
        </p:txBody>
      </p:sp>
      <p:graphicFrame>
        <p:nvGraphicFramePr>
          <p:cNvPr id="10" name="Diagram 9"/>
          <p:cNvGraphicFramePr/>
          <p:nvPr>
            <p:extLst>
              <p:ext uri="{D42A27DB-BD31-4B8C-83A1-F6EECF244321}">
                <p14:modId xmlns:p14="http://schemas.microsoft.com/office/powerpoint/2010/main" val="488413916"/>
              </p:ext>
            </p:extLst>
          </p:nvPr>
        </p:nvGraphicFramePr>
        <p:xfrm>
          <a:off x="793760" y="1880626"/>
          <a:ext cx="9996000" cy="392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60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979B-AA76-4DFE-B953-97716A2AF8C6}"/>
              </a:ext>
            </a:extLst>
          </p:cNvPr>
          <p:cNvSpPr>
            <a:spLocks noGrp="1"/>
          </p:cNvSpPr>
          <p:nvPr>
            <p:ph type="title"/>
          </p:nvPr>
        </p:nvSpPr>
        <p:spPr/>
        <p:txBody>
          <a:bodyPr>
            <a:normAutofit fontScale="90000"/>
          </a:bodyPr>
          <a:lstStyle/>
          <a:p>
            <a:r>
              <a:rPr lang="en-US" dirty="0"/>
              <a:t> </a:t>
            </a:r>
            <a:r>
              <a:rPr lang="en-US" sz="4900" b="1" dirty="0">
                <a:latin typeface="Encode Sans"/>
              </a:rPr>
              <a:t>Verb - </a:t>
            </a:r>
            <a:r>
              <a:rPr lang="en-US" sz="4900" b="1" i="1" dirty="0">
                <a:latin typeface="Encode Sans"/>
              </a:rPr>
              <a:t>Apologize</a:t>
            </a:r>
          </a:p>
        </p:txBody>
      </p:sp>
      <p:sp>
        <p:nvSpPr>
          <p:cNvPr id="3" name="Text Placeholder 2">
            <a:extLst>
              <a:ext uri="{FF2B5EF4-FFF2-40B4-BE49-F238E27FC236}">
                <a16:creationId xmlns:a16="http://schemas.microsoft.com/office/drawing/2014/main" id="{89DB7FCF-12E6-43FA-8732-39CB17D4960E}"/>
              </a:ext>
            </a:extLst>
          </p:cNvPr>
          <p:cNvSpPr>
            <a:spLocks noGrp="1"/>
          </p:cNvSpPr>
          <p:nvPr>
            <p:ph type="body" idx="1"/>
          </p:nvPr>
        </p:nvSpPr>
        <p:spPr/>
        <p:txBody>
          <a:bodyPr>
            <a:normAutofit fontScale="92500" lnSpcReduction="20000"/>
          </a:bodyPr>
          <a:lstStyle/>
          <a:p>
            <a:r>
              <a:rPr lang="en-IN" b="1" dirty="0">
                <a:solidFill>
                  <a:srgbClr val="C00000"/>
                </a:solidFill>
                <a:latin typeface="Encode Sans"/>
              </a:rPr>
              <a:t>gloss</a:t>
            </a:r>
            <a:r>
              <a:rPr lang="en-IN" b="1" i="1" dirty="0">
                <a:solidFill>
                  <a:srgbClr val="C00000"/>
                </a:solidFill>
                <a:latin typeface="Encode Sans"/>
              </a:rPr>
              <a:t> </a:t>
            </a:r>
            <a:r>
              <a:rPr lang="en-IN" b="1" dirty="0">
                <a:solidFill>
                  <a:srgbClr val="98220A"/>
                </a:solidFill>
                <a:latin typeface="Encode Sans"/>
              </a:rPr>
              <a:t> </a:t>
            </a:r>
            <a:r>
              <a:rPr lang="en-IN" dirty="0">
                <a:latin typeface="Encode Sans"/>
              </a:rPr>
              <a:t>- </a:t>
            </a:r>
            <a:r>
              <a:rPr lang="en-IN" i="1" dirty="0">
                <a:latin typeface="Encode Sans"/>
              </a:rPr>
              <a:t>acknowledge faults or shortcomings or failing</a:t>
            </a:r>
            <a:r>
              <a:rPr lang="en-IN" dirty="0">
                <a:latin typeface="Encode Sans"/>
              </a:rPr>
              <a:t>.</a:t>
            </a:r>
          </a:p>
          <a:p>
            <a:pPr marL="0" indent="0">
              <a:buNone/>
            </a:pPr>
            <a:endParaRPr lang="en-IN" dirty="0">
              <a:latin typeface="Encode Sans"/>
            </a:endParaRPr>
          </a:p>
          <a:p>
            <a:r>
              <a:rPr lang="en-IN" b="1" dirty="0">
                <a:solidFill>
                  <a:srgbClr val="C00000"/>
                </a:solidFill>
                <a:latin typeface="Encode Sans"/>
              </a:rPr>
              <a:t>entailment</a:t>
            </a:r>
            <a:r>
              <a:rPr lang="en-IN" dirty="0">
                <a:latin typeface="Encode Sans"/>
              </a:rPr>
              <a:t> -  </a:t>
            </a:r>
            <a:r>
              <a:rPr lang="en-US" dirty="0"/>
              <a:t>admit, acknowledge - </a:t>
            </a:r>
            <a:r>
              <a:rPr lang="en-US" i="1" dirty="0"/>
              <a:t>declare to be true or admit the existence or reality or truth of</a:t>
            </a:r>
          </a:p>
          <a:p>
            <a:endParaRPr lang="en-US" i="1" dirty="0"/>
          </a:p>
          <a:p>
            <a:endParaRPr lang="en-US" i="1" dirty="0"/>
          </a:p>
          <a:p>
            <a:r>
              <a:rPr lang="en-US" b="1" dirty="0">
                <a:solidFill>
                  <a:srgbClr val="C00000"/>
                </a:solidFill>
              </a:rPr>
              <a:t>troponym</a:t>
            </a:r>
            <a:r>
              <a:rPr lang="en-US" dirty="0"/>
              <a:t> - concede, profess, confess - </a:t>
            </a:r>
            <a:r>
              <a:rPr lang="en-US" i="1" dirty="0"/>
              <a:t>admit (to a wrongdoing)</a:t>
            </a:r>
          </a:p>
          <a:p>
            <a:endParaRPr lang="en-US" i="1" dirty="0"/>
          </a:p>
          <a:p>
            <a:endParaRPr lang="en-US" i="1" dirty="0"/>
          </a:p>
          <a:p>
            <a:r>
              <a:rPr lang="en-IN" b="1" dirty="0">
                <a:solidFill>
                  <a:srgbClr val="C00000"/>
                </a:solidFill>
                <a:latin typeface="Encode Sans"/>
              </a:rPr>
              <a:t>hypernym</a:t>
            </a:r>
            <a:r>
              <a:rPr lang="en-IN" i="1" dirty="0">
                <a:latin typeface="Encode Sans"/>
              </a:rPr>
              <a:t> - </a:t>
            </a:r>
            <a:r>
              <a:rPr lang="en-IN" dirty="0">
                <a:latin typeface="Encode Sans"/>
              </a:rPr>
              <a:t>think, cogitate, cerebrate </a:t>
            </a:r>
            <a:r>
              <a:rPr lang="en-IN" i="1" dirty="0">
                <a:latin typeface="Encode Sans"/>
              </a:rPr>
              <a:t>- use or exercise the mind or one's power of reason in order to make inferences, decisions, or arrive at a solution or judgments</a:t>
            </a:r>
            <a:r>
              <a:rPr lang="en-IN" dirty="0">
                <a:latin typeface="Encode Sans"/>
              </a:rPr>
              <a:t>. </a:t>
            </a:r>
          </a:p>
          <a:p>
            <a:endParaRPr lang="en-US" dirty="0"/>
          </a:p>
        </p:txBody>
      </p:sp>
    </p:spTree>
    <p:extLst>
      <p:ext uri="{BB962C8B-B14F-4D97-AF65-F5344CB8AC3E}">
        <p14:creationId xmlns:p14="http://schemas.microsoft.com/office/powerpoint/2010/main" val="2921766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0D05-7EDC-4A7C-8BDA-1C8A2375F644}"/>
              </a:ext>
            </a:extLst>
          </p:cNvPr>
          <p:cNvSpPr>
            <a:spLocks noGrp="1"/>
          </p:cNvSpPr>
          <p:nvPr>
            <p:ph type="title"/>
          </p:nvPr>
        </p:nvSpPr>
        <p:spPr/>
        <p:txBody>
          <a:bodyPr>
            <a:noAutofit/>
          </a:bodyPr>
          <a:lstStyle/>
          <a:p>
            <a:r>
              <a:rPr lang="en-US" b="1" dirty="0">
                <a:latin typeface="Encode Sans"/>
              </a:rPr>
              <a:t>Verb - </a:t>
            </a:r>
            <a:r>
              <a:rPr lang="en-US" b="1" i="1" dirty="0">
                <a:latin typeface="Encode Sans"/>
              </a:rPr>
              <a:t>Regret</a:t>
            </a:r>
          </a:p>
        </p:txBody>
      </p:sp>
      <p:sp>
        <p:nvSpPr>
          <p:cNvPr id="3" name="Text Placeholder 2">
            <a:extLst>
              <a:ext uri="{FF2B5EF4-FFF2-40B4-BE49-F238E27FC236}">
                <a16:creationId xmlns:a16="http://schemas.microsoft.com/office/drawing/2014/main" id="{480F1877-648C-496A-8008-FFC0A809CD9E}"/>
              </a:ext>
            </a:extLst>
          </p:cNvPr>
          <p:cNvSpPr>
            <a:spLocks noGrp="1"/>
          </p:cNvSpPr>
          <p:nvPr>
            <p:ph type="body" idx="1"/>
          </p:nvPr>
        </p:nvSpPr>
        <p:spPr/>
        <p:txBody>
          <a:bodyPr/>
          <a:lstStyle/>
          <a:p>
            <a:r>
              <a:rPr lang="en-US" b="1" dirty="0">
                <a:solidFill>
                  <a:srgbClr val="98220A"/>
                </a:solidFill>
                <a:latin typeface="Encode Sans"/>
              </a:rPr>
              <a:t>gloss </a:t>
            </a:r>
            <a:r>
              <a:rPr lang="en-US" dirty="0">
                <a:latin typeface="Encode Sans"/>
              </a:rPr>
              <a:t>-  </a:t>
            </a:r>
            <a:r>
              <a:rPr lang="en-US" i="1" dirty="0">
                <a:latin typeface="Encode Sans"/>
              </a:rPr>
              <a:t>feel remorse for, feel sorry for or be contrite about. </a:t>
            </a:r>
          </a:p>
          <a:p>
            <a:pPr>
              <a:buNone/>
            </a:pPr>
            <a:endParaRPr lang="en-US" i="1" dirty="0">
              <a:latin typeface="Encode Sans"/>
            </a:endParaRPr>
          </a:p>
          <a:p>
            <a:r>
              <a:rPr lang="en-US" b="1" dirty="0">
                <a:solidFill>
                  <a:srgbClr val="C00000"/>
                </a:solidFill>
                <a:latin typeface="Encode Sans"/>
              </a:rPr>
              <a:t>hypernym</a:t>
            </a:r>
            <a:r>
              <a:rPr lang="en-US" i="1" dirty="0">
                <a:latin typeface="Encode Sans"/>
              </a:rPr>
              <a:t> - </a:t>
            </a:r>
            <a:r>
              <a:rPr lang="en-US" dirty="0">
                <a:latin typeface="Encode Sans"/>
              </a:rPr>
              <a:t>feel, experience </a:t>
            </a:r>
            <a:r>
              <a:rPr lang="en-US" i="1" dirty="0">
                <a:latin typeface="Encode Sans"/>
              </a:rPr>
              <a:t>- undergo an emotional sensation or be in a particular state of mind</a:t>
            </a:r>
            <a:r>
              <a:rPr lang="en-US" dirty="0">
                <a:latin typeface="Encode Sans"/>
              </a:rPr>
              <a:t>. </a:t>
            </a:r>
          </a:p>
          <a:p>
            <a:endParaRPr lang="en-US" dirty="0">
              <a:latin typeface="Encode Sans"/>
            </a:endParaRPr>
          </a:p>
          <a:p>
            <a:endParaRPr lang="en-US" dirty="0"/>
          </a:p>
        </p:txBody>
      </p:sp>
    </p:spTree>
    <p:extLst>
      <p:ext uri="{BB962C8B-B14F-4D97-AF65-F5344CB8AC3E}">
        <p14:creationId xmlns:p14="http://schemas.microsoft.com/office/powerpoint/2010/main" val="3902643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605" y="296639"/>
            <a:ext cx="9996000" cy="732800"/>
          </a:xfrm>
        </p:spPr>
        <p:txBody>
          <a:bodyPr>
            <a:noAutofit/>
          </a:bodyPr>
          <a:lstStyle/>
          <a:p>
            <a:r>
              <a:rPr lang="en-IN" b="1" dirty="0">
                <a:latin typeface="Encode Sans"/>
              </a:rPr>
              <a:t>Verbs - </a:t>
            </a:r>
            <a:r>
              <a:rPr lang="en-IN" b="1" i="1" dirty="0">
                <a:latin typeface="Encode Sans"/>
              </a:rPr>
              <a:t>Apologize</a:t>
            </a:r>
            <a:r>
              <a:rPr lang="en-IN" b="1" dirty="0">
                <a:latin typeface="Encode Sans"/>
              </a:rPr>
              <a:t> vs. </a:t>
            </a:r>
            <a:r>
              <a:rPr lang="en-IN" b="1" i="1" dirty="0">
                <a:latin typeface="Encode Sans"/>
              </a:rPr>
              <a:t>Regret</a:t>
            </a:r>
          </a:p>
        </p:txBody>
      </p:sp>
      <p:sp>
        <p:nvSpPr>
          <p:cNvPr id="3" name="Text Placeholder 2"/>
          <p:cNvSpPr>
            <a:spLocks noGrp="1"/>
          </p:cNvSpPr>
          <p:nvPr>
            <p:ph type="body" idx="1"/>
          </p:nvPr>
        </p:nvSpPr>
        <p:spPr>
          <a:xfrm>
            <a:off x="1661267" y="1695402"/>
            <a:ext cx="4669194" cy="3928400"/>
          </a:xfrm>
        </p:spPr>
        <p:txBody>
          <a:bodyPr>
            <a:normAutofit lnSpcReduction="10000"/>
          </a:bodyPr>
          <a:lstStyle/>
          <a:p>
            <a:r>
              <a:rPr lang="en-IN" dirty="0">
                <a:latin typeface="Encode Sans"/>
              </a:rPr>
              <a:t>To </a:t>
            </a:r>
            <a:r>
              <a:rPr lang="en-IN" i="1" dirty="0">
                <a:latin typeface="Encode Sans"/>
              </a:rPr>
              <a:t>apologize </a:t>
            </a:r>
            <a:r>
              <a:rPr lang="en-IN" dirty="0">
                <a:latin typeface="Encode Sans"/>
              </a:rPr>
              <a:t>– is to undergo a </a:t>
            </a:r>
            <a:r>
              <a:rPr lang="en-IN" b="1" dirty="0">
                <a:latin typeface="Encode Sans"/>
              </a:rPr>
              <a:t>logical thought process</a:t>
            </a:r>
            <a:r>
              <a:rPr lang="en-IN" dirty="0">
                <a:latin typeface="Encode Sans"/>
              </a:rPr>
              <a:t>, the natural entailment of which is to admit to a wrong</a:t>
            </a:r>
          </a:p>
          <a:p>
            <a:endParaRPr lang="en-IN" sz="2400" dirty="0">
              <a:latin typeface="Encode Sans"/>
            </a:endParaRPr>
          </a:p>
          <a:p>
            <a:pPr>
              <a:lnSpc>
                <a:spcPct val="100000"/>
              </a:lnSpc>
            </a:pPr>
            <a:r>
              <a:rPr lang="en-IN" sz="2400" i="1" dirty="0"/>
              <a:t>“</a:t>
            </a:r>
            <a:r>
              <a:rPr lang="en-IN" i="1" dirty="0">
                <a:latin typeface="Encode Sans ExtraLight"/>
                <a:ea typeface="Encode Sans ExtraLight"/>
                <a:cs typeface="Encode Sans ExtraLight"/>
                <a:sym typeface="Encode Sans ExtraLight"/>
              </a:rPr>
              <a:t>I sincerely apologize to all </a:t>
            </a:r>
            <a:r>
              <a:rPr lang="en-IN" i="1" dirty="0" err="1">
                <a:latin typeface="Encode Sans ExtraLight"/>
                <a:ea typeface="Encode Sans ExtraLight"/>
                <a:cs typeface="Encode Sans ExtraLight"/>
                <a:sym typeface="Encode Sans ExtraLight"/>
              </a:rPr>
              <a:t>Satyamites</a:t>
            </a:r>
            <a:r>
              <a:rPr lang="en-IN" i="1" dirty="0">
                <a:latin typeface="Encode Sans ExtraLight"/>
                <a:ea typeface="Encode Sans ExtraLight"/>
                <a:cs typeface="Encode Sans ExtraLight"/>
                <a:sym typeface="Encode Sans ExtraLight"/>
              </a:rPr>
              <a:t> and stakeholders.” </a:t>
            </a:r>
          </a:p>
          <a:p>
            <a:pPr algn="r">
              <a:lnSpc>
                <a:spcPct val="100000"/>
              </a:lnSpc>
              <a:buNone/>
            </a:pPr>
            <a:r>
              <a:rPr lang="en-IN" sz="2000" dirty="0"/>
              <a:t>(Apology number 2 )</a:t>
            </a:r>
            <a:br>
              <a:rPr lang="en-IN" sz="2400" dirty="0"/>
            </a:br>
            <a:endParaRPr lang="en-IN" sz="2400" dirty="0"/>
          </a:p>
          <a:p>
            <a:endParaRPr lang="en-US" sz="2667" dirty="0">
              <a:latin typeface="Encode Sans"/>
            </a:endParaRPr>
          </a:p>
          <a:p>
            <a:endParaRPr lang="en-IN" sz="2667" dirty="0">
              <a:latin typeface="Encode Sans"/>
            </a:endParaRPr>
          </a:p>
        </p:txBody>
      </p:sp>
      <p:sp>
        <p:nvSpPr>
          <p:cNvPr id="4" name="Slide Number Placeholder 3"/>
          <p:cNvSpPr>
            <a:spLocks noGrp="1"/>
          </p:cNvSpPr>
          <p:nvPr>
            <p:ph type="sldNum" idx="12"/>
          </p:nvPr>
        </p:nvSpPr>
        <p:spPr/>
        <p:txBody>
          <a:bodyPr/>
          <a:lstStyle/>
          <a:p>
            <a:fld id="{00000000-1234-1234-1234-123412341234}" type="slidenum">
              <a:rPr lang="en" smtClean="0"/>
              <a:pPr/>
              <a:t>18</a:t>
            </a:fld>
            <a:endParaRPr lang="en"/>
          </a:p>
        </p:txBody>
      </p:sp>
      <p:sp>
        <p:nvSpPr>
          <p:cNvPr id="11" name="Text Placeholder 2"/>
          <p:cNvSpPr txBox="1">
            <a:spLocks/>
          </p:cNvSpPr>
          <p:nvPr/>
        </p:nvSpPr>
        <p:spPr>
          <a:xfrm>
            <a:off x="6684287" y="1631031"/>
            <a:ext cx="4797084" cy="3928400"/>
          </a:xfrm>
          <a:prstGeom prst="rect">
            <a:avLst/>
          </a:prstGeom>
        </p:spPr>
        <p:txBody>
          <a:bodyPr vert="horz" wrap="square" lIns="91425" tIns="91425" rIns="91425" bIns="91425" rtlCol="0" anchor="t" anchorCtr="0">
            <a:normAutofit fontScale="32500" lnSpcReduction="20000"/>
          </a:bodyPr>
          <a:lstStyle>
            <a:lvl1pPr marL="228600" lvl="0" indent="-228600" algn="l" defTabSz="914400" rtl="0" eaLnBrk="1" latinLnBrk="0" hangingPunct="1">
              <a:lnSpc>
                <a:spcPct val="90000"/>
              </a:lnSpc>
              <a:spcBef>
                <a:spcPts val="0"/>
              </a:spcBef>
              <a:buSzPts val="2400"/>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SzPts val="2400"/>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SzPts val="2400"/>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SzPts val="2400"/>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SzPts val="2400"/>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SzPts val="2400"/>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SzPts val="2400"/>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SzPts val="2400"/>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SzPts val="2400"/>
              <a:buFont typeface="Arial" panose="020B0604020202020204" pitchFamily="34" charset="0"/>
              <a:buChar char="▫"/>
              <a:defRPr sz="1800" kern="1200">
                <a:solidFill>
                  <a:schemeClr val="tx1"/>
                </a:solidFill>
                <a:latin typeface="+mn-lt"/>
                <a:ea typeface="+mn-ea"/>
                <a:cs typeface="+mn-cs"/>
              </a:defRPr>
            </a:lvl9pPr>
          </a:lstStyle>
          <a:p>
            <a:r>
              <a:rPr lang="en-US" sz="7400" dirty="0">
                <a:latin typeface="Encode Sans"/>
              </a:rPr>
              <a:t>To </a:t>
            </a:r>
            <a:r>
              <a:rPr lang="en-US" sz="7400" i="1" dirty="0">
                <a:latin typeface="Encode Sans"/>
              </a:rPr>
              <a:t>regret</a:t>
            </a:r>
            <a:r>
              <a:rPr lang="en-US" sz="7400" dirty="0">
                <a:latin typeface="Encode Sans"/>
              </a:rPr>
              <a:t> – is to </a:t>
            </a:r>
            <a:r>
              <a:rPr lang="en-US" sz="7400" b="1" dirty="0">
                <a:latin typeface="Encode Sans"/>
              </a:rPr>
              <a:t>undergo a feeling</a:t>
            </a:r>
            <a:r>
              <a:rPr lang="en-US" sz="7400" dirty="0">
                <a:latin typeface="Encode Sans"/>
              </a:rPr>
              <a:t>, or expressing what one feels </a:t>
            </a:r>
            <a:r>
              <a:rPr lang="en-US" sz="7400" dirty="0">
                <a:solidFill>
                  <a:srgbClr val="FF0000"/>
                </a:solidFill>
                <a:latin typeface="Encode Sans"/>
              </a:rPr>
              <a:t>about the incident.</a:t>
            </a:r>
          </a:p>
          <a:p>
            <a:pPr marL="0" indent="0">
              <a:buNone/>
            </a:pPr>
            <a:endParaRPr lang="en-US" sz="7400" dirty="0">
              <a:latin typeface="Encode Sans"/>
            </a:endParaRPr>
          </a:p>
          <a:p>
            <a:pPr marL="0" indent="0">
              <a:buNone/>
            </a:pPr>
            <a:endParaRPr lang="en-IN" sz="7400" dirty="0">
              <a:latin typeface="Encode Sans"/>
            </a:endParaRPr>
          </a:p>
          <a:p>
            <a:r>
              <a:rPr lang="en-IN" sz="7400" i="1" dirty="0"/>
              <a:t>“</a:t>
            </a:r>
            <a:r>
              <a:rPr lang="en-US" sz="7400" i="1" dirty="0"/>
              <a:t>To the extent that these items offered by a third-party seller in Canada offended Indian sensibilities, Amazon regrets the same.” </a:t>
            </a:r>
          </a:p>
          <a:p>
            <a:pPr marL="0" indent="0">
              <a:buNone/>
            </a:pPr>
            <a:r>
              <a:rPr lang="en-US" sz="4500" dirty="0"/>
              <a:t>	</a:t>
            </a:r>
          </a:p>
          <a:p>
            <a:pPr marL="0" indent="0">
              <a:buNone/>
            </a:pPr>
            <a:r>
              <a:rPr lang="en-US" dirty="0"/>
              <a:t>		(</a:t>
            </a:r>
            <a:r>
              <a:rPr lang="en-US" sz="2000" dirty="0"/>
              <a:t>Apology number 10</a:t>
            </a:r>
            <a:r>
              <a:rPr lang="en-US" dirty="0"/>
              <a:t>)</a:t>
            </a:r>
            <a:br>
              <a:rPr lang="en-US" sz="4400" dirty="0"/>
            </a:br>
            <a:endParaRPr lang="en-IN" sz="4400" dirty="0"/>
          </a:p>
          <a:p>
            <a:endParaRPr lang="en-US" i="1" dirty="0"/>
          </a:p>
          <a:p>
            <a:endParaRPr lang="en-IN" sz="2667" dirty="0">
              <a:latin typeface="Encode Sans"/>
            </a:endParaRPr>
          </a:p>
          <a:p>
            <a:endParaRPr lang="en-IN" sz="2667" dirty="0">
              <a:latin typeface="Encode Sans"/>
            </a:endParaRPr>
          </a:p>
        </p:txBody>
      </p:sp>
    </p:spTree>
    <p:extLst>
      <p:ext uri="{BB962C8B-B14F-4D97-AF65-F5344CB8AC3E}">
        <p14:creationId xmlns:p14="http://schemas.microsoft.com/office/powerpoint/2010/main" val="95428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153" y="280022"/>
            <a:ext cx="9996000" cy="1159187"/>
          </a:xfrm>
        </p:spPr>
        <p:txBody>
          <a:bodyPr>
            <a:normAutofit fontScale="90000"/>
          </a:bodyPr>
          <a:lstStyle/>
          <a:p>
            <a:br>
              <a:rPr lang="en-US" dirty="0">
                <a:latin typeface="Encode Sans"/>
              </a:rPr>
            </a:br>
            <a:br>
              <a:rPr lang="en-US" dirty="0">
                <a:latin typeface="Encode Sans"/>
              </a:rPr>
            </a:br>
            <a:r>
              <a:rPr lang="en-US" sz="4900" b="1" dirty="0">
                <a:latin typeface="Encode Sans"/>
              </a:rPr>
              <a:t>Nouns – </a:t>
            </a:r>
            <a:r>
              <a:rPr lang="en-US" sz="4900" b="1" i="1" dirty="0">
                <a:latin typeface="Encode Sans"/>
              </a:rPr>
              <a:t>Apology</a:t>
            </a:r>
            <a:r>
              <a:rPr lang="en-US" sz="4900" b="1" dirty="0">
                <a:latin typeface="Encode Sans"/>
              </a:rPr>
              <a:t> and </a:t>
            </a:r>
            <a:r>
              <a:rPr lang="en-US" sz="4900" b="1" i="1" dirty="0">
                <a:latin typeface="Encode Sans"/>
              </a:rPr>
              <a:t>Regret</a:t>
            </a:r>
            <a:br>
              <a:rPr lang="en-IN" i="1" dirty="0">
                <a:latin typeface="Encode Sans"/>
              </a:rPr>
            </a:br>
            <a:endParaRPr lang="en-IN" i="1" dirty="0">
              <a:latin typeface="Encode Sans"/>
            </a:endParaRPr>
          </a:p>
        </p:txBody>
      </p:sp>
      <p:sp>
        <p:nvSpPr>
          <p:cNvPr id="3" name="Text Placeholder 2"/>
          <p:cNvSpPr>
            <a:spLocks noGrp="1"/>
          </p:cNvSpPr>
          <p:nvPr>
            <p:ph type="body" idx="1"/>
          </p:nvPr>
        </p:nvSpPr>
        <p:spPr>
          <a:xfrm>
            <a:off x="2211491" y="1422972"/>
            <a:ext cx="4438265" cy="3928400"/>
          </a:xfrm>
        </p:spPr>
        <p:txBody>
          <a:bodyPr>
            <a:normAutofit fontScale="92500"/>
          </a:bodyPr>
          <a:lstStyle/>
          <a:p>
            <a:pPr>
              <a:lnSpc>
                <a:spcPct val="115000"/>
              </a:lnSpc>
              <a:buClr>
                <a:srgbClr val="F55C21"/>
              </a:buClr>
              <a:buFont typeface="Arial" panose="020B0604020202020204" pitchFamily="34" charset="0"/>
              <a:buChar char="•"/>
            </a:pPr>
            <a:r>
              <a:rPr lang="en-US" sz="2667" b="1" dirty="0">
                <a:latin typeface="Encode Sans ExtraLight"/>
                <a:ea typeface="Encode Sans ExtraLight"/>
                <a:cs typeface="Encode Sans ExtraLight"/>
                <a:sym typeface="Encode Sans ExtraLight"/>
              </a:rPr>
              <a:t>Apology</a:t>
            </a:r>
          </a:p>
          <a:p>
            <a:pPr marL="0" indent="0">
              <a:lnSpc>
                <a:spcPct val="115000"/>
              </a:lnSpc>
              <a:buClr>
                <a:srgbClr val="F55C21"/>
              </a:buClr>
              <a:buNone/>
            </a:pPr>
            <a:endParaRPr lang="en-US" sz="2667" b="1" dirty="0">
              <a:latin typeface="Encode Sans ExtraLight"/>
              <a:ea typeface="Encode Sans ExtraLight"/>
              <a:cs typeface="Encode Sans ExtraLight"/>
              <a:sym typeface="Encode Sans ExtraLight"/>
            </a:endParaRPr>
          </a:p>
          <a:p>
            <a:pPr>
              <a:lnSpc>
                <a:spcPct val="115000"/>
              </a:lnSpc>
              <a:buClr>
                <a:srgbClr val="F55C21"/>
              </a:buClr>
              <a:buFont typeface="Arial" panose="020B0604020202020204" pitchFamily="34" charset="0"/>
              <a:buChar char="•"/>
            </a:pPr>
            <a:r>
              <a:rPr lang="en-US" sz="2667" b="1" dirty="0">
                <a:latin typeface="Encode Sans ExtraLight"/>
                <a:ea typeface="Encode Sans ExtraLight"/>
                <a:cs typeface="Encode Sans ExtraLight"/>
                <a:sym typeface="Encode Sans ExtraLight"/>
              </a:rPr>
              <a:t>gloss  - </a:t>
            </a:r>
            <a:r>
              <a:rPr lang="en-US" sz="2667" i="1" dirty="0">
                <a:latin typeface="Encode Sans ExtraLight"/>
                <a:ea typeface="Encode Sans ExtraLight"/>
                <a:cs typeface="Encode Sans ExtraLight"/>
                <a:sym typeface="Encode Sans ExtraLight"/>
              </a:rPr>
              <a:t>an expression of regret at having caused trouble for someone. </a:t>
            </a:r>
          </a:p>
          <a:p>
            <a:pPr marL="0" indent="0">
              <a:buNone/>
            </a:pPr>
            <a:endParaRPr lang="en-US" sz="2667" i="1" dirty="0">
              <a:latin typeface="Encode Sans ExtraLight"/>
              <a:ea typeface="Encode Sans ExtraLight"/>
              <a:cs typeface="Encode Sans ExtraLight"/>
              <a:sym typeface="Encode Sans ExtraLight"/>
            </a:endParaRPr>
          </a:p>
          <a:p>
            <a:pPr>
              <a:lnSpc>
                <a:spcPct val="100000"/>
              </a:lnSpc>
            </a:pPr>
            <a:r>
              <a:rPr lang="en-US" sz="2667" b="1" dirty="0">
                <a:latin typeface="Encode Sans ExtraLight"/>
                <a:ea typeface="Encode Sans ExtraLight"/>
                <a:cs typeface="Encode Sans ExtraLight"/>
                <a:sym typeface="Encode Sans ExtraLight"/>
              </a:rPr>
              <a:t>hypernym </a:t>
            </a:r>
            <a:r>
              <a:rPr lang="en-US" sz="2667" b="1" i="1" dirty="0">
                <a:latin typeface="Encode Sans ExtraLight"/>
                <a:ea typeface="Encode Sans ExtraLight"/>
                <a:cs typeface="Encode Sans ExtraLight"/>
                <a:sym typeface="Encode Sans ExtraLight"/>
              </a:rPr>
              <a:t>- acknowledgement </a:t>
            </a:r>
            <a:r>
              <a:rPr lang="en-US" sz="2667" i="1" dirty="0">
                <a:latin typeface="Encode Sans ExtraLight"/>
                <a:ea typeface="Encode Sans ExtraLight"/>
                <a:cs typeface="Encode Sans ExtraLight"/>
                <a:sym typeface="Encode Sans ExtraLight"/>
              </a:rPr>
              <a:t>-  a statement acknowledging something or someone. </a:t>
            </a:r>
          </a:p>
        </p:txBody>
      </p:sp>
      <p:sp>
        <p:nvSpPr>
          <p:cNvPr id="5" name="Rectangle 4"/>
          <p:cNvSpPr/>
          <p:nvPr/>
        </p:nvSpPr>
        <p:spPr>
          <a:xfrm>
            <a:off x="2255440" y="4526122"/>
            <a:ext cx="6096000" cy="461665"/>
          </a:xfrm>
          <a:prstGeom prst="rect">
            <a:avLst/>
          </a:prstGeom>
        </p:spPr>
        <p:txBody>
          <a:bodyPr>
            <a:spAutoFit/>
          </a:bodyPr>
          <a:lstStyle/>
          <a:p>
            <a:r>
              <a:rPr lang="en-IN" sz="2400" dirty="0">
                <a:solidFill>
                  <a:schemeClr val="bg1"/>
                </a:solidFill>
              </a:rPr>
              <a:t> </a:t>
            </a:r>
          </a:p>
        </p:txBody>
      </p:sp>
      <p:sp>
        <p:nvSpPr>
          <p:cNvPr id="6" name="Text Placeholder 2"/>
          <p:cNvSpPr txBox="1">
            <a:spLocks/>
          </p:cNvSpPr>
          <p:nvPr/>
        </p:nvSpPr>
        <p:spPr>
          <a:xfrm>
            <a:off x="6693706" y="1263923"/>
            <a:ext cx="5391615" cy="3928400"/>
          </a:xfrm>
          <a:prstGeom prst="rect">
            <a:avLst/>
          </a:prstGeom>
          <a:noFill/>
          <a:ln>
            <a:noFill/>
          </a:ln>
        </p:spPr>
        <p:txBody>
          <a:bodyPr wrap="square" lIns="121900" tIns="121900" rIns="121900" bIns="121900" anchor="t" anchorCtr="0"/>
          <a:lstStyle>
            <a:defPPr marR="0" lvl="0" algn="l" rtl="0">
              <a:lnSpc>
                <a:spcPct val="100000"/>
              </a:lnSpc>
              <a:spcBef>
                <a:spcPts val="0"/>
              </a:spcBef>
              <a:spcAft>
                <a:spcPts val="0"/>
              </a:spcAft>
            </a:defPPr>
            <a:lvl1pPr marR="0" lvl="0" algn="l" rtl="0">
              <a:lnSpc>
                <a:spcPct val="115000"/>
              </a:lnSpc>
              <a:spcBef>
                <a:spcPts val="0"/>
              </a:spcBef>
              <a:spcAft>
                <a:spcPts val="0"/>
              </a:spcAft>
              <a:buClr>
                <a:srgbClr val="F55C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1pPr>
            <a:lvl2pPr marR="0" lvl="1"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2pPr>
            <a:lvl3pPr marR="0" lvl="2"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3pPr>
            <a:lvl4pPr marR="0" lvl="3"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4pPr>
            <a:lvl5pPr marR="0" lvl="4"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5pPr>
            <a:lvl6pPr marR="0" lvl="5"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6pPr>
            <a:lvl7pPr marR="0" lvl="6"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7pPr>
            <a:lvl8pPr marR="0" lvl="7"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8pPr>
            <a:lvl9pPr marR="0" lvl="8"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9pPr>
          </a:lstStyle>
          <a:p>
            <a:r>
              <a:rPr lang="en-US" b="1" dirty="0">
                <a:solidFill>
                  <a:schemeClr val="tx1"/>
                </a:solidFill>
              </a:rPr>
              <a:t>Regret</a:t>
            </a:r>
          </a:p>
          <a:p>
            <a:pPr>
              <a:buNone/>
            </a:pPr>
            <a:r>
              <a:rPr lang="en-US" b="1" dirty="0">
                <a:solidFill>
                  <a:schemeClr val="tx1"/>
                </a:solidFill>
              </a:rPr>
              <a:t> </a:t>
            </a:r>
          </a:p>
          <a:p>
            <a:r>
              <a:rPr lang="en-US" b="1" dirty="0">
                <a:solidFill>
                  <a:schemeClr val="tx1"/>
                </a:solidFill>
              </a:rPr>
              <a:t> gloss </a:t>
            </a:r>
            <a:r>
              <a:rPr lang="en-US" dirty="0">
                <a:solidFill>
                  <a:schemeClr val="tx1"/>
                </a:solidFill>
              </a:rPr>
              <a:t>- s</a:t>
            </a:r>
            <a:r>
              <a:rPr lang="en-US" i="1" dirty="0">
                <a:solidFill>
                  <a:schemeClr val="tx1"/>
                </a:solidFill>
              </a:rPr>
              <a:t>adness associated with some wrong done or some disappointment</a:t>
            </a:r>
            <a:r>
              <a:rPr lang="en-US" dirty="0">
                <a:solidFill>
                  <a:schemeClr val="tx1"/>
                </a:solidFill>
              </a:rPr>
              <a:t>. </a:t>
            </a:r>
          </a:p>
          <a:p>
            <a:endParaRPr lang="en-US" dirty="0">
              <a:solidFill>
                <a:schemeClr val="tx1"/>
              </a:solidFill>
            </a:endParaRPr>
          </a:p>
          <a:p>
            <a:pPr>
              <a:buNone/>
            </a:pPr>
            <a:endParaRPr lang="en-US" b="1" i="1" dirty="0">
              <a:solidFill>
                <a:schemeClr val="tx1"/>
              </a:solidFill>
            </a:endParaRPr>
          </a:p>
          <a:p>
            <a:r>
              <a:rPr lang="en-US" b="1" dirty="0">
                <a:solidFill>
                  <a:schemeClr val="tx1"/>
                </a:solidFill>
              </a:rPr>
              <a:t> hypernym</a:t>
            </a:r>
            <a:r>
              <a:rPr lang="en-US" b="1" i="1" dirty="0">
                <a:solidFill>
                  <a:schemeClr val="tx1"/>
                </a:solidFill>
              </a:rPr>
              <a:t> - feeling</a:t>
            </a:r>
            <a:r>
              <a:rPr lang="en-US" dirty="0">
                <a:solidFill>
                  <a:schemeClr val="tx1"/>
                </a:solidFill>
              </a:rPr>
              <a:t> - </a:t>
            </a:r>
            <a:r>
              <a:rPr lang="en-US" i="1" dirty="0">
                <a:solidFill>
                  <a:schemeClr val="tx1"/>
                </a:solidFill>
              </a:rPr>
              <a:t>the experiencing of affective and emotional states</a:t>
            </a:r>
            <a:endParaRPr lang="en-US" dirty="0">
              <a:solidFill>
                <a:schemeClr val="tx1"/>
              </a:solidFill>
            </a:endParaRPr>
          </a:p>
        </p:txBody>
      </p:sp>
    </p:spTree>
    <p:extLst>
      <p:ext uri="{BB962C8B-B14F-4D97-AF65-F5344CB8AC3E}">
        <p14:creationId xmlns:p14="http://schemas.microsoft.com/office/powerpoint/2010/main" val="302894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5" name="Shape 145"/>
          <p:cNvSpPr txBox="1">
            <a:spLocks noGrp="1"/>
          </p:cNvSpPr>
          <p:nvPr>
            <p:ph type="subTitle" idx="4294967295"/>
          </p:nvPr>
        </p:nvSpPr>
        <p:spPr>
          <a:xfrm>
            <a:off x="761772" y="884056"/>
            <a:ext cx="6577799" cy="1046400"/>
          </a:xfrm>
          <a:prstGeom prst="rect">
            <a:avLst/>
          </a:prstGeom>
        </p:spPr>
        <p:txBody>
          <a:bodyPr vert="horz" wrap="square" lIns="121900" tIns="121900" rIns="121900" bIns="121900" rtlCol="0" anchor="t" anchorCtr="0">
            <a:noAutofit/>
          </a:bodyPr>
          <a:lstStyle/>
          <a:p>
            <a:pPr>
              <a:spcBef>
                <a:spcPts val="0"/>
              </a:spcBef>
              <a:buNone/>
            </a:pPr>
            <a:r>
              <a:rPr lang="en-IN" sz="3200" dirty="0">
                <a:latin typeface="Encode Sans"/>
              </a:rPr>
              <a:t>The increasing reach of the social media has necessitated that companies show agility in responding to public sentiment constantly</a:t>
            </a:r>
            <a:endParaRPr lang="en" sz="3200" dirty="0">
              <a:latin typeface="Encode Sans"/>
            </a:endParaRPr>
          </a:p>
        </p:txBody>
      </p:sp>
      <p:sp>
        <p:nvSpPr>
          <p:cNvPr id="146" name="Shape 146"/>
          <p:cNvSpPr/>
          <p:nvPr/>
        </p:nvSpPr>
        <p:spPr>
          <a:xfrm>
            <a:off x="9694213" y="4439808"/>
            <a:ext cx="442760" cy="42276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55C21"/>
          </a:solidFill>
          <a:ln>
            <a:noFill/>
          </a:ln>
        </p:spPr>
        <p:txBody>
          <a:bodyPr wrap="square" lIns="121900" tIns="121900" rIns="121900" bIns="121900" anchor="ctr" anchorCtr="0">
            <a:noAutofit/>
          </a:bodyPr>
          <a:lstStyle/>
          <a:p>
            <a:endParaRPr sz="2400"/>
          </a:p>
        </p:txBody>
      </p:sp>
      <p:grpSp>
        <p:nvGrpSpPr>
          <p:cNvPr id="147" name="Shape 147"/>
          <p:cNvGrpSpPr/>
          <p:nvPr/>
        </p:nvGrpSpPr>
        <p:grpSpPr>
          <a:xfrm>
            <a:off x="9144825" y="2065843"/>
            <a:ext cx="1896915" cy="1897412"/>
            <a:chOff x="6654650" y="3665275"/>
            <a:chExt cx="409100" cy="409125"/>
          </a:xfrm>
        </p:grpSpPr>
        <p:sp>
          <p:nvSpPr>
            <p:cNvPr id="148" name="Shape 14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wrap="square" lIns="121900" tIns="121900" rIns="121900" bIns="121900" anchor="ctr" anchorCtr="0">
              <a:noAutofit/>
            </a:bodyPr>
            <a:lstStyle/>
            <a:p>
              <a:endParaRPr sz="2400"/>
            </a:p>
          </p:txBody>
        </p:sp>
        <p:sp>
          <p:nvSpPr>
            <p:cNvPr id="149" name="Shape 14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wrap="square" lIns="121900" tIns="121900" rIns="121900" bIns="121900" anchor="ctr" anchorCtr="0">
              <a:noAutofit/>
            </a:bodyPr>
            <a:lstStyle/>
            <a:p>
              <a:endParaRPr sz="2400"/>
            </a:p>
          </p:txBody>
        </p:sp>
      </p:grpSp>
      <p:grpSp>
        <p:nvGrpSpPr>
          <p:cNvPr id="150" name="Shape 150"/>
          <p:cNvGrpSpPr/>
          <p:nvPr/>
        </p:nvGrpSpPr>
        <p:grpSpPr>
          <a:xfrm rot="1056978">
            <a:off x="7316513" y="3557146"/>
            <a:ext cx="1253259" cy="1253349"/>
            <a:chOff x="570875" y="4322250"/>
            <a:chExt cx="443300" cy="443325"/>
          </a:xfrm>
        </p:grpSpPr>
        <p:sp>
          <p:nvSpPr>
            <p:cNvPr id="151" name="Shape 15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7272D"/>
            </a:solidFill>
            <a:ln>
              <a:noFill/>
            </a:ln>
          </p:spPr>
          <p:txBody>
            <a:bodyPr wrap="square" lIns="121900" tIns="121900" rIns="121900" bIns="121900" anchor="ctr" anchorCtr="0">
              <a:noAutofit/>
            </a:bodyPr>
            <a:lstStyle/>
            <a:p>
              <a:endParaRPr sz="2400"/>
            </a:p>
          </p:txBody>
        </p:sp>
        <p:sp>
          <p:nvSpPr>
            <p:cNvPr id="152" name="Shape 15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7272D"/>
            </a:solidFill>
            <a:ln>
              <a:noFill/>
            </a:ln>
          </p:spPr>
          <p:txBody>
            <a:bodyPr wrap="square" lIns="121900" tIns="121900" rIns="121900" bIns="121900" anchor="ctr" anchorCtr="0">
              <a:noAutofit/>
            </a:bodyPr>
            <a:lstStyle/>
            <a:p>
              <a:endParaRPr sz="2400"/>
            </a:p>
          </p:txBody>
        </p:sp>
        <p:sp>
          <p:nvSpPr>
            <p:cNvPr id="153" name="Shape 15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7272D"/>
            </a:solidFill>
            <a:ln>
              <a:noFill/>
            </a:ln>
          </p:spPr>
          <p:txBody>
            <a:bodyPr wrap="square" lIns="121900" tIns="121900" rIns="121900" bIns="121900" anchor="ctr" anchorCtr="0">
              <a:noAutofit/>
            </a:bodyPr>
            <a:lstStyle/>
            <a:p>
              <a:endParaRPr sz="2400"/>
            </a:p>
          </p:txBody>
        </p:sp>
        <p:sp>
          <p:nvSpPr>
            <p:cNvPr id="154" name="Shape 15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7272D"/>
            </a:solidFill>
            <a:ln>
              <a:noFill/>
            </a:ln>
          </p:spPr>
          <p:txBody>
            <a:bodyPr wrap="square" lIns="121900" tIns="121900" rIns="121900" bIns="121900" anchor="ctr" anchorCtr="0">
              <a:noAutofit/>
            </a:bodyPr>
            <a:lstStyle/>
            <a:p>
              <a:endParaRPr sz="2400"/>
            </a:p>
          </p:txBody>
        </p:sp>
      </p:grpSp>
      <p:sp>
        <p:nvSpPr>
          <p:cNvPr id="155" name="Shape 155"/>
          <p:cNvSpPr/>
          <p:nvPr/>
        </p:nvSpPr>
        <p:spPr>
          <a:xfrm rot="2466644">
            <a:off x="7457177" y="2433428"/>
            <a:ext cx="615188" cy="58740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55C21"/>
          </a:solidFill>
          <a:ln>
            <a:noFill/>
          </a:ln>
        </p:spPr>
        <p:txBody>
          <a:bodyPr wrap="square" lIns="121900" tIns="121900" rIns="121900" bIns="121900" anchor="ctr" anchorCtr="0">
            <a:noAutofit/>
          </a:bodyPr>
          <a:lstStyle/>
          <a:p>
            <a:endParaRPr sz="2400"/>
          </a:p>
        </p:txBody>
      </p:sp>
      <p:sp>
        <p:nvSpPr>
          <p:cNvPr id="156" name="Shape 156"/>
          <p:cNvSpPr/>
          <p:nvPr/>
        </p:nvSpPr>
        <p:spPr>
          <a:xfrm rot="-1609331">
            <a:off x="8356842" y="2803025"/>
            <a:ext cx="442684" cy="42268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55C21"/>
          </a:solidFill>
          <a:ln>
            <a:noFill/>
          </a:ln>
        </p:spPr>
        <p:txBody>
          <a:bodyPr wrap="square" lIns="121900" tIns="121900" rIns="121900" bIns="121900" anchor="ctr" anchorCtr="0">
            <a:noAutofit/>
          </a:bodyPr>
          <a:lstStyle/>
          <a:p>
            <a:endParaRPr sz="2400"/>
          </a:p>
        </p:txBody>
      </p:sp>
      <p:sp>
        <p:nvSpPr>
          <p:cNvPr id="157" name="Shape 157"/>
          <p:cNvSpPr/>
          <p:nvPr/>
        </p:nvSpPr>
        <p:spPr>
          <a:xfrm rot="2925939">
            <a:off x="11041146" y="3137891"/>
            <a:ext cx="331535" cy="31656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55C21"/>
          </a:solidFill>
          <a:ln>
            <a:noFill/>
          </a:ln>
        </p:spPr>
        <p:txBody>
          <a:bodyPr wrap="square" lIns="121900" tIns="121900" rIns="121900" bIns="121900" anchor="ctr" anchorCtr="0">
            <a:noAutofit/>
          </a:bodyPr>
          <a:lstStyle/>
          <a:p>
            <a:endParaRPr sz="2400"/>
          </a:p>
        </p:txBody>
      </p:sp>
      <p:sp>
        <p:nvSpPr>
          <p:cNvPr id="158" name="Shape 158"/>
          <p:cNvSpPr/>
          <p:nvPr/>
        </p:nvSpPr>
        <p:spPr>
          <a:xfrm rot="-1609494">
            <a:off x="9661469" y="1017184"/>
            <a:ext cx="298675" cy="28518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55C21"/>
          </a:solidFill>
          <a:ln>
            <a:noFill/>
          </a:ln>
        </p:spPr>
        <p:txBody>
          <a:bodyPr wrap="square" lIns="121900" tIns="121900" rIns="121900" bIns="121900" anchor="ctr" anchorCtr="0">
            <a:noAutofit/>
          </a:bodyPr>
          <a:lstStyle/>
          <a:p>
            <a:endParaRPr sz="2400"/>
          </a:p>
        </p:txBody>
      </p:sp>
      <p:pic>
        <p:nvPicPr>
          <p:cNvPr id="2" name="Picture 1"/>
          <p:cNvPicPr>
            <a:picLocks noChangeAspect="1"/>
          </p:cNvPicPr>
          <p:nvPr/>
        </p:nvPicPr>
        <p:blipFill>
          <a:blip r:embed="rId3"/>
          <a:stretch>
            <a:fillRect/>
          </a:stretch>
        </p:blipFill>
        <p:spPr>
          <a:xfrm>
            <a:off x="8208297" y="1648"/>
            <a:ext cx="3937000" cy="2339732"/>
          </a:xfrm>
          <a:prstGeom prst="rect">
            <a:avLst/>
          </a:prstGeom>
        </p:spPr>
      </p:pic>
      <p:pic>
        <p:nvPicPr>
          <p:cNvPr id="3" name="Picture 2"/>
          <p:cNvPicPr>
            <a:picLocks noChangeAspect="1"/>
          </p:cNvPicPr>
          <p:nvPr/>
        </p:nvPicPr>
        <p:blipFill>
          <a:blip r:embed="rId4"/>
          <a:stretch>
            <a:fillRect/>
          </a:stretch>
        </p:blipFill>
        <p:spPr>
          <a:xfrm>
            <a:off x="8394701" y="4363371"/>
            <a:ext cx="3797300" cy="2458175"/>
          </a:xfrm>
          <a:prstGeom prst="rect">
            <a:avLst/>
          </a:prstGeom>
        </p:spPr>
      </p:pic>
      <p:pic>
        <p:nvPicPr>
          <p:cNvPr id="4" name="Picture 3"/>
          <p:cNvPicPr>
            <a:picLocks noChangeAspect="1"/>
          </p:cNvPicPr>
          <p:nvPr/>
        </p:nvPicPr>
        <p:blipFill>
          <a:blip r:embed="rId5"/>
          <a:stretch>
            <a:fillRect/>
          </a:stretch>
        </p:blipFill>
        <p:spPr>
          <a:xfrm>
            <a:off x="3245110" y="4021021"/>
            <a:ext cx="5149591" cy="2836979"/>
          </a:xfrm>
          <a:prstGeom prst="rect">
            <a:avLst/>
          </a:prstGeom>
        </p:spPr>
      </p:pic>
      <p:sp>
        <p:nvSpPr>
          <p:cNvPr id="5" name="AutoShape 2" descr="Image result for Flipkart apology"/>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a:p>
        </p:txBody>
      </p:sp>
      <p:pic>
        <p:nvPicPr>
          <p:cNvPr id="6" name="Picture 5"/>
          <p:cNvPicPr>
            <a:picLocks noChangeAspect="1"/>
          </p:cNvPicPr>
          <p:nvPr/>
        </p:nvPicPr>
        <p:blipFill rotWithShape="1">
          <a:blip r:embed="rId6"/>
          <a:srcRect b="40025"/>
          <a:stretch/>
        </p:blipFill>
        <p:spPr>
          <a:xfrm>
            <a:off x="4651602" y="2741392"/>
            <a:ext cx="3797300" cy="1279629"/>
          </a:xfrm>
          <a:prstGeom prst="rect">
            <a:avLst/>
          </a:prstGeom>
        </p:spPr>
      </p:pic>
      <p:pic>
        <p:nvPicPr>
          <p:cNvPr id="7" name="Picture 6"/>
          <p:cNvPicPr>
            <a:picLocks noChangeAspect="1"/>
          </p:cNvPicPr>
          <p:nvPr/>
        </p:nvPicPr>
        <p:blipFill>
          <a:blip r:embed="rId7"/>
          <a:stretch>
            <a:fillRect/>
          </a:stretch>
        </p:blipFill>
        <p:spPr>
          <a:xfrm>
            <a:off x="8222464" y="2346187"/>
            <a:ext cx="3908667" cy="1954333"/>
          </a:xfrm>
          <a:prstGeom prst="rect">
            <a:avLst/>
          </a:prstGeom>
        </p:spPr>
      </p:pic>
      <p:grpSp>
        <p:nvGrpSpPr>
          <p:cNvPr id="22" name="Group 21"/>
          <p:cNvGrpSpPr/>
          <p:nvPr/>
        </p:nvGrpSpPr>
        <p:grpSpPr>
          <a:xfrm>
            <a:off x="0" y="6365561"/>
            <a:ext cx="12192000" cy="510666"/>
            <a:chOff x="0" y="6030811"/>
            <a:chExt cx="12192000" cy="510666"/>
          </a:xfrm>
        </p:grpSpPr>
        <p:sp>
          <p:nvSpPr>
            <p:cNvPr id="23" name="Rectangle 22"/>
            <p:cNvSpPr/>
            <p:nvPr/>
          </p:nvSpPr>
          <p:spPr>
            <a:xfrm>
              <a:off x="0" y="6030811"/>
              <a:ext cx="12192000" cy="5106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0" y="6075189"/>
              <a:ext cx="2026920" cy="466288"/>
            </a:xfrm>
            <a:prstGeom prst="rect">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Rectangle 7"/>
          <p:cNvSpPr/>
          <p:nvPr/>
        </p:nvSpPr>
        <p:spPr>
          <a:xfrm>
            <a:off x="207433" y="4827021"/>
            <a:ext cx="3037677" cy="1815882"/>
          </a:xfrm>
          <a:prstGeom prst="rect">
            <a:avLst/>
          </a:prstGeom>
        </p:spPr>
        <p:txBody>
          <a:bodyPr wrap="square">
            <a:spAutoFit/>
          </a:bodyPr>
          <a:lstStyle/>
          <a:p>
            <a:r>
              <a:rPr lang="en-IN" sz="1200" b="1" dirty="0">
                <a:latin typeface="Optima-Bold"/>
              </a:rPr>
              <a:t>Karen </a:t>
            </a:r>
            <a:r>
              <a:rPr lang="en-IN" sz="1200" b="1" dirty="0" err="1">
                <a:latin typeface="Optima-Bold"/>
              </a:rPr>
              <a:t>Freberg</a:t>
            </a:r>
            <a:r>
              <a:rPr lang="en-IN" sz="1200" b="1" dirty="0">
                <a:latin typeface="Optima-Bold"/>
              </a:rPr>
              <a:t>, 2015 .</a:t>
            </a:r>
            <a:r>
              <a:rPr lang="en-IN" sz="1200" b="1" i="1" dirty="0">
                <a:latin typeface="Palatino-BoldItalic"/>
              </a:rPr>
              <a:t>Social Media as an Evolving Crisis Messaging Channel for Reputation Management.  </a:t>
            </a:r>
          </a:p>
          <a:p>
            <a:r>
              <a:rPr lang="en-IN" sz="1200" b="1" i="1" dirty="0">
                <a:latin typeface="Palatino-BoldItalic"/>
              </a:rPr>
              <a:t>I</a:t>
            </a:r>
            <a:r>
              <a:rPr lang="en-IN" sz="1200" b="1" dirty="0">
                <a:latin typeface="Optima-Bold"/>
              </a:rPr>
              <a:t>n- </a:t>
            </a:r>
            <a:r>
              <a:rPr lang="en-IN" sz="1200" b="1" i="1" dirty="0">
                <a:latin typeface="Palatino-BoldItalic"/>
              </a:rPr>
              <a:t>Social Media: The New</a:t>
            </a:r>
          </a:p>
          <a:p>
            <a:r>
              <a:rPr lang="en-IN" sz="1200" b="1" i="1" dirty="0">
                <a:latin typeface="Palatino-BoldItalic"/>
              </a:rPr>
              <a:t>Mantra for Managing</a:t>
            </a:r>
          </a:p>
          <a:p>
            <a:r>
              <a:rPr lang="en-IN" sz="1200" b="1" i="1" dirty="0">
                <a:latin typeface="Palatino-BoldItalic"/>
              </a:rPr>
              <a:t>Reputation</a:t>
            </a:r>
          </a:p>
          <a:p>
            <a:r>
              <a:rPr lang="en-IN" sz="1000" dirty="0">
                <a:latin typeface="Optima-Regular"/>
              </a:rPr>
              <a:t>Asha </a:t>
            </a:r>
            <a:r>
              <a:rPr lang="en-IN" sz="1000" dirty="0" err="1">
                <a:latin typeface="Optima-Regular"/>
              </a:rPr>
              <a:t>Kaul</a:t>
            </a:r>
            <a:r>
              <a:rPr lang="en-IN" sz="1000" dirty="0">
                <a:latin typeface="Optima-Regular"/>
              </a:rPr>
              <a:t> et al</a:t>
            </a:r>
            <a:endParaRPr lang="en-IN" sz="1600" dirty="0"/>
          </a:p>
          <a:p>
            <a:endParaRPr lang="en-IN" sz="1200" b="1" dirty="0">
              <a:latin typeface="Optima-Bold"/>
            </a:endParaRPr>
          </a:p>
          <a:p>
            <a:endParaRPr lang="en-IN" dirty="0"/>
          </a:p>
        </p:txBody>
      </p:sp>
    </p:spTree>
    <p:extLst>
      <p:ext uri="{BB962C8B-B14F-4D97-AF65-F5344CB8AC3E}">
        <p14:creationId xmlns:p14="http://schemas.microsoft.com/office/powerpoint/2010/main" val="2566659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153" y="269831"/>
            <a:ext cx="9996000" cy="732800"/>
          </a:xfrm>
        </p:spPr>
        <p:txBody>
          <a:bodyPr>
            <a:noAutofit/>
          </a:bodyPr>
          <a:lstStyle/>
          <a:p>
            <a:r>
              <a:rPr lang="en-IN" sz="4000" b="1" dirty="0">
                <a:latin typeface="Encode Sans"/>
              </a:rPr>
              <a:t> Nouns – </a:t>
            </a:r>
            <a:r>
              <a:rPr lang="en-IN" sz="4000" b="1" i="1" dirty="0">
                <a:latin typeface="Encode Sans"/>
              </a:rPr>
              <a:t>Apology</a:t>
            </a:r>
            <a:r>
              <a:rPr lang="en-IN" sz="4000" b="1" dirty="0">
                <a:latin typeface="Encode Sans"/>
              </a:rPr>
              <a:t> and </a:t>
            </a:r>
            <a:r>
              <a:rPr lang="en-IN" sz="4000" b="1" i="1" dirty="0">
                <a:latin typeface="Encode Sans"/>
              </a:rPr>
              <a:t>Regret</a:t>
            </a:r>
            <a:r>
              <a:rPr lang="en-IN" sz="4000" b="1" dirty="0">
                <a:latin typeface="Encode Sans"/>
              </a:rPr>
              <a:t> (Contd.)</a:t>
            </a:r>
          </a:p>
        </p:txBody>
      </p:sp>
      <p:sp>
        <p:nvSpPr>
          <p:cNvPr id="3" name="Text Placeholder 2"/>
          <p:cNvSpPr>
            <a:spLocks noGrp="1"/>
          </p:cNvSpPr>
          <p:nvPr>
            <p:ph type="body" idx="1"/>
          </p:nvPr>
        </p:nvSpPr>
        <p:spPr>
          <a:xfrm>
            <a:off x="921434" y="1474732"/>
            <a:ext cx="10733853" cy="3928400"/>
          </a:xfrm>
        </p:spPr>
        <p:txBody>
          <a:bodyPr/>
          <a:lstStyle/>
          <a:p>
            <a:r>
              <a:rPr lang="en-US" i="1" dirty="0"/>
              <a:t>Apology</a:t>
            </a:r>
            <a:r>
              <a:rPr lang="en-US" dirty="0"/>
              <a:t> – is a kind of acknowledgment -  leads to an expectation of reparation and promise of forbearance  </a:t>
            </a:r>
          </a:p>
          <a:p>
            <a:endParaRPr lang="en-IN" dirty="0"/>
          </a:p>
          <a:p>
            <a:endParaRPr lang="en-IN" dirty="0"/>
          </a:p>
        </p:txBody>
      </p:sp>
      <p:sp>
        <p:nvSpPr>
          <p:cNvPr id="5" name="Rectangle 4"/>
          <p:cNvSpPr/>
          <p:nvPr/>
        </p:nvSpPr>
        <p:spPr>
          <a:xfrm>
            <a:off x="990600" y="3368042"/>
            <a:ext cx="9906000" cy="1754326"/>
          </a:xfrm>
          <a:prstGeom prst="rect">
            <a:avLst/>
          </a:prstGeom>
          <a:ln>
            <a:solidFill>
              <a:srgbClr val="C00000"/>
            </a:solidFill>
          </a:ln>
        </p:spPr>
        <p:txBody>
          <a:bodyPr wrap="square">
            <a:spAutoFit/>
          </a:bodyPr>
          <a:lstStyle/>
          <a:p>
            <a:pPr>
              <a:lnSpc>
                <a:spcPct val="150000"/>
              </a:lnSpc>
            </a:pPr>
            <a:r>
              <a:rPr lang="en-US" sz="2400" i="1" dirty="0"/>
              <a:t>We would like to tender an unconditional apology to the society at large and especially to the affected families and to everyone whom we have offended.</a:t>
            </a:r>
            <a:r>
              <a:rPr lang="en-US" sz="2400" dirty="0"/>
              <a:t> </a:t>
            </a:r>
          </a:p>
          <a:p>
            <a:pPr algn="r">
              <a:lnSpc>
                <a:spcPct val="150000"/>
              </a:lnSpc>
            </a:pPr>
            <a:r>
              <a:rPr lang="en-US" sz="2400" dirty="0"/>
              <a:t>(Apology number 7 )</a:t>
            </a:r>
            <a:endParaRPr lang="en-IN" sz="2400" dirty="0"/>
          </a:p>
        </p:txBody>
      </p:sp>
    </p:spTree>
    <p:extLst>
      <p:ext uri="{BB962C8B-B14F-4D97-AF65-F5344CB8AC3E}">
        <p14:creationId xmlns:p14="http://schemas.microsoft.com/office/powerpoint/2010/main" val="1262302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779" y="334210"/>
            <a:ext cx="9996000" cy="732800"/>
          </a:xfrm>
        </p:spPr>
        <p:txBody>
          <a:bodyPr>
            <a:noAutofit/>
          </a:bodyPr>
          <a:lstStyle/>
          <a:p>
            <a:r>
              <a:rPr lang="en-IN" sz="4000" b="1" dirty="0">
                <a:latin typeface="Encode Sans"/>
              </a:rPr>
              <a:t>Nouns – </a:t>
            </a:r>
            <a:r>
              <a:rPr lang="en-IN" sz="4000" b="1" i="1" dirty="0">
                <a:latin typeface="Encode Sans"/>
              </a:rPr>
              <a:t>Apology</a:t>
            </a:r>
            <a:r>
              <a:rPr lang="en-IN" sz="4000" b="1" dirty="0">
                <a:latin typeface="Encode Sans"/>
              </a:rPr>
              <a:t> and </a:t>
            </a:r>
            <a:r>
              <a:rPr lang="en-IN" sz="4000" b="1" i="1" dirty="0">
                <a:latin typeface="Encode Sans"/>
              </a:rPr>
              <a:t>Regret</a:t>
            </a:r>
            <a:r>
              <a:rPr lang="en-IN" sz="4000" b="1" dirty="0">
                <a:latin typeface="Encode Sans"/>
              </a:rPr>
              <a:t> (Contd.)</a:t>
            </a:r>
          </a:p>
        </p:txBody>
      </p:sp>
      <p:sp>
        <p:nvSpPr>
          <p:cNvPr id="3" name="Text Placeholder 2"/>
          <p:cNvSpPr>
            <a:spLocks noGrp="1"/>
          </p:cNvSpPr>
          <p:nvPr>
            <p:ph type="body" idx="1"/>
          </p:nvPr>
        </p:nvSpPr>
        <p:spPr>
          <a:xfrm>
            <a:off x="870312" y="1555061"/>
            <a:ext cx="11104243" cy="3928400"/>
          </a:xfrm>
        </p:spPr>
        <p:txBody>
          <a:bodyPr/>
          <a:lstStyle/>
          <a:p>
            <a:r>
              <a:rPr lang="en-US" i="1" dirty="0"/>
              <a:t>A regret</a:t>
            </a:r>
            <a:r>
              <a:rPr lang="en-US" dirty="0"/>
              <a:t> –a kind of feeling - an expression of an emotion on the part of the tenderer of the apology and stops short of any further liability.</a:t>
            </a:r>
            <a:endParaRPr lang="en-IN" dirty="0"/>
          </a:p>
          <a:p>
            <a:endParaRPr lang="en-IN" dirty="0"/>
          </a:p>
        </p:txBody>
      </p:sp>
      <p:sp>
        <p:nvSpPr>
          <p:cNvPr id="4" name="Rectangle 3"/>
          <p:cNvSpPr/>
          <p:nvPr/>
        </p:nvSpPr>
        <p:spPr>
          <a:xfrm>
            <a:off x="1228579" y="3519261"/>
            <a:ext cx="9296400" cy="1200329"/>
          </a:xfrm>
          <a:prstGeom prst="rect">
            <a:avLst/>
          </a:prstGeom>
          <a:ln>
            <a:solidFill>
              <a:srgbClr val="C00000"/>
            </a:solidFill>
          </a:ln>
        </p:spPr>
        <p:txBody>
          <a:bodyPr wrap="square">
            <a:spAutoFit/>
          </a:bodyPr>
          <a:lstStyle/>
          <a:p>
            <a:pPr>
              <a:lnSpc>
                <a:spcPct val="150000"/>
              </a:lnSpc>
            </a:pPr>
            <a:r>
              <a:rPr lang="en-US" sz="2800" i="1" dirty="0"/>
              <a:t>“ I write to convey my regrets for the unfortunate incident.”</a:t>
            </a:r>
          </a:p>
          <a:p>
            <a:pPr algn="r">
              <a:lnSpc>
                <a:spcPct val="150000"/>
              </a:lnSpc>
            </a:pPr>
            <a:r>
              <a:rPr lang="en-US" sz="2000" dirty="0"/>
              <a:t>(Apology number 13 )</a:t>
            </a:r>
          </a:p>
        </p:txBody>
      </p:sp>
      <p:sp>
        <p:nvSpPr>
          <p:cNvPr id="5" name="Rectangle 4"/>
          <p:cNvSpPr/>
          <p:nvPr/>
        </p:nvSpPr>
        <p:spPr>
          <a:xfrm>
            <a:off x="870312" y="5026187"/>
            <a:ext cx="10463811" cy="954107"/>
          </a:xfrm>
          <a:prstGeom prst="rect">
            <a:avLst/>
          </a:prstGeom>
        </p:spPr>
        <p:txBody>
          <a:bodyPr wrap="square">
            <a:spAutoFit/>
          </a:bodyPr>
          <a:lstStyle/>
          <a:p>
            <a:r>
              <a:rPr lang="en-US" sz="2800" dirty="0">
                <a:latin typeface="Encode Sans ExtraLight"/>
                <a:ea typeface="Encode Sans ExtraLight"/>
                <a:cs typeface="Encode Sans ExtraLight"/>
                <a:sym typeface="Encode Sans ExtraLight"/>
              </a:rPr>
              <a:t>Here, the intent is more to get out of a sticky situation than to express sincere remorse.</a:t>
            </a:r>
            <a:endParaRPr lang="en-IN" sz="2800" dirty="0">
              <a:latin typeface="Encode Sans ExtraLight"/>
              <a:ea typeface="Encode Sans ExtraLight"/>
              <a:cs typeface="Encode Sans ExtraLight"/>
              <a:sym typeface="Encode Sans ExtraLight"/>
            </a:endParaRPr>
          </a:p>
        </p:txBody>
      </p:sp>
    </p:spTree>
    <p:extLst>
      <p:ext uri="{BB962C8B-B14F-4D97-AF65-F5344CB8AC3E}">
        <p14:creationId xmlns:p14="http://schemas.microsoft.com/office/powerpoint/2010/main" val="1064230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00" y="941872"/>
            <a:ext cx="9996000" cy="732800"/>
          </a:xfrm>
        </p:spPr>
        <p:txBody>
          <a:bodyPr>
            <a:noAutofit/>
          </a:bodyPr>
          <a:lstStyle/>
          <a:p>
            <a:r>
              <a:rPr lang="en-US" b="1" dirty="0">
                <a:latin typeface="Encode Sans"/>
              </a:rPr>
              <a:t>Adjective – </a:t>
            </a:r>
            <a:r>
              <a:rPr lang="en-US" b="1" i="1" dirty="0">
                <a:latin typeface="Encode Sans"/>
              </a:rPr>
              <a:t>Sorry</a:t>
            </a:r>
            <a:br>
              <a:rPr lang="en-IN" sz="4000" i="1" dirty="0">
                <a:latin typeface="Encode Sans"/>
              </a:rPr>
            </a:br>
            <a:endParaRPr lang="en-IN" sz="4000" i="1" dirty="0">
              <a:latin typeface="Encode Sans"/>
            </a:endParaRPr>
          </a:p>
        </p:txBody>
      </p:sp>
      <p:sp>
        <p:nvSpPr>
          <p:cNvPr id="3" name="Text Placeholder 2"/>
          <p:cNvSpPr>
            <a:spLocks noGrp="1"/>
          </p:cNvSpPr>
          <p:nvPr>
            <p:ph type="body" idx="1"/>
          </p:nvPr>
        </p:nvSpPr>
        <p:spPr>
          <a:xfrm>
            <a:off x="732800" y="1716722"/>
            <a:ext cx="11027079" cy="3928400"/>
          </a:xfrm>
        </p:spPr>
        <p:txBody>
          <a:bodyPr/>
          <a:lstStyle/>
          <a:p>
            <a:r>
              <a:rPr lang="en-US" sz="2667" b="1" dirty="0">
                <a:solidFill>
                  <a:srgbClr val="98220A"/>
                </a:solidFill>
                <a:latin typeface="Encode Sans"/>
              </a:rPr>
              <a:t>gloss </a:t>
            </a:r>
            <a:r>
              <a:rPr lang="en-US" sz="2667" dirty="0">
                <a:latin typeface="Encode Sans"/>
              </a:rPr>
              <a:t>-  </a:t>
            </a:r>
            <a:r>
              <a:rPr lang="en-US" sz="2667" i="1" dirty="0">
                <a:latin typeface="Encode Sans"/>
              </a:rPr>
              <a:t>feeling or expressing regret or sorrow or a sense of loss over something done or undone. </a:t>
            </a:r>
          </a:p>
          <a:p>
            <a:pPr>
              <a:buNone/>
            </a:pPr>
            <a:endParaRPr lang="en-US" sz="2667" i="1" dirty="0">
              <a:latin typeface="Encode Sans"/>
            </a:endParaRPr>
          </a:p>
          <a:p>
            <a:r>
              <a:rPr lang="en-US" sz="2667" b="1" dirty="0">
                <a:latin typeface="Encode Sans"/>
              </a:rPr>
              <a:t> </a:t>
            </a:r>
            <a:r>
              <a:rPr lang="en-US" sz="2667" b="1" i="1" dirty="0">
                <a:solidFill>
                  <a:srgbClr val="98220A"/>
                </a:solidFill>
                <a:latin typeface="Encode Sans"/>
              </a:rPr>
              <a:t>See also</a:t>
            </a:r>
            <a:r>
              <a:rPr lang="en-US" sz="2667" b="1" dirty="0">
                <a:solidFill>
                  <a:srgbClr val="98220A"/>
                </a:solidFill>
                <a:latin typeface="Encode Sans"/>
              </a:rPr>
              <a:t> </a:t>
            </a:r>
            <a:r>
              <a:rPr lang="en-US" sz="2667" dirty="0">
                <a:latin typeface="Encode Sans"/>
              </a:rPr>
              <a:t>- penitent, repentant </a:t>
            </a:r>
            <a:r>
              <a:rPr lang="en-US" sz="2667" i="1" dirty="0">
                <a:latin typeface="Encode Sans"/>
              </a:rPr>
              <a:t>- </a:t>
            </a:r>
            <a:r>
              <a:rPr lang="en-US" sz="2667" dirty="0">
                <a:latin typeface="Encode Sans"/>
              </a:rPr>
              <a:t> </a:t>
            </a:r>
            <a:r>
              <a:rPr lang="en-US" sz="2667" i="1" dirty="0">
                <a:latin typeface="Encode Sans"/>
              </a:rPr>
              <a:t>feeling or expressing remorse for misdeeds. </a:t>
            </a:r>
          </a:p>
          <a:p>
            <a:pPr>
              <a:buNone/>
            </a:pPr>
            <a:endParaRPr lang="en-US" sz="2667" i="1" dirty="0">
              <a:latin typeface="Encode Sans"/>
            </a:endParaRPr>
          </a:p>
          <a:p>
            <a:r>
              <a:rPr lang="en-US" sz="2667" dirty="0">
                <a:latin typeface="Encode Sans"/>
              </a:rPr>
              <a:t>Underlying semantic connotation - a feeling or an emotional state. </a:t>
            </a:r>
            <a:endParaRPr lang="en-IN" sz="2667" dirty="0">
              <a:latin typeface="Encode Sans"/>
            </a:endParaRPr>
          </a:p>
          <a:p>
            <a:endParaRPr lang="en-IN" sz="2667" dirty="0">
              <a:latin typeface="Encode Sans"/>
            </a:endParaRPr>
          </a:p>
        </p:txBody>
      </p:sp>
      <p:sp>
        <p:nvSpPr>
          <p:cNvPr id="4" name="Slide Number Placeholder 3"/>
          <p:cNvSpPr>
            <a:spLocks noGrp="1"/>
          </p:cNvSpPr>
          <p:nvPr>
            <p:ph type="sldNum" idx="12"/>
          </p:nvPr>
        </p:nvSpPr>
        <p:spPr/>
        <p:txBody>
          <a:bodyPr/>
          <a:lstStyle/>
          <a:p>
            <a:fld id="{00000000-1234-1234-1234-123412341234}" type="slidenum">
              <a:rPr lang="en" smtClean="0"/>
              <a:pPr/>
              <a:t>22</a:t>
            </a:fld>
            <a:endParaRPr lang="en"/>
          </a:p>
        </p:txBody>
      </p:sp>
    </p:spTree>
    <p:extLst>
      <p:ext uri="{BB962C8B-B14F-4D97-AF65-F5344CB8AC3E}">
        <p14:creationId xmlns:p14="http://schemas.microsoft.com/office/powerpoint/2010/main" val="66935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8EF6-CCFC-4830-ADEC-D786E7C8B8C0}"/>
              </a:ext>
            </a:extLst>
          </p:cNvPr>
          <p:cNvSpPr>
            <a:spLocks noGrp="1"/>
          </p:cNvSpPr>
          <p:nvPr>
            <p:ph type="title"/>
          </p:nvPr>
        </p:nvSpPr>
        <p:spPr>
          <a:xfrm>
            <a:off x="864704" y="430697"/>
            <a:ext cx="10540367" cy="662608"/>
          </a:xfrm>
        </p:spPr>
        <p:txBody>
          <a:bodyPr>
            <a:noAutofit/>
          </a:bodyPr>
          <a:lstStyle/>
          <a:p>
            <a:r>
              <a:rPr lang="en-US" sz="3600" b="1" dirty="0">
                <a:latin typeface="Encode Sans"/>
              </a:rPr>
              <a:t>From Semantics to Sentiments and Emotions</a:t>
            </a:r>
          </a:p>
        </p:txBody>
      </p:sp>
      <p:sp>
        <p:nvSpPr>
          <p:cNvPr id="3" name="Text Placeholder 2">
            <a:extLst>
              <a:ext uri="{FF2B5EF4-FFF2-40B4-BE49-F238E27FC236}">
                <a16:creationId xmlns:a16="http://schemas.microsoft.com/office/drawing/2014/main" id="{71897648-9864-4CF8-8DDF-ED37AEF1AE09}"/>
              </a:ext>
            </a:extLst>
          </p:cNvPr>
          <p:cNvSpPr>
            <a:spLocks noGrp="1"/>
          </p:cNvSpPr>
          <p:nvPr>
            <p:ph type="body" idx="1"/>
          </p:nvPr>
        </p:nvSpPr>
        <p:spPr/>
        <p:txBody>
          <a:bodyPr>
            <a:normAutofit lnSpcReduction="10000"/>
          </a:bodyPr>
          <a:lstStyle/>
          <a:p>
            <a:pPr marL="0" indent="0">
              <a:buNone/>
            </a:pPr>
            <a:endParaRPr lang="en-US" dirty="0"/>
          </a:p>
          <a:p>
            <a:pPr>
              <a:buFont typeface="Arial" panose="020B0604020202020204" pitchFamily="34" charset="0"/>
              <a:buChar char="•"/>
            </a:pPr>
            <a:r>
              <a:rPr lang="en-IN" dirty="0"/>
              <a:t>An apology ‘heartfelt’ or ‘routine’ (a person may apologize without feeling remorseful) </a:t>
            </a:r>
          </a:p>
          <a:p>
            <a:pPr marL="3657600" lvl="8" indent="0">
              <a:buNone/>
            </a:pPr>
            <a:r>
              <a:rPr lang="en-IN" dirty="0">
                <a:solidFill>
                  <a:srgbClr val="FF0000"/>
                </a:solidFill>
              </a:rPr>
              <a:t>			</a:t>
            </a:r>
            <a:r>
              <a:rPr lang="en-IN" sz="2800" dirty="0"/>
              <a:t>(Owen, 1983)</a:t>
            </a:r>
          </a:p>
          <a:p>
            <a:pPr marL="3657600" lvl="8" indent="0">
              <a:buNone/>
            </a:pPr>
            <a:endParaRPr lang="en-IN" sz="2800" dirty="0"/>
          </a:p>
          <a:p>
            <a:pPr marL="3657600" lvl="8" indent="0">
              <a:buNone/>
            </a:pPr>
            <a:endParaRPr lang="en-IN" sz="2800" dirty="0"/>
          </a:p>
          <a:p>
            <a:r>
              <a:rPr lang="en-US" dirty="0"/>
              <a:t>Dialogue acts such as apologizing, thanking, or expressing sympathy - affective language is often employed to simply represent and convey psychological attitudes </a:t>
            </a:r>
          </a:p>
          <a:p>
            <a:pPr marL="0" indent="0">
              <a:buNone/>
            </a:pPr>
            <a:r>
              <a:rPr lang="en-US" dirty="0"/>
              <a:t>							(</a:t>
            </a:r>
            <a:r>
              <a:rPr lang="en-US" dirty="0" err="1"/>
              <a:t>Novielli</a:t>
            </a:r>
            <a:r>
              <a:rPr lang="en-US" dirty="0"/>
              <a:t> et al, 2013)</a:t>
            </a:r>
          </a:p>
          <a:p>
            <a:pPr marL="0" indent="0">
              <a:buNone/>
            </a:pPr>
            <a:endParaRPr lang="en-IN" dirty="0"/>
          </a:p>
        </p:txBody>
      </p:sp>
    </p:spTree>
    <p:extLst>
      <p:ext uri="{BB962C8B-B14F-4D97-AF65-F5344CB8AC3E}">
        <p14:creationId xmlns:p14="http://schemas.microsoft.com/office/powerpoint/2010/main" val="3300134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653" y="254408"/>
            <a:ext cx="9996000" cy="983115"/>
          </a:xfrm>
        </p:spPr>
        <p:txBody>
          <a:bodyPr>
            <a:normAutofit/>
          </a:bodyPr>
          <a:lstStyle/>
          <a:p>
            <a:r>
              <a:rPr lang="en-US" sz="4000" b="1" dirty="0">
                <a:latin typeface="Encode Sans"/>
              </a:rPr>
              <a:t>Sentiments -  SentiWordNet </a:t>
            </a:r>
            <a:endParaRPr lang="en-IN" sz="4000" b="1" dirty="0">
              <a:latin typeface="Encode Sans"/>
            </a:endParaRPr>
          </a:p>
        </p:txBody>
      </p:sp>
      <p:sp>
        <p:nvSpPr>
          <p:cNvPr id="3" name="Text Placeholder 2"/>
          <p:cNvSpPr>
            <a:spLocks noGrp="1"/>
          </p:cNvSpPr>
          <p:nvPr>
            <p:ph type="body" idx="1"/>
          </p:nvPr>
        </p:nvSpPr>
        <p:spPr>
          <a:xfrm>
            <a:off x="732800" y="1636407"/>
            <a:ext cx="9996000" cy="3928400"/>
          </a:xfrm>
        </p:spPr>
        <p:txBody>
          <a:bodyPr>
            <a:normAutofit lnSpcReduction="10000"/>
          </a:bodyPr>
          <a:lstStyle/>
          <a:p>
            <a:pPr>
              <a:lnSpc>
                <a:spcPct val="150000"/>
              </a:lnSpc>
            </a:pPr>
            <a:r>
              <a:rPr lang="en-US" dirty="0"/>
              <a:t>A lexical resource which assigns to each synset of WordNet three sentiment scores: </a:t>
            </a:r>
            <a:r>
              <a:rPr lang="en-US" b="1" dirty="0"/>
              <a:t>positive, negative, objective. </a:t>
            </a:r>
            <a:r>
              <a:rPr lang="en-US" dirty="0"/>
              <a:t>(Stefano et al, 2010).</a:t>
            </a:r>
          </a:p>
          <a:p>
            <a:pPr marL="0" indent="0">
              <a:lnSpc>
                <a:spcPct val="150000"/>
              </a:lnSpc>
              <a:buNone/>
            </a:pPr>
            <a:r>
              <a:rPr lang="en-US" dirty="0"/>
              <a:t> </a:t>
            </a:r>
          </a:p>
          <a:p>
            <a:pPr>
              <a:lnSpc>
                <a:spcPct val="150000"/>
              </a:lnSpc>
            </a:pPr>
            <a:r>
              <a:rPr lang="en-US" b="1" dirty="0"/>
              <a:t>Sentiment</a:t>
            </a:r>
            <a:r>
              <a:rPr lang="en-US" dirty="0"/>
              <a:t> -</a:t>
            </a:r>
            <a:r>
              <a:rPr lang="en-US" b="1" dirty="0"/>
              <a:t> </a:t>
            </a:r>
            <a:r>
              <a:rPr lang="en-US" dirty="0"/>
              <a:t>the positive or negative orientation that a person expresses toward some object or situation. (Scherer, 2000)</a:t>
            </a:r>
          </a:p>
          <a:p>
            <a:pPr>
              <a:lnSpc>
                <a:spcPct val="150000"/>
              </a:lnSpc>
              <a:buNone/>
            </a:pPr>
            <a:endParaRPr lang="en-IN" sz="2667" dirty="0"/>
          </a:p>
        </p:txBody>
      </p:sp>
      <p:sp>
        <p:nvSpPr>
          <p:cNvPr id="4" name="Slide Number Placeholder 3"/>
          <p:cNvSpPr>
            <a:spLocks noGrp="1"/>
          </p:cNvSpPr>
          <p:nvPr>
            <p:ph type="sldNum" idx="12"/>
          </p:nvPr>
        </p:nvSpPr>
        <p:spPr/>
        <p:txBody>
          <a:bodyPr/>
          <a:lstStyle/>
          <a:p>
            <a:fld id="{00000000-1234-1234-1234-123412341234}" type="slidenum">
              <a:rPr lang="en" smtClean="0"/>
              <a:pPr/>
              <a:t>24</a:t>
            </a:fld>
            <a:endParaRPr lang="en"/>
          </a:p>
        </p:txBody>
      </p:sp>
    </p:spTree>
    <p:extLst>
      <p:ext uri="{BB962C8B-B14F-4D97-AF65-F5344CB8AC3E}">
        <p14:creationId xmlns:p14="http://schemas.microsoft.com/office/powerpoint/2010/main" val="292424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25</a:t>
            </a:fld>
            <a:endParaRPr lang="en"/>
          </a:p>
        </p:txBody>
      </p:sp>
      <p:graphicFrame>
        <p:nvGraphicFramePr>
          <p:cNvPr id="5" name="Table 4"/>
          <p:cNvGraphicFramePr>
            <a:graphicFrameLocks noGrp="1"/>
          </p:cNvGraphicFramePr>
          <p:nvPr>
            <p:extLst/>
          </p:nvPr>
        </p:nvGraphicFramePr>
        <p:xfrm>
          <a:off x="1951700" y="1235407"/>
          <a:ext cx="8397240" cy="4818028"/>
        </p:xfrm>
        <a:graphic>
          <a:graphicData uri="http://schemas.openxmlformats.org/drawingml/2006/table">
            <a:tbl>
              <a:tblPr/>
              <a:tblGrid>
                <a:gridCol w="2471527">
                  <a:extLst>
                    <a:ext uri="{9D8B030D-6E8A-4147-A177-3AD203B41FA5}">
                      <a16:colId xmlns:a16="http://schemas.microsoft.com/office/drawing/2014/main" val="20000"/>
                    </a:ext>
                  </a:extLst>
                </a:gridCol>
                <a:gridCol w="1905757">
                  <a:extLst>
                    <a:ext uri="{9D8B030D-6E8A-4147-A177-3AD203B41FA5}">
                      <a16:colId xmlns:a16="http://schemas.microsoft.com/office/drawing/2014/main" val="20001"/>
                    </a:ext>
                  </a:extLst>
                </a:gridCol>
                <a:gridCol w="2054644">
                  <a:extLst>
                    <a:ext uri="{9D8B030D-6E8A-4147-A177-3AD203B41FA5}">
                      <a16:colId xmlns:a16="http://schemas.microsoft.com/office/drawing/2014/main" val="20002"/>
                    </a:ext>
                  </a:extLst>
                </a:gridCol>
                <a:gridCol w="1965312">
                  <a:extLst>
                    <a:ext uri="{9D8B030D-6E8A-4147-A177-3AD203B41FA5}">
                      <a16:colId xmlns:a16="http://schemas.microsoft.com/office/drawing/2014/main" val="20003"/>
                    </a:ext>
                  </a:extLst>
                </a:gridCol>
              </a:tblGrid>
              <a:tr h="787516">
                <a:tc>
                  <a:txBody>
                    <a:bodyPr/>
                    <a:lstStyle/>
                    <a:p>
                      <a:pPr>
                        <a:spcAft>
                          <a:spcPts val="0"/>
                        </a:spcAft>
                      </a:pPr>
                      <a:r>
                        <a:rPr lang="en-US" sz="2700" dirty="0">
                          <a:solidFill>
                            <a:schemeClr val="tx1"/>
                          </a:solidFill>
                          <a:effectLst/>
                        </a:rPr>
                        <a:t> </a:t>
                      </a:r>
                      <a:endParaRPr lang="en-IN" sz="2100" dirty="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PosScore [0,1] </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NegScore [0,1]  </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ObjScore [0,1]</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extLst>
                  <a:ext uri="{0D108BD9-81ED-4DB2-BD59-A6C34878D82A}">
                    <a16:rowId xmlns:a16="http://schemas.microsoft.com/office/drawing/2014/main" val="10000"/>
                  </a:ext>
                </a:extLst>
              </a:tr>
              <a:tr h="713215">
                <a:tc>
                  <a:txBody>
                    <a:bodyPr/>
                    <a:lstStyle/>
                    <a:p>
                      <a:pPr>
                        <a:spcAft>
                          <a:spcPts val="0"/>
                        </a:spcAft>
                      </a:pPr>
                      <a:r>
                        <a:rPr lang="en-US" sz="2100">
                          <a:solidFill>
                            <a:schemeClr val="tx1"/>
                          </a:solidFill>
                          <a:effectLst/>
                        </a:rPr>
                        <a:t>Sorry  (Adjective)</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0.125 </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0.75 </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0.125</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extLst>
                  <a:ext uri="{0D108BD9-81ED-4DB2-BD59-A6C34878D82A}">
                    <a16:rowId xmlns:a16="http://schemas.microsoft.com/office/drawing/2014/main" val="10001"/>
                  </a:ext>
                </a:extLst>
              </a:tr>
              <a:tr h="819573">
                <a:tc>
                  <a:txBody>
                    <a:bodyPr/>
                    <a:lstStyle/>
                    <a:p>
                      <a:pPr>
                        <a:spcAft>
                          <a:spcPts val="0"/>
                        </a:spcAft>
                      </a:pPr>
                      <a:r>
                        <a:rPr lang="en-US" sz="2100" dirty="0">
                          <a:solidFill>
                            <a:schemeClr val="tx1"/>
                          </a:solidFill>
                          <a:effectLst/>
                        </a:rPr>
                        <a:t>Apology</a:t>
                      </a:r>
                      <a:endParaRPr lang="en-IN" sz="2100" dirty="0">
                        <a:solidFill>
                          <a:schemeClr val="tx1"/>
                        </a:solidFill>
                        <a:effectLst/>
                      </a:endParaRPr>
                    </a:p>
                    <a:p>
                      <a:pPr>
                        <a:spcAft>
                          <a:spcPts val="0"/>
                        </a:spcAft>
                      </a:pPr>
                      <a:r>
                        <a:rPr lang="en-US" sz="2100" dirty="0">
                          <a:solidFill>
                            <a:schemeClr val="tx1"/>
                          </a:solidFill>
                          <a:effectLst/>
                        </a:rPr>
                        <a:t> (Noun) </a:t>
                      </a:r>
                      <a:endParaRPr lang="en-IN" sz="2100" dirty="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0.375 </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0.5  </a:t>
                      </a:r>
                      <a:endParaRPr lang="en-IN" sz="2100">
                        <a:solidFill>
                          <a:schemeClr val="tx1"/>
                        </a:solidFill>
                        <a:effectLst/>
                      </a:endParaRPr>
                    </a:p>
                    <a:p>
                      <a:pPr>
                        <a:spcAft>
                          <a:spcPts val="0"/>
                        </a:spcAft>
                      </a:pPr>
                      <a:r>
                        <a:rPr lang="en-US" sz="2100">
                          <a:solidFill>
                            <a:schemeClr val="tx1"/>
                          </a:solidFill>
                          <a:effectLst/>
                        </a:rPr>
                        <a:t> </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0.125</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extLst>
                  <a:ext uri="{0D108BD9-81ED-4DB2-BD59-A6C34878D82A}">
                    <a16:rowId xmlns:a16="http://schemas.microsoft.com/office/drawing/2014/main" val="10002"/>
                  </a:ext>
                </a:extLst>
              </a:tr>
              <a:tr h="819573">
                <a:tc>
                  <a:txBody>
                    <a:bodyPr/>
                    <a:lstStyle/>
                    <a:p>
                      <a:pPr>
                        <a:spcAft>
                          <a:spcPts val="0"/>
                        </a:spcAft>
                      </a:pPr>
                      <a:r>
                        <a:rPr lang="en-US" sz="2100" dirty="0">
                          <a:solidFill>
                            <a:schemeClr val="tx1"/>
                          </a:solidFill>
                          <a:effectLst/>
                        </a:rPr>
                        <a:t>Regret (Verb)</a:t>
                      </a:r>
                      <a:endParaRPr lang="en-IN" sz="2100" dirty="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dirty="0">
                          <a:solidFill>
                            <a:schemeClr val="tx1"/>
                          </a:solidFill>
                          <a:effectLst/>
                        </a:rPr>
                        <a:t>0.25 </a:t>
                      </a:r>
                      <a:endParaRPr lang="en-IN" sz="2100" dirty="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0 </a:t>
                      </a:r>
                      <a:endParaRPr lang="en-IN" sz="2100">
                        <a:solidFill>
                          <a:schemeClr val="tx1"/>
                        </a:solidFill>
                        <a:effectLst/>
                      </a:endParaRPr>
                    </a:p>
                    <a:p>
                      <a:pPr>
                        <a:spcAft>
                          <a:spcPts val="0"/>
                        </a:spcAft>
                      </a:pPr>
                      <a:r>
                        <a:rPr lang="en-US" sz="2100">
                          <a:solidFill>
                            <a:schemeClr val="tx1"/>
                          </a:solidFill>
                          <a:effectLst/>
                        </a:rPr>
                        <a:t> </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0.75 </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extLst>
                  <a:ext uri="{0D108BD9-81ED-4DB2-BD59-A6C34878D82A}">
                    <a16:rowId xmlns:a16="http://schemas.microsoft.com/office/drawing/2014/main" val="10003"/>
                  </a:ext>
                </a:extLst>
              </a:tr>
              <a:tr h="713215">
                <a:tc>
                  <a:txBody>
                    <a:bodyPr/>
                    <a:lstStyle/>
                    <a:p>
                      <a:pPr>
                        <a:spcAft>
                          <a:spcPts val="0"/>
                        </a:spcAft>
                      </a:pPr>
                      <a:r>
                        <a:rPr lang="en-US" sz="2100">
                          <a:solidFill>
                            <a:schemeClr val="tx1"/>
                          </a:solidFill>
                          <a:effectLst/>
                        </a:rPr>
                        <a:t>Regret (Noun)</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dirty="0">
                          <a:solidFill>
                            <a:schemeClr val="tx1"/>
                          </a:solidFill>
                          <a:effectLst/>
                        </a:rPr>
                        <a:t>0.125  </a:t>
                      </a:r>
                      <a:endParaRPr lang="en-IN" sz="2100" dirty="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0.625 </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100">
                          <a:solidFill>
                            <a:schemeClr val="tx1"/>
                          </a:solidFill>
                          <a:effectLst/>
                        </a:rPr>
                        <a:t>0.25</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extLst>
                  <a:ext uri="{0D108BD9-81ED-4DB2-BD59-A6C34878D82A}">
                    <a16:rowId xmlns:a16="http://schemas.microsoft.com/office/drawing/2014/main" val="10004"/>
                  </a:ext>
                </a:extLst>
              </a:tr>
              <a:tr h="964936">
                <a:tc>
                  <a:txBody>
                    <a:bodyPr/>
                    <a:lstStyle/>
                    <a:p>
                      <a:pPr>
                        <a:spcAft>
                          <a:spcPts val="0"/>
                        </a:spcAft>
                      </a:pPr>
                      <a:r>
                        <a:rPr lang="en-US" sz="2100" dirty="0">
                          <a:solidFill>
                            <a:schemeClr val="tx1"/>
                          </a:solidFill>
                          <a:effectLst/>
                        </a:rPr>
                        <a:t>Apologize/ Apologise (Verb)</a:t>
                      </a:r>
                      <a:endParaRPr lang="en-IN" sz="2100" dirty="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800" dirty="0">
                          <a:solidFill>
                            <a:schemeClr val="tx1"/>
                          </a:solidFill>
                          <a:effectLst/>
                        </a:rPr>
                        <a:t>0</a:t>
                      </a:r>
                      <a:endParaRPr lang="en-IN" sz="2100" dirty="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700">
                          <a:solidFill>
                            <a:schemeClr val="tx1"/>
                          </a:solidFill>
                          <a:effectLst/>
                        </a:rPr>
                        <a:t>0 </a:t>
                      </a:r>
                      <a:endParaRPr lang="en-IN" sz="210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tc>
                  <a:txBody>
                    <a:bodyPr/>
                    <a:lstStyle/>
                    <a:p>
                      <a:pPr>
                        <a:spcAft>
                          <a:spcPts val="0"/>
                        </a:spcAft>
                      </a:pPr>
                      <a:r>
                        <a:rPr lang="en-US" sz="2700" dirty="0">
                          <a:solidFill>
                            <a:schemeClr val="tx1"/>
                          </a:solidFill>
                          <a:effectLst/>
                        </a:rPr>
                        <a:t>1</a:t>
                      </a:r>
                      <a:endParaRPr lang="en-IN" sz="2100" dirty="0">
                        <a:solidFill>
                          <a:schemeClr val="tx1"/>
                        </a:solidFill>
                        <a:effectLst/>
                        <a:latin typeface="Times New Roman" panose="02020603050405020304" pitchFamily="18" charset="0"/>
                        <a:ea typeface="Times New Roman" panose="02020603050405020304" pitchFamily="18" charset="0"/>
                      </a:endParaRPr>
                    </a:p>
                  </a:txBody>
                  <a:tcPr marL="84667" marR="84667" marT="84667" marB="84667"/>
                </a:tc>
                <a:extLst>
                  <a:ext uri="{0D108BD9-81ED-4DB2-BD59-A6C34878D82A}">
                    <a16:rowId xmlns:a16="http://schemas.microsoft.com/office/drawing/2014/main" val="10005"/>
                  </a:ext>
                </a:extLst>
              </a:tr>
            </a:tbl>
          </a:graphicData>
        </a:graphic>
      </p:graphicFrame>
      <p:sp>
        <p:nvSpPr>
          <p:cNvPr id="7" name="Rectangle 6"/>
          <p:cNvSpPr/>
          <p:nvPr/>
        </p:nvSpPr>
        <p:spPr>
          <a:xfrm>
            <a:off x="699682" y="368728"/>
            <a:ext cx="8856655" cy="769441"/>
          </a:xfrm>
          <a:prstGeom prst="rect">
            <a:avLst/>
          </a:prstGeom>
        </p:spPr>
        <p:txBody>
          <a:bodyPr wrap="none">
            <a:spAutoFit/>
          </a:bodyPr>
          <a:lstStyle/>
          <a:p>
            <a:r>
              <a:rPr lang="en-US" sz="4400" b="1" dirty="0">
                <a:latin typeface="Encode Sans"/>
                <a:ea typeface="Encode Sans"/>
                <a:cs typeface="Encode Sans"/>
                <a:sym typeface="Encode Sans"/>
              </a:rPr>
              <a:t>Scores of Keywords in SentiWordNet </a:t>
            </a:r>
            <a:endParaRPr lang="en-IN" sz="4400" b="1" dirty="0">
              <a:latin typeface="Encode Sans"/>
              <a:ea typeface="Encode Sans"/>
              <a:cs typeface="Encode Sans"/>
              <a:sym typeface="Encode Sans"/>
            </a:endParaRPr>
          </a:p>
        </p:txBody>
      </p:sp>
    </p:spTree>
    <p:extLst>
      <p:ext uri="{BB962C8B-B14F-4D97-AF65-F5344CB8AC3E}">
        <p14:creationId xmlns:p14="http://schemas.microsoft.com/office/powerpoint/2010/main" val="3167611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00" y="24966"/>
            <a:ext cx="9996000" cy="1189667"/>
          </a:xfrm>
        </p:spPr>
        <p:txBody>
          <a:bodyPr>
            <a:normAutofit/>
          </a:bodyPr>
          <a:lstStyle/>
          <a:p>
            <a:r>
              <a:rPr lang="en-IN" b="1" dirty="0">
                <a:latin typeface="Encode Sans"/>
              </a:rPr>
              <a:t>SentiWordNet Scores - Analysis</a:t>
            </a:r>
          </a:p>
        </p:txBody>
      </p:sp>
      <p:graphicFrame>
        <p:nvGraphicFramePr>
          <p:cNvPr id="11" name="Diagram 10"/>
          <p:cNvGraphicFramePr/>
          <p:nvPr>
            <p:extLst/>
          </p:nvPr>
        </p:nvGraphicFramePr>
        <p:xfrm>
          <a:off x="859409" y="1526539"/>
          <a:ext cx="10780152" cy="392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idx="12"/>
          </p:nvPr>
        </p:nvSpPr>
        <p:spPr/>
        <p:txBody>
          <a:bodyPr/>
          <a:lstStyle/>
          <a:p>
            <a:fld id="{00000000-1234-1234-1234-123412341234}" type="slidenum">
              <a:rPr lang="en" smtClean="0"/>
              <a:pPr/>
              <a:t>26</a:t>
            </a:fld>
            <a:endParaRPr lang="en"/>
          </a:p>
        </p:txBody>
      </p:sp>
    </p:spTree>
    <p:extLst>
      <p:ext uri="{BB962C8B-B14F-4D97-AF65-F5344CB8AC3E}">
        <p14:creationId xmlns:p14="http://schemas.microsoft.com/office/powerpoint/2010/main" val="3940598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700" y="585396"/>
            <a:ext cx="10468599" cy="732800"/>
          </a:xfrm>
        </p:spPr>
        <p:txBody>
          <a:bodyPr>
            <a:noAutofit/>
          </a:bodyPr>
          <a:lstStyle/>
          <a:p>
            <a:r>
              <a:rPr lang="en-IN" sz="4000" b="1" dirty="0">
                <a:latin typeface="Encode Sans"/>
              </a:rPr>
              <a:t>SentiWordNet Scores Analysis (Contd.)</a:t>
            </a:r>
          </a:p>
        </p:txBody>
      </p:sp>
      <p:sp>
        <p:nvSpPr>
          <p:cNvPr id="4" name="Slide Number Placeholder 3"/>
          <p:cNvSpPr>
            <a:spLocks noGrp="1"/>
          </p:cNvSpPr>
          <p:nvPr>
            <p:ph type="sldNum" idx="12"/>
          </p:nvPr>
        </p:nvSpPr>
        <p:spPr/>
        <p:txBody>
          <a:bodyPr/>
          <a:lstStyle/>
          <a:p>
            <a:fld id="{00000000-1234-1234-1234-123412341234}" type="slidenum">
              <a:rPr lang="en" smtClean="0"/>
              <a:pPr/>
              <a:t>27</a:t>
            </a:fld>
            <a:endParaRPr lang="en"/>
          </a:p>
        </p:txBody>
      </p:sp>
      <p:graphicFrame>
        <p:nvGraphicFramePr>
          <p:cNvPr id="10" name="Diagram 9"/>
          <p:cNvGraphicFramePr/>
          <p:nvPr>
            <p:extLst/>
          </p:nvPr>
        </p:nvGraphicFramePr>
        <p:xfrm>
          <a:off x="267286" y="1828799"/>
          <a:ext cx="10461514" cy="3900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7185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00" y="202871"/>
            <a:ext cx="10468600" cy="1037267"/>
          </a:xfrm>
        </p:spPr>
        <p:txBody>
          <a:bodyPr>
            <a:noAutofit/>
          </a:bodyPr>
          <a:lstStyle/>
          <a:p>
            <a:r>
              <a:rPr lang="en-IN" sz="4000" b="1" dirty="0">
                <a:latin typeface="Encode Sans"/>
              </a:rPr>
              <a:t>SentiWordNet Scores Analysis (Contd.)</a:t>
            </a:r>
          </a:p>
        </p:txBody>
      </p:sp>
      <p:graphicFrame>
        <p:nvGraphicFramePr>
          <p:cNvPr id="11" name="Diagram 10"/>
          <p:cNvGraphicFramePr/>
          <p:nvPr>
            <p:extLst/>
          </p:nvPr>
        </p:nvGraphicFramePr>
        <p:xfrm>
          <a:off x="732799" y="1600200"/>
          <a:ext cx="10844911" cy="392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idx="12"/>
          </p:nvPr>
        </p:nvSpPr>
        <p:spPr/>
        <p:txBody>
          <a:bodyPr/>
          <a:lstStyle/>
          <a:p>
            <a:fld id="{00000000-1234-1234-1234-123412341234}" type="slidenum">
              <a:rPr lang="en" smtClean="0"/>
              <a:pPr/>
              <a:t>28</a:t>
            </a:fld>
            <a:endParaRPr lang="en"/>
          </a:p>
        </p:txBody>
      </p:sp>
    </p:spTree>
    <p:extLst>
      <p:ext uri="{BB962C8B-B14F-4D97-AF65-F5344CB8AC3E}">
        <p14:creationId xmlns:p14="http://schemas.microsoft.com/office/powerpoint/2010/main" val="1317533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00" y="366325"/>
            <a:ext cx="9996000" cy="732800"/>
          </a:xfrm>
        </p:spPr>
        <p:txBody>
          <a:bodyPr>
            <a:noAutofit/>
          </a:bodyPr>
          <a:lstStyle/>
          <a:p>
            <a:r>
              <a:rPr lang="en-US" sz="4000" b="1" dirty="0">
                <a:latin typeface="Encode Sans"/>
              </a:rPr>
              <a:t>Emotion - WordNet-Affect </a:t>
            </a:r>
            <a:endParaRPr lang="en-IN" sz="4000" b="1" dirty="0">
              <a:latin typeface="Encode Sans"/>
            </a:endParaRPr>
          </a:p>
        </p:txBody>
      </p:sp>
      <p:sp>
        <p:nvSpPr>
          <p:cNvPr id="3" name="Text Placeholder 2"/>
          <p:cNvSpPr>
            <a:spLocks noGrp="1"/>
          </p:cNvSpPr>
          <p:nvPr>
            <p:ph type="body" idx="1"/>
          </p:nvPr>
        </p:nvSpPr>
        <p:spPr>
          <a:xfrm>
            <a:off x="732800" y="1605183"/>
            <a:ext cx="9996000" cy="3928400"/>
          </a:xfrm>
        </p:spPr>
        <p:txBody>
          <a:bodyPr/>
          <a:lstStyle/>
          <a:p>
            <a:r>
              <a:rPr lang="en-US" sz="2667" b="1" dirty="0"/>
              <a:t>WN-Affect</a:t>
            </a:r>
            <a:r>
              <a:rPr lang="en-US" sz="2667" dirty="0"/>
              <a:t> - a linguistic resource for the lexical representation of affective knowledge organized into a hierarchy (</a:t>
            </a:r>
            <a:r>
              <a:rPr lang="en-US" sz="2667" dirty="0" err="1"/>
              <a:t>Strapparava</a:t>
            </a:r>
            <a:r>
              <a:rPr lang="en-US" sz="2667" dirty="0"/>
              <a:t> &amp; </a:t>
            </a:r>
            <a:r>
              <a:rPr lang="en-US" sz="2667" dirty="0" err="1"/>
              <a:t>Valitutti</a:t>
            </a:r>
            <a:r>
              <a:rPr lang="en-US" sz="2667" dirty="0"/>
              <a:t>, 2004; </a:t>
            </a:r>
            <a:r>
              <a:rPr lang="en-US" sz="2667" dirty="0" err="1"/>
              <a:t>Strapparava</a:t>
            </a:r>
            <a:r>
              <a:rPr lang="en-US" sz="2667" dirty="0"/>
              <a:t> et al., 2006). </a:t>
            </a:r>
          </a:p>
          <a:p>
            <a:endParaRPr lang="en-US" sz="2667" dirty="0"/>
          </a:p>
          <a:p>
            <a:pPr lvl="0">
              <a:buNone/>
            </a:pPr>
            <a:r>
              <a:rPr lang="en" b="1" dirty="0"/>
              <a:t>E</a:t>
            </a:r>
            <a:r>
              <a:rPr lang="en-US" b="1" dirty="0"/>
              <a:t>motion</a:t>
            </a:r>
            <a:r>
              <a:rPr lang="en" b="1" dirty="0"/>
              <a:t> - </a:t>
            </a:r>
            <a:r>
              <a:rPr lang="en-US" dirty="0"/>
              <a:t>a relatively brief episode of response to the evaluation of an external or internal event as being of major significance. (such as angry, sad, joyful, fearful, ashamed, proud, elated, desperate). (Scherer, K. R. ,2004).</a:t>
            </a:r>
          </a:p>
          <a:p>
            <a:pPr marL="0" indent="0">
              <a:buNone/>
            </a:pPr>
            <a:endParaRPr lang="en-IN" sz="2667" dirty="0"/>
          </a:p>
        </p:txBody>
      </p:sp>
      <p:sp>
        <p:nvSpPr>
          <p:cNvPr id="4" name="Slide Number Placeholder 3"/>
          <p:cNvSpPr>
            <a:spLocks noGrp="1"/>
          </p:cNvSpPr>
          <p:nvPr>
            <p:ph type="sldNum" idx="12"/>
          </p:nvPr>
        </p:nvSpPr>
        <p:spPr/>
        <p:txBody>
          <a:bodyPr/>
          <a:lstStyle/>
          <a:p>
            <a:fld id="{00000000-1234-1234-1234-123412341234}" type="slidenum">
              <a:rPr lang="en" smtClean="0"/>
              <a:pPr/>
              <a:t>29</a:t>
            </a:fld>
            <a:endParaRPr lang="en"/>
          </a:p>
        </p:txBody>
      </p:sp>
    </p:spTree>
    <p:extLst>
      <p:ext uri="{BB962C8B-B14F-4D97-AF65-F5344CB8AC3E}">
        <p14:creationId xmlns:p14="http://schemas.microsoft.com/office/powerpoint/2010/main" val="279493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Chart 7"/>
          <p:cNvGraphicFramePr/>
          <p:nvPr>
            <p:extLst>
              <p:ext uri="{D42A27DB-BD31-4B8C-83A1-F6EECF244321}">
                <p14:modId xmlns:p14="http://schemas.microsoft.com/office/powerpoint/2010/main" val="232618843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2971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00" y="173589"/>
            <a:ext cx="9996000" cy="1174427"/>
          </a:xfrm>
        </p:spPr>
        <p:txBody>
          <a:bodyPr>
            <a:normAutofit/>
          </a:bodyPr>
          <a:lstStyle/>
          <a:p>
            <a:r>
              <a:rPr lang="en-IN" b="1" dirty="0">
                <a:latin typeface="Encode Sans"/>
              </a:rPr>
              <a:t>WN-Affect Results</a:t>
            </a:r>
          </a:p>
        </p:txBody>
      </p:sp>
      <p:graphicFrame>
        <p:nvGraphicFramePr>
          <p:cNvPr id="11" name="Diagram 10"/>
          <p:cNvGraphicFramePr/>
          <p:nvPr>
            <p:extLst/>
          </p:nvPr>
        </p:nvGraphicFramePr>
        <p:xfrm>
          <a:off x="342683" y="2245866"/>
          <a:ext cx="9996000" cy="2660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idx="12"/>
          </p:nvPr>
        </p:nvSpPr>
        <p:spPr/>
        <p:txBody>
          <a:bodyPr/>
          <a:lstStyle/>
          <a:p>
            <a:fld id="{00000000-1234-1234-1234-123412341234}" type="slidenum">
              <a:rPr lang="en" smtClean="0"/>
              <a:pPr/>
              <a:t>30</a:t>
            </a:fld>
            <a:endParaRPr lang="en"/>
          </a:p>
        </p:txBody>
      </p:sp>
    </p:spTree>
    <p:extLst>
      <p:ext uri="{BB962C8B-B14F-4D97-AF65-F5344CB8AC3E}">
        <p14:creationId xmlns:p14="http://schemas.microsoft.com/office/powerpoint/2010/main" val="2402322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EDF7-C7EA-4B66-8F87-4453BAD8540F}"/>
              </a:ext>
            </a:extLst>
          </p:cNvPr>
          <p:cNvSpPr>
            <a:spLocks noGrp="1"/>
          </p:cNvSpPr>
          <p:nvPr>
            <p:ph type="title"/>
          </p:nvPr>
        </p:nvSpPr>
        <p:spPr>
          <a:xfrm>
            <a:off x="609600" y="0"/>
            <a:ext cx="10515600" cy="1325563"/>
          </a:xfrm>
        </p:spPr>
        <p:txBody>
          <a:bodyPr/>
          <a:lstStyle/>
          <a:p>
            <a:r>
              <a:rPr lang="en-US" dirty="0"/>
              <a:t> </a:t>
            </a:r>
            <a:r>
              <a:rPr lang="en-US" b="1" dirty="0">
                <a:latin typeface="Encode Sans"/>
              </a:rPr>
              <a:t>WN-Affect - Results</a:t>
            </a:r>
          </a:p>
        </p:txBody>
      </p:sp>
      <p:graphicFrame>
        <p:nvGraphicFramePr>
          <p:cNvPr id="4" name="Content Placeholder 3">
            <a:extLst>
              <a:ext uri="{FF2B5EF4-FFF2-40B4-BE49-F238E27FC236}">
                <a16:creationId xmlns:a16="http://schemas.microsoft.com/office/drawing/2014/main" id="{6C9D9799-1F07-42EA-BE8E-4EBEAA510614}"/>
              </a:ext>
            </a:extLst>
          </p:cNvPr>
          <p:cNvGraphicFramePr>
            <a:graphicFrameLocks noGrp="1"/>
          </p:cNvGraphicFramePr>
          <p:nvPr>
            <p:ph idx="1"/>
            <p:extLst>
              <p:ext uri="{D42A27DB-BD31-4B8C-83A1-F6EECF244321}">
                <p14:modId xmlns:p14="http://schemas.microsoft.com/office/powerpoint/2010/main" val="176261084"/>
              </p:ext>
            </p:extLst>
          </p:nvPr>
        </p:nvGraphicFramePr>
        <p:xfrm>
          <a:off x="914400" y="1106658"/>
          <a:ext cx="10515600" cy="6324380"/>
        </p:xfrm>
        <a:graphic>
          <a:graphicData uri="http://schemas.openxmlformats.org/drawingml/2006/table">
            <a:tbl>
              <a:tblPr firstRow="1" bandRow="1">
                <a:tableStyleId>{5C22544A-7EE6-4342-B048-85BDC9FD1C3A}</a:tableStyleId>
              </a:tblPr>
              <a:tblGrid>
                <a:gridCol w="2355166">
                  <a:extLst>
                    <a:ext uri="{9D8B030D-6E8A-4147-A177-3AD203B41FA5}">
                      <a16:colId xmlns:a16="http://schemas.microsoft.com/office/drawing/2014/main" val="575052465"/>
                    </a:ext>
                  </a:extLst>
                </a:gridCol>
                <a:gridCol w="8160434">
                  <a:extLst>
                    <a:ext uri="{9D8B030D-6E8A-4147-A177-3AD203B41FA5}">
                      <a16:colId xmlns:a16="http://schemas.microsoft.com/office/drawing/2014/main" val="1081846230"/>
                    </a:ext>
                  </a:extLst>
                </a:gridCol>
              </a:tblGrid>
              <a:tr h="544457">
                <a:tc>
                  <a:txBody>
                    <a:bodyPr/>
                    <a:lstStyle/>
                    <a:p>
                      <a:r>
                        <a:rPr lang="en-US" sz="2000" dirty="0">
                          <a:solidFill>
                            <a:srgbClr val="98220A"/>
                          </a:solidFill>
                        </a:rPr>
                        <a:t>Keywords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rgbClr val="98220A"/>
                          </a:solidFill>
                        </a:rPr>
                        <a:t>  WordNet-Affect 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6059058"/>
                  </a:ext>
                </a:extLst>
              </a:tr>
              <a:tr h="1046365">
                <a:tc>
                  <a:txBody>
                    <a:bodyPr/>
                    <a:lstStyle/>
                    <a:p>
                      <a:r>
                        <a:rPr lang="en-US" dirty="0">
                          <a:solidFill>
                            <a:schemeClr val="tx1"/>
                          </a:solidFill>
                        </a:rPr>
                        <a:t>sorry (adj)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&lt;adj-syn id="a#01102326" </a:t>
                      </a:r>
                      <a:r>
                        <a:rPr lang="en-US" dirty="0" err="1">
                          <a:solidFill>
                            <a:schemeClr val="tx1"/>
                          </a:solidFill>
                        </a:rPr>
                        <a:t>nounid</a:t>
                      </a:r>
                      <a:r>
                        <a:rPr lang="en-US" dirty="0">
                          <a:solidFill>
                            <a:schemeClr val="tx1"/>
                          </a:solidFill>
                        </a:rPr>
                        <a:t> ="n#05602279" </a:t>
                      </a:r>
                      <a:r>
                        <a:rPr lang="en-US" dirty="0" err="1">
                          <a:solidFill>
                            <a:schemeClr val="tx1"/>
                          </a:solidFill>
                        </a:rPr>
                        <a:t>causstat</a:t>
                      </a:r>
                      <a:r>
                        <a:rPr lang="en-US" dirty="0">
                          <a:solidFill>
                            <a:schemeClr val="tx1"/>
                          </a:solidFill>
                        </a:rPr>
                        <a:t>="stat"/&gt;</a:t>
                      </a:r>
                    </a:p>
                    <a:p>
                      <a:r>
                        <a:rPr lang="en-US" dirty="0">
                          <a:solidFill>
                            <a:schemeClr val="tx1"/>
                          </a:solidFill>
                        </a:rPr>
                        <a:t> /  &lt;noun-syn id="n#05602279" categ="regret-sorrow"/&gt;</a:t>
                      </a:r>
                    </a:p>
                    <a:p>
                      <a:r>
                        <a:rPr lang="en-US" dirty="0">
                          <a:solidFill>
                            <a:schemeClr val="tx1"/>
                          </a:solidFill>
                        </a:rPr>
                        <a:t> </a:t>
                      </a:r>
                      <a:r>
                        <a:rPr lang="en-US" sz="1800" kern="1200" dirty="0">
                          <a:solidFill>
                            <a:schemeClr val="tx1"/>
                          </a:solidFill>
                          <a:effectLst/>
                          <a:latin typeface="+mn-lt"/>
                          <a:ea typeface="+mn-ea"/>
                          <a:cs typeface="+mn-cs"/>
                        </a:rPr>
                        <a:t>&lt;categ name="</a:t>
                      </a:r>
                      <a:r>
                        <a:rPr lang="en-US" sz="1800" b="1" kern="1200" dirty="0">
                          <a:solidFill>
                            <a:schemeClr val="tx1"/>
                          </a:solidFill>
                          <a:effectLst/>
                          <a:latin typeface="+mn-lt"/>
                          <a:ea typeface="+mn-ea"/>
                          <a:cs typeface="+mn-cs"/>
                        </a:rPr>
                        <a:t>regret-sorrow</a:t>
                      </a:r>
                      <a:r>
                        <a:rPr lang="en-US" sz="1800" kern="1200" dirty="0">
                          <a:solidFill>
                            <a:schemeClr val="tx1"/>
                          </a:solidFill>
                          <a:effectLst/>
                          <a:latin typeface="+mn-lt"/>
                          <a:ea typeface="+mn-ea"/>
                          <a:cs typeface="+mn-cs"/>
                        </a:rPr>
                        <a:t>" isa="</a:t>
                      </a:r>
                      <a:r>
                        <a:rPr lang="en-US" sz="1800" b="1" kern="1200" dirty="0">
                          <a:solidFill>
                            <a:schemeClr val="tx1"/>
                          </a:solidFill>
                          <a:effectLst/>
                          <a:latin typeface="+mn-lt"/>
                          <a:ea typeface="+mn-ea"/>
                          <a:cs typeface="+mn-cs"/>
                        </a:rPr>
                        <a:t>sorrow</a:t>
                      </a:r>
                      <a:r>
                        <a:rPr lang="en-US" sz="1800" kern="1200" dirty="0">
                          <a:solidFill>
                            <a:schemeClr val="tx1"/>
                          </a:solidFill>
                          <a:effectLst/>
                          <a:latin typeface="+mn-lt"/>
                          <a:ea typeface="+mn-ea"/>
                          <a:cs typeface="+mn-cs"/>
                        </a:rPr>
                        <a:t>"/&gt;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8424213"/>
                  </a:ext>
                </a:extLst>
              </a:tr>
              <a:tr h="1587084">
                <a:tc>
                  <a:txBody>
                    <a:bodyPr/>
                    <a:lstStyle/>
                    <a:p>
                      <a:r>
                        <a:rPr lang="en-US" dirty="0">
                          <a:solidFill>
                            <a:schemeClr val="tx1"/>
                          </a:solidFill>
                        </a:rPr>
                        <a:t>regret (verb)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&lt;verb-syn id="v#01225879" noun-id ="n#05602852" </a:t>
                      </a:r>
                      <a:r>
                        <a:rPr lang="en-US" dirty="0" err="1">
                          <a:solidFill>
                            <a:schemeClr val="tx1"/>
                          </a:solidFill>
                        </a:rPr>
                        <a:t>causstat</a:t>
                      </a:r>
                      <a:r>
                        <a:rPr lang="en-US" dirty="0">
                          <a:solidFill>
                            <a:schemeClr val="tx1"/>
                          </a:solidFill>
                        </a:rPr>
                        <a:t>="stat"/&gt;</a:t>
                      </a:r>
                    </a:p>
                    <a:p>
                      <a:r>
                        <a:rPr lang="en-US" dirty="0">
                          <a:solidFill>
                            <a:schemeClr val="tx1"/>
                          </a:solidFill>
                        </a:rPr>
                        <a:t>/ &lt;noun-syn id="n#05602852" categ="repentance"/&gt;</a:t>
                      </a:r>
                    </a:p>
                    <a:p>
                      <a:r>
                        <a:rPr lang="en-US" sz="1800" kern="1200" dirty="0">
                          <a:solidFill>
                            <a:schemeClr val="tx1"/>
                          </a:solidFill>
                          <a:effectLst/>
                          <a:latin typeface="+mn-lt"/>
                          <a:ea typeface="+mn-ea"/>
                          <a:cs typeface="+mn-cs"/>
                        </a:rPr>
                        <a:t>&lt;categ name="</a:t>
                      </a:r>
                      <a:r>
                        <a:rPr lang="en-US" sz="1800" b="1" kern="1200" dirty="0">
                          <a:solidFill>
                            <a:schemeClr val="tx1"/>
                          </a:solidFill>
                          <a:effectLst/>
                          <a:latin typeface="+mn-lt"/>
                          <a:ea typeface="+mn-ea"/>
                          <a:cs typeface="+mn-cs"/>
                        </a:rPr>
                        <a:t>repentance</a:t>
                      </a:r>
                      <a:r>
                        <a:rPr lang="en-US" sz="1800" kern="1200" dirty="0">
                          <a:solidFill>
                            <a:schemeClr val="tx1"/>
                          </a:solidFill>
                          <a:effectLst/>
                          <a:latin typeface="+mn-lt"/>
                          <a:ea typeface="+mn-ea"/>
                          <a:cs typeface="+mn-cs"/>
                        </a:rPr>
                        <a:t>" isa="</a:t>
                      </a:r>
                      <a:r>
                        <a:rPr lang="en-US" sz="1800" b="1" kern="1200" dirty="0">
                          <a:solidFill>
                            <a:schemeClr val="tx1"/>
                          </a:solidFill>
                          <a:effectLst/>
                          <a:latin typeface="+mn-lt"/>
                          <a:ea typeface="+mn-ea"/>
                          <a:cs typeface="+mn-cs"/>
                        </a:rPr>
                        <a:t>compunction</a:t>
                      </a:r>
                      <a:r>
                        <a:rPr lang="en-US" sz="1800" kern="1200" dirty="0">
                          <a:solidFill>
                            <a:schemeClr val="tx1"/>
                          </a:solidFill>
                          <a:effectLst/>
                          <a:latin typeface="+mn-lt"/>
                          <a:ea typeface="+mn-ea"/>
                          <a:cs typeface="+mn-cs"/>
                        </a:rPr>
                        <a:t>"/&gt;</a:t>
                      </a:r>
                    </a:p>
                    <a:p>
                      <a:r>
                        <a:rPr lang="en-US" sz="1800" kern="1200" dirty="0">
                          <a:solidFill>
                            <a:schemeClr val="tx1"/>
                          </a:solidFill>
                          <a:effectLst/>
                          <a:latin typeface="+mn-lt"/>
                          <a:ea typeface="+mn-ea"/>
                          <a:cs typeface="+mn-cs"/>
                        </a:rPr>
                        <a:t>&lt;categ name="</a:t>
                      </a:r>
                      <a:r>
                        <a:rPr lang="en-US" sz="1800" b="1" kern="1200" dirty="0">
                          <a:solidFill>
                            <a:schemeClr val="tx1"/>
                          </a:solidFill>
                          <a:effectLst/>
                          <a:latin typeface="+mn-lt"/>
                          <a:ea typeface="+mn-ea"/>
                          <a:cs typeface="+mn-cs"/>
                        </a:rPr>
                        <a:t>compunction</a:t>
                      </a:r>
                      <a:r>
                        <a:rPr lang="en-US" sz="1800" kern="1200" dirty="0">
                          <a:solidFill>
                            <a:schemeClr val="tx1"/>
                          </a:solidFill>
                          <a:effectLst/>
                          <a:latin typeface="+mn-lt"/>
                          <a:ea typeface="+mn-ea"/>
                          <a:cs typeface="+mn-cs"/>
                        </a:rPr>
                        <a:t>" isa="</a:t>
                      </a:r>
                      <a:r>
                        <a:rPr lang="en-US" sz="1800" b="1" kern="1200" dirty="0">
                          <a:solidFill>
                            <a:schemeClr val="tx1"/>
                          </a:solidFill>
                          <a:effectLst/>
                          <a:latin typeface="+mn-lt"/>
                          <a:ea typeface="+mn-ea"/>
                          <a:cs typeface="+mn-cs"/>
                        </a:rPr>
                        <a:t>regret-sorrow</a:t>
                      </a:r>
                      <a:r>
                        <a:rPr lang="en-US" sz="1800" kern="1200" dirty="0">
                          <a:solidFill>
                            <a:schemeClr val="tx1"/>
                          </a:solidFill>
                          <a:effectLst/>
                          <a:latin typeface="+mn-lt"/>
                          <a:ea typeface="+mn-ea"/>
                          <a:cs typeface="+mn-cs"/>
                        </a:rPr>
                        <a:t>"/&gt;</a:t>
                      </a:r>
                    </a:p>
                    <a:p>
                      <a:r>
                        <a:rPr lang="en-US" dirty="0">
                          <a:solidFill>
                            <a:schemeClr val="tx1"/>
                          </a:solidFill>
                        </a:rPr>
                        <a:t>&lt;categ name="</a:t>
                      </a:r>
                      <a:r>
                        <a:rPr lang="en-US" b="1" dirty="0">
                          <a:solidFill>
                            <a:schemeClr val="tx1"/>
                          </a:solidFill>
                        </a:rPr>
                        <a:t>regret-sorrow</a:t>
                      </a:r>
                      <a:r>
                        <a:rPr lang="en-US" dirty="0">
                          <a:solidFill>
                            <a:schemeClr val="tx1"/>
                          </a:solidFill>
                        </a:rPr>
                        <a:t>" isa="</a:t>
                      </a:r>
                      <a:r>
                        <a:rPr lang="en-US" b="1" dirty="0">
                          <a:solidFill>
                            <a:schemeClr val="tx1"/>
                          </a:solidFill>
                        </a:rPr>
                        <a:t>sorrow</a:t>
                      </a:r>
                      <a:r>
                        <a:rPr lang="en-US" dirty="0">
                          <a:solidFill>
                            <a:schemeClr val="tx1"/>
                          </a:solidFill>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226859"/>
                  </a:ext>
                </a:extLst>
              </a:tr>
              <a:tr h="1145124">
                <a:tc>
                  <a:txBody>
                    <a:bodyPr/>
                    <a:lstStyle/>
                    <a:p>
                      <a:r>
                        <a:rPr lang="en-US" dirty="0">
                          <a:solidFill>
                            <a:schemeClr val="tx1"/>
                          </a:solidFill>
                        </a:rPr>
                        <a:t>Regret (noun)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&lt;noun-syn id="n#05602279" categ="regret-sorrow"/&gt;</a:t>
                      </a:r>
                    </a:p>
                    <a:p>
                      <a:r>
                        <a:rPr lang="en-US" dirty="0">
                          <a:solidFill>
                            <a:schemeClr val="tx1"/>
                          </a:solidFill>
                        </a:rPr>
                        <a:t>/ &lt;categ name="</a:t>
                      </a:r>
                      <a:r>
                        <a:rPr lang="en-US" b="1" dirty="0">
                          <a:solidFill>
                            <a:schemeClr val="tx1"/>
                          </a:solidFill>
                        </a:rPr>
                        <a:t>regret-sorrow</a:t>
                      </a:r>
                      <a:r>
                        <a:rPr lang="en-US" dirty="0">
                          <a:solidFill>
                            <a:schemeClr val="tx1"/>
                          </a:solidFill>
                        </a:rPr>
                        <a:t>" isa="</a:t>
                      </a:r>
                      <a:r>
                        <a:rPr lang="en-US" b="1" dirty="0">
                          <a:solidFill>
                            <a:schemeClr val="tx1"/>
                          </a:solidFill>
                        </a:rPr>
                        <a:t>sorrow</a:t>
                      </a:r>
                      <a:r>
                        <a:rPr lang="en-US" dirty="0">
                          <a:solidFill>
                            <a:schemeClr val="tx1"/>
                          </a:solidFill>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6907695"/>
                  </a:ext>
                </a:extLst>
              </a:tr>
              <a:tr h="695875">
                <a:tc>
                  <a:txBody>
                    <a:bodyPr/>
                    <a:lstStyle/>
                    <a:p>
                      <a:r>
                        <a:rPr lang="en-US" dirty="0">
                          <a:solidFill>
                            <a:schemeClr val="tx1"/>
                          </a:solidFill>
                        </a:rPr>
                        <a:t>Apologize (verb)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No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9124840"/>
                  </a:ext>
                </a:extLst>
              </a:tr>
              <a:tr h="761018">
                <a:tc>
                  <a:txBody>
                    <a:bodyPr/>
                    <a:lstStyle/>
                    <a:p>
                      <a:r>
                        <a:rPr lang="en-US" dirty="0">
                          <a:solidFill>
                            <a:schemeClr val="tx1"/>
                          </a:solidFill>
                        </a:rPr>
                        <a:t>Apology (noun)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No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8964281"/>
                  </a:ext>
                </a:extLst>
              </a:tr>
              <a:tr h="544457">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5421467"/>
                  </a:ext>
                </a:extLst>
              </a:tr>
            </a:tbl>
          </a:graphicData>
        </a:graphic>
      </p:graphicFrame>
    </p:spTree>
    <p:extLst>
      <p:ext uri="{BB962C8B-B14F-4D97-AF65-F5344CB8AC3E}">
        <p14:creationId xmlns:p14="http://schemas.microsoft.com/office/powerpoint/2010/main" val="3441092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2873" y="221184"/>
            <a:ext cx="10635167" cy="873180"/>
          </a:xfrm>
        </p:spPr>
        <p:txBody>
          <a:bodyPr>
            <a:noAutofit/>
          </a:bodyPr>
          <a:lstStyle/>
          <a:p>
            <a:r>
              <a:rPr lang="en-US" sz="3200" b="1" dirty="0">
                <a:latin typeface="Encode Sans"/>
              </a:rPr>
              <a:t>Sub-tree of negative emotion </a:t>
            </a:r>
            <a:r>
              <a:rPr lang="en-US" sz="3200" b="1" i="1" dirty="0">
                <a:latin typeface="Encode Sans"/>
              </a:rPr>
              <a:t>sorrow - </a:t>
            </a:r>
            <a:r>
              <a:rPr lang="en-US" sz="3200" b="1" dirty="0">
                <a:latin typeface="Encode Sans"/>
              </a:rPr>
              <a:t>WordNet-</a:t>
            </a:r>
            <a:r>
              <a:rPr lang="en-IN" sz="3200" b="1" dirty="0">
                <a:latin typeface="Encode Sans"/>
              </a:rPr>
              <a:t>Affect</a:t>
            </a:r>
          </a:p>
        </p:txBody>
      </p:sp>
      <p:sp>
        <p:nvSpPr>
          <p:cNvPr id="4" name="Slide Number Placeholder 3"/>
          <p:cNvSpPr>
            <a:spLocks noGrp="1"/>
          </p:cNvSpPr>
          <p:nvPr>
            <p:ph type="sldNum" idx="12"/>
          </p:nvPr>
        </p:nvSpPr>
        <p:spPr/>
        <p:txBody>
          <a:bodyPr/>
          <a:lstStyle/>
          <a:p>
            <a:fld id="{00000000-1234-1234-1234-123412341234}" type="slidenum">
              <a:rPr lang="en" smtClean="0"/>
              <a:pPr/>
              <a:t>32</a:t>
            </a:fld>
            <a:endParaRPr lang="en"/>
          </a:p>
        </p:txBody>
      </p:sp>
      <p:pic>
        <p:nvPicPr>
          <p:cNvPr id="5" name="image2.png"/>
          <p:cNvPicPr/>
          <p:nvPr/>
        </p:nvPicPr>
        <p:blipFill>
          <a:blip r:embed="rId2"/>
          <a:srcRect/>
          <a:stretch>
            <a:fillRect/>
          </a:stretch>
        </p:blipFill>
        <p:spPr>
          <a:xfrm>
            <a:off x="3171437" y="1173447"/>
            <a:ext cx="6065135" cy="5102330"/>
          </a:xfrm>
          <a:prstGeom prst="rect">
            <a:avLst/>
          </a:prstGeom>
          <a:ln/>
        </p:spPr>
      </p:pic>
      <p:grpSp>
        <p:nvGrpSpPr>
          <p:cNvPr id="9" name="Group 8"/>
          <p:cNvGrpSpPr/>
          <p:nvPr/>
        </p:nvGrpSpPr>
        <p:grpSpPr>
          <a:xfrm>
            <a:off x="0" y="6275777"/>
            <a:ext cx="12192000" cy="215756"/>
            <a:chOff x="0" y="1172282"/>
            <a:chExt cx="12192000" cy="215756"/>
          </a:xfrm>
          <a:solidFill>
            <a:schemeClr val="accent6">
              <a:lumMod val="75000"/>
            </a:schemeClr>
          </a:solidFill>
        </p:grpSpPr>
        <p:cxnSp>
          <p:nvCxnSpPr>
            <p:cNvPr id="10" name="Straight Connector 9"/>
            <p:cNvCxnSpPr/>
            <p:nvPr/>
          </p:nvCxnSpPr>
          <p:spPr>
            <a:xfrm>
              <a:off x="0" y="1307272"/>
              <a:ext cx="12192000" cy="1683"/>
            </a:xfrm>
            <a:prstGeom prst="line">
              <a:avLst/>
            </a:prstGeom>
            <a:grpFill/>
            <a:ln w="25400">
              <a:solidFill>
                <a:srgbClr val="C00000"/>
              </a:solidFill>
            </a:ln>
          </p:spPr>
          <p:style>
            <a:lnRef idx="3">
              <a:schemeClr val="dk1"/>
            </a:lnRef>
            <a:fillRef idx="0">
              <a:schemeClr val="dk1"/>
            </a:fillRef>
            <a:effectRef idx="2">
              <a:schemeClr val="dk1"/>
            </a:effectRef>
            <a:fontRef idx="minor">
              <a:schemeClr val="tx1"/>
            </a:fontRef>
          </p:style>
        </p:cxnSp>
        <p:sp>
          <p:nvSpPr>
            <p:cNvPr id="11" name="Diamond 10"/>
            <p:cNvSpPr/>
            <p:nvPr/>
          </p:nvSpPr>
          <p:spPr>
            <a:xfrm>
              <a:off x="10988040" y="1172282"/>
              <a:ext cx="213360" cy="215756"/>
            </a:xfrm>
            <a:prstGeom prst="diamond">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124347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4EBD-8CA2-4D31-8F32-1B32FF864308}"/>
              </a:ext>
            </a:extLst>
          </p:cNvPr>
          <p:cNvSpPr>
            <a:spLocks noGrp="1"/>
          </p:cNvSpPr>
          <p:nvPr>
            <p:ph type="title"/>
          </p:nvPr>
        </p:nvSpPr>
        <p:spPr>
          <a:xfrm>
            <a:off x="732800" y="615216"/>
            <a:ext cx="9996000" cy="732800"/>
          </a:xfrm>
        </p:spPr>
        <p:txBody>
          <a:bodyPr>
            <a:noAutofit/>
          </a:bodyPr>
          <a:lstStyle/>
          <a:p>
            <a:r>
              <a:rPr lang="en-IN" b="1" dirty="0">
                <a:latin typeface="Encode Sans"/>
              </a:rPr>
              <a:t>WN-Affect Results - Analysis</a:t>
            </a:r>
            <a:endParaRPr lang="en-US" b="1" dirty="0">
              <a:latin typeface="Encode Sans"/>
            </a:endParaRPr>
          </a:p>
        </p:txBody>
      </p:sp>
      <p:sp>
        <p:nvSpPr>
          <p:cNvPr id="3" name="Text Placeholder 2">
            <a:extLst>
              <a:ext uri="{FF2B5EF4-FFF2-40B4-BE49-F238E27FC236}">
                <a16:creationId xmlns:a16="http://schemas.microsoft.com/office/drawing/2014/main" id="{5F1C888E-A4C1-487E-A973-F000B5951BEC}"/>
              </a:ext>
            </a:extLst>
          </p:cNvPr>
          <p:cNvSpPr>
            <a:spLocks noGrp="1"/>
          </p:cNvSpPr>
          <p:nvPr>
            <p:ph type="body" idx="1"/>
          </p:nvPr>
        </p:nvSpPr>
        <p:spPr/>
        <p:txBody>
          <a:bodyPr>
            <a:normAutofit fontScale="92500" lnSpcReduction="20000"/>
          </a:bodyPr>
          <a:lstStyle/>
          <a:p>
            <a:r>
              <a:rPr lang="en-US" dirty="0">
                <a:latin typeface="Encode Sans"/>
              </a:rPr>
              <a:t>Adjective </a:t>
            </a:r>
            <a:r>
              <a:rPr lang="en-US" dirty="0">
                <a:solidFill>
                  <a:srgbClr val="98220A"/>
                </a:solidFill>
                <a:latin typeface="Encode Sans"/>
              </a:rPr>
              <a:t>S</a:t>
            </a:r>
            <a:r>
              <a:rPr lang="en-US" i="1" dirty="0">
                <a:solidFill>
                  <a:srgbClr val="98220A"/>
                </a:solidFill>
                <a:latin typeface="Encode Sans"/>
              </a:rPr>
              <a:t>orry </a:t>
            </a:r>
            <a:r>
              <a:rPr lang="en-US" dirty="0">
                <a:solidFill>
                  <a:srgbClr val="98220A"/>
                </a:solidFill>
                <a:latin typeface="Encode Sans"/>
              </a:rPr>
              <a:t>and</a:t>
            </a:r>
            <a:r>
              <a:rPr lang="en-US" i="1" dirty="0">
                <a:solidFill>
                  <a:srgbClr val="98220A"/>
                </a:solidFill>
                <a:latin typeface="Encode Sans"/>
              </a:rPr>
              <a:t> Regret </a:t>
            </a:r>
            <a:r>
              <a:rPr lang="en-US" i="1" dirty="0">
                <a:latin typeface="Encode Sans"/>
              </a:rPr>
              <a:t>(</a:t>
            </a:r>
            <a:r>
              <a:rPr lang="en-US" dirty="0">
                <a:latin typeface="Encode Sans"/>
              </a:rPr>
              <a:t>both as noun and verb) -  present in the resource - words </a:t>
            </a:r>
            <a:r>
              <a:rPr lang="en-US" dirty="0">
                <a:solidFill>
                  <a:srgbClr val="98220A"/>
                </a:solidFill>
                <a:latin typeface="Encode Sans"/>
              </a:rPr>
              <a:t>bear emotion</a:t>
            </a:r>
            <a:r>
              <a:rPr lang="en-US" dirty="0">
                <a:latin typeface="Encode Sans"/>
              </a:rPr>
              <a:t>.</a:t>
            </a:r>
          </a:p>
          <a:p>
            <a:endParaRPr lang="en-US" dirty="0">
              <a:latin typeface="Encode Sans"/>
            </a:endParaRPr>
          </a:p>
          <a:p>
            <a:r>
              <a:rPr lang="en-US" dirty="0">
                <a:latin typeface="Encode Sans"/>
              </a:rPr>
              <a:t>Adjective </a:t>
            </a:r>
            <a:r>
              <a:rPr lang="en-US" dirty="0">
                <a:solidFill>
                  <a:srgbClr val="98220A"/>
                </a:solidFill>
                <a:latin typeface="Encode Sans"/>
              </a:rPr>
              <a:t>S</a:t>
            </a:r>
            <a:r>
              <a:rPr lang="en-US" i="1" dirty="0">
                <a:solidFill>
                  <a:srgbClr val="98220A"/>
                </a:solidFill>
                <a:latin typeface="Encode Sans"/>
              </a:rPr>
              <a:t>orry </a:t>
            </a:r>
            <a:r>
              <a:rPr lang="en-US" dirty="0">
                <a:solidFill>
                  <a:srgbClr val="98220A"/>
                </a:solidFill>
                <a:latin typeface="Encode Sans"/>
              </a:rPr>
              <a:t>and</a:t>
            </a:r>
            <a:r>
              <a:rPr lang="en-US" i="1" dirty="0">
                <a:solidFill>
                  <a:srgbClr val="98220A"/>
                </a:solidFill>
                <a:latin typeface="Encode Sans"/>
              </a:rPr>
              <a:t> Regret </a:t>
            </a:r>
            <a:r>
              <a:rPr lang="en-US" i="1" dirty="0">
                <a:latin typeface="Encode Sans"/>
              </a:rPr>
              <a:t>(</a:t>
            </a:r>
            <a:r>
              <a:rPr lang="en-US" dirty="0">
                <a:latin typeface="Encode Sans"/>
              </a:rPr>
              <a:t>both as noun and verb) – part of </a:t>
            </a:r>
            <a:r>
              <a:rPr lang="en-US" dirty="0">
                <a:solidFill>
                  <a:srgbClr val="C00000"/>
                </a:solidFill>
                <a:latin typeface="Encode Sans"/>
              </a:rPr>
              <a:t>Negative Emotion</a:t>
            </a:r>
            <a:endParaRPr lang="en-US" dirty="0">
              <a:latin typeface="Encode Sans"/>
            </a:endParaRPr>
          </a:p>
          <a:p>
            <a:pPr marL="0" indent="0">
              <a:buNone/>
            </a:pPr>
            <a:endParaRPr lang="en-US" dirty="0">
              <a:latin typeface="Encode Sans"/>
            </a:endParaRPr>
          </a:p>
          <a:p>
            <a:r>
              <a:rPr lang="en-US" dirty="0">
                <a:latin typeface="Encode Sans"/>
              </a:rPr>
              <a:t>Adjective </a:t>
            </a:r>
            <a:r>
              <a:rPr lang="en-US" i="1" dirty="0">
                <a:latin typeface="Encode Sans"/>
              </a:rPr>
              <a:t>Sorry </a:t>
            </a:r>
            <a:r>
              <a:rPr lang="en-US" dirty="0">
                <a:latin typeface="Encode Sans"/>
              </a:rPr>
              <a:t>and Verb </a:t>
            </a:r>
            <a:r>
              <a:rPr lang="en-US" i="1" dirty="0">
                <a:latin typeface="Encode Sans"/>
              </a:rPr>
              <a:t>regret</a:t>
            </a:r>
            <a:r>
              <a:rPr lang="en-US" dirty="0">
                <a:latin typeface="Encode Sans"/>
              </a:rPr>
              <a:t> - </a:t>
            </a:r>
            <a:r>
              <a:rPr lang="en-US" b="1" dirty="0">
                <a:latin typeface="Encode Sans"/>
              </a:rPr>
              <a:t>stative</a:t>
            </a:r>
            <a:r>
              <a:rPr lang="en-US" dirty="0">
                <a:latin typeface="Encode Sans"/>
              </a:rPr>
              <a:t>, which means that the </a:t>
            </a:r>
            <a:r>
              <a:rPr lang="en-US" dirty="0">
                <a:solidFill>
                  <a:srgbClr val="98220A"/>
                </a:solidFill>
                <a:latin typeface="Encode Sans"/>
              </a:rPr>
              <a:t>emotion related to these words are owned or felt by the speaker </a:t>
            </a:r>
            <a:r>
              <a:rPr lang="en-US" dirty="0">
                <a:latin typeface="Encode Sans"/>
              </a:rPr>
              <a:t>(as opposed to causative).</a:t>
            </a:r>
          </a:p>
          <a:p>
            <a:endParaRPr lang="en-US" dirty="0">
              <a:latin typeface="Encode Sans"/>
            </a:endParaRPr>
          </a:p>
          <a:p>
            <a:pPr marL="0" indent="0">
              <a:buNone/>
            </a:pPr>
            <a:endParaRPr lang="en-US" dirty="0">
              <a:solidFill>
                <a:srgbClr val="C00000"/>
              </a:solidFill>
              <a:latin typeface="Encode Sans"/>
            </a:endParaRPr>
          </a:p>
          <a:p>
            <a:r>
              <a:rPr lang="en-US" dirty="0">
                <a:latin typeface="Encode Sans"/>
              </a:rPr>
              <a:t>Noun </a:t>
            </a:r>
            <a:r>
              <a:rPr lang="en-US" i="1" dirty="0">
                <a:solidFill>
                  <a:srgbClr val="98220A"/>
                </a:solidFill>
                <a:latin typeface="Encode Sans"/>
              </a:rPr>
              <a:t>apology</a:t>
            </a:r>
            <a:r>
              <a:rPr lang="en-US" dirty="0">
                <a:solidFill>
                  <a:srgbClr val="98220A"/>
                </a:solidFill>
                <a:latin typeface="Encode Sans"/>
              </a:rPr>
              <a:t> </a:t>
            </a:r>
            <a:r>
              <a:rPr lang="en-US" dirty="0">
                <a:latin typeface="Encode Sans"/>
              </a:rPr>
              <a:t>and verb </a:t>
            </a:r>
            <a:r>
              <a:rPr lang="en-US" i="1" dirty="0">
                <a:solidFill>
                  <a:srgbClr val="98220A"/>
                </a:solidFill>
                <a:latin typeface="Encode Sans"/>
              </a:rPr>
              <a:t>apologize </a:t>
            </a:r>
            <a:r>
              <a:rPr lang="en-US" i="1" dirty="0">
                <a:latin typeface="Encode Sans"/>
              </a:rPr>
              <a:t>- </a:t>
            </a:r>
            <a:r>
              <a:rPr lang="en-US" dirty="0">
                <a:latin typeface="Encode Sans"/>
              </a:rPr>
              <a:t>not present - </a:t>
            </a:r>
            <a:r>
              <a:rPr lang="en-US" dirty="0">
                <a:solidFill>
                  <a:srgbClr val="98220A"/>
                </a:solidFill>
                <a:latin typeface="Encode Sans"/>
              </a:rPr>
              <a:t>devoid of any emotion</a:t>
            </a:r>
          </a:p>
        </p:txBody>
      </p:sp>
      <p:sp>
        <p:nvSpPr>
          <p:cNvPr id="4" name="Slide Number Placeholder 3">
            <a:extLst>
              <a:ext uri="{FF2B5EF4-FFF2-40B4-BE49-F238E27FC236}">
                <a16:creationId xmlns:a16="http://schemas.microsoft.com/office/drawing/2014/main" id="{BEB0139A-DADF-4EBF-B3E9-2441173F56E9}"/>
              </a:ext>
            </a:extLst>
          </p:cNvPr>
          <p:cNvSpPr>
            <a:spLocks noGrp="1"/>
          </p:cNvSpPr>
          <p:nvPr>
            <p:ph type="sldNum" idx="12"/>
          </p:nvPr>
        </p:nvSpPr>
        <p:spPr/>
        <p:txBody>
          <a:bodyPr/>
          <a:lstStyle/>
          <a:p>
            <a:fld id="{00000000-1234-1234-1234-123412341234}" type="slidenum">
              <a:rPr lang="en" smtClean="0"/>
              <a:pPr/>
              <a:t>33</a:t>
            </a:fld>
            <a:endParaRPr lang="en"/>
          </a:p>
        </p:txBody>
      </p:sp>
      <p:grpSp>
        <p:nvGrpSpPr>
          <p:cNvPr id="8" name="Group 7"/>
          <p:cNvGrpSpPr/>
          <p:nvPr/>
        </p:nvGrpSpPr>
        <p:grpSpPr>
          <a:xfrm>
            <a:off x="0" y="6347334"/>
            <a:ext cx="12192000" cy="510666"/>
            <a:chOff x="0" y="6030811"/>
            <a:chExt cx="12192000" cy="510666"/>
          </a:xfrm>
        </p:grpSpPr>
        <p:sp>
          <p:nvSpPr>
            <p:cNvPr id="9" name="Rectangle 8"/>
            <p:cNvSpPr/>
            <p:nvPr/>
          </p:nvSpPr>
          <p:spPr>
            <a:xfrm>
              <a:off x="0" y="6030811"/>
              <a:ext cx="12192000" cy="5106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0" y="6075189"/>
              <a:ext cx="2026920" cy="466288"/>
            </a:xfrm>
            <a:prstGeom prst="rect">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454219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32800" y="0"/>
            <a:ext cx="9996000" cy="1296025"/>
          </a:xfrm>
        </p:spPr>
        <p:txBody>
          <a:bodyPr>
            <a:normAutofit/>
          </a:bodyPr>
          <a:lstStyle/>
          <a:p>
            <a:r>
              <a:rPr lang="en-IN" dirty="0">
                <a:latin typeface="Encode Sans"/>
              </a:rPr>
              <a:t>5. Some Observations</a:t>
            </a:r>
          </a:p>
        </p:txBody>
      </p:sp>
      <p:graphicFrame>
        <p:nvGraphicFramePr>
          <p:cNvPr id="11" name="Diagram 10"/>
          <p:cNvGraphicFramePr/>
          <p:nvPr>
            <p:extLst>
              <p:ext uri="{D42A27DB-BD31-4B8C-83A1-F6EECF244321}">
                <p14:modId xmlns:p14="http://schemas.microsoft.com/office/powerpoint/2010/main" val="961724183"/>
              </p:ext>
            </p:extLst>
          </p:nvPr>
        </p:nvGraphicFramePr>
        <p:xfrm>
          <a:off x="930920" y="2097550"/>
          <a:ext cx="10270480" cy="392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idx="12"/>
          </p:nvPr>
        </p:nvSpPr>
        <p:spPr/>
        <p:txBody>
          <a:bodyPr/>
          <a:lstStyle/>
          <a:p>
            <a:fld id="{00000000-1234-1234-1234-123412341234}" type="slidenum">
              <a:rPr lang="en" smtClean="0"/>
              <a:pPr/>
              <a:t>34</a:t>
            </a:fld>
            <a:endParaRPr lang="en"/>
          </a:p>
        </p:txBody>
      </p:sp>
      <p:grpSp>
        <p:nvGrpSpPr>
          <p:cNvPr id="5" name="Group 4"/>
          <p:cNvGrpSpPr/>
          <p:nvPr/>
        </p:nvGrpSpPr>
        <p:grpSpPr>
          <a:xfrm>
            <a:off x="0" y="1132260"/>
            <a:ext cx="12192000" cy="215756"/>
            <a:chOff x="0" y="1172282"/>
            <a:chExt cx="12192000" cy="215756"/>
          </a:xfrm>
          <a:solidFill>
            <a:schemeClr val="accent6">
              <a:lumMod val="75000"/>
            </a:schemeClr>
          </a:solidFill>
        </p:grpSpPr>
        <p:cxnSp>
          <p:nvCxnSpPr>
            <p:cNvPr id="6" name="Straight Connector 5"/>
            <p:cNvCxnSpPr/>
            <p:nvPr/>
          </p:nvCxnSpPr>
          <p:spPr>
            <a:xfrm>
              <a:off x="0" y="1307272"/>
              <a:ext cx="12192000" cy="1683"/>
            </a:xfrm>
            <a:prstGeom prst="line">
              <a:avLst/>
            </a:prstGeom>
            <a:grpFill/>
            <a:ln w="25400">
              <a:solidFill>
                <a:srgbClr val="C00000"/>
              </a:solidFill>
            </a:ln>
          </p:spPr>
          <p:style>
            <a:lnRef idx="3">
              <a:schemeClr val="dk1"/>
            </a:lnRef>
            <a:fillRef idx="0">
              <a:schemeClr val="dk1"/>
            </a:fillRef>
            <a:effectRef idx="2">
              <a:schemeClr val="dk1"/>
            </a:effectRef>
            <a:fontRef idx="minor">
              <a:schemeClr val="tx1"/>
            </a:fontRef>
          </p:style>
        </p:cxnSp>
        <p:sp>
          <p:nvSpPr>
            <p:cNvPr id="7" name="Diamond 6"/>
            <p:cNvSpPr/>
            <p:nvPr/>
          </p:nvSpPr>
          <p:spPr>
            <a:xfrm>
              <a:off x="10988040" y="1172282"/>
              <a:ext cx="213360" cy="215756"/>
            </a:xfrm>
            <a:prstGeom prst="diamond">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 name="Group 7"/>
          <p:cNvGrpSpPr/>
          <p:nvPr/>
        </p:nvGrpSpPr>
        <p:grpSpPr>
          <a:xfrm>
            <a:off x="0" y="6347334"/>
            <a:ext cx="12192000" cy="510666"/>
            <a:chOff x="0" y="6030811"/>
            <a:chExt cx="12192000" cy="510666"/>
          </a:xfrm>
        </p:grpSpPr>
        <p:sp>
          <p:nvSpPr>
            <p:cNvPr id="9" name="Rectangle 8"/>
            <p:cNvSpPr/>
            <p:nvPr/>
          </p:nvSpPr>
          <p:spPr>
            <a:xfrm>
              <a:off x="0" y="6030811"/>
              <a:ext cx="12192000" cy="5106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6075189"/>
              <a:ext cx="2026920" cy="466288"/>
            </a:xfrm>
            <a:prstGeom prst="rect">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18024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a:xfrm>
            <a:off x="2272040" y="1949076"/>
            <a:ext cx="7923520" cy="2348604"/>
          </a:xfrm>
          <a:ln>
            <a:solidFill>
              <a:srgbClr val="98220A"/>
            </a:solidFill>
          </a:ln>
        </p:spPr>
        <p:txBody>
          <a:bodyPr>
            <a:noAutofit/>
          </a:bodyPr>
          <a:lstStyle/>
          <a:p>
            <a:pPr lvl="1"/>
            <a:r>
              <a:rPr lang="en-IN" sz="3200" dirty="0"/>
              <a:t>Apologies are not all the same. The choice of words is reflective of content, sincerity and social</a:t>
            </a:r>
            <a:r>
              <a:rPr lang="en-IN" sz="3200" b="1" dirty="0"/>
              <a:t> </a:t>
            </a:r>
            <a:r>
              <a:rPr lang="en-IN" sz="3200" dirty="0"/>
              <a:t>attitude, linked</a:t>
            </a:r>
            <a:r>
              <a:rPr lang="en-IN" sz="3200" b="1" dirty="0"/>
              <a:t> </a:t>
            </a:r>
            <a:r>
              <a:rPr lang="en-IN" sz="3200" dirty="0"/>
              <a:t>with variance in purpose and illocutionary potential .</a:t>
            </a:r>
            <a:endParaRPr lang="en-IN" sz="6600" dirty="0"/>
          </a:p>
          <a:p>
            <a:endParaRPr lang="en-IN" sz="3600" dirty="0"/>
          </a:p>
        </p:txBody>
      </p:sp>
      <p:sp>
        <p:nvSpPr>
          <p:cNvPr id="4" name="Slide Number Placeholder 3"/>
          <p:cNvSpPr>
            <a:spLocks noGrp="1"/>
          </p:cNvSpPr>
          <p:nvPr>
            <p:ph type="sldNum" idx="12"/>
          </p:nvPr>
        </p:nvSpPr>
        <p:spPr/>
        <p:txBody>
          <a:bodyPr/>
          <a:lstStyle/>
          <a:p>
            <a:fld id="{00000000-1234-1234-1234-123412341234}" type="slidenum">
              <a:rPr lang="en" smtClean="0"/>
              <a:pPr/>
              <a:t>35</a:t>
            </a:fld>
            <a:endParaRPr lang="en"/>
          </a:p>
        </p:txBody>
      </p:sp>
      <p:grpSp>
        <p:nvGrpSpPr>
          <p:cNvPr id="5" name="Group 4"/>
          <p:cNvGrpSpPr/>
          <p:nvPr/>
        </p:nvGrpSpPr>
        <p:grpSpPr>
          <a:xfrm>
            <a:off x="0" y="1132260"/>
            <a:ext cx="12192000" cy="215756"/>
            <a:chOff x="0" y="1172282"/>
            <a:chExt cx="12192000" cy="215756"/>
          </a:xfrm>
          <a:solidFill>
            <a:schemeClr val="accent6">
              <a:lumMod val="75000"/>
            </a:schemeClr>
          </a:solidFill>
        </p:grpSpPr>
        <p:cxnSp>
          <p:nvCxnSpPr>
            <p:cNvPr id="6" name="Straight Connector 5"/>
            <p:cNvCxnSpPr/>
            <p:nvPr/>
          </p:nvCxnSpPr>
          <p:spPr>
            <a:xfrm>
              <a:off x="0" y="1307272"/>
              <a:ext cx="12192000" cy="1683"/>
            </a:xfrm>
            <a:prstGeom prst="line">
              <a:avLst/>
            </a:prstGeom>
            <a:grpFill/>
            <a:ln w="25400">
              <a:solidFill>
                <a:srgbClr val="C00000"/>
              </a:solidFill>
            </a:ln>
          </p:spPr>
          <p:style>
            <a:lnRef idx="3">
              <a:schemeClr val="dk1"/>
            </a:lnRef>
            <a:fillRef idx="0">
              <a:schemeClr val="dk1"/>
            </a:fillRef>
            <a:effectRef idx="2">
              <a:schemeClr val="dk1"/>
            </a:effectRef>
            <a:fontRef idx="minor">
              <a:schemeClr val="tx1"/>
            </a:fontRef>
          </p:style>
        </p:cxnSp>
        <p:sp>
          <p:nvSpPr>
            <p:cNvPr id="7" name="Diamond 6"/>
            <p:cNvSpPr/>
            <p:nvPr/>
          </p:nvSpPr>
          <p:spPr>
            <a:xfrm>
              <a:off x="10988040" y="1172282"/>
              <a:ext cx="213360" cy="215756"/>
            </a:xfrm>
            <a:prstGeom prst="diamond">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 name="Group 7"/>
          <p:cNvGrpSpPr/>
          <p:nvPr/>
        </p:nvGrpSpPr>
        <p:grpSpPr>
          <a:xfrm>
            <a:off x="0" y="6347334"/>
            <a:ext cx="12192000" cy="510666"/>
            <a:chOff x="0" y="6030811"/>
            <a:chExt cx="12192000" cy="510666"/>
          </a:xfrm>
        </p:grpSpPr>
        <p:sp>
          <p:nvSpPr>
            <p:cNvPr id="9" name="Rectangle 8"/>
            <p:cNvSpPr/>
            <p:nvPr/>
          </p:nvSpPr>
          <p:spPr>
            <a:xfrm>
              <a:off x="0" y="6030811"/>
              <a:ext cx="12192000" cy="5106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6075189"/>
              <a:ext cx="2026920" cy="466288"/>
            </a:xfrm>
            <a:prstGeom prst="rect">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79901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55351948"/>
              </p:ext>
            </p:extLst>
          </p:nvPr>
        </p:nvGraphicFramePr>
        <p:xfrm>
          <a:off x="1295399" y="1036320"/>
          <a:ext cx="9067800" cy="4481923"/>
        </p:xfrm>
        <a:graphic>
          <a:graphicData uri="http://schemas.openxmlformats.org/drawingml/2006/table">
            <a:tbl>
              <a:tblPr firstRow="1" firstCol="1" bandRow="1">
                <a:tableStyleId>{5C22544A-7EE6-4342-B048-85BDC9FD1C3A}</a:tableStyleId>
              </a:tblPr>
              <a:tblGrid>
                <a:gridCol w="2609243">
                  <a:extLst>
                    <a:ext uri="{9D8B030D-6E8A-4147-A177-3AD203B41FA5}">
                      <a16:colId xmlns:a16="http://schemas.microsoft.com/office/drawing/2014/main" val="20000"/>
                    </a:ext>
                  </a:extLst>
                </a:gridCol>
                <a:gridCol w="1151637">
                  <a:extLst>
                    <a:ext uri="{9D8B030D-6E8A-4147-A177-3AD203B41FA5}">
                      <a16:colId xmlns:a16="http://schemas.microsoft.com/office/drawing/2014/main" val="20001"/>
                    </a:ext>
                  </a:extLst>
                </a:gridCol>
                <a:gridCol w="1530590">
                  <a:extLst>
                    <a:ext uri="{9D8B030D-6E8A-4147-A177-3AD203B41FA5}">
                      <a16:colId xmlns:a16="http://schemas.microsoft.com/office/drawing/2014/main" val="20002"/>
                    </a:ext>
                  </a:extLst>
                </a:gridCol>
                <a:gridCol w="1763823">
                  <a:extLst>
                    <a:ext uri="{9D8B030D-6E8A-4147-A177-3AD203B41FA5}">
                      <a16:colId xmlns:a16="http://schemas.microsoft.com/office/drawing/2014/main" val="20003"/>
                    </a:ext>
                  </a:extLst>
                </a:gridCol>
                <a:gridCol w="2012507">
                  <a:extLst>
                    <a:ext uri="{9D8B030D-6E8A-4147-A177-3AD203B41FA5}">
                      <a16:colId xmlns:a16="http://schemas.microsoft.com/office/drawing/2014/main" val="20004"/>
                    </a:ext>
                  </a:extLst>
                </a:gridCol>
              </a:tblGrid>
              <a:tr h="808985">
                <a:tc>
                  <a:txBody>
                    <a:bodyPr/>
                    <a:lstStyle/>
                    <a:p>
                      <a:pPr>
                        <a:lnSpc>
                          <a:spcPct val="107000"/>
                        </a:lnSpc>
                        <a:spcAft>
                          <a:spcPts val="0"/>
                        </a:spcAft>
                      </a:pPr>
                      <a:r>
                        <a:rPr lang="en-IN" sz="2000" dirty="0">
                          <a:solidFill>
                            <a:schemeClr val="tx1"/>
                          </a:solidFill>
                          <a:effectLst/>
                        </a:rPr>
                        <a:t>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2000" dirty="0">
                          <a:solidFill>
                            <a:srgbClr val="C00000"/>
                          </a:solidFill>
                          <a:effectLst/>
                        </a:rPr>
                        <a:t>Sorry (12)</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000" dirty="0">
                          <a:solidFill>
                            <a:srgbClr val="C00000"/>
                          </a:solidFill>
                          <a:effectLst/>
                        </a:rPr>
                        <a:t>Apology(</a:t>
                      </a:r>
                      <a:r>
                        <a:rPr lang="en-IN" sz="2000" dirty="0" err="1">
                          <a:solidFill>
                            <a:srgbClr val="C00000"/>
                          </a:solidFill>
                          <a:effectLst/>
                        </a:rPr>
                        <a:t>ies</a:t>
                      </a:r>
                      <a:r>
                        <a:rPr lang="en-IN" sz="2000" dirty="0">
                          <a:solidFill>
                            <a:srgbClr val="C00000"/>
                          </a:solidFill>
                          <a:effectLst/>
                        </a:rPr>
                        <a:t>)  (7)</a:t>
                      </a:r>
                      <a:endPar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2000" dirty="0">
                          <a:solidFill>
                            <a:srgbClr val="C00000"/>
                          </a:solidFill>
                          <a:effectLst/>
                        </a:rPr>
                        <a:t>Apologize(</a:t>
                      </a:r>
                      <a:r>
                        <a:rPr lang="en-IN" sz="2000" dirty="0" err="1">
                          <a:solidFill>
                            <a:srgbClr val="C00000"/>
                          </a:solidFill>
                          <a:effectLst/>
                        </a:rPr>
                        <a:t>ise</a:t>
                      </a:r>
                      <a:r>
                        <a:rPr lang="en-IN" sz="2000" dirty="0">
                          <a:solidFill>
                            <a:srgbClr val="C00000"/>
                          </a:solidFill>
                          <a:effectLst/>
                        </a:rPr>
                        <a:t>)</a:t>
                      </a:r>
                    </a:p>
                    <a:p>
                      <a:pPr algn="ctr">
                        <a:lnSpc>
                          <a:spcPct val="107000"/>
                        </a:lnSpc>
                        <a:spcAft>
                          <a:spcPts val="0"/>
                        </a:spcAft>
                      </a:pPr>
                      <a:r>
                        <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noFill/>
                  </a:tcPr>
                </a:tc>
                <a:tc>
                  <a:txBody>
                    <a:bodyPr/>
                    <a:lstStyle/>
                    <a:p>
                      <a:pPr>
                        <a:lnSpc>
                          <a:spcPct val="107000"/>
                        </a:lnSpc>
                        <a:spcAft>
                          <a:spcPts val="0"/>
                        </a:spcAft>
                      </a:pPr>
                      <a:r>
                        <a:rPr lang="en-IN" sz="2000" dirty="0">
                          <a:solidFill>
                            <a:srgbClr val="C00000"/>
                          </a:solidFill>
                          <a:effectLst/>
                        </a:rPr>
                        <a:t>Regret(v) +(n)</a:t>
                      </a:r>
                    </a:p>
                    <a:p>
                      <a:pPr algn="ctr">
                        <a:lnSpc>
                          <a:spcPct val="107000"/>
                        </a:lnSpc>
                        <a:spcAft>
                          <a:spcPts val="0"/>
                        </a:spcAft>
                      </a:pPr>
                      <a:r>
                        <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noFill/>
                  </a:tcPr>
                </a:tc>
                <a:extLst>
                  <a:ext uri="{0D108BD9-81ED-4DB2-BD59-A6C34878D82A}">
                    <a16:rowId xmlns:a16="http://schemas.microsoft.com/office/drawing/2014/main" val="10000"/>
                  </a:ext>
                </a:extLst>
              </a:tr>
              <a:tr h="1052825">
                <a:tc>
                  <a:txBody>
                    <a:bodyPr/>
                    <a:lstStyle/>
                    <a:p>
                      <a:pPr>
                        <a:lnSpc>
                          <a:spcPct val="107000"/>
                        </a:lnSpc>
                        <a:spcAft>
                          <a:spcPts val="0"/>
                        </a:spcAft>
                      </a:pPr>
                      <a:r>
                        <a:rPr lang="en-IN" sz="2000" dirty="0">
                          <a:solidFill>
                            <a:srgbClr val="98220A"/>
                          </a:solidFill>
                          <a:effectLst/>
                        </a:rPr>
                        <a:t>Individual(s) in a role (11)</a:t>
                      </a:r>
                      <a:endParaRPr lang="en-IN" sz="2000" dirty="0">
                        <a:solidFill>
                          <a:srgbClr val="9822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b="1" dirty="0">
                          <a:solidFill>
                            <a:schemeClr val="tx1"/>
                          </a:solidFill>
                          <a:effectLst/>
                        </a:rPr>
                        <a:t>10</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b="1" dirty="0">
                          <a:solidFill>
                            <a:schemeClr val="tx1"/>
                          </a:solidFill>
                          <a:effectLst/>
                        </a:rPr>
                        <a:t>6</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b="1" dirty="0">
                          <a:solidFill>
                            <a:schemeClr val="tx1"/>
                          </a:solidFill>
                          <a:effectLst/>
                        </a:rPr>
                        <a:t>2</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b="1" dirty="0">
                          <a:solidFill>
                            <a:schemeClr val="tx1"/>
                          </a:solidFill>
                          <a:effectLst/>
                        </a:rPr>
                        <a:t>6</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1"/>
                  </a:ext>
                </a:extLst>
              </a:tr>
              <a:tr h="1052825">
                <a:tc>
                  <a:txBody>
                    <a:bodyPr/>
                    <a:lstStyle/>
                    <a:p>
                      <a:pPr>
                        <a:lnSpc>
                          <a:spcPct val="107000"/>
                        </a:lnSpc>
                        <a:spcAft>
                          <a:spcPts val="0"/>
                        </a:spcAft>
                      </a:pPr>
                      <a:r>
                        <a:rPr lang="en-IN" sz="2000" dirty="0">
                          <a:solidFill>
                            <a:srgbClr val="98220A"/>
                          </a:solidFill>
                          <a:effectLst/>
                        </a:rPr>
                        <a:t>Individual</a:t>
                      </a:r>
                    </a:p>
                    <a:p>
                      <a:pPr>
                        <a:lnSpc>
                          <a:spcPct val="107000"/>
                        </a:lnSpc>
                        <a:spcAft>
                          <a:spcPts val="0"/>
                        </a:spcAft>
                      </a:pPr>
                      <a:r>
                        <a:rPr lang="en-IN" sz="2000" dirty="0">
                          <a:solidFill>
                            <a:srgbClr val="98220A"/>
                          </a:solidFill>
                          <a:effectLst/>
                        </a:rPr>
                        <a:t> (4)</a:t>
                      </a:r>
                      <a:endParaRPr lang="en-IN" sz="2000" dirty="0">
                        <a:solidFill>
                          <a:srgbClr val="9822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b="1" dirty="0">
                          <a:solidFill>
                            <a:schemeClr val="tx1"/>
                          </a:solidFill>
                          <a:effectLst/>
                        </a:rPr>
                        <a:t> -</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b="1" dirty="0">
                          <a:solidFill>
                            <a:schemeClr val="tx1"/>
                          </a:solidFill>
                          <a:effectLst/>
                        </a:rPr>
                        <a:t> -</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b="1" dirty="0">
                          <a:solidFill>
                            <a:schemeClr val="tx1"/>
                          </a:solidFill>
                          <a:effectLst/>
                        </a:rPr>
                        <a:t>3</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b="1" dirty="0">
                          <a:solidFill>
                            <a:schemeClr val="tx1"/>
                          </a:solidFill>
                          <a:effectLst/>
                        </a:rPr>
                        <a:t>2 </a:t>
                      </a:r>
                      <a:r>
                        <a:rPr lang="en-IN" sz="2400" b="1" dirty="0">
                          <a:solidFill>
                            <a:srgbClr val="98220A"/>
                          </a:solidFill>
                          <a:effectLst/>
                        </a:rPr>
                        <a:t>(n)</a:t>
                      </a:r>
                      <a:endParaRPr lang="en-IN" sz="2400" b="1" dirty="0">
                        <a:solidFill>
                          <a:srgbClr val="9822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2"/>
                  </a:ext>
                </a:extLst>
              </a:tr>
              <a:tr h="1052825">
                <a:tc>
                  <a:txBody>
                    <a:bodyPr/>
                    <a:lstStyle/>
                    <a:p>
                      <a:pPr>
                        <a:lnSpc>
                          <a:spcPct val="107000"/>
                        </a:lnSpc>
                        <a:spcAft>
                          <a:spcPts val="0"/>
                        </a:spcAft>
                      </a:pPr>
                      <a:r>
                        <a:rPr lang="en-IN" sz="2000" dirty="0">
                          <a:solidFill>
                            <a:srgbClr val="98220A"/>
                          </a:solidFill>
                          <a:effectLst/>
                        </a:rPr>
                        <a:t>Organization </a:t>
                      </a:r>
                    </a:p>
                    <a:p>
                      <a:pPr>
                        <a:lnSpc>
                          <a:spcPct val="107000"/>
                        </a:lnSpc>
                        <a:spcAft>
                          <a:spcPts val="0"/>
                        </a:spcAft>
                      </a:pPr>
                      <a:r>
                        <a:rPr lang="en-IN" sz="2000" dirty="0">
                          <a:solidFill>
                            <a:srgbClr val="98220A"/>
                          </a:solidFill>
                          <a:effectLst/>
                        </a:rPr>
                        <a:t>(3)</a:t>
                      </a:r>
                      <a:endParaRPr lang="en-IN" sz="2000" dirty="0">
                        <a:solidFill>
                          <a:srgbClr val="98220A"/>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b="1">
                          <a:solidFill>
                            <a:schemeClr val="tx1"/>
                          </a:solidFill>
                          <a:effectLst/>
                        </a:rPr>
                        <a:t>2</a:t>
                      </a:r>
                      <a:endParaRPr lang="en-IN"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b="1">
                          <a:solidFill>
                            <a:schemeClr val="tx1"/>
                          </a:solidFill>
                          <a:effectLst/>
                        </a:rPr>
                        <a:t>1</a:t>
                      </a:r>
                      <a:endParaRPr lang="en-IN" sz="2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b="1" dirty="0">
                          <a:solidFill>
                            <a:schemeClr val="tx1"/>
                          </a:solidFill>
                          <a:effectLst/>
                        </a:rPr>
                        <a:t>1</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b="1" dirty="0">
                          <a:solidFill>
                            <a:schemeClr val="tx1"/>
                          </a:solidFill>
                          <a:effectLst/>
                        </a:rPr>
                        <a:t> -</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3"/>
                  </a:ext>
                </a:extLst>
              </a:tr>
              <a:tr h="514463">
                <a:tc>
                  <a:txBody>
                    <a:bodyPr/>
                    <a:lstStyle/>
                    <a:p>
                      <a:pPr>
                        <a:lnSpc>
                          <a:spcPct val="107000"/>
                        </a:lnSpc>
                        <a:spcAft>
                          <a:spcPts val="0"/>
                        </a:spcAft>
                      </a:pPr>
                      <a:r>
                        <a:rPr lang="en-IN" sz="2000">
                          <a:solidFill>
                            <a:schemeClr val="tx1"/>
                          </a:solidFill>
                          <a:effectLst/>
                        </a:rPr>
                        <a:t> </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2000" dirty="0">
                          <a:solidFill>
                            <a:schemeClr val="tx1"/>
                          </a:solidFill>
                          <a:effectLst/>
                        </a:rPr>
                        <a:t>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2000">
                          <a:solidFill>
                            <a:schemeClr val="tx1"/>
                          </a:solidFill>
                          <a:effectLst/>
                        </a:rPr>
                        <a:t> </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2000">
                          <a:solidFill>
                            <a:schemeClr val="tx1"/>
                          </a:solidFill>
                          <a:effectLst/>
                        </a:rPr>
                        <a:t> </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2000" dirty="0">
                          <a:solidFill>
                            <a:schemeClr val="tx1"/>
                          </a:solidFill>
                          <a:effectLst/>
                        </a:rPr>
                        <a:t>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flipV="1">
            <a:off x="1203960" y="1647161"/>
            <a:ext cx="9677400" cy="2615"/>
          </a:xfrm>
          <a:prstGeom prst="line">
            <a:avLst/>
          </a:prstGeom>
          <a:solidFill>
            <a:schemeClr val="accent6">
              <a:lumMod val="75000"/>
            </a:schemeClr>
          </a:solidFill>
          <a:ln w="25400">
            <a:solidFill>
              <a:srgbClr val="C00000"/>
            </a:solidFill>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rot="5400000">
            <a:off x="1643722" y="2856307"/>
            <a:ext cx="4191000" cy="2387"/>
          </a:xfrm>
          <a:prstGeom prst="line">
            <a:avLst/>
          </a:prstGeom>
          <a:solidFill>
            <a:schemeClr val="accent6">
              <a:lumMod val="75000"/>
            </a:schemeClr>
          </a:solidFill>
          <a:ln w="25400">
            <a:solidFill>
              <a:srgbClr val="C00000"/>
            </a:solidFill>
          </a:ln>
        </p:spPr>
        <p:style>
          <a:lnRef idx="3">
            <a:schemeClr val="dk1"/>
          </a:lnRef>
          <a:fillRef idx="0">
            <a:schemeClr val="dk1"/>
          </a:fillRef>
          <a:effectRef idx="2">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187726949"/>
              </p:ext>
            </p:extLst>
          </p:nvPr>
        </p:nvGraphicFramePr>
        <p:xfrm>
          <a:off x="6477001" y="4953001"/>
          <a:ext cx="4947602" cy="1680769"/>
        </p:xfrm>
        <a:graphic>
          <a:graphicData uri="http://schemas.openxmlformats.org/drawingml/2006/table">
            <a:tbl>
              <a:tblPr firstRow="1" firstCol="1" bandRow="1">
                <a:tableStyleId>{5C22544A-7EE6-4342-B048-85BDC9FD1C3A}</a:tableStyleId>
              </a:tblPr>
              <a:tblGrid>
                <a:gridCol w="3169919">
                  <a:extLst>
                    <a:ext uri="{9D8B030D-6E8A-4147-A177-3AD203B41FA5}">
                      <a16:colId xmlns:a16="http://schemas.microsoft.com/office/drawing/2014/main" val="20000"/>
                    </a:ext>
                  </a:extLst>
                </a:gridCol>
                <a:gridCol w="1777683">
                  <a:extLst>
                    <a:ext uri="{9D8B030D-6E8A-4147-A177-3AD203B41FA5}">
                      <a16:colId xmlns:a16="http://schemas.microsoft.com/office/drawing/2014/main" val="20001"/>
                    </a:ext>
                  </a:extLst>
                </a:gridCol>
              </a:tblGrid>
              <a:tr h="533399">
                <a:tc>
                  <a:txBody>
                    <a:bodyPr/>
                    <a:lstStyle/>
                    <a:p>
                      <a:pPr>
                        <a:lnSpc>
                          <a:spcPct val="107000"/>
                        </a:lnSpc>
                        <a:spcAft>
                          <a:spcPts val="0"/>
                        </a:spcAft>
                      </a:pPr>
                      <a:r>
                        <a:rPr lang="en-IN" sz="2000" b="0" dirty="0">
                          <a:solidFill>
                            <a:schemeClr val="tx1"/>
                          </a:solidFill>
                          <a:effectLst/>
                        </a:rPr>
                        <a:t>Noun (</a:t>
                      </a:r>
                      <a:r>
                        <a:rPr lang="en-IN" sz="2000" b="0" dirty="0" err="1">
                          <a:solidFill>
                            <a:schemeClr val="tx1"/>
                          </a:solidFill>
                          <a:effectLst/>
                        </a:rPr>
                        <a:t>Regret,Apology</a:t>
                      </a:r>
                      <a:r>
                        <a:rPr lang="en-IN" sz="2000" b="0" dirty="0">
                          <a:solidFill>
                            <a:schemeClr val="tx1"/>
                          </a:solidFill>
                          <a:effectLst/>
                        </a:rPr>
                        <a:t>)</a:t>
                      </a:r>
                      <a:endParaRPr lang="en-IN"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IN"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2440">
                <a:tc>
                  <a:txBody>
                    <a:bodyPr/>
                    <a:lstStyle/>
                    <a:p>
                      <a:pPr>
                        <a:lnSpc>
                          <a:spcPct val="107000"/>
                        </a:lnSpc>
                        <a:spcAft>
                          <a:spcPts val="0"/>
                        </a:spcAft>
                      </a:pPr>
                      <a:r>
                        <a:rPr lang="en-IN" sz="2000" b="0" dirty="0">
                          <a:solidFill>
                            <a:schemeClr val="tx1"/>
                          </a:solidFill>
                          <a:effectLst/>
                        </a:rPr>
                        <a:t>Adjective (Sorry)</a:t>
                      </a:r>
                      <a:endParaRPr lang="en-IN"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IN" sz="2000" b="0">
                          <a:solidFill>
                            <a:schemeClr val="tx1"/>
                          </a:solidFill>
                          <a:effectLst/>
                        </a:rPr>
                        <a:t>12</a:t>
                      </a:r>
                      <a:endParaRPr lang="en-IN"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74930">
                <a:tc>
                  <a:txBody>
                    <a:bodyPr/>
                    <a:lstStyle/>
                    <a:p>
                      <a:pPr>
                        <a:lnSpc>
                          <a:spcPct val="107000"/>
                        </a:lnSpc>
                        <a:spcAft>
                          <a:spcPts val="0"/>
                        </a:spcAft>
                      </a:pPr>
                      <a:r>
                        <a:rPr lang="en-IN" sz="2000" b="0" dirty="0">
                          <a:solidFill>
                            <a:schemeClr val="tx1"/>
                          </a:solidFill>
                          <a:effectLst/>
                        </a:rPr>
                        <a:t>Verb (</a:t>
                      </a:r>
                      <a:r>
                        <a:rPr lang="en-IN" sz="2000" b="0" dirty="0" err="1">
                          <a:solidFill>
                            <a:schemeClr val="tx1"/>
                          </a:solidFill>
                          <a:effectLst/>
                        </a:rPr>
                        <a:t>Regret,Apologise</a:t>
                      </a:r>
                      <a:r>
                        <a:rPr lang="en-IN" sz="2000" b="0" dirty="0">
                          <a:solidFill>
                            <a:schemeClr val="tx1"/>
                          </a:solidFill>
                          <a:effectLst/>
                        </a:rPr>
                        <a:t>)</a:t>
                      </a:r>
                      <a:endParaRPr lang="en-IN"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IN" sz="2000" b="0" dirty="0">
                          <a:solidFill>
                            <a:schemeClr val="tx1"/>
                          </a:solidFill>
                          <a:effectLst/>
                        </a:rPr>
                        <a:t>14</a:t>
                      </a:r>
                      <a:endParaRPr lang="en-IN"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53091741"/>
              </p:ext>
            </p:extLst>
          </p:nvPr>
        </p:nvGraphicFramePr>
        <p:xfrm>
          <a:off x="3037840" y="5875866"/>
          <a:ext cx="3180080" cy="701040"/>
        </p:xfrm>
        <a:graphic>
          <a:graphicData uri="http://schemas.openxmlformats.org/drawingml/2006/table">
            <a:tbl>
              <a:tblPr firstRow="1" bandRow="1">
                <a:tableStyleId>{5C22544A-7EE6-4342-B048-85BDC9FD1C3A}</a:tableStyleId>
              </a:tblPr>
              <a:tblGrid>
                <a:gridCol w="1590040">
                  <a:extLst>
                    <a:ext uri="{9D8B030D-6E8A-4147-A177-3AD203B41FA5}">
                      <a16:colId xmlns:a16="http://schemas.microsoft.com/office/drawing/2014/main" val="20000"/>
                    </a:ext>
                  </a:extLst>
                </a:gridCol>
                <a:gridCol w="1590040">
                  <a:extLst>
                    <a:ext uri="{9D8B030D-6E8A-4147-A177-3AD203B41FA5}">
                      <a16:colId xmlns:a16="http://schemas.microsoft.com/office/drawing/2014/main" val="20001"/>
                    </a:ext>
                  </a:extLst>
                </a:gridCol>
              </a:tblGrid>
              <a:tr h="358986">
                <a:tc>
                  <a:txBody>
                    <a:bodyPr/>
                    <a:lstStyle/>
                    <a:p>
                      <a:r>
                        <a:rPr lang="en-IN" sz="2000" b="0" dirty="0">
                          <a:solidFill>
                            <a:schemeClr val="tx1"/>
                          </a:solidFill>
                        </a:rPr>
                        <a:t>Apology:</a:t>
                      </a:r>
                      <a:r>
                        <a:rPr lang="en-IN" sz="2000" b="0" baseline="0" dirty="0">
                          <a:solidFill>
                            <a:schemeClr val="tx1"/>
                          </a:solidFill>
                        </a:rPr>
                        <a:t> 7</a:t>
                      </a:r>
                    </a:p>
                    <a:p>
                      <a:r>
                        <a:rPr lang="en-IN" sz="2000" b="0" dirty="0">
                          <a:solidFill>
                            <a:schemeClr val="tx1"/>
                          </a:solidFill>
                        </a:rPr>
                        <a:t>Apologise: 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0" dirty="0">
                          <a:solidFill>
                            <a:schemeClr val="tx1"/>
                          </a:solidFill>
                        </a:rPr>
                        <a:t>Total: 13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81733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20" y="867400"/>
            <a:ext cx="9996000" cy="732800"/>
          </a:xfrm>
        </p:spPr>
        <p:txBody>
          <a:bodyPr>
            <a:normAutofit fontScale="90000"/>
          </a:bodyPr>
          <a:lstStyle/>
          <a:p>
            <a:r>
              <a:rPr lang="en-IN" dirty="0"/>
              <a:t>Sorry (Adj.)</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p:cNvSpPr>
            <a:spLocks noGrp="1"/>
          </p:cNvSpPr>
          <p:nvPr>
            <p:ph type="body" idx="1"/>
          </p:nvPr>
        </p:nvSpPr>
        <p:spPr/>
        <p:txBody>
          <a:bodyPr>
            <a:normAutofit/>
          </a:bodyPr>
          <a:lstStyle/>
          <a:p>
            <a:pPr marL="0" lvl="0" indent="0">
              <a:buNone/>
            </a:pPr>
            <a:endParaRPr lang="en-IN" sz="2667" dirty="0"/>
          </a:p>
          <a:p>
            <a:endParaRPr lang="en-IN" sz="2667" dirty="0"/>
          </a:p>
        </p:txBody>
      </p:sp>
      <p:sp>
        <p:nvSpPr>
          <p:cNvPr id="4" name="Slide Number Placeholder 3"/>
          <p:cNvSpPr>
            <a:spLocks noGrp="1"/>
          </p:cNvSpPr>
          <p:nvPr>
            <p:ph type="sldNum" idx="12"/>
          </p:nvPr>
        </p:nvSpPr>
        <p:spPr/>
        <p:txBody>
          <a:bodyPr/>
          <a:lstStyle/>
          <a:p>
            <a:fld id="{00000000-1234-1234-1234-123412341234}" type="slidenum">
              <a:rPr lang="en" smtClean="0"/>
              <a:pPr/>
              <a:t>37</a:t>
            </a:fld>
            <a:endParaRPr lang="en"/>
          </a:p>
        </p:txBody>
      </p:sp>
      <p:graphicFrame>
        <p:nvGraphicFramePr>
          <p:cNvPr id="11" name="Table 10"/>
          <p:cNvGraphicFramePr>
            <a:graphicFrameLocks noGrp="1"/>
          </p:cNvGraphicFramePr>
          <p:nvPr>
            <p:extLst>
              <p:ext uri="{D42A27DB-BD31-4B8C-83A1-F6EECF244321}">
                <p14:modId xmlns:p14="http://schemas.microsoft.com/office/powerpoint/2010/main" val="1914223074"/>
              </p:ext>
            </p:extLst>
          </p:nvPr>
        </p:nvGraphicFramePr>
        <p:xfrm>
          <a:off x="626120" y="1501726"/>
          <a:ext cx="10951591" cy="4279265"/>
        </p:xfrm>
        <a:graphic>
          <a:graphicData uri="http://schemas.openxmlformats.org/drawingml/2006/table">
            <a:tbl>
              <a:tblPr firstRow="1" firstCol="1" bandRow="1">
                <a:tableStyleId>{5C22544A-7EE6-4342-B048-85BDC9FD1C3A}</a:tableStyleId>
              </a:tblPr>
              <a:tblGrid>
                <a:gridCol w="306098">
                  <a:extLst>
                    <a:ext uri="{9D8B030D-6E8A-4147-A177-3AD203B41FA5}">
                      <a16:colId xmlns:a16="http://schemas.microsoft.com/office/drawing/2014/main" val="20000"/>
                    </a:ext>
                  </a:extLst>
                </a:gridCol>
                <a:gridCol w="4104017">
                  <a:extLst>
                    <a:ext uri="{9D8B030D-6E8A-4147-A177-3AD203B41FA5}">
                      <a16:colId xmlns:a16="http://schemas.microsoft.com/office/drawing/2014/main" val="20001"/>
                    </a:ext>
                  </a:extLst>
                </a:gridCol>
                <a:gridCol w="2321169">
                  <a:extLst>
                    <a:ext uri="{9D8B030D-6E8A-4147-A177-3AD203B41FA5}">
                      <a16:colId xmlns:a16="http://schemas.microsoft.com/office/drawing/2014/main" val="20002"/>
                    </a:ext>
                  </a:extLst>
                </a:gridCol>
                <a:gridCol w="1350499">
                  <a:extLst>
                    <a:ext uri="{9D8B030D-6E8A-4147-A177-3AD203B41FA5}">
                      <a16:colId xmlns:a16="http://schemas.microsoft.com/office/drawing/2014/main" val="20003"/>
                    </a:ext>
                  </a:extLst>
                </a:gridCol>
                <a:gridCol w="2869808">
                  <a:extLst>
                    <a:ext uri="{9D8B030D-6E8A-4147-A177-3AD203B41FA5}">
                      <a16:colId xmlns:a16="http://schemas.microsoft.com/office/drawing/2014/main" val="20004"/>
                    </a:ext>
                  </a:extLst>
                </a:gridCol>
              </a:tblGrid>
              <a:tr h="627357">
                <a:tc>
                  <a:txBody>
                    <a:bodyPr/>
                    <a:lstStyle/>
                    <a:p>
                      <a:pPr>
                        <a:lnSpc>
                          <a:spcPct val="107000"/>
                        </a:lnSpc>
                        <a:spcAft>
                          <a:spcPts val="0"/>
                        </a:spcAft>
                      </a:pPr>
                      <a:r>
                        <a:rPr lang="en-IN" sz="2400" dirty="0">
                          <a:solidFill>
                            <a:schemeClr val="tx1"/>
                          </a:solidFill>
                          <a:effectLst/>
                        </a:rPr>
                        <a:t> </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2400" dirty="0" err="1">
                          <a:solidFill>
                            <a:schemeClr val="tx1"/>
                          </a:solidFill>
                          <a:effectLst/>
                        </a:rPr>
                        <a:t>WordNet</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IN" sz="2400" dirty="0" err="1">
                          <a:solidFill>
                            <a:schemeClr val="tx1"/>
                          </a:solidFill>
                          <a:effectLst/>
                        </a:rPr>
                        <a:t>SentiWordnet</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2400">
                          <a:solidFill>
                            <a:schemeClr val="tx1"/>
                          </a:solidFill>
                          <a:effectLst/>
                        </a:rPr>
                        <a:t>Wordnet Affect</a:t>
                      </a:r>
                      <a:endParaRPr lang="en-IN"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2400">
                          <a:solidFill>
                            <a:schemeClr val="tx1"/>
                          </a:solidFill>
                          <a:effectLst/>
                        </a:rPr>
                        <a:t>Frequency</a:t>
                      </a:r>
                      <a:endParaRPr lang="en-IN"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2885256">
                <a:tc>
                  <a:txBody>
                    <a:bodyPr/>
                    <a:lstStyle/>
                    <a:p>
                      <a:pPr>
                        <a:lnSpc>
                          <a:spcPct val="107000"/>
                        </a:lnSpc>
                        <a:spcAft>
                          <a:spcPts val="0"/>
                        </a:spcAft>
                      </a:pP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2400" dirty="0">
                          <a:solidFill>
                            <a:schemeClr val="tx1"/>
                          </a:solidFill>
                          <a:effectLst/>
                        </a:rPr>
                        <a:t>regretful, sorry, </a:t>
                      </a:r>
                      <a:r>
                        <a:rPr lang="en-IN" sz="2400" u="none" strike="noStrike" dirty="0">
                          <a:solidFill>
                            <a:schemeClr val="tx1"/>
                          </a:solidFill>
                          <a:effectLst/>
                        </a:rPr>
                        <a:t>bad</a:t>
                      </a:r>
                      <a:r>
                        <a:rPr lang="en-IN" sz="2400" dirty="0">
                          <a:solidFill>
                            <a:schemeClr val="tx1"/>
                          </a:solidFill>
                          <a:effectLst/>
                        </a:rPr>
                        <a:t> (feeling or expressing regret or sorrow or a </a:t>
                      </a:r>
                      <a:r>
                        <a:rPr lang="en-IN" sz="2400" b="1" dirty="0">
                          <a:solidFill>
                            <a:srgbClr val="C00000"/>
                          </a:solidFill>
                          <a:effectLst/>
                        </a:rPr>
                        <a:t>sense of loss </a:t>
                      </a:r>
                      <a:r>
                        <a:rPr lang="en-IN" sz="2400" dirty="0">
                          <a:solidFill>
                            <a:schemeClr val="tx1"/>
                          </a:solidFill>
                          <a:effectLst/>
                        </a:rPr>
                        <a:t>over something done or undone) </a:t>
                      </a:r>
                    </a:p>
                    <a:p>
                      <a:pPr>
                        <a:lnSpc>
                          <a:spcPct val="107000"/>
                        </a:lnSpc>
                        <a:spcAft>
                          <a:spcPts val="0"/>
                        </a:spcAft>
                      </a:pPr>
                      <a:r>
                        <a:rPr lang="en-IN" sz="2400" u="none" strike="noStrike" dirty="0">
                          <a:solidFill>
                            <a:schemeClr val="tx1"/>
                          </a:solidFill>
                          <a:effectLst/>
                        </a:rPr>
                        <a:t>see also </a:t>
                      </a:r>
                      <a:r>
                        <a:rPr lang="en-IN" sz="2400" u="none" strike="noStrike" dirty="0">
                          <a:solidFill>
                            <a:schemeClr val="tx1"/>
                          </a:solidFill>
                          <a:effectLst/>
                          <a:hlinkClick r:id="rId2"/>
                        </a:rPr>
                        <a:t>S:</a:t>
                      </a:r>
                      <a:r>
                        <a:rPr lang="en-IN" sz="2400" dirty="0">
                          <a:solidFill>
                            <a:schemeClr val="tx1"/>
                          </a:solidFill>
                          <a:effectLst/>
                        </a:rPr>
                        <a:t> (</a:t>
                      </a:r>
                      <a:r>
                        <a:rPr lang="en-IN" sz="2400" dirty="0" err="1">
                          <a:solidFill>
                            <a:schemeClr val="tx1"/>
                          </a:solidFill>
                          <a:effectLst/>
                        </a:rPr>
                        <a:t>adj</a:t>
                      </a:r>
                      <a:r>
                        <a:rPr lang="en-IN" sz="2400" dirty="0">
                          <a:solidFill>
                            <a:schemeClr val="tx1"/>
                          </a:solidFill>
                          <a:effectLst/>
                        </a:rPr>
                        <a:t>) </a:t>
                      </a:r>
                      <a:r>
                        <a:rPr lang="en-IN" sz="2400" b="1" u="none" strike="noStrike" dirty="0">
                          <a:solidFill>
                            <a:srgbClr val="C00000"/>
                          </a:solidFill>
                          <a:effectLst/>
                        </a:rPr>
                        <a:t>penitent</a:t>
                      </a:r>
                      <a:r>
                        <a:rPr lang="en-IN" sz="2400" b="1" dirty="0">
                          <a:solidFill>
                            <a:srgbClr val="C00000"/>
                          </a:solidFill>
                          <a:effectLst/>
                        </a:rPr>
                        <a:t>, </a:t>
                      </a:r>
                      <a:r>
                        <a:rPr lang="en-IN" sz="2400" b="1" u="none" strike="noStrike" dirty="0">
                          <a:solidFill>
                            <a:srgbClr val="C00000"/>
                          </a:solidFill>
                          <a:effectLst/>
                        </a:rPr>
                        <a:t>repentant</a:t>
                      </a:r>
                      <a:r>
                        <a:rPr lang="en-IN" sz="2400" dirty="0">
                          <a:solidFill>
                            <a:schemeClr val="tx1"/>
                          </a:solidFill>
                          <a:effectLst/>
                        </a:rPr>
                        <a:t> (feeling or expressing remorse for misdeeds)</a:t>
                      </a:r>
                    </a:p>
                    <a:p>
                      <a:pPr>
                        <a:spcAft>
                          <a:spcPts val="0"/>
                        </a:spcAft>
                      </a:pPr>
                      <a:r>
                        <a:rPr lang="en-IN" sz="2400" dirty="0">
                          <a:solidFill>
                            <a:schemeClr val="tx1"/>
                          </a:solidFill>
                          <a:effectLst/>
                        </a:rPr>
                        <a:t> </a:t>
                      </a:r>
                      <a:endParaRPr lang="en-IN" sz="2400" dirty="0">
                        <a:solidFill>
                          <a:schemeClr val="tx1"/>
                        </a:solidFill>
                        <a:effectLst/>
                        <a:latin typeface="Calibri" panose="020F0502020204030204" pitchFamily="34" charset="0"/>
                        <a:ea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US" sz="2400" dirty="0">
                          <a:solidFill>
                            <a:schemeClr val="tx1"/>
                          </a:solidFill>
                          <a:effectLst/>
                        </a:rPr>
                        <a:t>Pos-0.125</a:t>
                      </a:r>
                      <a:endParaRPr lang="en-IN" sz="2400" dirty="0">
                        <a:solidFill>
                          <a:schemeClr val="tx1"/>
                        </a:solidFill>
                        <a:effectLst/>
                      </a:endParaRPr>
                    </a:p>
                    <a:p>
                      <a:pPr algn="ctr">
                        <a:lnSpc>
                          <a:spcPct val="107000"/>
                        </a:lnSpc>
                        <a:spcAft>
                          <a:spcPts val="0"/>
                        </a:spcAft>
                      </a:pPr>
                      <a:r>
                        <a:rPr lang="en-US" sz="2400" b="1" dirty="0" err="1">
                          <a:solidFill>
                            <a:srgbClr val="C00000"/>
                          </a:solidFill>
                          <a:effectLst/>
                        </a:rPr>
                        <a:t>Neg</a:t>
                      </a:r>
                      <a:r>
                        <a:rPr lang="en-US" sz="2400" b="1" dirty="0">
                          <a:solidFill>
                            <a:srgbClr val="C00000"/>
                          </a:solidFill>
                          <a:effectLst/>
                        </a:rPr>
                        <a:t>- 0.75</a:t>
                      </a:r>
                      <a:endParaRPr lang="en-IN" sz="2400" b="1" dirty="0">
                        <a:solidFill>
                          <a:srgbClr val="C00000"/>
                        </a:solidFill>
                        <a:effectLst/>
                      </a:endParaRPr>
                    </a:p>
                    <a:p>
                      <a:pPr algn="ctr">
                        <a:lnSpc>
                          <a:spcPct val="107000"/>
                        </a:lnSpc>
                        <a:spcAft>
                          <a:spcPts val="0"/>
                        </a:spcAft>
                      </a:pPr>
                      <a:r>
                        <a:rPr lang="en-US" sz="2400" dirty="0" err="1">
                          <a:solidFill>
                            <a:schemeClr val="tx1"/>
                          </a:solidFill>
                          <a:effectLst/>
                        </a:rPr>
                        <a:t>Obj</a:t>
                      </a:r>
                      <a:r>
                        <a:rPr lang="en-US" sz="2400" dirty="0">
                          <a:solidFill>
                            <a:schemeClr val="tx1"/>
                          </a:solidFill>
                          <a:effectLst/>
                        </a:rPr>
                        <a:t>- 0.125</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800"/>
                        </a:spcAft>
                      </a:pPr>
                      <a:r>
                        <a:rPr lang="en-IN" sz="2400" dirty="0">
                          <a:solidFill>
                            <a:schemeClr val="tx1"/>
                          </a:solidFill>
                          <a:effectLst/>
                        </a:rPr>
                        <a:t>Regret-</a:t>
                      </a:r>
                    </a:p>
                    <a:p>
                      <a:pPr>
                        <a:lnSpc>
                          <a:spcPct val="107000"/>
                        </a:lnSpc>
                        <a:spcAft>
                          <a:spcPts val="800"/>
                        </a:spcAft>
                      </a:pPr>
                      <a:r>
                        <a:rPr lang="en-IN" sz="2400" dirty="0">
                          <a:solidFill>
                            <a:schemeClr val="tx1"/>
                          </a:solidFill>
                          <a:effectLst/>
                        </a:rPr>
                        <a:t>sorrow</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800"/>
                        </a:spcAft>
                      </a:pPr>
                      <a:r>
                        <a:rPr lang="en-IN" sz="2400" dirty="0">
                          <a:solidFill>
                            <a:schemeClr val="tx1"/>
                          </a:solidFill>
                          <a:effectLst/>
                        </a:rPr>
                        <a:t>12</a:t>
                      </a:r>
                    </a:p>
                    <a:p>
                      <a:pPr>
                        <a:lnSpc>
                          <a:spcPct val="107000"/>
                        </a:lnSpc>
                        <a:spcAft>
                          <a:spcPts val="800"/>
                        </a:spcAft>
                      </a:pPr>
                      <a:r>
                        <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Organization: 2(3)</a:t>
                      </a:r>
                    </a:p>
                    <a:p>
                      <a:pPr>
                        <a:lnSpc>
                          <a:spcPct val="107000"/>
                        </a:lnSpc>
                        <a:spcAft>
                          <a:spcPts val="800"/>
                        </a:spcAft>
                      </a:pPr>
                      <a:r>
                        <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Individual(s) in a role:10 (11)</a:t>
                      </a:r>
                    </a:p>
                    <a:p>
                      <a:pPr>
                        <a:lnSpc>
                          <a:spcPct val="107000"/>
                        </a:lnSpc>
                        <a:spcAft>
                          <a:spcPts val="800"/>
                        </a:spcAft>
                      </a:pPr>
                      <a:r>
                        <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Individuals: 0 (4)</a:t>
                      </a:r>
                    </a:p>
                    <a:p>
                      <a:pPr>
                        <a:lnSpc>
                          <a:spcPct val="107000"/>
                        </a:lnSpc>
                        <a:spcAft>
                          <a:spcPts val="800"/>
                        </a:spcAft>
                      </a:pPr>
                      <a:r>
                        <a:rPr lang="en-IN" sz="2400" b="0" kern="1200" dirty="0">
                          <a:solidFill>
                            <a:schemeClr val="tx1"/>
                          </a:solidFill>
                          <a:effectLst/>
                          <a:latin typeface="+mn-lt"/>
                          <a:ea typeface="+mn-ea"/>
                          <a:cs typeface="+mn-cs"/>
                        </a:rPr>
                        <a:t>5 with intensifiers </a:t>
                      </a:r>
                      <a:endParaRPr lang="en-IN"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1"/>
                  </a:ext>
                </a:extLst>
              </a:tr>
            </a:tbl>
          </a:graphicData>
        </a:graphic>
      </p:graphicFrame>
      <p:sp>
        <p:nvSpPr>
          <p:cNvPr id="5" name="Rectangle 4"/>
          <p:cNvSpPr/>
          <p:nvPr/>
        </p:nvSpPr>
        <p:spPr>
          <a:xfrm>
            <a:off x="9165415" y="5226701"/>
            <a:ext cx="2604816" cy="707886"/>
          </a:xfrm>
          <a:prstGeom prst="rect">
            <a:avLst/>
          </a:prstGeom>
        </p:spPr>
        <p:txBody>
          <a:bodyPr wrap="none">
            <a:spAutoFit/>
          </a:bodyPr>
          <a:lstStyle/>
          <a:p>
            <a:pPr lvl="0"/>
            <a:r>
              <a:rPr lang="en-IN" sz="2000" dirty="0">
                <a:solidFill>
                  <a:srgbClr val="98220A"/>
                </a:solidFill>
              </a:rPr>
              <a:t>All with pronoun –We</a:t>
            </a:r>
          </a:p>
          <a:p>
            <a:pPr lvl="0"/>
            <a:r>
              <a:rPr lang="en-IN" sz="2000" dirty="0">
                <a:solidFill>
                  <a:srgbClr val="98220A"/>
                </a:solidFill>
              </a:rPr>
              <a:t>All between 2014-2017</a:t>
            </a:r>
          </a:p>
        </p:txBody>
      </p:sp>
    </p:spTree>
    <p:extLst>
      <p:ext uri="{BB962C8B-B14F-4D97-AF65-F5344CB8AC3E}">
        <p14:creationId xmlns:p14="http://schemas.microsoft.com/office/powerpoint/2010/main" val="635972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20" y="867400"/>
            <a:ext cx="9996000" cy="732800"/>
          </a:xfrm>
        </p:spPr>
        <p:txBody>
          <a:bodyPr>
            <a:normAutofit fontScale="90000"/>
          </a:bodyPr>
          <a:lstStyle/>
          <a:p>
            <a:r>
              <a:rPr lang="en-IN" dirty="0"/>
              <a:t>Sorry (Adj.)</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p:cNvSpPr>
            <a:spLocks noGrp="1"/>
          </p:cNvSpPr>
          <p:nvPr>
            <p:ph type="body" idx="1"/>
          </p:nvPr>
        </p:nvSpPr>
        <p:spPr/>
        <p:txBody>
          <a:bodyPr>
            <a:normAutofit/>
          </a:bodyPr>
          <a:lstStyle/>
          <a:p>
            <a:pPr marL="0" lvl="0" indent="0">
              <a:buNone/>
            </a:pPr>
            <a:endParaRPr lang="en-IN" sz="2667" dirty="0"/>
          </a:p>
          <a:p>
            <a:endParaRPr lang="en-IN" sz="2667" dirty="0"/>
          </a:p>
        </p:txBody>
      </p:sp>
      <p:sp>
        <p:nvSpPr>
          <p:cNvPr id="4" name="Slide Number Placeholder 3"/>
          <p:cNvSpPr>
            <a:spLocks noGrp="1"/>
          </p:cNvSpPr>
          <p:nvPr>
            <p:ph type="sldNum" idx="12"/>
          </p:nvPr>
        </p:nvSpPr>
        <p:spPr/>
        <p:txBody>
          <a:bodyPr/>
          <a:lstStyle/>
          <a:p>
            <a:fld id="{00000000-1234-1234-1234-123412341234}" type="slidenum">
              <a:rPr lang="en" smtClean="0"/>
              <a:pPr/>
              <a:t>38</a:t>
            </a:fld>
            <a:endParaRPr lang="en"/>
          </a:p>
        </p:txBody>
      </p:sp>
      <p:graphicFrame>
        <p:nvGraphicFramePr>
          <p:cNvPr id="5" name="Diagram 4"/>
          <p:cNvGraphicFramePr/>
          <p:nvPr>
            <p:extLst>
              <p:ext uri="{D42A27DB-BD31-4B8C-83A1-F6EECF244321}">
                <p14:modId xmlns:p14="http://schemas.microsoft.com/office/powerpoint/2010/main" val="4078042833"/>
              </p:ext>
            </p:extLst>
          </p:nvPr>
        </p:nvGraphicFramePr>
        <p:xfrm>
          <a:off x="732800" y="1463040"/>
          <a:ext cx="10544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4036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39</a:t>
            </a:fld>
            <a:endParaRPr lang="en"/>
          </a:p>
        </p:txBody>
      </p:sp>
      <p:sp>
        <p:nvSpPr>
          <p:cNvPr id="2" name="Rectangle 1"/>
          <p:cNvSpPr/>
          <p:nvPr/>
        </p:nvSpPr>
        <p:spPr>
          <a:xfrm>
            <a:off x="1085347" y="571633"/>
            <a:ext cx="184731" cy="502766"/>
          </a:xfrm>
          <a:prstGeom prst="rect">
            <a:avLst/>
          </a:prstGeom>
        </p:spPr>
        <p:txBody>
          <a:bodyPr wrap="none">
            <a:spAutoFit/>
          </a:bodyPr>
          <a:lstStyle/>
          <a:p>
            <a:endParaRPr lang="en-IN" sz="2667" b="1" dirty="0"/>
          </a:p>
        </p:txBody>
      </p:sp>
      <p:grpSp>
        <p:nvGrpSpPr>
          <p:cNvPr id="5" name="Group 4"/>
          <p:cNvGrpSpPr/>
          <p:nvPr/>
        </p:nvGrpSpPr>
        <p:grpSpPr>
          <a:xfrm>
            <a:off x="0" y="1132260"/>
            <a:ext cx="12192000" cy="215756"/>
            <a:chOff x="0" y="1172282"/>
            <a:chExt cx="12192000" cy="215756"/>
          </a:xfrm>
          <a:solidFill>
            <a:schemeClr val="accent6">
              <a:lumMod val="75000"/>
            </a:schemeClr>
          </a:solidFill>
        </p:grpSpPr>
        <p:cxnSp>
          <p:nvCxnSpPr>
            <p:cNvPr id="6" name="Straight Connector 5"/>
            <p:cNvCxnSpPr/>
            <p:nvPr/>
          </p:nvCxnSpPr>
          <p:spPr>
            <a:xfrm>
              <a:off x="0" y="1307272"/>
              <a:ext cx="12192000" cy="1683"/>
            </a:xfrm>
            <a:prstGeom prst="line">
              <a:avLst/>
            </a:prstGeom>
            <a:grpFill/>
            <a:ln w="25400">
              <a:solidFill>
                <a:srgbClr val="C00000"/>
              </a:solidFill>
            </a:ln>
          </p:spPr>
          <p:style>
            <a:lnRef idx="3">
              <a:schemeClr val="dk1"/>
            </a:lnRef>
            <a:fillRef idx="0">
              <a:schemeClr val="dk1"/>
            </a:fillRef>
            <a:effectRef idx="2">
              <a:schemeClr val="dk1"/>
            </a:effectRef>
            <a:fontRef idx="minor">
              <a:schemeClr val="tx1"/>
            </a:fontRef>
          </p:style>
        </p:cxnSp>
        <p:sp>
          <p:nvSpPr>
            <p:cNvPr id="7" name="Diamond 6"/>
            <p:cNvSpPr/>
            <p:nvPr/>
          </p:nvSpPr>
          <p:spPr>
            <a:xfrm>
              <a:off x="10988040" y="1172282"/>
              <a:ext cx="213360" cy="215756"/>
            </a:xfrm>
            <a:prstGeom prst="diamond">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 name="Group 7"/>
          <p:cNvGrpSpPr/>
          <p:nvPr/>
        </p:nvGrpSpPr>
        <p:grpSpPr>
          <a:xfrm>
            <a:off x="0" y="6347334"/>
            <a:ext cx="12192000" cy="510666"/>
            <a:chOff x="0" y="6030811"/>
            <a:chExt cx="12192000" cy="510666"/>
          </a:xfrm>
        </p:grpSpPr>
        <p:sp>
          <p:nvSpPr>
            <p:cNvPr id="9" name="Rectangle 8"/>
            <p:cNvSpPr/>
            <p:nvPr/>
          </p:nvSpPr>
          <p:spPr>
            <a:xfrm>
              <a:off x="0" y="6030811"/>
              <a:ext cx="12192000" cy="5106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6075189"/>
              <a:ext cx="2026920" cy="466288"/>
            </a:xfrm>
            <a:prstGeom prst="rect">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11" name="Table 10"/>
          <p:cNvGraphicFramePr>
            <a:graphicFrameLocks noGrp="1"/>
          </p:cNvGraphicFramePr>
          <p:nvPr>
            <p:extLst>
              <p:ext uri="{D42A27DB-BD31-4B8C-83A1-F6EECF244321}">
                <p14:modId xmlns:p14="http://schemas.microsoft.com/office/powerpoint/2010/main" val="928482999"/>
              </p:ext>
            </p:extLst>
          </p:nvPr>
        </p:nvGraphicFramePr>
        <p:xfrm>
          <a:off x="609602" y="1615440"/>
          <a:ext cx="11003278" cy="4162425"/>
        </p:xfrm>
        <a:graphic>
          <a:graphicData uri="http://schemas.openxmlformats.org/drawingml/2006/table">
            <a:tbl>
              <a:tblPr firstRow="1" firstCol="1" bandRow="1">
                <a:tableStyleId>{5C22544A-7EE6-4342-B048-85BDC9FD1C3A}</a:tableStyleId>
              </a:tblPr>
              <a:tblGrid>
                <a:gridCol w="185482">
                  <a:extLst>
                    <a:ext uri="{9D8B030D-6E8A-4147-A177-3AD203B41FA5}">
                      <a16:colId xmlns:a16="http://schemas.microsoft.com/office/drawing/2014/main" val="20000"/>
                    </a:ext>
                  </a:extLst>
                </a:gridCol>
                <a:gridCol w="4419011">
                  <a:extLst>
                    <a:ext uri="{9D8B030D-6E8A-4147-A177-3AD203B41FA5}">
                      <a16:colId xmlns:a16="http://schemas.microsoft.com/office/drawing/2014/main" val="20001"/>
                    </a:ext>
                  </a:extLst>
                </a:gridCol>
                <a:gridCol w="2069290">
                  <a:extLst>
                    <a:ext uri="{9D8B030D-6E8A-4147-A177-3AD203B41FA5}">
                      <a16:colId xmlns:a16="http://schemas.microsoft.com/office/drawing/2014/main" val="20002"/>
                    </a:ext>
                  </a:extLst>
                </a:gridCol>
                <a:gridCol w="1599605">
                  <a:extLst>
                    <a:ext uri="{9D8B030D-6E8A-4147-A177-3AD203B41FA5}">
                      <a16:colId xmlns:a16="http://schemas.microsoft.com/office/drawing/2014/main" val="20003"/>
                    </a:ext>
                  </a:extLst>
                </a:gridCol>
                <a:gridCol w="2729890">
                  <a:extLst>
                    <a:ext uri="{9D8B030D-6E8A-4147-A177-3AD203B41FA5}">
                      <a16:colId xmlns:a16="http://schemas.microsoft.com/office/drawing/2014/main" val="20004"/>
                    </a:ext>
                  </a:extLst>
                </a:gridCol>
              </a:tblGrid>
              <a:tr h="4162425">
                <a:tc>
                  <a:txBody>
                    <a:bodyPr/>
                    <a:lstStyle/>
                    <a:p>
                      <a:pPr>
                        <a:lnSpc>
                          <a:spcPct val="107000"/>
                        </a:lnSpc>
                        <a:spcAft>
                          <a:spcPts val="0"/>
                        </a:spcAft>
                      </a:pPr>
                      <a:endParaRPr lang="en-IN"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noFill/>
                      <a:prstDash val="solid"/>
                      <a:round/>
                      <a:headEnd type="none" w="med" len="med"/>
                      <a:tailEnd type="none" w="med" len="med"/>
                    </a:lnR>
                    <a:noFill/>
                  </a:tcPr>
                </a:tc>
                <a:tc>
                  <a:txBody>
                    <a:bodyPr/>
                    <a:lstStyle/>
                    <a:p>
                      <a:pPr>
                        <a:lnSpc>
                          <a:spcPct val="107000"/>
                        </a:lnSpc>
                        <a:spcAft>
                          <a:spcPts val="0"/>
                        </a:spcAft>
                      </a:pPr>
                      <a:r>
                        <a:rPr lang="en-IN" sz="2400" b="0" dirty="0">
                          <a:solidFill>
                            <a:schemeClr val="tx1"/>
                          </a:solidFill>
                          <a:effectLst/>
                        </a:rPr>
                        <a:t>Acknowledge faults or shortcomings or failing</a:t>
                      </a:r>
                    </a:p>
                    <a:p>
                      <a:pPr marL="457200" lvl="1" indent="0">
                        <a:lnSpc>
                          <a:spcPct val="107000"/>
                        </a:lnSpc>
                        <a:spcAft>
                          <a:spcPts val="800"/>
                        </a:spcAft>
                        <a:buSzPts val="1000"/>
                        <a:buFont typeface="Courier New" panose="02070309020205020404" pitchFamily="49" charset="0"/>
                        <a:buNone/>
                      </a:pPr>
                      <a:r>
                        <a:rPr lang="en-IN" sz="2400" b="0" u="none" strike="noStrike" dirty="0">
                          <a:solidFill>
                            <a:schemeClr val="tx1"/>
                          </a:solidFill>
                          <a:effectLst/>
                        </a:rPr>
                        <a:t>Entailment</a:t>
                      </a:r>
                      <a:r>
                        <a:rPr lang="en-IN" sz="2400" b="0" u="none" strike="noStrike" baseline="0" dirty="0">
                          <a:solidFill>
                            <a:schemeClr val="tx1"/>
                          </a:solidFill>
                          <a:effectLst/>
                        </a:rPr>
                        <a:t> </a:t>
                      </a:r>
                      <a:r>
                        <a:rPr lang="en-IN" sz="2400" b="0" u="none" strike="noStrike" dirty="0">
                          <a:solidFill>
                            <a:schemeClr val="tx1"/>
                          </a:solidFill>
                          <a:effectLst/>
                        </a:rPr>
                        <a:t>S:</a:t>
                      </a:r>
                      <a:r>
                        <a:rPr lang="en-IN" sz="2400" b="0" dirty="0">
                          <a:solidFill>
                            <a:schemeClr val="tx1"/>
                          </a:solidFill>
                          <a:effectLst/>
                        </a:rPr>
                        <a:t> (v) </a:t>
                      </a:r>
                      <a:r>
                        <a:rPr lang="en-IN" sz="2400" b="0" u="none" strike="noStrike" dirty="0">
                          <a:solidFill>
                            <a:schemeClr val="tx1"/>
                          </a:solidFill>
                          <a:effectLst/>
                        </a:rPr>
                        <a:t>admit</a:t>
                      </a:r>
                      <a:r>
                        <a:rPr lang="en-IN" sz="2400" b="0" dirty="0">
                          <a:solidFill>
                            <a:schemeClr val="tx1"/>
                          </a:solidFill>
                          <a:effectLst/>
                        </a:rPr>
                        <a:t>, </a:t>
                      </a:r>
                      <a:r>
                        <a:rPr lang="en-IN" sz="2400" b="0" u="none" strike="noStrike" dirty="0">
                          <a:solidFill>
                            <a:schemeClr val="tx1"/>
                          </a:solidFill>
                          <a:effectLst/>
                        </a:rPr>
                        <a:t>acknowledge</a:t>
                      </a:r>
                      <a:r>
                        <a:rPr lang="en-IN" sz="2400" b="0" dirty="0">
                          <a:solidFill>
                            <a:schemeClr val="tx1"/>
                          </a:solidFill>
                          <a:effectLst/>
                        </a:rPr>
                        <a:t> </a:t>
                      </a:r>
                    </a:p>
                    <a:p>
                      <a:pPr marL="457200" lvl="1" indent="0">
                        <a:lnSpc>
                          <a:spcPct val="107000"/>
                        </a:lnSpc>
                        <a:spcAft>
                          <a:spcPts val="800"/>
                        </a:spcAft>
                        <a:buSzPts val="1000"/>
                        <a:buFont typeface="Courier New" panose="02070309020205020404" pitchFamily="49" charset="0"/>
                        <a:buNone/>
                      </a:pPr>
                      <a:r>
                        <a:rPr lang="en-IN" sz="2400" b="0" u="none" strike="noStrike" dirty="0">
                          <a:solidFill>
                            <a:schemeClr val="tx1"/>
                          </a:solidFill>
                          <a:effectLst/>
                        </a:rPr>
                        <a:t>inherited </a:t>
                      </a:r>
                      <a:r>
                        <a:rPr lang="en-IN" sz="2400" b="0" u="none" strike="noStrike" dirty="0" err="1">
                          <a:solidFill>
                            <a:schemeClr val="tx1"/>
                          </a:solidFill>
                          <a:effectLst/>
                        </a:rPr>
                        <a:t>hypernym</a:t>
                      </a:r>
                      <a:r>
                        <a:rPr lang="en-IN" sz="2400" b="0" dirty="0">
                          <a:solidFill>
                            <a:schemeClr val="tx1"/>
                          </a:solidFill>
                          <a:effectLst/>
                        </a:rPr>
                        <a:t>  </a:t>
                      </a:r>
                      <a:r>
                        <a:rPr lang="en-IN" sz="2400" b="0" u="none" strike="noStrike" dirty="0">
                          <a:solidFill>
                            <a:schemeClr val="tx1"/>
                          </a:solidFill>
                          <a:effectLst/>
                        </a:rPr>
                        <a:t>S:</a:t>
                      </a:r>
                      <a:r>
                        <a:rPr lang="en-IN" sz="2400" b="0" dirty="0">
                          <a:solidFill>
                            <a:schemeClr val="tx1"/>
                          </a:solidFill>
                          <a:effectLst/>
                        </a:rPr>
                        <a:t> (v) </a:t>
                      </a:r>
                      <a:r>
                        <a:rPr lang="en-IN" sz="2400" b="0" u="none" strike="noStrike" dirty="0">
                          <a:solidFill>
                            <a:schemeClr val="tx1"/>
                          </a:solidFill>
                          <a:effectLst/>
                        </a:rPr>
                        <a:t>declare</a:t>
                      </a:r>
                      <a:r>
                        <a:rPr lang="en-IN" sz="2400" b="0" dirty="0">
                          <a:solidFill>
                            <a:schemeClr val="tx1"/>
                          </a:solidFill>
                          <a:effectLst/>
                        </a:rPr>
                        <a:t>, </a:t>
                      </a:r>
                      <a:r>
                        <a:rPr lang="en-IN" sz="2400" b="0" u="none" strike="noStrike" dirty="0">
                          <a:solidFill>
                            <a:schemeClr val="tx1"/>
                          </a:solidFill>
                          <a:effectLst/>
                        </a:rPr>
                        <a:t>adjudge</a:t>
                      </a:r>
                      <a:r>
                        <a:rPr lang="en-IN" sz="2400" b="0" dirty="0">
                          <a:solidFill>
                            <a:schemeClr val="tx1"/>
                          </a:solidFill>
                          <a:effectLst/>
                        </a:rPr>
                        <a:t>, </a:t>
                      </a:r>
                      <a:r>
                        <a:rPr lang="en-IN" sz="2400" b="0" u="none" strike="noStrike" dirty="0">
                          <a:solidFill>
                            <a:schemeClr val="tx1"/>
                          </a:solidFill>
                          <a:effectLst/>
                        </a:rPr>
                        <a:t>hold</a:t>
                      </a:r>
                      <a:r>
                        <a:rPr lang="en-IN" sz="2400" b="0" dirty="0">
                          <a:solidFill>
                            <a:schemeClr val="tx1"/>
                          </a:solidFill>
                          <a:effectLst/>
                        </a:rPr>
                        <a:t> (declare to be)</a:t>
                      </a:r>
                    </a:p>
                    <a:p>
                      <a:pPr marL="457200" lvl="1" indent="0">
                        <a:lnSpc>
                          <a:spcPct val="107000"/>
                        </a:lnSpc>
                        <a:spcAft>
                          <a:spcPts val="800"/>
                        </a:spcAft>
                        <a:buSzPts val="1000"/>
                        <a:buFont typeface="Courier New" panose="02070309020205020404" pitchFamily="49" charset="0"/>
                        <a:buNone/>
                      </a:pPr>
                      <a:r>
                        <a:rPr lang="en-IN" sz="2400" b="0" u="none" strike="noStrike" dirty="0">
                          <a:solidFill>
                            <a:schemeClr val="tx1"/>
                          </a:solidFill>
                          <a:effectLst/>
                        </a:rPr>
                        <a:t>S:</a:t>
                      </a:r>
                      <a:r>
                        <a:rPr lang="en-IN" sz="2400" b="0" dirty="0">
                          <a:solidFill>
                            <a:schemeClr val="tx1"/>
                          </a:solidFill>
                          <a:effectLst/>
                        </a:rPr>
                        <a:t> (v) </a:t>
                      </a:r>
                      <a:r>
                        <a:rPr lang="en-IN" sz="2400" b="0" u="none" strike="noStrike" dirty="0">
                          <a:solidFill>
                            <a:srgbClr val="98220A"/>
                          </a:solidFill>
                          <a:effectLst/>
                        </a:rPr>
                        <a:t>think</a:t>
                      </a:r>
                      <a:r>
                        <a:rPr lang="en-IN" sz="2400" b="0" dirty="0">
                          <a:solidFill>
                            <a:srgbClr val="98220A"/>
                          </a:solidFill>
                          <a:effectLst/>
                        </a:rPr>
                        <a:t>, </a:t>
                      </a:r>
                      <a:r>
                        <a:rPr lang="en-IN" sz="2400" b="0" u="none" strike="noStrike" dirty="0">
                          <a:solidFill>
                            <a:srgbClr val="98220A"/>
                          </a:solidFill>
                          <a:effectLst/>
                        </a:rPr>
                        <a:t>cogitate</a:t>
                      </a:r>
                      <a:r>
                        <a:rPr lang="en-IN" sz="2400" b="0" dirty="0">
                          <a:solidFill>
                            <a:srgbClr val="98220A"/>
                          </a:solidFill>
                          <a:effectLst/>
                        </a:rPr>
                        <a:t>, </a:t>
                      </a:r>
                      <a:r>
                        <a:rPr lang="en-IN" sz="2400" b="0" u="none" strike="noStrike" dirty="0">
                          <a:solidFill>
                            <a:srgbClr val="98220A"/>
                          </a:solidFill>
                          <a:effectLst/>
                        </a:rPr>
                        <a:t>cerebrate</a:t>
                      </a:r>
                      <a:r>
                        <a:rPr lang="en-IN" sz="2400" b="0" dirty="0">
                          <a:solidFill>
                            <a:schemeClr val="tx1"/>
                          </a:solidFill>
                          <a:effectLst/>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2400" b="0" dirty="0">
                          <a:solidFill>
                            <a:schemeClr val="tx1"/>
                          </a:solidFill>
                          <a:effectLst/>
                        </a:rPr>
                        <a:t>Pos-0</a:t>
                      </a:r>
                      <a:endParaRPr lang="en-IN" sz="2400" b="0" dirty="0">
                        <a:solidFill>
                          <a:schemeClr val="tx1"/>
                        </a:solidFill>
                        <a:effectLst/>
                      </a:endParaRPr>
                    </a:p>
                    <a:p>
                      <a:pPr algn="ctr">
                        <a:lnSpc>
                          <a:spcPct val="107000"/>
                        </a:lnSpc>
                        <a:spcAft>
                          <a:spcPts val="0"/>
                        </a:spcAft>
                      </a:pPr>
                      <a:r>
                        <a:rPr lang="en-US" sz="2400" b="0" dirty="0" err="1">
                          <a:solidFill>
                            <a:schemeClr val="tx1"/>
                          </a:solidFill>
                          <a:effectLst/>
                        </a:rPr>
                        <a:t>Neg</a:t>
                      </a:r>
                      <a:r>
                        <a:rPr lang="en-US" sz="2400" b="0" dirty="0">
                          <a:solidFill>
                            <a:schemeClr val="tx1"/>
                          </a:solidFill>
                          <a:effectLst/>
                        </a:rPr>
                        <a:t>- 0</a:t>
                      </a:r>
                      <a:endParaRPr lang="en-IN" sz="2400" b="0" dirty="0">
                        <a:solidFill>
                          <a:schemeClr val="tx1"/>
                        </a:solidFill>
                        <a:effectLst/>
                      </a:endParaRPr>
                    </a:p>
                    <a:p>
                      <a:pPr algn="ctr">
                        <a:lnSpc>
                          <a:spcPct val="107000"/>
                        </a:lnSpc>
                        <a:spcAft>
                          <a:spcPts val="0"/>
                        </a:spcAft>
                      </a:pPr>
                      <a:r>
                        <a:rPr lang="en-US" sz="2400" b="0" dirty="0">
                          <a:solidFill>
                            <a:srgbClr val="C00000"/>
                          </a:solidFill>
                          <a:effectLst/>
                        </a:rPr>
                        <a:t>Obj-1</a:t>
                      </a:r>
                      <a:endParaRPr lang="en-IN" sz="2400" b="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IN" sz="2400" b="0" dirty="0">
                          <a:solidFill>
                            <a:srgbClr val="C00000"/>
                          </a:solidFill>
                          <a:effectLst/>
                        </a:rPr>
                        <a:t>No </a:t>
                      </a:r>
                    </a:p>
                    <a:p>
                      <a:pPr algn="ctr">
                        <a:lnSpc>
                          <a:spcPct val="107000"/>
                        </a:lnSpc>
                        <a:spcAft>
                          <a:spcPts val="800"/>
                        </a:spcAft>
                      </a:pPr>
                      <a:r>
                        <a:rPr lang="en-IN" sz="2400" b="0" dirty="0">
                          <a:solidFill>
                            <a:srgbClr val="C00000"/>
                          </a:solidFill>
                          <a:effectLst/>
                        </a:rPr>
                        <a:t>result</a:t>
                      </a:r>
                      <a:endParaRPr lang="en-IN" sz="2400" b="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noFill/>
                  </a:tcPr>
                </a:tc>
                <a:tc>
                  <a:txBody>
                    <a:bodyPr/>
                    <a:lstStyle/>
                    <a:p>
                      <a:pPr>
                        <a:lnSpc>
                          <a:spcPct val="107000"/>
                        </a:lnSpc>
                        <a:spcAft>
                          <a:spcPts val="800"/>
                        </a:spcAft>
                      </a:pPr>
                      <a:r>
                        <a:rPr lang="en-IN" sz="2400" b="0" dirty="0">
                          <a:solidFill>
                            <a:schemeClr val="tx1"/>
                          </a:solidFill>
                          <a:effectLst/>
                        </a:rPr>
                        <a:t>6</a:t>
                      </a:r>
                    </a:p>
                    <a:p>
                      <a:pPr>
                        <a:lnSpc>
                          <a:spcPct val="107000"/>
                        </a:lnSpc>
                        <a:spcAft>
                          <a:spcPts val="800"/>
                        </a:spcAft>
                      </a:pPr>
                      <a:r>
                        <a:rPr lang="en-IN" sz="2400" b="0" dirty="0">
                          <a:solidFill>
                            <a:srgbClr val="98220A"/>
                          </a:solidFill>
                          <a:effectLst/>
                          <a:latin typeface="Calibri" panose="020F0502020204030204" pitchFamily="34" charset="0"/>
                          <a:ea typeface="Calibri" panose="020F0502020204030204" pitchFamily="34" charset="0"/>
                          <a:cs typeface="Times New Roman" panose="02020603050405020304" pitchFamily="18" charset="0"/>
                        </a:rPr>
                        <a:t>Individual: 3(4)</a:t>
                      </a:r>
                    </a:p>
                    <a:p>
                      <a:pPr>
                        <a:lnSpc>
                          <a:spcPct val="107000"/>
                        </a:lnSpc>
                        <a:spcAft>
                          <a:spcPts val="800"/>
                        </a:spcAft>
                      </a:pPr>
                      <a:r>
                        <a:rPr lang="en-IN"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Organization:1(3)</a:t>
                      </a:r>
                    </a:p>
                    <a:p>
                      <a:pPr>
                        <a:lnSpc>
                          <a:spcPct val="107000"/>
                        </a:lnSpc>
                        <a:spcAft>
                          <a:spcPts val="800"/>
                        </a:spcAft>
                      </a:pPr>
                      <a:r>
                        <a:rPr lang="en-IN" sz="2400" b="0" kern="1200" dirty="0">
                          <a:solidFill>
                            <a:schemeClr val="tx1"/>
                          </a:solidFill>
                          <a:effectLst/>
                          <a:latin typeface="+mn-lt"/>
                          <a:ea typeface="+mn-ea"/>
                          <a:cs typeface="+mn-cs"/>
                        </a:rPr>
                        <a:t>Individual(s) in a role:2 (11)</a:t>
                      </a:r>
                    </a:p>
                    <a:p>
                      <a:pPr>
                        <a:lnSpc>
                          <a:spcPct val="107000"/>
                        </a:lnSpc>
                        <a:spcAft>
                          <a:spcPts val="800"/>
                        </a:spcAft>
                      </a:pPr>
                      <a:r>
                        <a:rPr lang="en-IN" sz="2400" b="0" kern="1200" dirty="0">
                          <a:solidFill>
                            <a:schemeClr val="tx1"/>
                          </a:solidFill>
                          <a:effectLst/>
                          <a:latin typeface="+mn-lt"/>
                          <a:ea typeface="+mn-ea"/>
                          <a:cs typeface="+mn-cs"/>
                        </a:rPr>
                        <a:t>4 with adverbs (truly, sincerely)</a:t>
                      </a:r>
                    </a:p>
                    <a:p>
                      <a:pPr>
                        <a:lnSpc>
                          <a:spcPct val="107000"/>
                        </a:lnSpc>
                        <a:spcAft>
                          <a:spcPts val="800"/>
                        </a:spcAft>
                      </a:pPr>
                      <a:r>
                        <a:rPr lang="en-IN" sz="2400" b="0" kern="1200" dirty="0">
                          <a:solidFill>
                            <a:srgbClr val="C00000"/>
                          </a:solidFill>
                          <a:effectLst/>
                          <a:latin typeface="+mn-lt"/>
                          <a:ea typeface="+mn-ea"/>
                          <a:cs typeface="+mn-cs"/>
                        </a:rPr>
                        <a:t>Pronoun ‘I’: 4</a:t>
                      </a:r>
                    </a:p>
                    <a:p>
                      <a:pPr>
                        <a:lnSpc>
                          <a:spcPct val="107000"/>
                        </a:lnSpc>
                        <a:spcAft>
                          <a:spcPts val="800"/>
                        </a:spcAft>
                      </a:pPr>
                      <a:r>
                        <a:rPr lang="en-IN" sz="2400" b="0" kern="1200" dirty="0">
                          <a:solidFill>
                            <a:srgbClr val="C00000"/>
                          </a:solidFill>
                          <a:effectLst/>
                          <a:latin typeface="+mn-lt"/>
                          <a:ea typeface="+mn-ea"/>
                          <a:cs typeface="+mn-cs"/>
                        </a:rPr>
                        <a:t>Pronoun ‘We’: 2</a:t>
                      </a:r>
                      <a:endParaRPr lang="en-IN" sz="2400" b="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bl>
          </a:graphicData>
        </a:graphic>
      </p:graphicFrame>
      <p:sp>
        <p:nvSpPr>
          <p:cNvPr id="12" name="Rectangle 11"/>
          <p:cNvSpPr/>
          <p:nvPr/>
        </p:nvSpPr>
        <p:spPr>
          <a:xfrm>
            <a:off x="274022" y="448264"/>
            <a:ext cx="5821978" cy="707886"/>
          </a:xfrm>
          <a:prstGeom prst="rect">
            <a:avLst/>
          </a:prstGeom>
        </p:spPr>
        <p:txBody>
          <a:bodyPr wrap="none">
            <a:spAutoFit/>
          </a:bodyPr>
          <a:lstStyle/>
          <a:p>
            <a:r>
              <a:rPr lang="en-US" sz="4000" dirty="0">
                <a:latin typeface="+mj-lt"/>
                <a:ea typeface="+mj-ea"/>
                <a:cs typeface="+mj-cs"/>
              </a:rPr>
              <a:t>Apologize/</a:t>
            </a:r>
            <a:r>
              <a:rPr lang="en-US" sz="4000" dirty="0" err="1">
                <a:latin typeface="+mj-lt"/>
                <a:ea typeface="+mj-ea"/>
                <a:cs typeface="+mj-cs"/>
              </a:rPr>
              <a:t>Apologise</a:t>
            </a:r>
            <a:r>
              <a:rPr lang="en-US" sz="4000" dirty="0">
                <a:latin typeface="+mj-lt"/>
                <a:ea typeface="+mj-ea"/>
                <a:cs typeface="+mj-cs"/>
              </a:rPr>
              <a:t> (verb) </a:t>
            </a:r>
            <a:endParaRPr lang="en-IN" sz="4000" dirty="0">
              <a:latin typeface="+mj-lt"/>
              <a:ea typeface="+mj-ea"/>
              <a:cs typeface="+mj-cs"/>
            </a:endParaRPr>
          </a:p>
        </p:txBody>
      </p:sp>
    </p:spTree>
    <p:extLst>
      <p:ext uri="{BB962C8B-B14F-4D97-AF65-F5344CB8AC3E}">
        <p14:creationId xmlns:p14="http://schemas.microsoft.com/office/powerpoint/2010/main" val="12761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732800" y="481833"/>
            <a:ext cx="9996000" cy="732800"/>
          </a:xfrm>
          <a:prstGeom prst="rect">
            <a:avLst/>
          </a:prstGeom>
        </p:spPr>
        <p:txBody>
          <a:bodyPr vert="horz" wrap="square" lIns="121900" tIns="121900" rIns="121900" bIns="121900" rtlCol="0" anchor="b" anchorCtr="0">
            <a:noAutofit/>
          </a:bodyPr>
          <a:lstStyle/>
          <a:p>
            <a:pPr lvl="0"/>
            <a:r>
              <a:rPr lang="en-IN" sz="3600" dirty="0">
                <a:latin typeface="Encode Sans"/>
              </a:rPr>
              <a:t>RESEARCH GAP AND RESEARCH PROBLEM</a:t>
            </a:r>
            <a:endParaRPr lang="en" sz="3600" dirty="0">
              <a:latin typeface="Encode Sans"/>
            </a:endParaRPr>
          </a:p>
        </p:txBody>
      </p:sp>
      <p:sp>
        <p:nvSpPr>
          <p:cNvPr id="104" name="Shape 104"/>
          <p:cNvSpPr txBox="1">
            <a:spLocks noGrp="1"/>
          </p:cNvSpPr>
          <p:nvPr>
            <p:ph type="body" idx="1"/>
          </p:nvPr>
        </p:nvSpPr>
        <p:spPr>
          <a:xfrm>
            <a:off x="1303695" y="1725229"/>
            <a:ext cx="9791025" cy="3291840"/>
          </a:xfrm>
          <a:prstGeom prst="rect">
            <a:avLst/>
          </a:prstGeom>
        </p:spPr>
        <p:txBody>
          <a:bodyPr vert="horz" wrap="square" lIns="121900" tIns="121900" rIns="121900" bIns="121900" rtlCol="0" anchor="t" anchorCtr="0">
            <a:noAutofit/>
          </a:bodyPr>
          <a:lstStyle/>
          <a:p>
            <a:pPr>
              <a:buClr>
                <a:schemeClr val="dk1"/>
              </a:buClr>
              <a:buSzPts val="1100"/>
              <a:buNone/>
            </a:pPr>
            <a:r>
              <a:rPr lang="en-IN" sz="2400" b="1" dirty="0">
                <a:latin typeface="Encode Sans"/>
              </a:rPr>
              <a:t>Culturally, Indians seem to perceive  the act of  a public apology as an admission of guilt.</a:t>
            </a:r>
          </a:p>
          <a:p>
            <a:pPr>
              <a:buClr>
                <a:schemeClr val="dk1"/>
              </a:buClr>
              <a:buSzPts val="1100"/>
              <a:buNone/>
            </a:pPr>
            <a:endParaRPr lang="en" sz="2400" b="1" dirty="0">
              <a:solidFill>
                <a:srgbClr val="FFFFFF"/>
              </a:solidFill>
              <a:latin typeface="Encode Sans"/>
            </a:endParaRPr>
          </a:p>
          <a:p>
            <a:r>
              <a:rPr lang="en-IN" sz="2400" dirty="0">
                <a:latin typeface="Encode Sans"/>
              </a:rPr>
              <a:t>Public apologies common in many countries like Japan and Hong Kong.</a:t>
            </a:r>
          </a:p>
          <a:p>
            <a:pPr>
              <a:buNone/>
            </a:pPr>
            <a:r>
              <a:rPr lang="en-IN" sz="2400" dirty="0">
                <a:latin typeface="Encode Sans"/>
              </a:rPr>
              <a:t> </a:t>
            </a:r>
          </a:p>
          <a:p>
            <a:r>
              <a:rPr lang="en-IN" sz="2400" dirty="0">
                <a:latin typeface="Encode Sans"/>
              </a:rPr>
              <a:t>Indian companies seem to be hesitant in using this communication tool in times of difficulty, to reach out to their customers in particular and to the stakeholders at large. </a:t>
            </a:r>
          </a:p>
          <a:p>
            <a:endParaRPr lang="en-IN" sz="2400" dirty="0">
              <a:latin typeface="Encode Sans"/>
            </a:endParaRPr>
          </a:p>
        </p:txBody>
      </p:sp>
      <p:sp>
        <p:nvSpPr>
          <p:cNvPr id="105" name="Shape 105"/>
          <p:cNvSpPr txBox="1">
            <a:spLocks noGrp="1"/>
          </p:cNvSpPr>
          <p:nvPr>
            <p:ph type="body" idx="2"/>
          </p:nvPr>
        </p:nvSpPr>
        <p:spPr>
          <a:xfrm>
            <a:off x="8333331" y="4937986"/>
            <a:ext cx="3127069" cy="679241"/>
          </a:xfrm>
          <a:prstGeom prst="rect">
            <a:avLst/>
          </a:prstGeom>
        </p:spPr>
        <p:txBody>
          <a:bodyPr vert="horz" wrap="square" lIns="121900" tIns="121900" rIns="121900" bIns="121900" rtlCol="0" anchor="t" anchorCtr="0">
            <a:noAutofit/>
          </a:bodyPr>
          <a:lstStyle/>
          <a:p>
            <a:pPr>
              <a:spcBef>
                <a:spcPts val="1333"/>
              </a:spcBef>
              <a:spcAft>
                <a:spcPts val="1333"/>
              </a:spcAft>
              <a:buNone/>
            </a:pPr>
            <a:r>
              <a:rPr lang="en-IN" sz="1600" b="1" dirty="0"/>
              <a:t>(Maddux et al, 2012).</a:t>
            </a:r>
            <a:r>
              <a:rPr lang="en" sz="1600" b="1" dirty="0"/>
              <a:t> </a:t>
            </a:r>
            <a:endParaRPr lang="en-IN" sz="1600" dirty="0"/>
          </a:p>
          <a:p>
            <a:pPr>
              <a:spcBef>
                <a:spcPts val="1333"/>
              </a:spcBef>
              <a:spcAft>
                <a:spcPts val="1333"/>
              </a:spcAft>
              <a:buClr>
                <a:schemeClr val="dk1"/>
              </a:buClr>
              <a:buSzPts val="1100"/>
              <a:buNone/>
            </a:pPr>
            <a:endParaRPr sz="1600" dirty="0">
              <a:solidFill>
                <a:srgbClr val="F55C21"/>
              </a:solidFill>
            </a:endParaRPr>
          </a:p>
          <a:p>
            <a:pPr>
              <a:spcBef>
                <a:spcPts val="1333"/>
              </a:spcBef>
              <a:spcAft>
                <a:spcPts val="1333"/>
              </a:spcAft>
              <a:buNone/>
            </a:pPr>
            <a:endParaRPr sz="1600" dirty="0">
              <a:solidFill>
                <a:srgbClr val="F55C21"/>
              </a:solidFill>
            </a:endParaRPr>
          </a:p>
        </p:txBody>
      </p:sp>
      <p:sp>
        <p:nvSpPr>
          <p:cNvPr id="106" name="Shape 106"/>
          <p:cNvSpPr txBox="1">
            <a:spLocks noGrp="1"/>
          </p:cNvSpPr>
          <p:nvPr>
            <p:ph type="sldNum" idx="12"/>
          </p:nvPr>
        </p:nvSpPr>
        <p:spPr>
          <a:xfrm>
            <a:off x="10728800" y="6125133"/>
            <a:ext cx="1463200" cy="732800"/>
          </a:xfrm>
          <a:prstGeom prst="rect">
            <a:avLst/>
          </a:prstGeom>
        </p:spPr>
        <p:txBody>
          <a:bodyPr vert="horz" wrap="square" lIns="121900" tIns="121900" rIns="121900" bIns="121900" rtlCol="0" anchor="ctr" anchorCtr="0">
            <a:noAutofit/>
          </a:bodyPr>
          <a:lstStyle/>
          <a:p>
            <a:fld id="{00000000-1234-1234-1234-123412341234}" type="slidenum">
              <a:rPr lang="en"/>
              <a:pPr/>
              <a:t>4</a:t>
            </a:fld>
            <a:endParaRPr lang="en"/>
          </a:p>
        </p:txBody>
      </p:sp>
      <p:grpSp>
        <p:nvGrpSpPr>
          <p:cNvPr id="7" name="Group 6"/>
          <p:cNvGrpSpPr/>
          <p:nvPr/>
        </p:nvGrpSpPr>
        <p:grpSpPr>
          <a:xfrm>
            <a:off x="0" y="1172282"/>
            <a:ext cx="12192000" cy="215756"/>
            <a:chOff x="0" y="1172282"/>
            <a:chExt cx="12192000" cy="215756"/>
          </a:xfrm>
          <a:solidFill>
            <a:schemeClr val="accent6">
              <a:lumMod val="75000"/>
            </a:schemeClr>
          </a:solidFill>
        </p:grpSpPr>
        <p:cxnSp>
          <p:nvCxnSpPr>
            <p:cNvPr id="3" name="Straight Connector 2"/>
            <p:cNvCxnSpPr/>
            <p:nvPr/>
          </p:nvCxnSpPr>
          <p:spPr>
            <a:xfrm>
              <a:off x="0" y="1307272"/>
              <a:ext cx="12192000" cy="1683"/>
            </a:xfrm>
            <a:prstGeom prst="line">
              <a:avLst/>
            </a:prstGeom>
            <a:grpFill/>
            <a:ln w="25400">
              <a:solidFill>
                <a:srgbClr val="C00000"/>
              </a:solidFill>
            </a:ln>
          </p:spPr>
          <p:style>
            <a:lnRef idx="3">
              <a:schemeClr val="dk1"/>
            </a:lnRef>
            <a:fillRef idx="0">
              <a:schemeClr val="dk1"/>
            </a:fillRef>
            <a:effectRef idx="2">
              <a:schemeClr val="dk1"/>
            </a:effectRef>
            <a:fontRef idx="minor">
              <a:schemeClr val="tx1"/>
            </a:fontRef>
          </p:style>
        </p:cxnSp>
        <p:sp>
          <p:nvSpPr>
            <p:cNvPr id="4" name="Diamond 3"/>
            <p:cNvSpPr/>
            <p:nvPr/>
          </p:nvSpPr>
          <p:spPr>
            <a:xfrm>
              <a:off x="10988040" y="1172282"/>
              <a:ext cx="213360" cy="215756"/>
            </a:xfrm>
            <a:prstGeom prst="diamond">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 name="Group 1"/>
          <p:cNvGrpSpPr/>
          <p:nvPr/>
        </p:nvGrpSpPr>
        <p:grpSpPr>
          <a:xfrm>
            <a:off x="0" y="6347334"/>
            <a:ext cx="12192000" cy="510666"/>
            <a:chOff x="0" y="6030811"/>
            <a:chExt cx="12192000" cy="510666"/>
          </a:xfrm>
        </p:grpSpPr>
        <p:sp>
          <p:nvSpPr>
            <p:cNvPr id="8" name="Rectangle 7"/>
            <p:cNvSpPr/>
            <p:nvPr/>
          </p:nvSpPr>
          <p:spPr>
            <a:xfrm>
              <a:off x="0" y="6030811"/>
              <a:ext cx="12192000" cy="5106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0" y="6075189"/>
              <a:ext cx="2026920" cy="466288"/>
            </a:xfrm>
            <a:prstGeom prst="rect">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662722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4" name="Text Placeholder 3"/>
          <p:cNvSpPr>
            <a:spLocks noGrp="1"/>
          </p:cNvSpPr>
          <p:nvPr>
            <p:ph type="body" idx="1"/>
          </p:nvPr>
        </p:nvSpPr>
        <p:spPr>
          <a:prstGeom prst="rect">
            <a:avLst/>
          </a:prstGeom>
        </p:spPr>
        <p:txBody>
          <a:bodyPr wrap="square">
            <a:spAutoFit/>
          </a:bodyPr>
          <a:lstStyle/>
          <a:p>
            <a:pPr lvl="0"/>
            <a:r>
              <a:rPr lang="en-US" dirty="0"/>
              <a:t>An act of cogitation, with a high objective score and no emotion label, it can be used in formal communication where emotionally laden words are to be avoided. </a:t>
            </a:r>
          </a:p>
        </p:txBody>
      </p:sp>
    </p:spTree>
    <p:extLst>
      <p:ext uri="{BB962C8B-B14F-4D97-AF65-F5344CB8AC3E}">
        <p14:creationId xmlns:p14="http://schemas.microsoft.com/office/powerpoint/2010/main" val="3838045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Regret </a:t>
            </a:r>
            <a:r>
              <a:rPr lang="en-US" dirty="0"/>
              <a:t>(verb) </a:t>
            </a:r>
            <a:endParaRPr lang="en-IN" dirty="0"/>
          </a:p>
        </p:txBody>
      </p:sp>
      <p:sp>
        <p:nvSpPr>
          <p:cNvPr id="4" name="Slide Number Placeholder 3"/>
          <p:cNvSpPr>
            <a:spLocks noGrp="1"/>
          </p:cNvSpPr>
          <p:nvPr>
            <p:ph type="sldNum" idx="12"/>
          </p:nvPr>
        </p:nvSpPr>
        <p:spPr/>
        <p:txBody>
          <a:bodyPr/>
          <a:lstStyle/>
          <a:p>
            <a:fld id="{00000000-1234-1234-1234-123412341234}" type="slidenum">
              <a:rPr lang="en" smtClean="0"/>
              <a:pPr/>
              <a:t>41</a:t>
            </a:fld>
            <a:endParaRPr lang="en"/>
          </a:p>
        </p:txBody>
      </p:sp>
      <p:graphicFrame>
        <p:nvGraphicFramePr>
          <p:cNvPr id="11" name="Table 10"/>
          <p:cNvGraphicFramePr>
            <a:graphicFrameLocks noGrp="1"/>
          </p:cNvGraphicFramePr>
          <p:nvPr>
            <p:extLst>
              <p:ext uri="{D42A27DB-BD31-4B8C-83A1-F6EECF244321}">
                <p14:modId xmlns:p14="http://schemas.microsoft.com/office/powerpoint/2010/main" val="3655348909"/>
              </p:ext>
            </p:extLst>
          </p:nvPr>
        </p:nvGraphicFramePr>
        <p:xfrm>
          <a:off x="703395" y="1935480"/>
          <a:ext cx="10162725" cy="3826955"/>
        </p:xfrm>
        <a:graphic>
          <a:graphicData uri="http://schemas.openxmlformats.org/drawingml/2006/table">
            <a:tbl>
              <a:tblPr firstRow="1" firstCol="1" bandRow="1">
                <a:tableStyleId>{5C22544A-7EE6-4342-B048-85BDC9FD1C3A}</a:tableStyleId>
              </a:tblPr>
              <a:tblGrid>
                <a:gridCol w="216375">
                  <a:extLst>
                    <a:ext uri="{9D8B030D-6E8A-4147-A177-3AD203B41FA5}">
                      <a16:colId xmlns:a16="http://schemas.microsoft.com/office/drawing/2014/main" val="20000"/>
                    </a:ext>
                  </a:extLst>
                </a:gridCol>
                <a:gridCol w="3880830">
                  <a:extLst>
                    <a:ext uri="{9D8B030D-6E8A-4147-A177-3AD203B41FA5}">
                      <a16:colId xmlns:a16="http://schemas.microsoft.com/office/drawing/2014/main" val="20001"/>
                    </a:ext>
                  </a:extLst>
                </a:gridCol>
                <a:gridCol w="1844040">
                  <a:extLst>
                    <a:ext uri="{9D8B030D-6E8A-4147-A177-3AD203B41FA5}">
                      <a16:colId xmlns:a16="http://schemas.microsoft.com/office/drawing/2014/main" val="20002"/>
                    </a:ext>
                  </a:extLst>
                </a:gridCol>
                <a:gridCol w="2255520">
                  <a:extLst>
                    <a:ext uri="{9D8B030D-6E8A-4147-A177-3AD203B41FA5}">
                      <a16:colId xmlns:a16="http://schemas.microsoft.com/office/drawing/2014/main" val="20003"/>
                    </a:ext>
                  </a:extLst>
                </a:gridCol>
                <a:gridCol w="1965960">
                  <a:extLst>
                    <a:ext uri="{9D8B030D-6E8A-4147-A177-3AD203B41FA5}">
                      <a16:colId xmlns:a16="http://schemas.microsoft.com/office/drawing/2014/main" val="20004"/>
                    </a:ext>
                  </a:extLst>
                </a:gridCol>
              </a:tblGrid>
              <a:tr h="3352800">
                <a:tc>
                  <a:txBody>
                    <a:bodyPr/>
                    <a:lstStyle/>
                    <a:p>
                      <a:pPr>
                        <a:lnSpc>
                          <a:spcPct val="107000"/>
                        </a:lnSpc>
                        <a:spcAft>
                          <a:spcPts val="0"/>
                        </a:spcAft>
                      </a:pPr>
                      <a:endParaRPr lang="en-IN"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2400" b="0" dirty="0">
                          <a:solidFill>
                            <a:schemeClr val="tx1"/>
                          </a:solidFill>
                          <a:effectLst/>
                        </a:rPr>
                        <a:t>Feel remorse for; feel sorry for; be contrite about</a:t>
                      </a:r>
                    </a:p>
                    <a:p>
                      <a:pPr>
                        <a:lnSpc>
                          <a:spcPct val="107000"/>
                        </a:lnSpc>
                        <a:spcAft>
                          <a:spcPts val="0"/>
                        </a:spcAft>
                      </a:pPr>
                      <a:endParaRPr lang="en-IN" sz="2400" b="1" u="none" strike="noStrike" dirty="0">
                        <a:solidFill>
                          <a:schemeClr val="tx1"/>
                        </a:solidFill>
                        <a:effectLst/>
                      </a:endParaRPr>
                    </a:p>
                    <a:p>
                      <a:pPr>
                        <a:lnSpc>
                          <a:spcPct val="107000"/>
                        </a:lnSpc>
                        <a:spcAft>
                          <a:spcPts val="0"/>
                        </a:spcAft>
                      </a:pPr>
                      <a:r>
                        <a:rPr lang="en-IN" sz="2400" b="1" u="none" strike="noStrike" dirty="0">
                          <a:solidFill>
                            <a:schemeClr val="tx1"/>
                          </a:solidFill>
                          <a:effectLst/>
                        </a:rPr>
                        <a:t>inherited </a:t>
                      </a:r>
                      <a:r>
                        <a:rPr lang="en-IN" sz="2400" b="1" u="none" strike="noStrike" dirty="0" err="1">
                          <a:solidFill>
                            <a:schemeClr val="tx1"/>
                          </a:solidFill>
                          <a:effectLst/>
                        </a:rPr>
                        <a:t>hypernym</a:t>
                      </a:r>
                      <a:r>
                        <a:rPr lang="en-IN" sz="2400" b="1" dirty="0">
                          <a:solidFill>
                            <a:schemeClr val="tx1"/>
                          </a:solidFill>
                          <a:effectLst/>
                        </a:rPr>
                        <a:t>-</a:t>
                      </a:r>
                    </a:p>
                    <a:p>
                      <a:pPr>
                        <a:lnSpc>
                          <a:spcPct val="107000"/>
                        </a:lnSpc>
                        <a:spcAft>
                          <a:spcPts val="0"/>
                        </a:spcAft>
                      </a:pPr>
                      <a:r>
                        <a:rPr lang="en-IN" sz="2400" b="0" u="none" strike="noStrike" dirty="0">
                          <a:solidFill>
                            <a:schemeClr val="tx1"/>
                          </a:solidFill>
                          <a:effectLst/>
                        </a:rPr>
                        <a:t>feel</a:t>
                      </a:r>
                      <a:r>
                        <a:rPr lang="en-IN" sz="2400" b="0" dirty="0">
                          <a:solidFill>
                            <a:schemeClr val="tx1"/>
                          </a:solidFill>
                          <a:effectLst/>
                        </a:rPr>
                        <a:t>, </a:t>
                      </a:r>
                      <a:r>
                        <a:rPr lang="en-IN" sz="2400" b="0" u="none" strike="noStrike" dirty="0">
                          <a:solidFill>
                            <a:schemeClr val="tx1"/>
                          </a:solidFill>
                          <a:effectLst/>
                        </a:rPr>
                        <a:t>experience</a:t>
                      </a:r>
                      <a:r>
                        <a:rPr lang="en-IN" sz="2400" b="0" dirty="0">
                          <a:solidFill>
                            <a:schemeClr val="tx1"/>
                          </a:solidFill>
                          <a:effectLst/>
                        </a:rPr>
                        <a:t> (undergo an emotional sensation or be in a particular state of mind) </a:t>
                      </a:r>
                    </a:p>
                    <a:p>
                      <a:pPr>
                        <a:lnSpc>
                          <a:spcPct val="107000"/>
                        </a:lnSpc>
                        <a:spcAft>
                          <a:spcPts val="0"/>
                        </a:spcAft>
                      </a:pPr>
                      <a:r>
                        <a:rPr lang="en-IN" sz="2400" b="0" dirty="0">
                          <a:solidFill>
                            <a:schemeClr val="tx1"/>
                          </a:solidFill>
                          <a:effectLst/>
                        </a:rPr>
                        <a:t> </a:t>
                      </a:r>
                    </a:p>
                  </a:txBody>
                  <a:tcPr marL="68580" marR="68580" marT="0" marB="0">
                    <a:noFill/>
                  </a:tcPr>
                </a:tc>
                <a:tc>
                  <a:txBody>
                    <a:bodyPr/>
                    <a:lstStyle/>
                    <a:p>
                      <a:pPr algn="ctr">
                        <a:lnSpc>
                          <a:spcPct val="107000"/>
                        </a:lnSpc>
                        <a:spcAft>
                          <a:spcPts val="0"/>
                        </a:spcAft>
                      </a:pPr>
                      <a:r>
                        <a:rPr lang="en-US" sz="2400" b="0" dirty="0">
                          <a:solidFill>
                            <a:schemeClr val="tx1"/>
                          </a:solidFill>
                          <a:effectLst/>
                        </a:rPr>
                        <a:t>Pos-0.25</a:t>
                      </a:r>
                      <a:endParaRPr lang="en-IN" sz="2400" b="0" dirty="0">
                        <a:solidFill>
                          <a:schemeClr val="tx1"/>
                        </a:solidFill>
                        <a:effectLst/>
                      </a:endParaRPr>
                    </a:p>
                    <a:p>
                      <a:pPr algn="ctr">
                        <a:lnSpc>
                          <a:spcPct val="107000"/>
                        </a:lnSpc>
                        <a:spcAft>
                          <a:spcPts val="0"/>
                        </a:spcAft>
                      </a:pPr>
                      <a:r>
                        <a:rPr lang="en-US" sz="2400" b="0" dirty="0" err="1">
                          <a:solidFill>
                            <a:schemeClr val="tx1"/>
                          </a:solidFill>
                          <a:effectLst/>
                        </a:rPr>
                        <a:t>Neg</a:t>
                      </a:r>
                      <a:r>
                        <a:rPr lang="en-US" sz="2400" b="0" dirty="0">
                          <a:solidFill>
                            <a:schemeClr val="tx1"/>
                          </a:solidFill>
                          <a:effectLst/>
                        </a:rPr>
                        <a:t>- 0</a:t>
                      </a:r>
                      <a:endParaRPr lang="en-IN" sz="2400" b="0" dirty="0">
                        <a:solidFill>
                          <a:schemeClr val="tx1"/>
                        </a:solidFill>
                        <a:effectLst/>
                      </a:endParaRPr>
                    </a:p>
                    <a:p>
                      <a:pPr algn="ctr">
                        <a:lnSpc>
                          <a:spcPct val="107000"/>
                        </a:lnSpc>
                        <a:spcAft>
                          <a:spcPts val="0"/>
                        </a:spcAft>
                      </a:pPr>
                      <a:r>
                        <a:rPr lang="en-US" sz="2400" b="0" dirty="0">
                          <a:solidFill>
                            <a:srgbClr val="C00000"/>
                          </a:solidFill>
                          <a:effectLst/>
                        </a:rPr>
                        <a:t>Obj-0.75</a:t>
                      </a:r>
                      <a:endParaRPr lang="en-IN" sz="2400" b="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en-IN" sz="2400" b="0" dirty="0">
                          <a:solidFill>
                            <a:schemeClr val="tx1"/>
                          </a:solidFill>
                          <a:effectLst/>
                        </a:rPr>
                        <a:t>Repentance - compunction</a:t>
                      </a:r>
                      <a:endParaRPr lang="en-IN"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800"/>
                        </a:spcAft>
                      </a:pPr>
                      <a:r>
                        <a:rPr lang="en-IN" sz="2400" b="1" dirty="0">
                          <a:solidFill>
                            <a:srgbClr val="C00000"/>
                          </a:solidFill>
                          <a:effectLst/>
                        </a:rPr>
                        <a:t>6</a:t>
                      </a:r>
                    </a:p>
                    <a:p>
                      <a:pPr>
                        <a:lnSpc>
                          <a:spcPct val="107000"/>
                        </a:lnSpc>
                        <a:spcAft>
                          <a:spcPts val="800"/>
                        </a:spcAft>
                      </a:pPr>
                      <a:r>
                        <a:rPr lang="en-IN" sz="2400" b="0" kern="1200" dirty="0">
                          <a:solidFill>
                            <a:schemeClr val="tx1"/>
                          </a:solidFill>
                          <a:effectLst/>
                          <a:latin typeface="+mn-lt"/>
                          <a:ea typeface="+mn-ea"/>
                          <a:cs typeface="+mn-cs"/>
                        </a:rPr>
                        <a:t>All </a:t>
                      </a:r>
                      <a:r>
                        <a:rPr lang="en-IN" sz="2400" b="0" kern="1200" dirty="0">
                          <a:solidFill>
                            <a:srgbClr val="98220A"/>
                          </a:solidFill>
                          <a:effectLst/>
                          <a:latin typeface="+mn-lt"/>
                          <a:ea typeface="+mn-ea"/>
                          <a:cs typeface="+mn-cs"/>
                        </a:rPr>
                        <a:t>Individual(s) in a role </a:t>
                      </a:r>
                      <a:r>
                        <a:rPr lang="en-IN" sz="2400" b="0" kern="1200" dirty="0">
                          <a:solidFill>
                            <a:schemeClr val="tx1"/>
                          </a:solidFill>
                          <a:effectLst/>
                          <a:latin typeface="+mn-lt"/>
                          <a:ea typeface="+mn-ea"/>
                          <a:cs typeface="+mn-cs"/>
                        </a:rPr>
                        <a:t>(11)</a:t>
                      </a:r>
                    </a:p>
                    <a:p>
                      <a:pPr>
                        <a:lnSpc>
                          <a:spcPct val="107000"/>
                        </a:lnSpc>
                        <a:spcAft>
                          <a:spcPts val="800"/>
                        </a:spcAft>
                      </a:pPr>
                      <a:r>
                        <a:rPr lang="en-IN" sz="2400" b="0" kern="1200" dirty="0">
                          <a:solidFill>
                            <a:schemeClr val="tx1"/>
                          </a:solidFill>
                          <a:effectLst/>
                          <a:latin typeface="+mn-lt"/>
                          <a:ea typeface="+mn-ea"/>
                          <a:cs typeface="+mn-cs"/>
                        </a:rPr>
                        <a:t>“deeply” :3 times</a:t>
                      </a:r>
                    </a:p>
                    <a:p>
                      <a:pPr>
                        <a:lnSpc>
                          <a:spcPct val="107000"/>
                        </a:lnSpc>
                        <a:spcAft>
                          <a:spcPts val="800"/>
                        </a:spcAft>
                      </a:pPr>
                      <a:r>
                        <a:rPr lang="en-IN" sz="2400" b="0" kern="1200" dirty="0">
                          <a:solidFill>
                            <a:schemeClr val="tx1"/>
                          </a:solidFill>
                          <a:effectLst/>
                          <a:latin typeface="+mn-lt"/>
                          <a:ea typeface="+mn-ea"/>
                          <a:cs typeface="+mn-cs"/>
                        </a:rPr>
                        <a:t>Personal pronoun I/We: 5 times</a:t>
                      </a:r>
                      <a:endParaRPr lang="en-IN"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62930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4" name="Text Placeholder 2"/>
          <p:cNvSpPr>
            <a:spLocks noGrp="1"/>
          </p:cNvSpPr>
          <p:nvPr>
            <p:ph type="body" idx="1"/>
          </p:nvPr>
        </p:nvSpPr>
        <p:spPr/>
        <p:txBody>
          <a:bodyPr>
            <a:normAutofit/>
          </a:bodyPr>
          <a:lstStyle/>
          <a:p>
            <a:pPr marL="0" lvl="0" indent="0">
              <a:buNone/>
            </a:pPr>
            <a:endParaRPr lang="en-IN" sz="2667" dirty="0"/>
          </a:p>
          <a:p>
            <a:pPr lvl="0"/>
            <a:r>
              <a:rPr lang="en-US" sz="2667" dirty="0"/>
              <a:t>A kind of feeling, which has a high objective score but an emotion label of repentance.</a:t>
            </a:r>
          </a:p>
          <a:p>
            <a:pPr lvl="0"/>
            <a:r>
              <a:rPr lang="en-US" sz="2667" dirty="0"/>
              <a:t>Compared to the verb ‘apology’ ,  verb ‘regret’ also implies repentance. Further implying, less chances of repetition of the offence.  </a:t>
            </a:r>
          </a:p>
          <a:p>
            <a:pPr lvl="0"/>
            <a:r>
              <a:rPr lang="en-US" sz="2667" dirty="0"/>
              <a:t>Does it also mean more sincerity ?</a:t>
            </a:r>
            <a:endParaRPr lang="en-IN" sz="2667" dirty="0"/>
          </a:p>
          <a:p>
            <a:endParaRPr lang="en-IN" sz="2667" dirty="0"/>
          </a:p>
        </p:txBody>
      </p:sp>
    </p:spTree>
    <p:extLst>
      <p:ext uri="{BB962C8B-B14F-4D97-AF65-F5344CB8AC3E}">
        <p14:creationId xmlns:p14="http://schemas.microsoft.com/office/powerpoint/2010/main" val="3006097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Apology/Apologies</a:t>
            </a:r>
            <a:r>
              <a:rPr lang="en-US" dirty="0"/>
              <a:t> (noun)</a:t>
            </a:r>
            <a:endParaRPr lang="en-IN" dirty="0"/>
          </a:p>
        </p:txBody>
      </p:sp>
      <p:sp>
        <p:nvSpPr>
          <p:cNvPr id="4" name="Slide Number Placeholder 3"/>
          <p:cNvSpPr>
            <a:spLocks noGrp="1"/>
          </p:cNvSpPr>
          <p:nvPr>
            <p:ph type="sldNum" idx="12"/>
          </p:nvPr>
        </p:nvSpPr>
        <p:spPr/>
        <p:txBody>
          <a:bodyPr/>
          <a:lstStyle/>
          <a:p>
            <a:fld id="{00000000-1234-1234-1234-123412341234}" type="slidenum">
              <a:rPr lang="en" smtClean="0"/>
              <a:pPr/>
              <a:t>43</a:t>
            </a:fld>
            <a:endParaRPr lang="en"/>
          </a:p>
        </p:txBody>
      </p:sp>
      <p:grpSp>
        <p:nvGrpSpPr>
          <p:cNvPr id="5" name="Group 4"/>
          <p:cNvGrpSpPr/>
          <p:nvPr/>
        </p:nvGrpSpPr>
        <p:grpSpPr>
          <a:xfrm>
            <a:off x="0" y="776989"/>
            <a:ext cx="12192000" cy="215756"/>
            <a:chOff x="0" y="1172282"/>
            <a:chExt cx="12192000" cy="215756"/>
          </a:xfrm>
          <a:solidFill>
            <a:schemeClr val="accent6">
              <a:lumMod val="75000"/>
            </a:schemeClr>
          </a:solidFill>
        </p:grpSpPr>
        <p:cxnSp>
          <p:nvCxnSpPr>
            <p:cNvPr id="6" name="Straight Connector 5"/>
            <p:cNvCxnSpPr/>
            <p:nvPr/>
          </p:nvCxnSpPr>
          <p:spPr>
            <a:xfrm>
              <a:off x="0" y="1307272"/>
              <a:ext cx="12192000" cy="1683"/>
            </a:xfrm>
            <a:prstGeom prst="line">
              <a:avLst/>
            </a:prstGeom>
            <a:grpFill/>
            <a:ln w="25400">
              <a:solidFill>
                <a:srgbClr val="C00000"/>
              </a:solidFill>
            </a:ln>
          </p:spPr>
          <p:style>
            <a:lnRef idx="3">
              <a:schemeClr val="dk1"/>
            </a:lnRef>
            <a:fillRef idx="0">
              <a:schemeClr val="dk1"/>
            </a:fillRef>
            <a:effectRef idx="2">
              <a:schemeClr val="dk1"/>
            </a:effectRef>
            <a:fontRef idx="minor">
              <a:schemeClr val="tx1"/>
            </a:fontRef>
          </p:style>
        </p:cxnSp>
        <p:sp>
          <p:nvSpPr>
            <p:cNvPr id="7" name="Diamond 6"/>
            <p:cNvSpPr/>
            <p:nvPr/>
          </p:nvSpPr>
          <p:spPr>
            <a:xfrm>
              <a:off x="10988040" y="1172282"/>
              <a:ext cx="213360" cy="215756"/>
            </a:xfrm>
            <a:prstGeom prst="diamond">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 name="Group 7"/>
          <p:cNvGrpSpPr/>
          <p:nvPr/>
        </p:nvGrpSpPr>
        <p:grpSpPr>
          <a:xfrm>
            <a:off x="0" y="6347334"/>
            <a:ext cx="12192000" cy="510666"/>
            <a:chOff x="0" y="6030811"/>
            <a:chExt cx="12192000" cy="510666"/>
          </a:xfrm>
        </p:grpSpPr>
        <p:sp>
          <p:nvSpPr>
            <p:cNvPr id="9" name="Rectangle 8"/>
            <p:cNvSpPr/>
            <p:nvPr/>
          </p:nvSpPr>
          <p:spPr>
            <a:xfrm>
              <a:off x="0" y="6030811"/>
              <a:ext cx="12192000" cy="5106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6075189"/>
              <a:ext cx="2026920" cy="466288"/>
            </a:xfrm>
            <a:prstGeom prst="rect">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12" name="Table 11"/>
          <p:cNvGraphicFramePr>
            <a:graphicFrameLocks noGrp="1"/>
          </p:cNvGraphicFramePr>
          <p:nvPr>
            <p:extLst>
              <p:ext uri="{D42A27DB-BD31-4B8C-83A1-F6EECF244321}">
                <p14:modId xmlns:p14="http://schemas.microsoft.com/office/powerpoint/2010/main" val="2611330341"/>
              </p:ext>
            </p:extLst>
          </p:nvPr>
        </p:nvGraphicFramePr>
        <p:xfrm>
          <a:off x="814804" y="1340154"/>
          <a:ext cx="10508517" cy="3928555"/>
        </p:xfrm>
        <a:graphic>
          <a:graphicData uri="http://schemas.openxmlformats.org/drawingml/2006/table">
            <a:tbl>
              <a:tblPr firstRow="1" firstCol="1" bandRow="1">
                <a:tableStyleId>{5C22544A-7EE6-4342-B048-85BDC9FD1C3A}</a:tableStyleId>
              </a:tblPr>
              <a:tblGrid>
                <a:gridCol w="167918">
                  <a:extLst>
                    <a:ext uri="{9D8B030D-6E8A-4147-A177-3AD203B41FA5}">
                      <a16:colId xmlns:a16="http://schemas.microsoft.com/office/drawing/2014/main" val="20000"/>
                    </a:ext>
                  </a:extLst>
                </a:gridCol>
                <a:gridCol w="4185373">
                  <a:extLst>
                    <a:ext uri="{9D8B030D-6E8A-4147-A177-3AD203B41FA5}">
                      <a16:colId xmlns:a16="http://schemas.microsoft.com/office/drawing/2014/main" val="20001"/>
                    </a:ext>
                  </a:extLst>
                </a:gridCol>
                <a:gridCol w="1542742">
                  <a:extLst>
                    <a:ext uri="{9D8B030D-6E8A-4147-A177-3AD203B41FA5}">
                      <a16:colId xmlns:a16="http://schemas.microsoft.com/office/drawing/2014/main" val="20002"/>
                    </a:ext>
                  </a:extLst>
                </a:gridCol>
                <a:gridCol w="1810361">
                  <a:extLst>
                    <a:ext uri="{9D8B030D-6E8A-4147-A177-3AD203B41FA5}">
                      <a16:colId xmlns:a16="http://schemas.microsoft.com/office/drawing/2014/main" val="20003"/>
                    </a:ext>
                  </a:extLst>
                </a:gridCol>
                <a:gridCol w="2802123">
                  <a:extLst>
                    <a:ext uri="{9D8B030D-6E8A-4147-A177-3AD203B41FA5}">
                      <a16:colId xmlns:a16="http://schemas.microsoft.com/office/drawing/2014/main" val="20004"/>
                    </a:ext>
                  </a:extLst>
                </a:gridCol>
              </a:tblGrid>
              <a:tr h="0">
                <a:tc>
                  <a:txBody>
                    <a:bodyPr/>
                    <a:lstStyle/>
                    <a:p>
                      <a:pPr>
                        <a:lnSpc>
                          <a:spcPct val="107000"/>
                        </a:lnSpc>
                        <a:spcAft>
                          <a:spcPts val="0"/>
                        </a:spcAft>
                      </a:pPr>
                      <a:endParaRPr lang="en-IN"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800"/>
                        </a:spcAft>
                      </a:pPr>
                      <a:r>
                        <a:rPr lang="en-IN" sz="2400" b="0" dirty="0">
                          <a:solidFill>
                            <a:schemeClr val="tx1"/>
                          </a:solidFill>
                          <a:effectLst/>
                        </a:rPr>
                        <a:t>An expression of regret at having caused trouble for someone</a:t>
                      </a:r>
                    </a:p>
                    <a:p>
                      <a:pPr>
                        <a:lnSpc>
                          <a:spcPct val="107000"/>
                        </a:lnSpc>
                        <a:spcAft>
                          <a:spcPts val="800"/>
                        </a:spcAft>
                      </a:pPr>
                      <a:r>
                        <a:rPr lang="en-IN" sz="2400" b="0" dirty="0">
                          <a:solidFill>
                            <a:schemeClr val="tx1"/>
                          </a:solidFill>
                          <a:effectLst/>
                        </a:rPr>
                        <a:t> </a:t>
                      </a:r>
                      <a:r>
                        <a:rPr lang="en-IN" sz="2400" b="0" u="none" strike="noStrike" dirty="0">
                          <a:solidFill>
                            <a:schemeClr val="tx1"/>
                          </a:solidFill>
                          <a:effectLst/>
                        </a:rPr>
                        <a:t>direct </a:t>
                      </a:r>
                      <a:r>
                        <a:rPr lang="en-IN" sz="2400" b="0" u="none" strike="noStrike" dirty="0" err="1">
                          <a:solidFill>
                            <a:schemeClr val="tx1"/>
                          </a:solidFill>
                          <a:effectLst/>
                        </a:rPr>
                        <a:t>hypernym</a:t>
                      </a:r>
                      <a:r>
                        <a:rPr lang="en-IN" sz="2400" b="0" dirty="0">
                          <a:solidFill>
                            <a:schemeClr val="tx1"/>
                          </a:solidFill>
                          <a:effectLst/>
                        </a:rPr>
                        <a:t>  </a:t>
                      </a:r>
                    </a:p>
                    <a:p>
                      <a:pPr>
                        <a:lnSpc>
                          <a:spcPct val="107000"/>
                        </a:lnSpc>
                        <a:spcAft>
                          <a:spcPts val="800"/>
                        </a:spcAft>
                      </a:pPr>
                      <a:r>
                        <a:rPr lang="en-IN" sz="2400" b="0" u="none" strike="noStrike" dirty="0">
                          <a:solidFill>
                            <a:schemeClr val="tx1"/>
                          </a:solidFill>
                          <a:effectLst/>
                          <a:hlinkClick r:id="rId2"/>
                        </a:rPr>
                        <a:t>S:</a:t>
                      </a:r>
                      <a:r>
                        <a:rPr lang="en-IN" sz="2400" b="0" dirty="0">
                          <a:solidFill>
                            <a:schemeClr val="tx1"/>
                          </a:solidFill>
                          <a:effectLst/>
                        </a:rPr>
                        <a:t> (n) </a:t>
                      </a:r>
                      <a:r>
                        <a:rPr lang="en-IN" sz="2400" b="0" u="none" strike="noStrike" dirty="0">
                          <a:solidFill>
                            <a:srgbClr val="98220A"/>
                          </a:solidFill>
                          <a:effectLst/>
                        </a:rPr>
                        <a:t>acknowledgment</a:t>
                      </a:r>
                      <a:r>
                        <a:rPr lang="en-IN" sz="2400" b="0" dirty="0">
                          <a:solidFill>
                            <a:schemeClr val="tx1"/>
                          </a:solidFill>
                          <a:effectLst/>
                        </a:rPr>
                        <a:t>, </a:t>
                      </a:r>
                      <a:r>
                        <a:rPr lang="en-IN" sz="2400" b="0" u="none" strike="noStrike" dirty="0">
                          <a:solidFill>
                            <a:schemeClr val="tx1"/>
                          </a:solidFill>
                          <a:effectLst/>
                        </a:rPr>
                        <a:t>acknowledgement</a:t>
                      </a:r>
                      <a:r>
                        <a:rPr lang="en-IN" sz="2400" b="0" dirty="0">
                          <a:solidFill>
                            <a:schemeClr val="tx1"/>
                          </a:solidFill>
                          <a:effectLst/>
                        </a:rPr>
                        <a:t> (a statement acknowledging something or someone)  </a:t>
                      </a:r>
                    </a:p>
                    <a:p>
                      <a:pPr>
                        <a:lnSpc>
                          <a:spcPct val="107000"/>
                        </a:lnSpc>
                        <a:spcAft>
                          <a:spcPts val="800"/>
                        </a:spcAft>
                      </a:pPr>
                      <a:r>
                        <a:rPr lang="en-IN" sz="2400" b="0" dirty="0">
                          <a:solidFill>
                            <a:schemeClr val="tx1"/>
                          </a:solidFill>
                          <a:effectLst/>
                        </a:rPr>
                        <a:t> </a:t>
                      </a:r>
                      <a:endParaRPr lang="en-IN"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0"/>
                        </a:spcAft>
                      </a:pPr>
                      <a:r>
                        <a:rPr lang="en-US" sz="2400" b="0" dirty="0">
                          <a:solidFill>
                            <a:schemeClr val="tx1"/>
                          </a:solidFill>
                          <a:effectLst/>
                        </a:rPr>
                        <a:t>Pos-0.375</a:t>
                      </a:r>
                      <a:endParaRPr lang="en-IN" sz="2400" b="0" dirty="0">
                        <a:solidFill>
                          <a:schemeClr val="tx1"/>
                        </a:solidFill>
                        <a:effectLst/>
                      </a:endParaRPr>
                    </a:p>
                    <a:p>
                      <a:pPr algn="ctr">
                        <a:lnSpc>
                          <a:spcPct val="107000"/>
                        </a:lnSpc>
                        <a:spcAft>
                          <a:spcPts val="0"/>
                        </a:spcAft>
                      </a:pPr>
                      <a:r>
                        <a:rPr lang="en-US" sz="2400" b="0" dirty="0" err="1">
                          <a:solidFill>
                            <a:srgbClr val="C00000"/>
                          </a:solidFill>
                          <a:effectLst/>
                        </a:rPr>
                        <a:t>Neg</a:t>
                      </a:r>
                      <a:r>
                        <a:rPr lang="en-US" sz="2400" b="0" dirty="0">
                          <a:solidFill>
                            <a:srgbClr val="C00000"/>
                          </a:solidFill>
                          <a:effectLst/>
                        </a:rPr>
                        <a:t>- 0.5</a:t>
                      </a:r>
                      <a:endParaRPr lang="en-IN" sz="2400" b="0" dirty="0">
                        <a:solidFill>
                          <a:srgbClr val="C00000"/>
                        </a:solidFill>
                        <a:effectLst/>
                      </a:endParaRPr>
                    </a:p>
                    <a:p>
                      <a:pPr algn="ctr">
                        <a:lnSpc>
                          <a:spcPct val="107000"/>
                        </a:lnSpc>
                        <a:spcAft>
                          <a:spcPts val="0"/>
                        </a:spcAft>
                      </a:pPr>
                      <a:r>
                        <a:rPr lang="en-US" sz="2400" b="0" dirty="0">
                          <a:solidFill>
                            <a:schemeClr val="tx1"/>
                          </a:solidFill>
                          <a:effectLst/>
                        </a:rPr>
                        <a:t>Obj-0.125</a:t>
                      </a:r>
                      <a:endParaRPr lang="en-IN"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en-IN" sz="2800" b="0" dirty="0">
                          <a:solidFill>
                            <a:srgbClr val="C00000"/>
                          </a:solidFill>
                          <a:effectLst/>
                        </a:rPr>
                        <a:t>No </a:t>
                      </a:r>
                    </a:p>
                    <a:p>
                      <a:pPr algn="ctr">
                        <a:lnSpc>
                          <a:spcPct val="107000"/>
                        </a:lnSpc>
                        <a:spcAft>
                          <a:spcPts val="800"/>
                        </a:spcAft>
                      </a:pPr>
                      <a:r>
                        <a:rPr lang="en-IN" sz="2800" b="0" dirty="0">
                          <a:solidFill>
                            <a:srgbClr val="C00000"/>
                          </a:solidFill>
                          <a:effectLst/>
                        </a:rPr>
                        <a:t>result </a:t>
                      </a:r>
                      <a:endParaRPr lang="en-IN" sz="2800" b="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en-IN" sz="2400" b="1" dirty="0">
                          <a:solidFill>
                            <a:srgbClr val="C00000"/>
                          </a:solidFill>
                          <a:effectLst/>
                        </a:rPr>
                        <a:t>7</a:t>
                      </a:r>
                    </a:p>
                    <a:p>
                      <a:pPr>
                        <a:lnSpc>
                          <a:spcPct val="107000"/>
                        </a:lnSpc>
                        <a:spcAft>
                          <a:spcPts val="800"/>
                        </a:spcAft>
                      </a:pPr>
                      <a:r>
                        <a:rPr lang="en-IN" sz="2400" b="0" kern="1200" dirty="0">
                          <a:solidFill>
                            <a:schemeClr val="tx1"/>
                          </a:solidFill>
                          <a:effectLst/>
                          <a:latin typeface="+mn-lt"/>
                          <a:ea typeface="+mn-ea"/>
                          <a:cs typeface="+mn-cs"/>
                        </a:rPr>
                        <a:t>Individual(s) in a role: 6 (11)</a:t>
                      </a:r>
                    </a:p>
                    <a:p>
                      <a:pPr>
                        <a:lnSpc>
                          <a:spcPct val="107000"/>
                        </a:lnSpc>
                        <a:spcAft>
                          <a:spcPts val="800"/>
                        </a:spcAft>
                      </a:pPr>
                      <a:r>
                        <a:rPr lang="en-IN" sz="2400" b="0" kern="1200" dirty="0">
                          <a:solidFill>
                            <a:schemeClr val="tx1"/>
                          </a:solidFill>
                          <a:effectLst/>
                          <a:latin typeface="+mn-lt"/>
                          <a:ea typeface="+mn-ea"/>
                          <a:cs typeface="+mn-cs"/>
                        </a:rPr>
                        <a:t>Organization: 1 (3)</a:t>
                      </a:r>
                    </a:p>
                    <a:p>
                      <a:pPr>
                        <a:lnSpc>
                          <a:spcPct val="107000"/>
                        </a:lnSpc>
                        <a:spcAft>
                          <a:spcPts val="800"/>
                        </a:spcAft>
                      </a:pPr>
                      <a:r>
                        <a:rPr lang="en-IN" sz="2400" b="0" kern="1200" dirty="0">
                          <a:solidFill>
                            <a:srgbClr val="98220A"/>
                          </a:solidFill>
                          <a:effectLst/>
                          <a:latin typeface="+mn-lt"/>
                          <a:ea typeface="+mn-ea"/>
                          <a:cs typeface="+mn-cs"/>
                        </a:rPr>
                        <a:t>Individuals:</a:t>
                      </a:r>
                      <a:r>
                        <a:rPr lang="en-IN" sz="2400" b="0" kern="1200" baseline="0" dirty="0">
                          <a:solidFill>
                            <a:srgbClr val="98220A"/>
                          </a:solidFill>
                          <a:effectLst/>
                          <a:latin typeface="+mn-lt"/>
                          <a:ea typeface="+mn-ea"/>
                          <a:cs typeface="+mn-cs"/>
                        </a:rPr>
                        <a:t> 0</a:t>
                      </a:r>
                      <a:endParaRPr lang="en-IN" sz="2400" b="0" kern="1200" dirty="0">
                        <a:solidFill>
                          <a:srgbClr val="98220A"/>
                        </a:solidFill>
                        <a:effectLst/>
                        <a:latin typeface="+mn-lt"/>
                        <a:ea typeface="+mn-ea"/>
                        <a:cs typeface="+mn-cs"/>
                      </a:endParaRPr>
                    </a:p>
                    <a:p>
                      <a:pPr>
                        <a:lnSpc>
                          <a:spcPct val="107000"/>
                        </a:lnSpc>
                        <a:spcAft>
                          <a:spcPts val="800"/>
                        </a:spcAft>
                      </a:pPr>
                      <a:r>
                        <a:rPr lang="en-IN" sz="2400" b="0" kern="1200" dirty="0">
                          <a:solidFill>
                            <a:schemeClr val="tx1"/>
                          </a:solidFill>
                          <a:effectLst/>
                          <a:latin typeface="+mn-lt"/>
                          <a:ea typeface="+mn-ea"/>
                          <a:cs typeface="+mn-cs"/>
                        </a:rPr>
                        <a:t>6 with intensifiers(wholehearted, sincere, unconditional)</a:t>
                      </a:r>
                      <a:endParaRPr lang="en-IN"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74424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graphicFrame>
        <p:nvGraphicFramePr>
          <p:cNvPr id="3" name="Diagram 2"/>
          <p:cNvGraphicFramePr/>
          <p:nvPr>
            <p:extLst>
              <p:ext uri="{D42A27DB-BD31-4B8C-83A1-F6EECF244321}">
                <p14:modId xmlns:p14="http://schemas.microsoft.com/office/powerpoint/2010/main" val="3010767169"/>
              </p:ext>
            </p:extLst>
          </p:nvPr>
        </p:nvGraphicFramePr>
        <p:xfrm>
          <a:off x="703393" y="1278762"/>
          <a:ext cx="9996000" cy="500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131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graphicFrame>
        <p:nvGraphicFramePr>
          <p:cNvPr id="5" name="Diagram 4"/>
          <p:cNvGraphicFramePr/>
          <p:nvPr>
            <p:extLst>
              <p:ext uri="{D42A27DB-BD31-4B8C-83A1-F6EECF244321}">
                <p14:modId xmlns:p14="http://schemas.microsoft.com/office/powerpoint/2010/main" val="3658692853"/>
              </p:ext>
            </p:extLst>
          </p:nvPr>
        </p:nvGraphicFramePr>
        <p:xfrm>
          <a:off x="732800" y="1600200"/>
          <a:ext cx="9996000" cy="392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146388" y="5514535"/>
            <a:ext cx="3657600" cy="646331"/>
          </a:xfrm>
          <a:prstGeom prst="rect">
            <a:avLst/>
          </a:prstGeom>
          <a:noFill/>
          <a:ln>
            <a:solidFill>
              <a:srgbClr val="98220A"/>
            </a:solidFill>
          </a:ln>
        </p:spPr>
        <p:txBody>
          <a:bodyPr wrap="square" rtlCol="0">
            <a:spAutoFit/>
          </a:bodyPr>
          <a:lstStyle/>
          <a:p>
            <a:r>
              <a:rPr lang="en-IN" dirty="0"/>
              <a:t>*All occurrences of “sorry” are with first person pronouns</a:t>
            </a:r>
          </a:p>
        </p:txBody>
      </p:sp>
    </p:spTree>
    <p:extLst>
      <p:ext uri="{BB962C8B-B14F-4D97-AF65-F5344CB8AC3E}">
        <p14:creationId xmlns:p14="http://schemas.microsoft.com/office/powerpoint/2010/main" val="4265153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Regret</a:t>
            </a:r>
            <a:r>
              <a:rPr lang="en-US" dirty="0"/>
              <a:t> (noun)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67887766"/>
              </p:ext>
            </p:extLst>
          </p:nvPr>
        </p:nvGraphicFramePr>
        <p:xfrm>
          <a:off x="703393" y="1508760"/>
          <a:ext cx="9995998" cy="3587496"/>
        </p:xfrm>
        <a:graphic>
          <a:graphicData uri="http://schemas.openxmlformats.org/drawingml/2006/table">
            <a:tbl>
              <a:tblPr firstRow="1" firstCol="1" bandRow="1">
                <a:tableStyleId>{5C22544A-7EE6-4342-B048-85BDC9FD1C3A}</a:tableStyleId>
              </a:tblPr>
              <a:tblGrid>
                <a:gridCol w="253862">
                  <a:extLst>
                    <a:ext uri="{9D8B030D-6E8A-4147-A177-3AD203B41FA5}">
                      <a16:colId xmlns:a16="http://schemas.microsoft.com/office/drawing/2014/main" val="20000"/>
                    </a:ext>
                  </a:extLst>
                </a:gridCol>
                <a:gridCol w="4422464">
                  <a:extLst>
                    <a:ext uri="{9D8B030D-6E8A-4147-A177-3AD203B41FA5}">
                      <a16:colId xmlns:a16="http://schemas.microsoft.com/office/drawing/2014/main" val="20001"/>
                    </a:ext>
                  </a:extLst>
                </a:gridCol>
                <a:gridCol w="2728794">
                  <a:extLst>
                    <a:ext uri="{9D8B030D-6E8A-4147-A177-3AD203B41FA5}">
                      <a16:colId xmlns:a16="http://schemas.microsoft.com/office/drawing/2014/main" val="20002"/>
                    </a:ext>
                  </a:extLst>
                </a:gridCol>
                <a:gridCol w="1172646">
                  <a:extLst>
                    <a:ext uri="{9D8B030D-6E8A-4147-A177-3AD203B41FA5}">
                      <a16:colId xmlns:a16="http://schemas.microsoft.com/office/drawing/2014/main" val="20003"/>
                    </a:ext>
                  </a:extLst>
                </a:gridCol>
                <a:gridCol w="1418232">
                  <a:extLst>
                    <a:ext uri="{9D8B030D-6E8A-4147-A177-3AD203B41FA5}">
                      <a16:colId xmlns:a16="http://schemas.microsoft.com/office/drawing/2014/main" val="20004"/>
                    </a:ext>
                  </a:extLst>
                </a:gridCol>
              </a:tblGrid>
              <a:tr h="3125615">
                <a:tc>
                  <a:txBody>
                    <a:bodyPr/>
                    <a:lstStyle/>
                    <a:p>
                      <a:pPr>
                        <a:lnSpc>
                          <a:spcPct val="107000"/>
                        </a:lnSpc>
                        <a:spcAft>
                          <a:spcPts val="0"/>
                        </a:spcAft>
                      </a:pPr>
                      <a:endParaRPr lang="en-IN"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l">
                        <a:lnSpc>
                          <a:spcPct val="107000"/>
                        </a:lnSpc>
                        <a:spcAft>
                          <a:spcPts val="0"/>
                        </a:spcAft>
                      </a:pPr>
                      <a:r>
                        <a:rPr lang="en-IN" sz="2000" b="0" dirty="0">
                          <a:solidFill>
                            <a:schemeClr val="tx1"/>
                          </a:solidFill>
                        </a:rPr>
                        <a:t>S: rue, ruefulness </a:t>
                      </a:r>
                      <a:r>
                        <a:rPr lang="en-IN" sz="2000" b="0" dirty="0">
                          <a:solidFill>
                            <a:schemeClr val="tx1"/>
                          </a:solidFill>
                          <a:effectLst/>
                        </a:rPr>
                        <a:t>sadness associated with some wrong done or some disappointment. </a:t>
                      </a:r>
                    </a:p>
                    <a:p>
                      <a:pPr>
                        <a:lnSpc>
                          <a:spcPct val="107000"/>
                        </a:lnSpc>
                        <a:spcAft>
                          <a:spcPts val="0"/>
                        </a:spcAft>
                      </a:pPr>
                      <a:endParaRPr lang="en-IN" sz="2000" b="0" dirty="0">
                        <a:solidFill>
                          <a:schemeClr val="tx1"/>
                        </a:solidFill>
                        <a:effectLst/>
                      </a:endParaRPr>
                    </a:p>
                    <a:p>
                      <a:pPr>
                        <a:lnSpc>
                          <a:spcPct val="107000"/>
                        </a:lnSpc>
                        <a:spcAft>
                          <a:spcPts val="0"/>
                        </a:spcAft>
                      </a:pPr>
                      <a:r>
                        <a:rPr lang="en-IN" sz="2000" b="1" dirty="0">
                          <a:solidFill>
                            <a:schemeClr val="tx1"/>
                          </a:solidFill>
                          <a:effectLst/>
                        </a:rPr>
                        <a:t>Direct </a:t>
                      </a:r>
                      <a:r>
                        <a:rPr lang="en-IN" sz="2000" b="1" dirty="0" err="1">
                          <a:solidFill>
                            <a:schemeClr val="tx1"/>
                          </a:solidFill>
                          <a:effectLst/>
                        </a:rPr>
                        <a:t>hypernymy</a:t>
                      </a:r>
                      <a:r>
                        <a:rPr lang="en-IN" sz="2000" b="1" dirty="0">
                          <a:solidFill>
                            <a:schemeClr val="tx1"/>
                          </a:solidFill>
                          <a:effectLst/>
                        </a:rPr>
                        <a:t> </a:t>
                      </a:r>
                      <a:r>
                        <a:rPr lang="en-IN" sz="2000" b="0" dirty="0">
                          <a:solidFill>
                            <a:schemeClr val="tx1"/>
                          </a:solidFill>
                          <a:effectLst/>
                        </a:rPr>
                        <a:t>-the concept of sadness </a:t>
                      </a:r>
                      <a:r>
                        <a:rPr lang="en-IN" sz="2000" b="0" dirty="0">
                          <a:solidFill>
                            <a:schemeClr val="tx1"/>
                          </a:solidFill>
                          <a:effectLst/>
                          <a:highlight>
                            <a:srgbClr val="FFFFFF"/>
                          </a:highlight>
                        </a:rPr>
                        <a:t>which is </a:t>
                      </a:r>
                      <a:r>
                        <a:rPr lang="en-IN" sz="2000" b="1" dirty="0">
                          <a:solidFill>
                            <a:srgbClr val="98220A"/>
                          </a:solidFill>
                          <a:effectLst/>
                          <a:highlight>
                            <a:srgbClr val="FFFFFF"/>
                          </a:highlight>
                        </a:rPr>
                        <a:t>emotions experienced when not in a state of well-being</a:t>
                      </a:r>
                      <a:r>
                        <a:rPr lang="en-IN" sz="2000" b="0" dirty="0">
                          <a:solidFill>
                            <a:schemeClr val="tx1"/>
                          </a:solidFill>
                          <a:effectLst/>
                          <a:highlight>
                            <a:srgbClr val="FFFFFF"/>
                          </a:highlight>
                        </a:rPr>
                        <a:t>. Followed by the concept of   feeling or the experiencing of affective and emotional states. </a:t>
                      </a:r>
                      <a:r>
                        <a:rPr lang="en-IN" sz="2000" b="0" dirty="0">
                          <a:solidFill>
                            <a:schemeClr val="tx1"/>
                          </a:solidFill>
                          <a:effectLst/>
                        </a:rPr>
                        <a:t> </a:t>
                      </a:r>
                    </a:p>
                    <a:p>
                      <a:pPr>
                        <a:lnSpc>
                          <a:spcPct val="107000"/>
                        </a:lnSpc>
                        <a:spcAft>
                          <a:spcPts val="0"/>
                        </a:spcAft>
                      </a:pPr>
                      <a:r>
                        <a:rPr lang="en-IN" sz="2000" b="0" dirty="0">
                          <a:solidFill>
                            <a:schemeClr val="tx1"/>
                          </a:solidFill>
                          <a:effectLst/>
                        </a:rPr>
                        <a:t> </a:t>
                      </a:r>
                      <a:endParaRPr lang="en-IN"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US" sz="2000" b="0" dirty="0">
                          <a:solidFill>
                            <a:schemeClr val="tx1"/>
                          </a:solidFill>
                          <a:effectLst/>
                        </a:rPr>
                        <a:t>Pos-0.125</a:t>
                      </a:r>
                      <a:endParaRPr lang="en-IN" sz="2000" b="0" dirty="0">
                        <a:solidFill>
                          <a:schemeClr val="tx1"/>
                        </a:solidFill>
                        <a:effectLst/>
                      </a:endParaRPr>
                    </a:p>
                    <a:p>
                      <a:pPr>
                        <a:lnSpc>
                          <a:spcPct val="107000"/>
                        </a:lnSpc>
                        <a:spcAft>
                          <a:spcPts val="0"/>
                        </a:spcAft>
                      </a:pPr>
                      <a:r>
                        <a:rPr lang="en-US" sz="2000" b="0" dirty="0" err="1">
                          <a:solidFill>
                            <a:srgbClr val="C00000"/>
                          </a:solidFill>
                          <a:effectLst/>
                        </a:rPr>
                        <a:t>Neg</a:t>
                      </a:r>
                      <a:r>
                        <a:rPr lang="en-US" sz="2000" b="0" dirty="0">
                          <a:solidFill>
                            <a:srgbClr val="C00000"/>
                          </a:solidFill>
                          <a:effectLst/>
                        </a:rPr>
                        <a:t>- 0.625</a:t>
                      </a:r>
                      <a:endParaRPr lang="en-IN" sz="2000" b="0" dirty="0">
                        <a:solidFill>
                          <a:srgbClr val="C00000"/>
                        </a:solidFill>
                        <a:effectLst/>
                      </a:endParaRPr>
                    </a:p>
                    <a:p>
                      <a:pPr>
                        <a:lnSpc>
                          <a:spcPct val="107000"/>
                        </a:lnSpc>
                        <a:spcAft>
                          <a:spcPts val="0"/>
                        </a:spcAft>
                      </a:pPr>
                      <a:r>
                        <a:rPr lang="en-US" sz="2000" b="0" dirty="0">
                          <a:solidFill>
                            <a:schemeClr val="tx1"/>
                          </a:solidFill>
                          <a:effectLst/>
                        </a:rPr>
                        <a:t>Obj-0.25</a:t>
                      </a:r>
                      <a:endParaRPr lang="en-IN"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800"/>
                        </a:spcAft>
                      </a:pPr>
                      <a:r>
                        <a:rPr lang="en-IN" sz="2000" b="0" dirty="0">
                          <a:solidFill>
                            <a:schemeClr val="tx1"/>
                          </a:solidFill>
                          <a:effectLst/>
                        </a:rPr>
                        <a:t>Regret- </a:t>
                      </a:r>
                    </a:p>
                    <a:p>
                      <a:pPr>
                        <a:lnSpc>
                          <a:spcPct val="107000"/>
                        </a:lnSpc>
                        <a:spcAft>
                          <a:spcPts val="800"/>
                        </a:spcAft>
                      </a:pPr>
                      <a:r>
                        <a:rPr lang="en-IN" sz="2000" b="0" dirty="0">
                          <a:solidFill>
                            <a:schemeClr val="tx1"/>
                          </a:solidFill>
                          <a:effectLst/>
                        </a:rPr>
                        <a:t>Sorrow</a:t>
                      </a:r>
                      <a:endParaRPr lang="en-IN"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800"/>
                        </a:spcAft>
                      </a:pPr>
                      <a:r>
                        <a:rPr lang="en-IN" sz="2000" b="0" dirty="0">
                          <a:solidFill>
                            <a:schemeClr val="tx1"/>
                          </a:solidFill>
                          <a:effectLst/>
                        </a:rPr>
                        <a:t>2</a:t>
                      </a:r>
                    </a:p>
                    <a:p>
                      <a:pPr>
                        <a:lnSpc>
                          <a:spcPct val="107000"/>
                        </a:lnSpc>
                        <a:spcAft>
                          <a:spcPts val="800"/>
                        </a:spcAft>
                      </a:pPr>
                      <a:r>
                        <a:rPr lang="en-IN"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Both</a:t>
                      </a:r>
                      <a:r>
                        <a:rPr lang="en-IN" sz="2000" b="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by Individuals (4)</a:t>
                      </a:r>
                      <a:endParaRPr lang="en-IN"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25305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graphicFrame>
        <p:nvGraphicFramePr>
          <p:cNvPr id="4" name="Diagram 3"/>
          <p:cNvGraphicFramePr/>
          <p:nvPr>
            <p:extLst>
              <p:ext uri="{D42A27DB-BD31-4B8C-83A1-F6EECF244321}">
                <p14:modId xmlns:p14="http://schemas.microsoft.com/office/powerpoint/2010/main" val="3969165490"/>
              </p:ext>
            </p:extLst>
          </p:nvPr>
        </p:nvGraphicFramePr>
        <p:xfrm>
          <a:off x="703393" y="1164102"/>
          <a:ext cx="9996000" cy="392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6711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61" y="292744"/>
            <a:ext cx="9996000" cy="732800"/>
          </a:xfrm>
        </p:spPr>
        <p:txBody>
          <a:bodyPr>
            <a:normAutofit fontScale="90000"/>
          </a:bodyPr>
          <a:lstStyle/>
          <a:p>
            <a:r>
              <a:rPr lang="en-IN" dirty="0">
                <a:latin typeface="Encode Sans"/>
              </a:rPr>
              <a:t>Limitations of the Study</a:t>
            </a:r>
          </a:p>
        </p:txBody>
      </p:sp>
      <p:sp>
        <p:nvSpPr>
          <p:cNvPr id="3" name="Text Placeholder 2"/>
          <p:cNvSpPr>
            <a:spLocks noGrp="1"/>
          </p:cNvSpPr>
          <p:nvPr>
            <p:ph type="body" idx="1"/>
          </p:nvPr>
        </p:nvSpPr>
        <p:spPr>
          <a:xfrm>
            <a:off x="873477" y="1951893"/>
            <a:ext cx="9996000" cy="3928400"/>
          </a:xfrm>
        </p:spPr>
        <p:txBody>
          <a:bodyPr/>
          <a:lstStyle/>
          <a:p>
            <a:r>
              <a:rPr lang="en-IN" dirty="0"/>
              <a:t>Limited corpus</a:t>
            </a:r>
          </a:p>
          <a:p>
            <a:r>
              <a:rPr lang="en-IN" dirty="0"/>
              <a:t>Impact of intensifiers and pronouns not studied</a:t>
            </a:r>
          </a:p>
        </p:txBody>
      </p:sp>
    </p:spTree>
    <p:extLst>
      <p:ext uri="{BB962C8B-B14F-4D97-AF65-F5344CB8AC3E}">
        <p14:creationId xmlns:p14="http://schemas.microsoft.com/office/powerpoint/2010/main" val="3930678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32799" y="306052"/>
            <a:ext cx="9996000" cy="732800"/>
          </a:xfrm>
        </p:spPr>
        <p:txBody>
          <a:bodyPr>
            <a:normAutofit fontScale="90000"/>
          </a:bodyPr>
          <a:lstStyle/>
          <a:p>
            <a:r>
              <a:rPr lang="en-US" dirty="0">
                <a:latin typeface="Encode Sans"/>
              </a:rPr>
              <a:t>Future plan </a:t>
            </a:r>
            <a:endParaRPr lang="en-IN" dirty="0">
              <a:latin typeface="Encode Sans"/>
            </a:endParaRPr>
          </a:p>
        </p:txBody>
      </p:sp>
      <p:sp>
        <p:nvSpPr>
          <p:cNvPr id="3" name="Text Placeholder 2"/>
          <p:cNvSpPr>
            <a:spLocks noGrp="1"/>
          </p:cNvSpPr>
          <p:nvPr>
            <p:ph type="body" idx="1"/>
          </p:nvPr>
        </p:nvSpPr>
        <p:spPr>
          <a:xfrm>
            <a:off x="760772" y="1611394"/>
            <a:ext cx="10440628" cy="4495799"/>
          </a:xfrm>
        </p:spPr>
        <p:txBody>
          <a:bodyPr>
            <a:normAutofit fontScale="92500" lnSpcReduction="10000"/>
          </a:bodyPr>
          <a:lstStyle/>
          <a:p>
            <a:endParaRPr lang="en-US" sz="2667" dirty="0">
              <a:latin typeface="Encode Sans"/>
            </a:endParaRPr>
          </a:p>
          <a:p>
            <a:endParaRPr lang="en-IN" sz="2667" dirty="0">
              <a:latin typeface="Encode Sans"/>
            </a:endParaRPr>
          </a:p>
          <a:p>
            <a:r>
              <a:rPr lang="en-US" sz="2400" dirty="0">
                <a:latin typeface="Encode Sans"/>
              </a:rPr>
              <a:t>Conduct a cross-cultural analysis of written public apologies, to explore whether the linguistic aspects are affected by culture and environment. </a:t>
            </a:r>
          </a:p>
          <a:p>
            <a:pPr marL="0" indent="0">
              <a:buNone/>
            </a:pPr>
            <a:endParaRPr lang="en-US" sz="2400" dirty="0">
              <a:latin typeface="Encode Sans"/>
            </a:endParaRPr>
          </a:p>
          <a:p>
            <a:r>
              <a:rPr lang="en-US" sz="2400" dirty="0">
                <a:latin typeface="Encode Sans"/>
              </a:rPr>
              <a:t>Validate the psycholinguistic analysis by mapping it to the readers’ perception of these keywords. </a:t>
            </a:r>
          </a:p>
          <a:p>
            <a:endParaRPr lang="en-US" sz="2400" dirty="0">
              <a:latin typeface="Encode Sans"/>
            </a:endParaRPr>
          </a:p>
          <a:p>
            <a:r>
              <a:rPr lang="en-US" sz="2400" dirty="0">
                <a:latin typeface="Encode Sans"/>
              </a:rPr>
              <a:t>Do a cross-lingual analysis by studying the lexical semantics of apology related words in native Indian languages.</a:t>
            </a:r>
          </a:p>
          <a:p>
            <a:endParaRPr lang="en-US" sz="2400" dirty="0">
              <a:latin typeface="Encode Sans"/>
            </a:endParaRPr>
          </a:p>
          <a:p>
            <a:r>
              <a:rPr lang="en-IN" sz="2400" dirty="0">
                <a:latin typeface="Encode Sans"/>
              </a:rPr>
              <a:t>Study the impact of intensifiers (deeply, sincerely, unconditional, terrible) and pronouns (I, we).</a:t>
            </a:r>
          </a:p>
          <a:p>
            <a:pPr marL="0" indent="0">
              <a:buNone/>
            </a:pPr>
            <a:endParaRPr lang="en-IN" sz="2400" dirty="0">
              <a:latin typeface="Encode Sans"/>
            </a:endParaRPr>
          </a:p>
          <a:p>
            <a:r>
              <a:rPr lang="en-IN" sz="2400" dirty="0">
                <a:latin typeface="Encode Sans"/>
              </a:rPr>
              <a:t>Make  the study interdisciplinary by lending it to computational analysis.</a:t>
            </a:r>
            <a:endParaRPr lang="en-IN" sz="2667" dirty="0">
              <a:latin typeface="Encode Sans"/>
            </a:endParaRPr>
          </a:p>
        </p:txBody>
      </p:sp>
      <p:sp>
        <p:nvSpPr>
          <p:cNvPr id="4" name="Slide Number Placeholder 3"/>
          <p:cNvSpPr>
            <a:spLocks noGrp="1"/>
          </p:cNvSpPr>
          <p:nvPr>
            <p:ph type="sldNum" idx="12"/>
          </p:nvPr>
        </p:nvSpPr>
        <p:spPr/>
        <p:txBody>
          <a:bodyPr/>
          <a:lstStyle/>
          <a:p>
            <a:fld id="{00000000-1234-1234-1234-123412341234}" type="slidenum">
              <a:rPr lang="en" smtClean="0"/>
              <a:pPr/>
              <a:t>49</a:t>
            </a:fld>
            <a:endParaRPr lang="en"/>
          </a:p>
        </p:txBody>
      </p:sp>
      <p:grpSp>
        <p:nvGrpSpPr>
          <p:cNvPr id="5" name="Group 4"/>
          <p:cNvGrpSpPr/>
          <p:nvPr/>
        </p:nvGrpSpPr>
        <p:grpSpPr>
          <a:xfrm>
            <a:off x="0" y="1132260"/>
            <a:ext cx="12192000" cy="215756"/>
            <a:chOff x="0" y="1172282"/>
            <a:chExt cx="12192000" cy="215756"/>
          </a:xfrm>
          <a:solidFill>
            <a:schemeClr val="accent6">
              <a:lumMod val="75000"/>
            </a:schemeClr>
          </a:solidFill>
        </p:grpSpPr>
        <p:cxnSp>
          <p:nvCxnSpPr>
            <p:cNvPr id="6" name="Straight Connector 5"/>
            <p:cNvCxnSpPr/>
            <p:nvPr/>
          </p:nvCxnSpPr>
          <p:spPr>
            <a:xfrm>
              <a:off x="0" y="1307272"/>
              <a:ext cx="12192000" cy="1683"/>
            </a:xfrm>
            <a:prstGeom prst="line">
              <a:avLst/>
            </a:prstGeom>
            <a:grpFill/>
            <a:ln w="25400">
              <a:solidFill>
                <a:srgbClr val="C00000"/>
              </a:solidFill>
            </a:ln>
          </p:spPr>
          <p:style>
            <a:lnRef idx="3">
              <a:schemeClr val="dk1"/>
            </a:lnRef>
            <a:fillRef idx="0">
              <a:schemeClr val="dk1"/>
            </a:fillRef>
            <a:effectRef idx="2">
              <a:schemeClr val="dk1"/>
            </a:effectRef>
            <a:fontRef idx="minor">
              <a:schemeClr val="tx1"/>
            </a:fontRef>
          </p:style>
        </p:cxnSp>
        <p:sp>
          <p:nvSpPr>
            <p:cNvPr id="7" name="Diamond 6"/>
            <p:cNvSpPr/>
            <p:nvPr/>
          </p:nvSpPr>
          <p:spPr>
            <a:xfrm>
              <a:off x="10988040" y="1172282"/>
              <a:ext cx="213360" cy="215756"/>
            </a:xfrm>
            <a:prstGeom prst="diamond">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6369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6" name="Shape 106"/>
          <p:cNvSpPr txBox="1">
            <a:spLocks noGrp="1"/>
          </p:cNvSpPr>
          <p:nvPr>
            <p:ph type="sldNum" idx="12"/>
          </p:nvPr>
        </p:nvSpPr>
        <p:spPr>
          <a:xfrm>
            <a:off x="10728800" y="6125133"/>
            <a:ext cx="1463200" cy="732800"/>
          </a:xfrm>
          <a:prstGeom prst="rect">
            <a:avLst/>
          </a:prstGeom>
        </p:spPr>
        <p:txBody>
          <a:bodyPr vert="horz" wrap="square" lIns="121900" tIns="121900" rIns="121900" bIns="121900" rtlCol="0" anchor="ctr" anchorCtr="0">
            <a:noAutofit/>
          </a:bodyPr>
          <a:lstStyle/>
          <a:p>
            <a:fld id="{00000000-1234-1234-1234-123412341234}" type="slidenum">
              <a:rPr lang="en"/>
              <a:pPr/>
              <a:t>5</a:t>
            </a:fld>
            <a:endParaRPr lang="en"/>
          </a:p>
        </p:txBody>
      </p:sp>
      <p:graphicFrame>
        <p:nvGraphicFramePr>
          <p:cNvPr id="16" name="Table 15"/>
          <p:cNvGraphicFramePr>
            <a:graphicFrameLocks noGrp="1"/>
          </p:cNvGraphicFramePr>
          <p:nvPr>
            <p:extLst>
              <p:ext uri="{D42A27DB-BD31-4B8C-83A1-F6EECF244321}">
                <p14:modId xmlns:p14="http://schemas.microsoft.com/office/powerpoint/2010/main" val="3903915793"/>
              </p:ext>
            </p:extLst>
          </p:nvPr>
        </p:nvGraphicFramePr>
        <p:xfrm>
          <a:off x="1679917" y="5896850"/>
          <a:ext cx="8168640" cy="456565"/>
        </p:xfrm>
        <a:graphic>
          <a:graphicData uri="http://schemas.openxmlformats.org/drawingml/2006/table">
            <a:tbl>
              <a:tblPr>
                <a:tableStyleId>{5C22544A-7EE6-4342-B048-85BDC9FD1C3A}</a:tableStyleId>
              </a:tblPr>
              <a:tblGrid>
                <a:gridCol w="1925920">
                  <a:extLst>
                    <a:ext uri="{9D8B030D-6E8A-4147-A177-3AD203B41FA5}">
                      <a16:colId xmlns:a16="http://schemas.microsoft.com/office/drawing/2014/main" val="20000"/>
                    </a:ext>
                  </a:extLst>
                </a:gridCol>
                <a:gridCol w="1781948">
                  <a:extLst>
                    <a:ext uri="{9D8B030D-6E8A-4147-A177-3AD203B41FA5}">
                      <a16:colId xmlns:a16="http://schemas.microsoft.com/office/drawing/2014/main" val="20001"/>
                    </a:ext>
                  </a:extLst>
                </a:gridCol>
                <a:gridCol w="1896025">
                  <a:extLst>
                    <a:ext uri="{9D8B030D-6E8A-4147-A177-3AD203B41FA5}">
                      <a16:colId xmlns:a16="http://schemas.microsoft.com/office/drawing/2014/main" val="20002"/>
                    </a:ext>
                  </a:extLst>
                </a:gridCol>
                <a:gridCol w="1449947">
                  <a:extLst>
                    <a:ext uri="{9D8B030D-6E8A-4147-A177-3AD203B41FA5}">
                      <a16:colId xmlns:a16="http://schemas.microsoft.com/office/drawing/2014/main" val="20003"/>
                    </a:ext>
                  </a:extLst>
                </a:gridCol>
                <a:gridCol w="1114800">
                  <a:extLst>
                    <a:ext uri="{9D8B030D-6E8A-4147-A177-3AD203B41FA5}">
                      <a16:colId xmlns:a16="http://schemas.microsoft.com/office/drawing/2014/main" val="20004"/>
                    </a:ext>
                  </a:extLst>
                </a:gridCol>
              </a:tblGrid>
              <a:tr h="132715">
                <a:tc>
                  <a:txBody>
                    <a:bodyPr/>
                    <a:lstStyle/>
                    <a:p>
                      <a:pPr>
                        <a:lnSpc>
                          <a:spcPct val="107000"/>
                        </a:lnSpc>
                        <a:spcAft>
                          <a:spcPts val="0"/>
                        </a:spcAft>
                      </a:pPr>
                      <a:r>
                        <a:rPr lang="en-IN" sz="1400" dirty="0" err="1">
                          <a:effectLst/>
                        </a:rPr>
                        <a:t>Hargie</a:t>
                      </a:r>
                      <a:r>
                        <a:rPr lang="en-IN" sz="1400" dirty="0">
                          <a:effectLst/>
                        </a:rPr>
                        <a:t> et al(2010)</a:t>
                      </a:r>
                      <a:endParaRPr lang="en-IN" sz="1600" dirty="0">
                        <a:effectLst/>
                        <a:latin typeface="GillSans"/>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err="1">
                          <a:effectLst/>
                        </a:rPr>
                        <a:t>Bisel</a:t>
                      </a:r>
                      <a:r>
                        <a:rPr lang="en-IN" sz="1400" dirty="0">
                          <a:effectLst/>
                        </a:rPr>
                        <a:t> and </a:t>
                      </a:r>
                      <a:r>
                        <a:rPr lang="en-IN" sz="1400" dirty="0" err="1">
                          <a:effectLst/>
                        </a:rPr>
                        <a:t>Messersmith</a:t>
                      </a:r>
                      <a:r>
                        <a:rPr lang="en-IN" sz="1400" dirty="0">
                          <a:effectLst/>
                        </a:rPr>
                        <a:t>(2012)</a:t>
                      </a:r>
                      <a:endParaRPr lang="en-IN" sz="1600" dirty="0">
                        <a:effectLst/>
                        <a:latin typeface="GillSans"/>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Cohen and </a:t>
                      </a:r>
                      <a:r>
                        <a:rPr lang="en-IN" sz="1400" dirty="0" err="1">
                          <a:effectLst/>
                        </a:rPr>
                        <a:t>Olshtain</a:t>
                      </a:r>
                      <a:r>
                        <a:rPr lang="en-IN" sz="1400" dirty="0">
                          <a:effectLst/>
                        </a:rPr>
                        <a:t> (1981)</a:t>
                      </a:r>
                      <a:endParaRPr lang="en-IN" sz="1600" dirty="0">
                        <a:effectLst/>
                        <a:latin typeface="GillSans"/>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91260" algn="l"/>
                        </a:tabLst>
                      </a:pPr>
                      <a:r>
                        <a:rPr lang="en-IN" sz="1400">
                          <a:effectLst/>
                        </a:rPr>
                        <a:t>Lee and Chung </a:t>
                      </a:r>
                      <a:endParaRPr lang="en-IN" sz="1600">
                        <a:effectLst/>
                      </a:endParaRPr>
                    </a:p>
                    <a:p>
                      <a:pPr>
                        <a:lnSpc>
                          <a:spcPct val="107000"/>
                        </a:lnSpc>
                        <a:spcAft>
                          <a:spcPts val="0"/>
                        </a:spcAft>
                      </a:pPr>
                      <a:r>
                        <a:rPr lang="en-IN" sz="1400">
                          <a:effectLst/>
                        </a:rPr>
                        <a:t>( 2012</a:t>
                      </a:r>
                      <a:endParaRPr lang="en-IN" sz="1600">
                        <a:effectLst/>
                        <a:latin typeface="GillSans"/>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err="1">
                          <a:effectLst/>
                        </a:rPr>
                        <a:t>Lazare</a:t>
                      </a:r>
                      <a:r>
                        <a:rPr lang="en-IN" sz="1400" dirty="0">
                          <a:effectLst/>
                        </a:rPr>
                        <a:t> (2004)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grpSp>
        <p:nvGrpSpPr>
          <p:cNvPr id="17" name="Group 16"/>
          <p:cNvGrpSpPr/>
          <p:nvPr/>
        </p:nvGrpSpPr>
        <p:grpSpPr>
          <a:xfrm rot="16200000">
            <a:off x="8507701" y="3173633"/>
            <a:ext cx="6857933" cy="510666"/>
            <a:chOff x="0" y="6030811"/>
            <a:chExt cx="12192000" cy="510666"/>
          </a:xfrm>
        </p:grpSpPr>
        <p:sp>
          <p:nvSpPr>
            <p:cNvPr id="18" name="Rectangle 17"/>
            <p:cNvSpPr/>
            <p:nvPr/>
          </p:nvSpPr>
          <p:spPr>
            <a:xfrm>
              <a:off x="0" y="6030811"/>
              <a:ext cx="12192000" cy="5106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0" y="6075189"/>
              <a:ext cx="2026920" cy="466288"/>
            </a:xfrm>
            <a:prstGeom prst="rect">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p:cNvGrpSpPr/>
          <p:nvPr/>
        </p:nvGrpSpPr>
        <p:grpSpPr>
          <a:xfrm>
            <a:off x="0" y="1149122"/>
            <a:ext cx="12192000" cy="215756"/>
            <a:chOff x="0" y="1172282"/>
            <a:chExt cx="12192000" cy="215756"/>
          </a:xfrm>
          <a:solidFill>
            <a:schemeClr val="accent6">
              <a:lumMod val="75000"/>
            </a:schemeClr>
          </a:solidFill>
        </p:grpSpPr>
        <p:cxnSp>
          <p:nvCxnSpPr>
            <p:cNvPr id="21" name="Straight Connector 20"/>
            <p:cNvCxnSpPr/>
            <p:nvPr/>
          </p:nvCxnSpPr>
          <p:spPr>
            <a:xfrm>
              <a:off x="0" y="1307272"/>
              <a:ext cx="12192000" cy="1683"/>
            </a:xfrm>
            <a:prstGeom prst="line">
              <a:avLst/>
            </a:prstGeom>
            <a:grpFill/>
            <a:ln w="25400">
              <a:solidFill>
                <a:srgbClr val="C00000"/>
              </a:solidFill>
            </a:ln>
          </p:spPr>
          <p:style>
            <a:lnRef idx="3">
              <a:schemeClr val="dk1"/>
            </a:lnRef>
            <a:fillRef idx="0">
              <a:schemeClr val="dk1"/>
            </a:fillRef>
            <a:effectRef idx="2">
              <a:schemeClr val="dk1"/>
            </a:effectRef>
            <a:fontRef idx="minor">
              <a:schemeClr val="tx1"/>
            </a:fontRef>
          </p:style>
        </p:cxnSp>
        <p:sp>
          <p:nvSpPr>
            <p:cNvPr id="22" name="Diamond 21"/>
            <p:cNvSpPr/>
            <p:nvPr/>
          </p:nvSpPr>
          <p:spPr>
            <a:xfrm>
              <a:off x="10988040" y="1172282"/>
              <a:ext cx="213360" cy="215756"/>
            </a:xfrm>
            <a:prstGeom prst="diamond">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225842" y="353094"/>
            <a:ext cx="3917034" cy="658835"/>
          </a:xfrm>
          <a:prstGeom prst="rect">
            <a:avLst/>
          </a:prstGeom>
        </p:spPr>
        <p:txBody>
          <a:bodyPr wrap="none">
            <a:spAutoFit/>
          </a:bodyPr>
          <a:lstStyle/>
          <a:p>
            <a:pPr>
              <a:lnSpc>
                <a:spcPct val="107000"/>
              </a:lnSpc>
              <a:spcAft>
                <a:spcPts val="0"/>
              </a:spcAft>
            </a:pPr>
            <a:r>
              <a:rPr lang="en-IN" sz="3600" b="1" dirty="0"/>
              <a:t>Parts of an Apology</a:t>
            </a:r>
          </a:p>
        </p:txBody>
      </p:sp>
      <p:graphicFrame>
        <p:nvGraphicFramePr>
          <p:cNvPr id="12" name="Table 11"/>
          <p:cNvGraphicFramePr>
            <a:graphicFrameLocks noGrp="1"/>
          </p:cNvGraphicFramePr>
          <p:nvPr>
            <p:extLst>
              <p:ext uri="{D42A27DB-BD31-4B8C-83A1-F6EECF244321}">
                <p14:modId xmlns:p14="http://schemas.microsoft.com/office/powerpoint/2010/main" val="4231799030"/>
              </p:ext>
            </p:extLst>
          </p:nvPr>
        </p:nvGraphicFramePr>
        <p:xfrm>
          <a:off x="1265896" y="1382898"/>
          <a:ext cx="8989451" cy="4336146"/>
        </p:xfrm>
        <a:graphic>
          <a:graphicData uri="http://schemas.openxmlformats.org/drawingml/2006/table">
            <a:tbl>
              <a:tblPr>
                <a:tableStyleId>{5C22544A-7EE6-4342-B048-85BDC9FD1C3A}</a:tableStyleId>
              </a:tblPr>
              <a:tblGrid>
                <a:gridCol w="8989451">
                  <a:extLst>
                    <a:ext uri="{9D8B030D-6E8A-4147-A177-3AD203B41FA5}">
                      <a16:colId xmlns:a16="http://schemas.microsoft.com/office/drawing/2014/main" val="20000"/>
                    </a:ext>
                  </a:extLst>
                </a:gridCol>
              </a:tblGrid>
              <a:tr h="696582">
                <a:tc>
                  <a:txBody>
                    <a:bodyPr/>
                    <a:lstStyle/>
                    <a:p>
                      <a:pPr marL="457200" indent="-457200">
                        <a:lnSpc>
                          <a:spcPct val="107000"/>
                        </a:lnSpc>
                        <a:spcAft>
                          <a:spcPts val="800"/>
                        </a:spcAft>
                        <a:buAutoNum type="arabicParenR"/>
                      </a:pPr>
                      <a:r>
                        <a:rPr lang="en-IN" sz="2400" b="1" dirty="0">
                          <a:solidFill>
                            <a:srgbClr val="98220A"/>
                          </a:solidFill>
                          <a:effectLst/>
                        </a:rPr>
                        <a:t>Expression of apology </a:t>
                      </a:r>
                      <a:r>
                        <a:rPr lang="en-IN" sz="2400" dirty="0">
                          <a:effectLst/>
                        </a:rPr>
                        <a:t>(Illocutionary Force Indicating Device ) . IFID is an explicit expression which  directly conveys the writers remorse.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97230">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IN" sz="2400" dirty="0">
                          <a:effectLst/>
                        </a:rPr>
                        <a:t>2) </a:t>
                      </a:r>
                      <a:r>
                        <a:rPr lang="en-IN" sz="2400" b="1" dirty="0">
                          <a:effectLst/>
                        </a:rPr>
                        <a:t>Explanation or an account</a:t>
                      </a:r>
                      <a:r>
                        <a:rPr lang="en-IN" sz="2400" dirty="0">
                          <a:effectLst/>
                        </a:rPr>
                        <a:t>(e.g. I missed the bus)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844061">
                <a:tc>
                  <a:txBody>
                    <a:bodyPr/>
                    <a:lstStyle/>
                    <a:p>
                      <a:pPr>
                        <a:lnSpc>
                          <a:spcPct val="107000"/>
                        </a:lnSpc>
                        <a:spcAft>
                          <a:spcPts val="800"/>
                        </a:spcAft>
                      </a:pPr>
                      <a:r>
                        <a:rPr lang="en-IN" sz="2400" dirty="0">
                          <a:effectLst/>
                        </a:rPr>
                        <a:t>3)  </a:t>
                      </a:r>
                      <a:r>
                        <a:rPr lang="en-IN" sz="2400" b="1" dirty="0">
                          <a:effectLst/>
                        </a:rPr>
                        <a:t>Acknowledgment of responsibility for the offense </a:t>
                      </a:r>
                      <a:r>
                        <a:rPr lang="en-IN" sz="2400" dirty="0">
                          <a:effectLst/>
                        </a:rPr>
                        <a:t>(e.g. It’s my fault)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717452">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IN" sz="2400" dirty="0">
                          <a:effectLst/>
                        </a:rPr>
                        <a:t>4) </a:t>
                      </a:r>
                      <a:r>
                        <a:rPr lang="en-IN" sz="2400" b="1" dirty="0">
                          <a:effectLst/>
                        </a:rPr>
                        <a:t>Offer of repair/redress </a:t>
                      </a:r>
                      <a:r>
                        <a:rPr lang="en-IN" sz="2400" dirty="0">
                          <a:effectLst/>
                        </a:rPr>
                        <a:t>(e.g. I’ll pay for your damage)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88645">
                <a:tc>
                  <a:txBody>
                    <a:bodyPr/>
                    <a:lstStyle/>
                    <a:p>
                      <a:pPr>
                        <a:lnSpc>
                          <a:spcPct val="107000"/>
                        </a:lnSpc>
                        <a:spcAft>
                          <a:spcPts val="800"/>
                        </a:spcAft>
                      </a:pPr>
                      <a:r>
                        <a:rPr lang="en-IN" sz="2400" dirty="0">
                          <a:effectLst/>
                        </a:rPr>
                        <a:t>5) </a:t>
                      </a:r>
                      <a:r>
                        <a:rPr lang="en-IN" sz="2400" b="1" dirty="0">
                          <a:effectLst/>
                        </a:rPr>
                        <a:t>Promise of forbearance</a:t>
                      </a:r>
                      <a:r>
                        <a:rPr lang="en-IN" sz="2400" dirty="0">
                          <a:effectLst/>
                        </a:rPr>
                        <a:t>(e.g. I’ll never forget it again) </a:t>
                      </a:r>
                    </a:p>
                    <a:p>
                      <a:pPr>
                        <a:lnSpc>
                          <a:spcPct val="107000"/>
                        </a:lnSpc>
                        <a:spcAft>
                          <a:spcPts val="800"/>
                        </a:spcAft>
                      </a:pPr>
                      <a:r>
                        <a:rPr lang="en-IN" sz="2400" dirty="0">
                          <a:effectLst/>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665427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38022" y="672124"/>
            <a:ext cx="1334661" cy="646331"/>
          </a:xfrm>
          <a:prstGeom prst="rect">
            <a:avLst/>
          </a:prstGeom>
        </p:spPr>
        <p:txBody>
          <a:bodyPr wrap="none">
            <a:spAutoFit/>
          </a:bodyPr>
          <a:lstStyle/>
          <a:p>
            <a:pPr>
              <a:lnSpc>
                <a:spcPct val="200000"/>
              </a:lnSpc>
              <a:spcAft>
                <a:spcPts val="1000"/>
              </a:spcAft>
            </a:pPr>
            <a:r>
              <a:rPr lang="en-IN"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References:</a:t>
            </a:r>
            <a:endPar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p:nvPr/>
        </p:nvSpPr>
        <p:spPr>
          <a:xfrm>
            <a:off x="624840" y="1855745"/>
            <a:ext cx="11262360" cy="8217634"/>
          </a:xfrm>
          <a:prstGeom prst="rect">
            <a:avLst/>
          </a:prstGeom>
        </p:spPr>
        <p:txBody>
          <a:bodyPr wrap="square">
            <a:spAutoFit/>
          </a:bodyPr>
          <a:lstStyle/>
          <a:p>
            <a:pPr marL="285750" indent="-285750">
              <a:buFont typeface="Arial" panose="020B0604020202020204" pitchFamily="34" charset="0"/>
              <a:buChar char="•"/>
            </a:pPr>
            <a:r>
              <a:rPr lang="en-US" sz="1600" dirty="0"/>
              <a:t>Aaron Lazare. 2005. On apology. Oxford University Press</a:t>
            </a:r>
            <a:endParaRPr lang="en-IN" sz="1600" dirty="0"/>
          </a:p>
          <a:p>
            <a:pPr marL="285750" indent="-285750">
              <a:buFont typeface="Arial" panose="020B0604020202020204" pitchFamily="34" charset="0"/>
              <a:buChar char="•"/>
            </a:pPr>
            <a:r>
              <a:rPr lang="en-IN" sz="1600" dirty="0"/>
              <a:t>Allan </a:t>
            </a:r>
            <a:r>
              <a:rPr lang="en-IN" sz="1600" dirty="0" err="1"/>
              <a:t>M.Collins</a:t>
            </a:r>
            <a:r>
              <a:rPr lang="en-IN" sz="1600" dirty="0"/>
              <a:t> and </a:t>
            </a:r>
            <a:r>
              <a:rPr lang="en-IN" sz="1600" dirty="0" err="1"/>
              <a:t>M.Ross</a:t>
            </a:r>
            <a:r>
              <a:rPr lang="en-IN" sz="1600" dirty="0"/>
              <a:t> </a:t>
            </a:r>
            <a:r>
              <a:rPr lang="en-IN" sz="1600" dirty="0" err="1"/>
              <a:t>Quillian</a:t>
            </a:r>
            <a:r>
              <a:rPr lang="en-IN" sz="1600" dirty="0"/>
              <a:t>. 1969. Retrieval time from semantic memory. Journal of verbal learning and verbal </a:t>
            </a:r>
            <a:r>
              <a:rPr lang="en-IN" sz="1600" dirty="0" err="1"/>
              <a:t>behavior</a:t>
            </a:r>
            <a:r>
              <a:rPr lang="en-IN" sz="1600" dirty="0"/>
              <a:t>, 8(2), 240-247.  </a:t>
            </a:r>
          </a:p>
          <a:p>
            <a:pPr marL="285750" indent="-285750">
              <a:buFont typeface="Arial" panose="020B0604020202020204" pitchFamily="34" charset="0"/>
              <a:buChar char="•"/>
            </a:pPr>
            <a:r>
              <a:rPr lang="en-IN" sz="1600" dirty="0"/>
              <a:t>Alfonso </a:t>
            </a:r>
            <a:r>
              <a:rPr lang="en-IN" sz="1600" dirty="0" err="1"/>
              <a:t>Caramazza</a:t>
            </a:r>
            <a:r>
              <a:rPr lang="en-IN" sz="1600" dirty="0"/>
              <a:t> and Rita Sloan Berndt. 1978. Semantic and syntactic processes in aphasia: A review of the literature. Psychological Bulletin, 85(4), 898. </a:t>
            </a:r>
          </a:p>
          <a:p>
            <a:pPr marL="285750" indent="-285750">
              <a:buFont typeface="Arial" panose="020B0604020202020204" pitchFamily="34" charset="0"/>
              <a:buChar char="•"/>
            </a:pPr>
            <a:r>
              <a:rPr lang="en-IN" sz="1600" dirty="0"/>
              <a:t>Andrea </a:t>
            </a:r>
            <a:r>
              <a:rPr lang="en-IN" sz="1600" dirty="0" err="1"/>
              <a:t>Esuli</a:t>
            </a:r>
            <a:r>
              <a:rPr lang="en-IN" sz="1600" dirty="0"/>
              <a:t>, and Fabrizio  </a:t>
            </a:r>
            <a:r>
              <a:rPr lang="en-IN" sz="1600" dirty="0" err="1"/>
              <a:t>Sebastiani</a:t>
            </a:r>
            <a:r>
              <a:rPr lang="en-IN" sz="1600" dirty="0"/>
              <a:t>. 2007. SentiWordNet: a high-coverage lexical resource for opinion mining. Evaluation, 1-26. </a:t>
            </a:r>
          </a:p>
          <a:p>
            <a:pPr marL="285750" indent="-285750">
              <a:buFont typeface="Arial" panose="020B0604020202020204" pitchFamily="34" charset="0"/>
              <a:buChar char="•"/>
            </a:pPr>
            <a:r>
              <a:rPr lang="en-IN" sz="1600" dirty="0"/>
              <a:t>Anna Trosborg. 1987. Apology strategies in natives/non-natives. Journal of pragmatics, 11(2), 147-167.   </a:t>
            </a:r>
          </a:p>
          <a:p>
            <a:pPr marL="285750" indent="-285750">
              <a:buFont typeface="Arial" panose="020B0604020202020204" pitchFamily="34" charset="0"/>
              <a:buChar char="•"/>
            </a:pPr>
            <a:r>
              <a:rPr lang="en-IN" sz="1600" dirty="0"/>
              <a:t>Anne Wichmann. 2007. Corpora and spoken discourse. Language and computers studies in practical linguistics, 62(1), 73.   </a:t>
            </a:r>
          </a:p>
          <a:p>
            <a:pPr marL="285750" indent="-285750">
              <a:buFont typeface="Arial" panose="020B0604020202020204" pitchFamily="34" charset="0"/>
              <a:buChar char="•"/>
            </a:pPr>
            <a:r>
              <a:rPr lang="en-IN" sz="1600" dirty="0"/>
              <a:t>Asha Kaul,  </a:t>
            </a:r>
            <a:r>
              <a:rPr lang="en-IN" sz="1600" dirty="0" err="1"/>
              <a:t>Vidhi</a:t>
            </a:r>
            <a:r>
              <a:rPr lang="en-IN" sz="1600" dirty="0"/>
              <a:t> </a:t>
            </a:r>
            <a:r>
              <a:rPr lang="en-IN" sz="1600" dirty="0" err="1"/>
              <a:t>Chaudhri</a:t>
            </a:r>
            <a:r>
              <a:rPr lang="en-IN" sz="1600" dirty="0"/>
              <a:t>, </a:t>
            </a:r>
            <a:r>
              <a:rPr lang="en-IN" sz="1600" dirty="0" err="1"/>
              <a:t>Dilip</a:t>
            </a:r>
            <a:r>
              <a:rPr lang="en-IN" sz="1600" dirty="0"/>
              <a:t> Cherian,  Karen Freberg,  </a:t>
            </a:r>
            <a:r>
              <a:rPr lang="en-IN" sz="1600" dirty="0" err="1"/>
              <a:t>Smeeta</a:t>
            </a:r>
            <a:r>
              <a:rPr lang="en-IN" sz="1600" dirty="0"/>
              <a:t> Mishra,  Rajeev Kumar, , ... and C. E. Carroll. 2015. Social Media: The New Mantra for Managing Reputation. </a:t>
            </a:r>
            <a:r>
              <a:rPr lang="en-IN" sz="1600" dirty="0" err="1"/>
              <a:t>Vikalpa</a:t>
            </a:r>
            <a:r>
              <a:rPr lang="en-IN" sz="1600" dirty="0"/>
              <a:t>, 40(4), 455-491. </a:t>
            </a:r>
          </a:p>
          <a:p>
            <a:pPr marL="285750" indent="-285750">
              <a:buFont typeface="Arial" panose="020B0604020202020204" pitchFamily="34" charset="0"/>
              <a:buChar char="•"/>
            </a:pPr>
            <a:r>
              <a:rPr lang="en-IN" sz="1600" dirty="0" err="1"/>
              <a:t>Bary</a:t>
            </a:r>
            <a:r>
              <a:rPr lang="en-IN" sz="1600" dirty="0"/>
              <a:t> </a:t>
            </a:r>
            <a:r>
              <a:rPr lang="en-IN" sz="1600" dirty="0" err="1"/>
              <a:t>R.Schlenker</a:t>
            </a:r>
            <a:r>
              <a:rPr lang="en-IN" sz="1600" dirty="0"/>
              <a:t> and Bruce W. Darby. 1981. The use of apologies in social predicaments. Social Psychology Quarterly, 271-278. </a:t>
            </a:r>
          </a:p>
          <a:p>
            <a:pPr marL="285750" indent="-285750">
              <a:buFont typeface="Arial" panose="020B0604020202020204" pitchFamily="34" charset="0"/>
              <a:buChar char="•"/>
            </a:pPr>
            <a:r>
              <a:rPr lang="en-IN" sz="1600" dirty="0"/>
              <a:t>Brian </a:t>
            </a:r>
            <a:r>
              <a:rPr lang="en-IN" sz="1600" dirty="0" err="1"/>
              <a:t>Paltridge</a:t>
            </a:r>
            <a:r>
              <a:rPr lang="en-IN" sz="1600" dirty="0"/>
              <a:t>. 2012. Discourse analysis: An introduction. Bloomsbury Publishing.  </a:t>
            </a:r>
          </a:p>
          <a:p>
            <a:pPr marL="285750" indent="-285750">
              <a:buFont typeface="Arial" panose="020B0604020202020204" pitchFamily="34" charset="0"/>
              <a:buChar char="•"/>
            </a:pPr>
            <a:r>
              <a:rPr lang="en-IN" sz="1600" dirty="0"/>
              <a:t>Carla </a:t>
            </a:r>
            <a:r>
              <a:rPr lang="en-IN" sz="1600" dirty="0" err="1"/>
              <a:t>Bartsch</a:t>
            </a:r>
            <a:r>
              <a:rPr lang="en-IN" sz="1600" dirty="0"/>
              <a:t>. 1997. Oral style, written style, and Bible translation. Notes on Translation-Summer Institute of Linguistics, 11, 41-48. </a:t>
            </a:r>
          </a:p>
          <a:p>
            <a:pPr marL="285750" indent="-285750">
              <a:buFont typeface="Arial" panose="020B0604020202020204" pitchFamily="34" charset="0"/>
              <a:buChar char="•"/>
            </a:pPr>
            <a:r>
              <a:rPr lang="en-IN" sz="1600" dirty="0"/>
              <a:t>Carlo </a:t>
            </a:r>
            <a:r>
              <a:rPr lang="en-IN" sz="1600" dirty="0" err="1"/>
              <a:t>Strapparava</a:t>
            </a:r>
            <a:r>
              <a:rPr lang="en-IN" sz="1600" dirty="0"/>
              <a:t> and </a:t>
            </a:r>
            <a:r>
              <a:rPr lang="en-IN" sz="1600" dirty="0" err="1"/>
              <a:t>Allesandro</a:t>
            </a:r>
            <a:r>
              <a:rPr lang="en-IN" sz="1600" dirty="0"/>
              <a:t> </a:t>
            </a:r>
            <a:r>
              <a:rPr lang="en-IN" sz="1600" dirty="0" err="1"/>
              <a:t>Valitutti</a:t>
            </a:r>
            <a:r>
              <a:rPr lang="en-IN" sz="1600" dirty="0"/>
              <a:t>. 2004, May. WordNet Affect: an Affective Extension of WordNet. In LREC (Vol. 4, pp. 1083-1086). </a:t>
            </a:r>
          </a:p>
          <a:p>
            <a:pPr marL="285750" indent="-285750">
              <a:buFont typeface="Arial" panose="020B0604020202020204" pitchFamily="34" charset="0"/>
              <a:buChar char="•"/>
            </a:pPr>
            <a:r>
              <a:rPr lang="en-IN" sz="1600" dirty="0"/>
              <a:t>Carlo </a:t>
            </a:r>
            <a:r>
              <a:rPr lang="en-IN" sz="1600" dirty="0" err="1"/>
              <a:t>Strapparava</a:t>
            </a:r>
            <a:r>
              <a:rPr lang="en-IN" sz="1600" dirty="0"/>
              <a:t>, </a:t>
            </a:r>
            <a:r>
              <a:rPr lang="en-IN" sz="1600" dirty="0" err="1"/>
              <a:t>Allesandro</a:t>
            </a:r>
            <a:r>
              <a:rPr lang="en-IN" sz="1600" dirty="0"/>
              <a:t> </a:t>
            </a:r>
            <a:r>
              <a:rPr lang="en-IN" sz="1600" dirty="0" err="1"/>
              <a:t>Valitutti</a:t>
            </a:r>
            <a:r>
              <a:rPr lang="en-IN" sz="1600" dirty="0"/>
              <a:t> and </a:t>
            </a:r>
            <a:r>
              <a:rPr lang="en-IN" sz="1600" dirty="0" err="1"/>
              <a:t>Oliviero</a:t>
            </a:r>
            <a:r>
              <a:rPr lang="en-IN" sz="1600" dirty="0"/>
              <a:t> Stock. 2006, May. The affective weight of lexicon. In Proceedings of the fifth international conference on language resources and evaluation (pp. 423426). </a:t>
            </a:r>
            <a:r>
              <a:rPr lang="en-US" sz="1600" dirty="0"/>
              <a:t>Christiane </a:t>
            </a:r>
            <a:r>
              <a:rPr lang="en-US" sz="1600" dirty="0" err="1"/>
              <a:t>Fellbaum</a:t>
            </a:r>
            <a:r>
              <a:rPr lang="en-US" sz="1600" dirty="0"/>
              <a:t>. 1998. WordNet: an electronic lexical database. Cambridge, MA: MIT Press.  </a:t>
            </a:r>
          </a:p>
          <a:p>
            <a:pPr marL="285750" indent="-285750">
              <a:buFont typeface="Arial" panose="020B0604020202020204" pitchFamily="34" charset="0"/>
              <a:buChar char="•"/>
            </a:pPr>
            <a:r>
              <a:rPr lang="en-US" sz="1600" dirty="0"/>
              <a:t>Clément </a:t>
            </a:r>
            <a:r>
              <a:rPr lang="en-US" sz="1600" dirty="0" err="1"/>
              <a:t>Michard</a:t>
            </a:r>
            <a:r>
              <a:rPr lang="en-US" sz="1600" dirty="0"/>
              <a:t>. </a:t>
            </a:r>
            <a:r>
              <a:rPr lang="en-US" sz="1600" dirty="0" err="1"/>
              <a:t>n.d.</a:t>
            </a:r>
            <a:r>
              <a:rPr lang="en-US" sz="1600" dirty="0"/>
              <a:t> </a:t>
            </a:r>
            <a:r>
              <a:rPr lang="en-US" sz="1600" dirty="0" err="1"/>
              <a:t>WNAffect</a:t>
            </a:r>
            <a:r>
              <a:rPr lang="en-US" sz="1600" dirty="0"/>
              <a:t> - A python module to get the emotion of a word. Retrieved July 12, 2017from https://github.com/clemtoy/WNAffect.</a:t>
            </a:r>
          </a:p>
          <a:p>
            <a:pPr marL="285750" indent="-285750">
              <a:buFont typeface="Arial" panose="020B0604020202020204" pitchFamily="34" charset="0"/>
              <a:buChar char="•"/>
            </a:pPr>
            <a:r>
              <a:rPr lang="en-US" sz="1600" dirty="0"/>
              <a:t> </a:t>
            </a: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Harrison, Sandra, and Diane </a:t>
            </a:r>
            <a:r>
              <a:rPr lang="en-IN" sz="1600" dirty="0" err="1"/>
              <a:t>Allton</a:t>
            </a:r>
            <a:r>
              <a:rPr lang="en-IN" sz="1600" dirty="0"/>
              <a:t>. "13. Apologies in email discussions." </a:t>
            </a:r>
            <a:r>
              <a:rPr lang="en-IN" sz="1600" i="1" dirty="0"/>
              <a:t>Pragmatics of computer-mediated communication</a:t>
            </a:r>
            <a:r>
              <a:rPr lang="en-IN" sz="1600" dirty="0"/>
              <a:t> 9 (2013): 315.</a:t>
            </a:r>
          </a:p>
          <a:p>
            <a:pPr marL="285750" indent="-285750">
              <a:buFont typeface="Arial" panose="020B0604020202020204" pitchFamily="34" charset="0"/>
              <a:buChar char="•"/>
            </a:pPr>
            <a:r>
              <a:rPr lang="en-IN" sz="1600" dirty="0" err="1"/>
              <a:t>Hatipoğlu</a:t>
            </a:r>
            <a:r>
              <a:rPr lang="en-IN" sz="1600" dirty="0"/>
              <a:t>, Ç. (2004). Do apologies in e-mails follow spoken or written norms? Some examples from British English. Studies about Languages, 5,21-29. </a:t>
            </a:r>
          </a:p>
          <a:p>
            <a:pPr marL="285750" indent="-285750">
              <a:buFont typeface="Arial" panose="020B0604020202020204" pitchFamily="34" charset="0"/>
              <a:buChar char="•"/>
            </a:pPr>
            <a:endParaRPr lang="en-IN" sz="1600" i="1" dirty="0"/>
          </a:p>
        </p:txBody>
      </p:sp>
    </p:spTree>
    <p:extLst>
      <p:ext uri="{BB962C8B-B14F-4D97-AF65-F5344CB8AC3E}">
        <p14:creationId xmlns:p14="http://schemas.microsoft.com/office/powerpoint/2010/main" val="2967726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EB152E-6D2F-4138-9E33-B6D8E8AC1381}"/>
              </a:ext>
            </a:extLst>
          </p:cNvPr>
          <p:cNvSpPr/>
          <p:nvPr/>
        </p:nvSpPr>
        <p:spPr>
          <a:xfrm>
            <a:off x="410817" y="967409"/>
            <a:ext cx="11317357" cy="10064294"/>
          </a:xfrm>
          <a:prstGeom prst="rect">
            <a:avLst/>
          </a:prstGeom>
        </p:spPr>
        <p:txBody>
          <a:bodyPr wrap="square">
            <a:spAutoFit/>
          </a:bodyPr>
          <a:lstStyle/>
          <a:p>
            <a:pPr marL="285750" indent="-285750">
              <a:buFont typeface="Arial" panose="020B0604020202020204" pitchFamily="34" charset="0"/>
              <a:buChar char="•"/>
            </a:pPr>
            <a:r>
              <a:rPr lang="en-US" dirty="0"/>
              <a:t>Elite Olshtain and Andrew Cohen. 1983. Apology: A speech act set. Sociolinguistics and language acquisition, 18-35.</a:t>
            </a:r>
          </a:p>
          <a:p>
            <a:pPr marL="285750" indent="-285750">
              <a:buFont typeface="Arial" panose="020B0604020202020204" pitchFamily="34" charset="0"/>
              <a:buChar char="•"/>
            </a:pPr>
            <a:r>
              <a:rPr lang="en-US" dirty="0"/>
              <a:t>George A. Miller and Philip N. Johnson-Laird. 1976. Language and perception. Belknap Press. </a:t>
            </a:r>
          </a:p>
          <a:p>
            <a:pPr marL="285750" indent="-285750">
              <a:buFont typeface="Arial" panose="020B0604020202020204" pitchFamily="34" charset="0"/>
              <a:buChar char="•"/>
            </a:pPr>
            <a:r>
              <a:rPr lang="en-US" dirty="0"/>
              <a:t>George </a:t>
            </a:r>
            <a:r>
              <a:rPr lang="en-US" dirty="0" err="1"/>
              <a:t>A.Miller</a:t>
            </a:r>
            <a:r>
              <a:rPr lang="en-US" dirty="0"/>
              <a:t> and Walter G. Charles. 1991. Contextual correlates of semantic similarity. Language and cognitive processes, 6(1), 1-28. </a:t>
            </a:r>
          </a:p>
          <a:p>
            <a:pPr marL="285750" indent="-285750">
              <a:buFont typeface="Arial" panose="020B0604020202020204" pitchFamily="34" charset="0"/>
              <a:buChar char="•"/>
            </a:pPr>
            <a:r>
              <a:rPr lang="en-US" dirty="0"/>
              <a:t>George A. Miller.1995. WordNet: a lexical database for English. Communications of the ACM, 38(11), 39-41. </a:t>
            </a:r>
          </a:p>
          <a:p>
            <a:pPr marL="285750" indent="-285750">
              <a:buFont typeface="Arial" panose="020B0604020202020204" pitchFamily="34" charset="0"/>
              <a:buChar char="•"/>
            </a:pPr>
            <a:r>
              <a:rPr lang="en-IN" dirty="0"/>
              <a:t>Harrison, Sandra, and Diane </a:t>
            </a:r>
            <a:r>
              <a:rPr lang="en-IN" dirty="0" err="1"/>
              <a:t>Allton</a:t>
            </a:r>
            <a:r>
              <a:rPr lang="en-IN" dirty="0"/>
              <a:t>. "13. Apologies in email discussions." </a:t>
            </a:r>
            <a:r>
              <a:rPr lang="en-IN" i="1" dirty="0"/>
              <a:t>Pragmatics of computer-mediated communication</a:t>
            </a:r>
            <a:r>
              <a:rPr lang="en-IN" dirty="0"/>
              <a:t> 9 (2013): 315.</a:t>
            </a:r>
          </a:p>
          <a:p>
            <a:pPr marL="285750" indent="-285750">
              <a:buFont typeface="Arial" panose="020B0604020202020204" pitchFamily="34" charset="0"/>
              <a:buChar char="•"/>
            </a:pPr>
            <a:r>
              <a:rPr lang="en-IN" dirty="0" err="1"/>
              <a:t>Hatipoğlu</a:t>
            </a:r>
            <a:r>
              <a:rPr lang="en-IN" dirty="0"/>
              <a:t>, Ç. (2004). Do apologies in e-mails follow spoken or written norms? Some examples from British English. Studies about Languages, 5,21-29. </a:t>
            </a:r>
          </a:p>
          <a:p>
            <a:pPr marL="285750" indent="-285750">
              <a:buFont typeface="Arial" panose="020B0604020202020204" pitchFamily="34" charset="0"/>
              <a:buChar char="•"/>
            </a:pPr>
            <a:r>
              <a:rPr lang="en-US" dirty="0"/>
              <a:t>John L. Austin. 1975. How to do things with words (JO </a:t>
            </a:r>
            <a:r>
              <a:rPr lang="en-US" dirty="0" err="1"/>
              <a:t>Urmson</a:t>
            </a:r>
            <a:r>
              <a:rPr lang="en-US" dirty="0"/>
              <a:t> &amp; M. </a:t>
            </a:r>
            <a:r>
              <a:rPr lang="en-US" dirty="0" err="1"/>
              <a:t>Sbisa</a:t>
            </a:r>
            <a:r>
              <a:rPr lang="en-US" dirty="0"/>
              <a:t>, Eds.). Harvard U. Press, Cambridge, MA. </a:t>
            </a:r>
          </a:p>
          <a:p>
            <a:pPr marL="285750" indent="-285750">
              <a:buFont typeface="Arial" panose="020B0604020202020204" pitchFamily="34" charset="0"/>
              <a:buChar char="•"/>
            </a:pPr>
            <a:r>
              <a:rPr lang="en-US" dirty="0"/>
              <a:t>Klaus R. Scherer. 2000. Psychological models of emotion. The neuropsychology of emotion, 137(3), 137-162. </a:t>
            </a:r>
          </a:p>
          <a:p>
            <a:pPr marL="285750" indent="-285750">
              <a:buFont typeface="Arial" panose="020B0604020202020204" pitchFamily="34" charset="0"/>
              <a:buChar char="•"/>
            </a:pPr>
            <a:r>
              <a:rPr lang="en-US" dirty="0"/>
              <a:t>Nicole </a:t>
            </a:r>
            <a:r>
              <a:rPr lang="en-US" dirty="0" err="1"/>
              <a:t>Novielli</a:t>
            </a:r>
            <a:r>
              <a:rPr lang="en-US" dirty="0"/>
              <a:t> and Carlo </a:t>
            </a:r>
            <a:r>
              <a:rPr lang="en-US" dirty="0" err="1"/>
              <a:t>Strapparava</a:t>
            </a:r>
            <a:r>
              <a:rPr lang="en-US" dirty="0"/>
              <a:t>. 2013. The role of affect analysis in dialogue act identification. IEEE Transactions on Affective Computing, 4(4), 439-451. </a:t>
            </a:r>
          </a:p>
          <a:p>
            <a:pPr marL="285750" indent="-285750">
              <a:buFont typeface="Arial" panose="020B0604020202020204" pitchFamily="34" charset="0"/>
              <a:buChar char="•"/>
            </a:pPr>
            <a:r>
              <a:rPr lang="en-IN" dirty="0"/>
              <a:t>Stefano </a:t>
            </a:r>
            <a:r>
              <a:rPr lang="en-IN" dirty="0" err="1"/>
              <a:t>Baccianella</a:t>
            </a:r>
            <a:r>
              <a:rPr lang="en-IN" dirty="0"/>
              <a:t>,  Andrea </a:t>
            </a:r>
            <a:r>
              <a:rPr lang="en-IN" dirty="0" err="1"/>
              <a:t>Esuli</a:t>
            </a:r>
            <a:r>
              <a:rPr lang="en-IN" dirty="0"/>
              <a:t> , and Fabrizio </a:t>
            </a:r>
            <a:r>
              <a:rPr lang="en-IN" dirty="0" err="1"/>
              <a:t>Sebastiani</a:t>
            </a:r>
            <a:r>
              <a:rPr lang="en-IN" dirty="0"/>
              <a:t>. 2010, May. SentiWordNet 3.0: An Enhanced Lexical Resource for Sentiment Analysis and Opinion Mining. In LREC (Vol. 10, pp. 22002204). </a:t>
            </a:r>
          </a:p>
          <a:p>
            <a:pPr marL="285750" indent="-285750">
              <a:buFont typeface="Arial" panose="020B0604020202020204" pitchFamily="34" charset="0"/>
              <a:buChar char="•"/>
            </a:pPr>
            <a:r>
              <a:rPr lang="en-IN" dirty="0"/>
              <a:t>William W. Maddux, Peter H. Kim,  </a:t>
            </a:r>
            <a:r>
              <a:rPr lang="en-IN" dirty="0" err="1"/>
              <a:t>Tetsushi</a:t>
            </a:r>
            <a:r>
              <a:rPr lang="en-IN" dirty="0"/>
              <a:t> </a:t>
            </a:r>
            <a:r>
              <a:rPr lang="en-IN" dirty="0" err="1"/>
              <a:t>Okumara</a:t>
            </a:r>
            <a:r>
              <a:rPr lang="en-IN" dirty="0"/>
              <a:t>, and Jeanne M. Brett. 2012, </a:t>
            </a:r>
            <a:r>
              <a:rPr lang="en-IN" dirty="0" err="1"/>
              <a:t>June.Why</a:t>
            </a:r>
            <a:r>
              <a:rPr lang="en-IN" dirty="0"/>
              <a:t> ‘I’m sorry’ doesn’t always translate. Harvard Business Review. Retrieved 7 September, 2015 from http://hbr.org/2012/06/why-im-sorry-doesnt-alwaystranslate. </a:t>
            </a:r>
          </a:p>
          <a:p>
            <a:pPr marL="285750" indent="-285750">
              <a:buFont typeface="Arial" panose="020B0604020202020204" pitchFamily="34" charset="0"/>
              <a:buChar char="•"/>
            </a:pPr>
            <a:r>
              <a:rPr lang="en-IN" dirty="0"/>
              <a:t> </a:t>
            </a:r>
            <a:r>
              <a:rPr lang="en-US" dirty="0"/>
              <a:t>Willis J. Edmondson. 1981. On Saying You’re Sorry. Conversational Routine. Explorations in Standardized Communication Situations and Prepatterned Speech, Florian </a:t>
            </a:r>
            <a:r>
              <a:rPr lang="en-US" dirty="0" err="1"/>
              <a:t>Coulmas</a:t>
            </a:r>
            <a:r>
              <a:rPr lang="en-US" dirty="0"/>
              <a:t> (ed.). The Hague </a:t>
            </a:r>
            <a:r>
              <a:rPr lang="en-US" dirty="0" err="1"/>
              <a:t>Mouton,.pp</a:t>
            </a:r>
            <a:r>
              <a:rPr lang="en-US" dirty="0"/>
              <a:t>. 273-288. </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03689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8" name="Shape 308"/>
          <p:cNvSpPr txBox="1">
            <a:spLocks noGrp="1"/>
          </p:cNvSpPr>
          <p:nvPr>
            <p:ph type="ctrTitle" idx="4294967295"/>
          </p:nvPr>
        </p:nvSpPr>
        <p:spPr>
          <a:xfrm>
            <a:off x="528246" y="988421"/>
            <a:ext cx="5831600" cy="1546400"/>
          </a:xfrm>
          <a:prstGeom prst="rect">
            <a:avLst/>
          </a:prstGeom>
        </p:spPr>
        <p:txBody>
          <a:bodyPr vert="horz" wrap="square" lIns="121900" tIns="121900" rIns="121900" bIns="121900" rtlCol="0" anchor="b" anchorCtr="0">
            <a:noAutofit/>
          </a:bodyPr>
          <a:lstStyle/>
          <a:p>
            <a:pPr>
              <a:spcBef>
                <a:spcPts val="0"/>
              </a:spcBef>
            </a:pPr>
            <a:r>
              <a:rPr lang="en" sz="6400" dirty="0">
                <a:solidFill>
                  <a:srgbClr val="CD4109"/>
                </a:solidFill>
              </a:rPr>
              <a:t>THANKS!</a:t>
            </a:r>
          </a:p>
        </p:txBody>
      </p:sp>
      <p:sp>
        <p:nvSpPr>
          <p:cNvPr id="309" name="Shape 309"/>
          <p:cNvSpPr txBox="1">
            <a:spLocks noGrp="1"/>
          </p:cNvSpPr>
          <p:nvPr>
            <p:ph type="subTitle" idx="4294967295"/>
          </p:nvPr>
        </p:nvSpPr>
        <p:spPr>
          <a:xfrm>
            <a:off x="528246" y="2669811"/>
            <a:ext cx="8676640" cy="4200800"/>
          </a:xfrm>
          <a:prstGeom prst="rect">
            <a:avLst/>
          </a:prstGeom>
        </p:spPr>
        <p:txBody>
          <a:bodyPr vert="horz" wrap="square" lIns="121900" tIns="121900" rIns="121900" bIns="121900" rtlCol="0" anchor="t" anchorCtr="0">
            <a:noAutofit/>
          </a:bodyPr>
          <a:lstStyle/>
          <a:p>
            <a:pPr>
              <a:spcBef>
                <a:spcPts val="0"/>
              </a:spcBef>
              <a:buNone/>
            </a:pPr>
            <a:r>
              <a:rPr lang="en" dirty="0"/>
              <a:t>Any questions?</a:t>
            </a:r>
          </a:p>
          <a:p>
            <a:pPr algn="r">
              <a:spcBef>
                <a:spcPts val="0"/>
              </a:spcBef>
              <a:buNone/>
            </a:pPr>
            <a:endParaRPr lang="en" dirty="0"/>
          </a:p>
          <a:p>
            <a:pPr marL="558786" indent="-457189" algn="r">
              <a:spcBef>
                <a:spcPts val="0"/>
              </a:spcBef>
            </a:pPr>
            <a:endParaRPr lang="en-IN" dirty="0"/>
          </a:p>
          <a:p>
            <a:pPr marL="558786" indent="-457189" algn="r">
              <a:spcBef>
                <a:spcPts val="0"/>
              </a:spcBef>
            </a:pPr>
            <a:r>
              <a:rPr lang="en-IN" dirty="0"/>
              <a:t>s</a:t>
            </a:r>
            <a:r>
              <a:rPr lang="en" dirty="0"/>
              <a:t>angeeta.shukla</a:t>
            </a:r>
          </a:p>
          <a:p>
            <a:pPr marL="558786" indent="-457189" algn="r">
              <a:spcBef>
                <a:spcPts val="0"/>
              </a:spcBef>
            </a:pPr>
            <a:r>
              <a:rPr lang="en-IN" dirty="0"/>
              <a:t>r</a:t>
            </a:r>
            <a:r>
              <a:rPr lang="en" dirty="0"/>
              <a:t>ajita.shukla</a:t>
            </a:r>
          </a:p>
        </p:txBody>
      </p:sp>
      <p:sp>
        <p:nvSpPr>
          <p:cNvPr id="2" name="TextBox 1"/>
          <p:cNvSpPr txBox="1"/>
          <p:nvPr/>
        </p:nvSpPr>
        <p:spPr>
          <a:xfrm>
            <a:off x="9021966" y="3590179"/>
            <a:ext cx="365840" cy="1446550"/>
          </a:xfrm>
          <a:prstGeom prst="rect">
            <a:avLst/>
          </a:prstGeom>
          <a:noFill/>
        </p:spPr>
        <p:txBody>
          <a:bodyPr wrap="square" rtlCol="0">
            <a:spAutoFit/>
          </a:bodyPr>
          <a:lstStyle/>
          <a:p>
            <a:r>
              <a:rPr lang="en-IN" sz="8800" dirty="0">
                <a:solidFill>
                  <a:schemeClr val="accent6">
                    <a:lumMod val="75000"/>
                  </a:schemeClr>
                </a:solidFill>
              </a:rPr>
              <a:t>}</a:t>
            </a:r>
          </a:p>
        </p:txBody>
      </p:sp>
      <p:sp>
        <p:nvSpPr>
          <p:cNvPr id="3" name="TextBox 2"/>
          <p:cNvSpPr txBox="1"/>
          <p:nvPr/>
        </p:nvSpPr>
        <p:spPr>
          <a:xfrm>
            <a:off x="9555520" y="4082621"/>
            <a:ext cx="2865040" cy="461665"/>
          </a:xfrm>
          <a:prstGeom prst="rect">
            <a:avLst/>
          </a:prstGeom>
          <a:noFill/>
        </p:spPr>
        <p:txBody>
          <a:bodyPr wrap="square" rtlCol="0">
            <a:spAutoFit/>
          </a:bodyPr>
          <a:lstStyle/>
          <a:p>
            <a:r>
              <a:rPr lang="en-IN" sz="2400" dirty="0">
                <a:latin typeface="Encode Sans ExtraLight"/>
                <a:ea typeface="Encode Sans ExtraLight"/>
                <a:cs typeface="Encode Sans ExtraLight"/>
                <a:sym typeface="Encode Sans ExtraLight"/>
              </a:rPr>
              <a:t>bennett.edu.in</a:t>
            </a:r>
          </a:p>
        </p:txBody>
      </p:sp>
      <p:grpSp>
        <p:nvGrpSpPr>
          <p:cNvPr id="6" name="Group 5"/>
          <p:cNvGrpSpPr/>
          <p:nvPr/>
        </p:nvGrpSpPr>
        <p:grpSpPr>
          <a:xfrm>
            <a:off x="0" y="1132260"/>
            <a:ext cx="12192000" cy="215756"/>
            <a:chOff x="0" y="1172282"/>
            <a:chExt cx="12192000" cy="215756"/>
          </a:xfrm>
          <a:solidFill>
            <a:schemeClr val="accent6">
              <a:lumMod val="75000"/>
            </a:schemeClr>
          </a:solidFill>
        </p:grpSpPr>
        <p:cxnSp>
          <p:nvCxnSpPr>
            <p:cNvPr id="7" name="Straight Connector 6"/>
            <p:cNvCxnSpPr/>
            <p:nvPr/>
          </p:nvCxnSpPr>
          <p:spPr>
            <a:xfrm>
              <a:off x="0" y="1307272"/>
              <a:ext cx="12192000" cy="1683"/>
            </a:xfrm>
            <a:prstGeom prst="line">
              <a:avLst/>
            </a:prstGeom>
            <a:grpFill/>
            <a:ln w="25400">
              <a:solidFill>
                <a:srgbClr val="C00000"/>
              </a:solidFill>
            </a:ln>
          </p:spPr>
          <p:style>
            <a:lnRef idx="3">
              <a:schemeClr val="dk1"/>
            </a:lnRef>
            <a:fillRef idx="0">
              <a:schemeClr val="dk1"/>
            </a:fillRef>
            <a:effectRef idx="2">
              <a:schemeClr val="dk1"/>
            </a:effectRef>
            <a:fontRef idx="minor">
              <a:schemeClr val="tx1"/>
            </a:fontRef>
          </p:style>
        </p:cxnSp>
        <p:sp>
          <p:nvSpPr>
            <p:cNvPr id="8" name="Diamond 7"/>
            <p:cNvSpPr/>
            <p:nvPr/>
          </p:nvSpPr>
          <p:spPr>
            <a:xfrm>
              <a:off x="10988040" y="1172282"/>
              <a:ext cx="213360" cy="215756"/>
            </a:xfrm>
            <a:prstGeom prst="diamond">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02958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B60B-D04D-4E23-9601-F0192382536A}"/>
              </a:ext>
            </a:extLst>
          </p:cNvPr>
          <p:cNvSpPr>
            <a:spLocks noGrp="1"/>
          </p:cNvSpPr>
          <p:nvPr>
            <p:ph type="title"/>
          </p:nvPr>
        </p:nvSpPr>
        <p:spPr/>
        <p:txBody>
          <a:bodyPr/>
          <a:lstStyle/>
          <a:p>
            <a:r>
              <a:rPr lang="en-US" dirty="0"/>
              <a:t> WN-Affect 1.1 </a:t>
            </a:r>
          </a:p>
        </p:txBody>
      </p:sp>
      <p:sp>
        <p:nvSpPr>
          <p:cNvPr id="3" name="Content Placeholder 2">
            <a:extLst>
              <a:ext uri="{FF2B5EF4-FFF2-40B4-BE49-F238E27FC236}">
                <a16:creationId xmlns:a16="http://schemas.microsoft.com/office/drawing/2014/main" id="{242E42FB-6B40-4122-B914-955250031616}"/>
              </a:ext>
            </a:extLst>
          </p:cNvPr>
          <p:cNvSpPr>
            <a:spLocks noGrp="1"/>
          </p:cNvSpPr>
          <p:nvPr>
            <p:ph idx="1"/>
          </p:nvPr>
        </p:nvSpPr>
        <p:spPr/>
        <p:txBody>
          <a:bodyPr/>
          <a:lstStyle/>
          <a:p>
            <a:pPr marL="0" indent="0">
              <a:buNone/>
            </a:pPr>
            <a:r>
              <a:rPr lang="en-US" dirty="0"/>
              <a:t>Clément </a:t>
            </a:r>
            <a:r>
              <a:rPr lang="en-US" dirty="0" err="1"/>
              <a:t>Michard</a:t>
            </a:r>
            <a:r>
              <a:rPr lang="en-US" dirty="0"/>
              <a:t>. </a:t>
            </a:r>
            <a:r>
              <a:rPr lang="en-US" dirty="0" err="1"/>
              <a:t>n.d.</a:t>
            </a:r>
            <a:r>
              <a:rPr lang="en-US" dirty="0"/>
              <a:t> </a:t>
            </a:r>
            <a:r>
              <a:rPr lang="en-US" dirty="0" err="1"/>
              <a:t>WNAffect</a:t>
            </a:r>
            <a:r>
              <a:rPr lang="en-US" dirty="0"/>
              <a:t> - A python module to get the emotion of a word. Retrieved July 12, 2017 from</a:t>
            </a:r>
          </a:p>
          <a:p>
            <a:pPr marL="0" indent="0">
              <a:buNone/>
            </a:pPr>
            <a:r>
              <a:rPr lang="en-US" dirty="0"/>
              <a:t> </a:t>
            </a:r>
            <a:r>
              <a:rPr lang="en-US" dirty="0">
                <a:hlinkClick r:id="rId2"/>
              </a:rPr>
              <a:t>https://github.com/clemtoy/WNAffect</a:t>
            </a:r>
            <a:endParaRPr lang="en-US" dirty="0"/>
          </a:p>
          <a:p>
            <a:endParaRPr lang="en-US" dirty="0"/>
          </a:p>
          <a:p>
            <a:r>
              <a:rPr lang="en-US" dirty="0"/>
              <a:t>Gets synset of a word using WN 1.6 – give the input as the word and its POS</a:t>
            </a:r>
          </a:p>
          <a:p>
            <a:r>
              <a:rPr lang="en-US" dirty="0"/>
              <a:t>Synset is used to retrieve WN-Affect mapping</a:t>
            </a:r>
          </a:p>
        </p:txBody>
      </p:sp>
    </p:spTree>
    <p:extLst>
      <p:ext uri="{BB962C8B-B14F-4D97-AF65-F5344CB8AC3E}">
        <p14:creationId xmlns:p14="http://schemas.microsoft.com/office/powerpoint/2010/main" val="371138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732800" y="481833"/>
            <a:ext cx="9996000" cy="732800"/>
          </a:xfrm>
          <a:prstGeom prst="rect">
            <a:avLst/>
          </a:prstGeom>
        </p:spPr>
        <p:txBody>
          <a:bodyPr vert="horz" wrap="square" lIns="121900" tIns="121900" rIns="121900" bIns="121900" rtlCol="0" anchor="b" anchorCtr="0">
            <a:noAutofit/>
          </a:bodyPr>
          <a:lstStyle/>
          <a:p>
            <a:r>
              <a:rPr lang="en-IN" sz="3600" dirty="0">
                <a:latin typeface="Encode Sans" panose="020B0604020202020204"/>
              </a:rPr>
              <a:t>Research Gap</a:t>
            </a:r>
          </a:p>
        </p:txBody>
      </p:sp>
      <p:sp>
        <p:nvSpPr>
          <p:cNvPr id="138" name="Shape 138"/>
          <p:cNvSpPr txBox="1">
            <a:spLocks noGrp="1"/>
          </p:cNvSpPr>
          <p:nvPr>
            <p:ph type="body" idx="1"/>
          </p:nvPr>
        </p:nvSpPr>
        <p:spPr>
          <a:xfrm>
            <a:off x="732800" y="1521738"/>
            <a:ext cx="10517792" cy="4518489"/>
          </a:xfrm>
          <a:prstGeom prst="rect">
            <a:avLst/>
          </a:prstGeom>
        </p:spPr>
        <p:txBody>
          <a:bodyPr vert="horz" wrap="square" lIns="121900" tIns="121900" rIns="121900" bIns="121900" rtlCol="0" anchor="t" anchorCtr="0">
            <a:noAutofit/>
          </a:bodyPr>
          <a:lstStyle/>
          <a:p>
            <a:r>
              <a:rPr lang="en-IN" dirty="0">
                <a:latin typeface="Encode Sans" panose="020B0604020202020204" charset="0"/>
              </a:rPr>
              <a:t>Communication researchers have analysed the </a:t>
            </a:r>
            <a:r>
              <a:rPr lang="en-IN" b="1" dirty="0">
                <a:latin typeface="Encode Sans" panose="020B0604020202020204" charset="0"/>
              </a:rPr>
              <a:t>speech act </a:t>
            </a:r>
            <a:r>
              <a:rPr lang="en-IN" dirty="0">
                <a:latin typeface="Encode Sans" panose="020B0604020202020204" charset="0"/>
              </a:rPr>
              <a:t>of apologising in great detail.  </a:t>
            </a:r>
          </a:p>
          <a:p>
            <a:pPr marL="0" indent="0">
              <a:buNone/>
            </a:pPr>
            <a:endParaRPr lang="en-IN" dirty="0">
              <a:latin typeface="Encode Sans" panose="020B0604020202020204" charset="0"/>
            </a:endParaRPr>
          </a:p>
          <a:p>
            <a:pPr marL="0" indent="0" algn="r">
              <a:buNone/>
            </a:pPr>
            <a:r>
              <a:rPr lang="en-IN" sz="2000" i="1" dirty="0">
                <a:latin typeface="Encode Sans" panose="020B0604020202020204" charset="0"/>
              </a:rPr>
              <a:t>(Edmondson 1981, Fraser 1981, Holmes 1990,  Blum-</a:t>
            </a:r>
            <a:r>
              <a:rPr lang="en-IN" sz="2000" i="1" dirty="0" err="1">
                <a:latin typeface="Encode Sans" panose="020B0604020202020204" charset="0"/>
              </a:rPr>
              <a:t>Kulka</a:t>
            </a:r>
            <a:r>
              <a:rPr lang="en-IN" sz="2000" i="1" dirty="0">
                <a:latin typeface="Encode Sans" panose="020B0604020202020204" charset="0"/>
              </a:rPr>
              <a:t> et al., 1989,  </a:t>
            </a:r>
            <a:r>
              <a:rPr lang="en-IN" sz="2000" i="1" dirty="0" err="1">
                <a:latin typeface="Encode Sans" panose="020B0604020202020204" charset="0"/>
              </a:rPr>
              <a:t>Olshtain</a:t>
            </a:r>
            <a:r>
              <a:rPr lang="en-IN" sz="2000" i="1" dirty="0">
                <a:latin typeface="Encode Sans" panose="020B0604020202020204" charset="0"/>
              </a:rPr>
              <a:t> and Cohen 1983, Owen 1983, </a:t>
            </a:r>
            <a:r>
              <a:rPr lang="en-IN" sz="2000" i="1" dirty="0" err="1">
                <a:latin typeface="Encode Sans" panose="020B0604020202020204" charset="0"/>
              </a:rPr>
              <a:t>Trosborg</a:t>
            </a:r>
            <a:r>
              <a:rPr lang="en-IN" sz="2000" i="1" dirty="0">
                <a:latin typeface="Encode Sans" panose="020B0604020202020204" charset="0"/>
              </a:rPr>
              <a:t> 1987)</a:t>
            </a:r>
          </a:p>
          <a:p>
            <a:pPr marL="0" indent="0">
              <a:buNone/>
            </a:pPr>
            <a:endParaRPr lang="en-IN" dirty="0">
              <a:latin typeface="Encode Sans" panose="020B0604020202020204" charset="0"/>
            </a:endParaRPr>
          </a:p>
          <a:p>
            <a:r>
              <a:rPr lang="en-IN" dirty="0">
                <a:latin typeface="Encode Sans" panose="020B0604020202020204" charset="0"/>
              </a:rPr>
              <a:t>Not much attention has been paid to the written word. </a:t>
            </a:r>
          </a:p>
          <a:p>
            <a:endParaRPr lang="en-IN" dirty="0">
              <a:latin typeface="Encode Sans" panose="020B0604020202020204" charset="0"/>
            </a:endParaRPr>
          </a:p>
          <a:p>
            <a:r>
              <a:rPr lang="en-IN" dirty="0">
                <a:latin typeface="Encode Sans" panose="020B0604020202020204" charset="0"/>
              </a:rPr>
              <a:t>Researchers have grappled with sincerity in apologies*</a:t>
            </a:r>
          </a:p>
          <a:p>
            <a:endParaRPr lang="en-IN" dirty="0">
              <a:latin typeface="Encode Sans" panose="020B0604020202020204" charset="0"/>
            </a:endParaRPr>
          </a:p>
          <a:p>
            <a:pPr marL="0" indent="0" algn="r">
              <a:buNone/>
            </a:pPr>
            <a:r>
              <a:rPr lang="en-IN" dirty="0"/>
              <a:t>*</a:t>
            </a:r>
            <a:r>
              <a:rPr lang="en-IN" sz="2000" i="1" dirty="0"/>
              <a:t>Owen (1983: 119.121) , Holmes  (1995: 164—5), </a:t>
            </a:r>
            <a:r>
              <a:rPr lang="en-IN" sz="2000" i="1" dirty="0" err="1"/>
              <a:t>Deutschmann</a:t>
            </a:r>
            <a:r>
              <a:rPr lang="en-IN" sz="2000" i="1" dirty="0"/>
              <a:t> (2003), Mills (2003:112), </a:t>
            </a:r>
            <a:r>
              <a:rPr lang="en-IN" sz="2000" i="1" dirty="0" err="1"/>
              <a:t>Lakoff</a:t>
            </a:r>
            <a:r>
              <a:rPr lang="en-IN" sz="2000" i="1" dirty="0"/>
              <a:t>(2001)</a:t>
            </a:r>
            <a:endParaRPr lang="en-IN" sz="2000" i="1" dirty="0">
              <a:latin typeface="Encode Sans" panose="020B0604020202020204" charset="0"/>
            </a:endParaRPr>
          </a:p>
          <a:p>
            <a:pPr marL="609585" indent="-507987"/>
            <a:endParaRPr lang="en" dirty="0">
              <a:latin typeface="Encode Sans" panose="020B0604020202020204" charset="0"/>
            </a:endParaRPr>
          </a:p>
        </p:txBody>
      </p:sp>
      <p:sp>
        <p:nvSpPr>
          <p:cNvPr id="139" name="Shape 139"/>
          <p:cNvSpPr txBox="1">
            <a:spLocks noGrp="1"/>
          </p:cNvSpPr>
          <p:nvPr>
            <p:ph type="sldNum" idx="12"/>
          </p:nvPr>
        </p:nvSpPr>
        <p:spPr>
          <a:xfrm>
            <a:off x="10728800" y="6125133"/>
            <a:ext cx="1463200" cy="732800"/>
          </a:xfrm>
          <a:prstGeom prst="rect">
            <a:avLst/>
          </a:prstGeom>
        </p:spPr>
        <p:txBody>
          <a:bodyPr vert="horz" wrap="square" lIns="121900" tIns="121900" rIns="121900" bIns="121900" rtlCol="0" anchor="ctr" anchorCtr="0">
            <a:noAutofit/>
          </a:bodyPr>
          <a:lstStyle/>
          <a:p>
            <a:fld id="{00000000-1234-1234-1234-123412341234}" type="slidenum">
              <a:rPr lang="en"/>
              <a:pPr/>
              <a:t>6</a:t>
            </a:fld>
            <a:endParaRPr lang="en"/>
          </a:p>
        </p:txBody>
      </p:sp>
      <p:grpSp>
        <p:nvGrpSpPr>
          <p:cNvPr id="5" name="Group 4"/>
          <p:cNvGrpSpPr/>
          <p:nvPr/>
        </p:nvGrpSpPr>
        <p:grpSpPr>
          <a:xfrm>
            <a:off x="0" y="1083782"/>
            <a:ext cx="12192000" cy="215756"/>
            <a:chOff x="0" y="1172282"/>
            <a:chExt cx="12192000" cy="215756"/>
          </a:xfrm>
          <a:solidFill>
            <a:schemeClr val="accent6">
              <a:lumMod val="75000"/>
            </a:schemeClr>
          </a:solidFill>
        </p:grpSpPr>
        <p:cxnSp>
          <p:nvCxnSpPr>
            <p:cNvPr id="6" name="Straight Connector 5"/>
            <p:cNvCxnSpPr/>
            <p:nvPr/>
          </p:nvCxnSpPr>
          <p:spPr>
            <a:xfrm>
              <a:off x="0" y="1307272"/>
              <a:ext cx="12192000" cy="1683"/>
            </a:xfrm>
            <a:prstGeom prst="line">
              <a:avLst/>
            </a:prstGeom>
            <a:grpFill/>
            <a:ln w="25400">
              <a:solidFill>
                <a:srgbClr val="C00000"/>
              </a:solidFill>
            </a:ln>
          </p:spPr>
          <p:style>
            <a:lnRef idx="3">
              <a:schemeClr val="dk1"/>
            </a:lnRef>
            <a:fillRef idx="0">
              <a:schemeClr val="dk1"/>
            </a:fillRef>
            <a:effectRef idx="2">
              <a:schemeClr val="dk1"/>
            </a:effectRef>
            <a:fontRef idx="minor">
              <a:schemeClr val="tx1"/>
            </a:fontRef>
          </p:style>
        </p:cxnSp>
        <p:sp>
          <p:nvSpPr>
            <p:cNvPr id="7" name="Diamond 6"/>
            <p:cNvSpPr/>
            <p:nvPr/>
          </p:nvSpPr>
          <p:spPr>
            <a:xfrm>
              <a:off x="10988040" y="1172282"/>
              <a:ext cx="213360" cy="215756"/>
            </a:xfrm>
            <a:prstGeom prst="diamond">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 name="Group 7"/>
          <p:cNvGrpSpPr/>
          <p:nvPr/>
        </p:nvGrpSpPr>
        <p:grpSpPr>
          <a:xfrm>
            <a:off x="0" y="6347334"/>
            <a:ext cx="12192000" cy="510666"/>
            <a:chOff x="0" y="6030811"/>
            <a:chExt cx="12192000" cy="510666"/>
          </a:xfrm>
        </p:grpSpPr>
        <p:sp>
          <p:nvSpPr>
            <p:cNvPr id="9" name="Rectangle 8"/>
            <p:cNvSpPr/>
            <p:nvPr/>
          </p:nvSpPr>
          <p:spPr>
            <a:xfrm>
              <a:off x="0" y="6030811"/>
              <a:ext cx="12192000" cy="5106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6075189"/>
              <a:ext cx="2026920" cy="466288"/>
            </a:xfrm>
            <a:prstGeom prst="rect">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06232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114292349"/>
              </p:ext>
            </p:extLst>
          </p:nvPr>
        </p:nvGraphicFramePr>
        <p:xfrm>
          <a:off x="755020" y="300111"/>
          <a:ext cx="10681960" cy="5624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grpSp>
        <p:nvGrpSpPr>
          <p:cNvPr id="5" name="Group 4"/>
          <p:cNvGrpSpPr/>
          <p:nvPr/>
        </p:nvGrpSpPr>
        <p:grpSpPr>
          <a:xfrm>
            <a:off x="60960" y="6153767"/>
            <a:ext cx="12192000" cy="215756"/>
            <a:chOff x="0" y="1172282"/>
            <a:chExt cx="12192000" cy="215756"/>
          </a:xfrm>
        </p:grpSpPr>
        <p:cxnSp>
          <p:nvCxnSpPr>
            <p:cNvPr id="6" name="Straight Connector 5"/>
            <p:cNvCxnSpPr/>
            <p:nvPr/>
          </p:nvCxnSpPr>
          <p:spPr>
            <a:xfrm>
              <a:off x="0" y="1307272"/>
              <a:ext cx="12192000" cy="1683"/>
            </a:xfrm>
            <a:prstGeom prst="line">
              <a:avLst/>
            </a:prstGeom>
            <a:ln w="25400">
              <a:solidFill>
                <a:srgbClr val="C00000"/>
              </a:solidFill>
            </a:ln>
          </p:spPr>
          <p:style>
            <a:lnRef idx="3">
              <a:schemeClr val="dk1"/>
            </a:lnRef>
            <a:fillRef idx="0">
              <a:schemeClr val="dk1"/>
            </a:fillRef>
            <a:effectRef idx="2">
              <a:schemeClr val="dk1"/>
            </a:effectRef>
            <a:fontRef idx="minor">
              <a:schemeClr val="tx1"/>
            </a:fontRef>
          </p:style>
        </p:cxnSp>
        <p:sp>
          <p:nvSpPr>
            <p:cNvPr id="7" name="Diamond 6"/>
            <p:cNvSpPr/>
            <p:nvPr/>
          </p:nvSpPr>
          <p:spPr>
            <a:xfrm>
              <a:off x="10988040" y="1172282"/>
              <a:ext cx="213360" cy="215756"/>
            </a:xfrm>
            <a:prstGeom prst="diamond">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 name="Group 7"/>
          <p:cNvGrpSpPr/>
          <p:nvPr/>
        </p:nvGrpSpPr>
        <p:grpSpPr>
          <a:xfrm>
            <a:off x="0" y="6347334"/>
            <a:ext cx="12192000" cy="510666"/>
            <a:chOff x="0" y="6030811"/>
            <a:chExt cx="12192000" cy="510666"/>
          </a:xfrm>
        </p:grpSpPr>
        <p:sp>
          <p:nvSpPr>
            <p:cNvPr id="9" name="Rectangle 8"/>
            <p:cNvSpPr/>
            <p:nvPr/>
          </p:nvSpPr>
          <p:spPr>
            <a:xfrm>
              <a:off x="0" y="6030811"/>
              <a:ext cx="12192000" cy="5106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6075189"/>
              <a:ext cx="2026920" cy="466288"/>
            </a:xfrm>
            <a:prstGeom prst="rect">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Rectangle 2"/>
          <p:cNvSpPr/>
          <p:nvPr/>
        </p:nvSpPr>
        <p:spPr>
          <a:xfrm>
            <a:off x="6126480" y="5088428"/>
            <a:ext cx="6096000" cy="1200329"/>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(Halliday (1989, 2007, </a:t>
            </a:r>
            <a:r>
              <a:rPr lang="en-US" dirty="0" err="1">
                <a:latin typeface="Times New Roman" panose="02020603050405020304" pitchFamily="18" charset="0"/>
                <a:ea typeface="Times New Roman" panose="02020603050405020304" pitchFamily="18" charset="0"/>
              </a:rPr>
              <a:t>Tillmann</a:t>
            </a:r>
            <a:r>
              <a:rPr lang="en-US" dirty="0">
                <a:latin typeface="Times New Roman" panose="02020603050405020304" pitchFamily="18" charset="0"/>
                <a:ea typeface="Times New Roman" panose="02020603050405020304" pitchFamily="18" charset="0"/>
              </a:rPr>
              <a:t>, 1997, </a:t>
            </a:r>
            <a:r>
              <a:rPr lang="en-US" dirty="0" err="1">
                <a:latin typeface="Times New Roman" panose="02020603050405020304" pitchFamily="18" charset="0"/>
                <a:ea typeface="Times New Roman" panose="02020603050405020304" pitchFamily="18" charset="0"/>
              </a:rPr>
              <a:t>Aijmer</a:t>
            </a:r>
            <a:r>
              <a:rPr lang="en-US" dirty="0">
                <a:latin typeface="Times New Roman" panose="02020603050405020304" pitchFamily="18" charset="0"/>
                <a:ea typeface="Times New Roman" panose="02020603050405020304" pitchFamily="18" charset="0"/>
              </a:rPr>
              <a:t> and </a:t>
            </a:r>
            <a:r>
              <a:rPr lang="en-US" dirty="0" err="1">
                <a:latin typeface="Times New Roman" panose="02020603050405020304" pitchFamily="18" charset="0"/>
                <a:ea typeface="Times New Roman" panose="02020603050405020304" pitchFamily="18" charset="0"/>
              </a:rPr>
              <a:t>Stenström</a:t>
            </a:r>
            <a:r>
              <a:rPr lang="en-US" dirty="0">
                <a:latin typeface="Times New Roman" panose="02020603050405020304" pitchFamily="18" charset="0"/>
                <a:ea typeface="Times New Roman" panose="02020603050405020304" pitchFamily="18" charset="0"/>
              </a:rPr>
              <a:t>, 2004, </a:t>
            </a:r>
            <a:r>
              <a:rPr lang="en-US" dirty="0" err="1">
                <a:latin typeface="Times New Roman" panose="02020603050405020304" pitchFamily="18" charset="0"/>
                <a:ea typeface="Times New Roman" panose="02020603050405020304" pitchFamily="18" charset="0"/>
              </a:rPr>
              <a:t>Wikberg</a:t>
            </a:r>
            <a:r>
              <a:rPr lang="en-US" dirty="0">
                <a:latin typeface="Times New Roman" panose="02020603050405020304" pitchFamily="18" charset="0"/>
                <a:ea typeface="Times New Roman" panose="02020603050405020304" pitchFamily="18" charset="0"/>
              </a:rPr>
              <a:t>, 2004, Nelson, </a:t>
            </a:r>
            <a:r>
              <a:rPr lang="en-US" dirty="0" err="1">
                <a:latin typeface="Times New Roman" panose="02020603050405020304" pitchFamily="18" charset="0"/>
                <a:ea typeface="Times New Roman" panose="02020603050405020304" pitchFamily="18" charset="0"/>
              </a:rPr>
              <a:t>Balass</a:t>
            </a:r>
            <a:r>
              <a:rPr lang="en-US" dirty="0">
                <a:latin typeface="Times New Roman" panose="02020603050405020304" pitchFamily="18" charset="0"/>
                <a:ea typeface="Times New Roman" panose="02020603050405020304" pitchFamily="18" charset="0"/>
              </a:rPr>
              <a:t> and </a:t>
            </a:r>
            <a:r>
              <a:rPr lang="en-US" dirty="0" err="1">
                <a:latin typeface="Times New Roman" panose="02020603050405020304" pitchFamily="18" charset="0"/>
                <a:ea typeface="Times New Roman" panose="02020603050405020304" pitchFamily="18" charset="0"/>
              </a:rPr>
              <a:t>Perfetti</a:t>
            </a:r>
            <a:r>
              <a:rPr lang="en-US" dirty="0">
                <a:latin typeface="Times New Roman" panose="02020603050405020304" pitchFamily="18" charset="0"/>
                <a:ea typeface="Times New Roman" panose="02020603050405020304" pitchFamily="18" charset="0"/>
              </a:rPr>
              <a:t> 2005, </a:t>
            </a:r>
            <a:r>
              <a:rPr lang="en-US" dirty="0" err="1">
                <a:latin typeface="Times New Roman" panose="02020603050405020304" pitchFamily="18" charset="0"/>
                <a:ea typeface="Times New Roman" panose="02020603050405020304" pitchFamily="18" charset="0"/>
              </a:rPr>
              <a:t>Biber</a:t>
            </a:r>
            <a:r>
              <a:rPr lang="en-US" dirty="0">
                <a:latin typeface="Times New Roman" panose="02020603050405020304" pitchFamily="18" charset="0"/>
                <a:ea typeface="Times New Roman" panose="02020603050405020304" pitchFamily="18" charset="0"/>
              </a:rPr>
              <a:t>, 2006, Miller, 2006, McCarthy and Slade, 2007 and </a:t>
            </a:r>
            <a:r>
              <a:rPr lang="en-US" dirty="0" err="1">
                <a:latin typeface="Times New Roman" panose="02020603050405020304" pitchFamily="18" charset="0"/>
                <a:ea typeface="Times New Roman" panose="02020603050405020304" pitchFamily="18" charset="0"/>
              </a:rPr>
              <a:t>Wichmann</a:t>
            </a:r>
            <a:r>
              <a:rPr lang="en-US" dirty="0">
                <a:latin typeface="Times New Roman" panose="02020603050405020304" pitchFamily="18" charset="0"/>
                <a:ea typeface="Times New Roman" panose="02020603050405020304" pitchFamily="18" charset="0"/>
              </a:rPr>
              <a:t>, 2007, Chafe, 1992)</a:t>
            </a:r>
            <a:endParaRPr lang="en-IN" dirty="0"/>
          </a:p>
        </p:txBody>
      </p:sp>
    </p:spTree>
    <p:extLst>
      <p:ext uri="{BB962C8B-B14F-4D97-AF65-F5344CB8AC3E}">
        <p14:creationId xmlns:p14="http://schemas.microsoft.com/office/powerpoint/2010/main" val="411362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67516" y="921101"/>
            <a:ext cx="9996000" cy="732800"/>
          </a:xfrm>
        </p:spPr>
        <p:txBody>
          <a:bodyPr>
            <a:normAutofit fontScale="90000"/>
          </a:bodyPr>
          <a:lstStyle/>
          <a:p>
            <a:r>
              <a:rPr lang="en-IN" dirty="0">
                <a:latin typeface="Encode Sans"/>
              </a:rPr>
              <a:t>Objective of the Study</a:t>
            </a:r>
            <a:br>
              <a:rPr lang="en-IN" dirty="0">
                <a:latin typeface="Encode Sans"/>
              </a:rPr>
            </a:br>
            <a:endParaRPr lang="en-IN" dirty="0">
              <a:latin typeface="Encode Sans"/>
            </a:endParaRPr>
          </a:p>
        </p:txBody>
      </p:sp>
      <p:graphicFrame>
        <p:nvGraphicFramePr>
          <p:cNvPr id="5" name="Diagram 4"/>
          <p:cNvGraphicFramePr/>
          <p:nvPr>
            <p:extLst>
              <p:ext uri="{D42A27DB-BD31-4B8C-83A1-F6EECF244321}">
                <p14:modId xmlns:p14="http://schemas.microsoft.com/office/powerpoint/2010/main" val="2195409670"/>
              </p:ext>
            </p:extLst>
          </p:nvPr>
        </p:nvGraphicFramePr>
        <p:xfrm>
          <a:off x="885200" y="1406769"/>
          <a:ext cx="9996000" cy="4783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0" y="1071745"/>
            <a:ext cx="12192000" cy="215756"/>
            <a:chOff x="0" y="1172282"/>
            <a:chExt cx="12192000" cy="215756"/>
          </a:xfrm>
          <a:solidFill>
            <a:schemeClr val="accent6">
              <a:lumMod val="75000"/>
            </a:schemeClr>
          </a:solidFill>
        </p:grpSpPr>
        <p:cxnSp>
          <p:nvCxnSpPr>
            <p:cNvPr id="6" name="Straight Connector 5"/>
            <p:cNvCxnSpPr/>
            <p:nvPr/>
          </p:nvCxnSpPr>
          <p:spPr>
            <a:xfrm>
              <a:off x="0" y="1307272"/>
              <a:ext cx="12192000" cy="1683"/>
            </a:xfrm>
            <a:prstGeom prst="line">
              <a:avLst/>
            </a:prstGeom>
            <a:grpFill/>
            <a:ln w="25400">
              <a:solidFill>
                <a:srgbClr val="C00000"/>
              </a:solidFill>
            </a:ln>
          </p:spPr>
          <p:style>
            <a:lnRef idx="3">
              <a:schemeClr val="dk1"/>
            </a:lnRef>
            <a:fillRef idx="0">
              <a:schemeClr val="dk1"/>
            </a:fillRef>
            <a:effectRef idx="2">
              <a:schemeClr val="dk1"/>
            </a:effectRef>
            <a:fontRef idx="minor">
              <a:schemeClr val="tx1"/>
            </a:fontRef>
          </p:style>
        </p:cxnSp>
        <p:sp>
          <p:nvSpPr>
            <p:cNvPr id="7" name="Diamond 6"/>
            <p:cNvSpPr/>
            <p:nvPr/>
          </p:nvSpPr>
          <p:spPr>
            <a:xfrm>
              <a:off x="10988040" y="1172282"/>
              <a:ext cx="213360" cy="215756"/>
            </a:xfrm>
            <a:prstGeom prst="diamond">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 name="Group 7"/>
          <p:cNvGrpSpPr/>
          <p:nvPr/>
        </p:nvGrpSpPr>
        <p:grpSpPr>
          <a:xfrm>
            <a:off x="0" y="6347334"/>
            <a:ext cx="12192000" cy="510666"/>
            <a:chOff x="0" y="6030811"/>
            <a:chExt cx="12192000" cy="510666"/>
          </a:xfrm>
        </p:grpSpPr>
        <p:sp>
          <p:nvSpPr>
            <p:cNvPr id="9" name="Rectangle 8"/>
            <p:cNvSpPr/>
            <p:nvPr/>
          </p:nvSpPr>
          <p:spPr>
            <a:xfrm>
              <a:off x="0" y="6030811"/>
              <a:ext cx="12192000" cy="510666"/>
            </a:xfrm>
            <a:prstGeom prst="rect">
              <a:avLst/>
            </a:prstGeom>
            <a:solidFill>
              <a:srgbClr val="98220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6046915"/>
              <a:ext cx="2026920" cy="494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40455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32800" y="812802"/>
            <a:ext cx="9996000" cy="732800"/>
          </a:xfrm>
        </p:spPr>
        <p:txBody>
          <a:bodyPr>
            <a:normAutofit fontScale="90000"/>
          </a:bodyPr>
          <a:lstStyle/>
          <a:p>
            <a:r>
              <a:rPr lang="en-IN" dirty="0">
                <a:latin typeface="Encode Sans"/>
              </a:rPr>
              <a:t> Method</a:t>
            </a:r>
            <a:br>
              <a:rPr lang="en-IN" dirty="0"/>
            </a:br>
            <a:endParaRPr lang="en-IN" dirty="0"/>
          </a:p>
        </p:txBody>
      </p:sp>
      <p:grpSp>
        <p:nvGrpSpPr>
          <p:cNvPr id="4" name="Group 3"/>
          <p:cNvGrpSpPr/>
          <p:nvPr/>
        </p:nvGrpSpPr>
        <p:grpSpPr>
          <a:xfrm>
            <a:off x="0" y="924156"/>
            <a:ext cx="12192000" cy="215756"/>
            <a:chOff x="0" y="1172282"/>
            <a:chExt cx="12192000" cy="215756"/>
          </a:xfrm>
        </p:grpSpPr>
        <p:cxnSp>
          <p:nvCxnSpPr>
            <p:cNvPr id="5" name="Straight Connector 4"/>
            <p:cNvCxnSpPr/>
            <p:nvPr/>
          </p:nvCxnSpPr>
          <p:spPr>
            <a:xfrm>
              <a:off x="0" y="1307272"/>
              <a:ext cx="12192000" cy="1683"/>
            </a:xfrm>
            <a:prstGeom prst="line">
              <a:avLst/>
            </a:prstGeom>
            <a:ln w="25400">
              <a:solidFill>
                <a:srgbClr val="C00000"/>
              </a:solidFill>
            </a:ln>
          </p:spPr>
          <p:style>
            <a:lnRef idx="3">
              <a:schemeClr val="dk1"/>
            </a:lnRef>
            <a:fillRef idx="0">
              <a:schemeClr val="dk1"/>
            </a:fillRef>
            <a:effectRef idx="2">
              <a:schemeClr val="dk1"/>
            </a:effectRef>
            <a:fontRef idx="minor">
              <a:schemeClr val="tx1"/>
            </a:fontRef>
          </p:style>
        </p:cxnSp>
        <p:sp>
          <p:nvSpPr>
            <p:cNvPr id="6" name="Diamond 5"/>
            <p:cNvSpPr/>
            <p:nvPr/>
          </p:nvSpPr>
          <p:spPr>
            <a:xfrm>
              <a:off x="10988040" y="1172282"/>
              <a:ext cx="213360" cy="215756"/>
            </a:xfrm>
            <a:prstGeom prst="diamond">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12" name="Diagram 11"/>
          <p:cNvGraphicFramePr/>
          <p:nvPr>
            <p:extLst>
              <p:ext uri="{D42A27DB-BD31-4B8C-83A1-F6EECF244321}">
                <p14:modId xmlns:p14="http://schemas.microsoft.com/office/powerpoint/2010/main" val="1066811852"/>
              </p:ext>
            </p:extLst>
          </p:nvPr>
        </p:nvGraphicFramePr>
        <p:xfrm>
          <a:off x="1070863" y="-398263"/>
          <a:ext cx="10575468" cy="5638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305397" y="3757113"/>
            <a:ext cx="4023360" cy="2585323"/>
          </a:xfrm>
          <a:prstGeom prst="rect">
            <a:avLst/>
          </a:prstGeom>
          <a:noFill/>
        </p:spPr>
        <p:txBody>
          <a:bodyPr wrap="square" rtlCol="0">
            <a:spAutoFit/>
          </a:bodyPr>
          <a:lstStyle/>
          <a:p>
            <a:pPr marL="285750" indent="-285750">
              <a:buFont typeface="Arial" panose="020B0604020202020204" pitchFamily="34" charset="0"/>
              <a:buChar char="•"/>
            </a:pPr>
            <a:r>
              <a:rPr lang="en-IN" b="1" dirty="0"/>
              <a:t>Apology, apologise, apologize, apologies, sorry</a:t>
            </a:r>
            <a:r>
              <a:rPr lang="en-IN" dirty="0"/>
              <a:t>, forgive (1) </a:t>
            </a:r>
            <a:r>
              <a:rPr lang="en-IN" dirty="0">
                <a:solidFill>
                  <a:srgbClr val="98220A"/>
                </a:solidFill>
              </a:rPr>
              <a:t>forgiveness</a:t>
            </a:r>
            <a:r>
              <a:rPr lang="en-IN" dirty="0"/>
              <a:t>, </a:t>
            </a:r>
            <a:r>
              <a:rPr lang="en-IN" dirty="0">
                <a:solidFill>
                  <a:srgbClr val="98220A"/>
                </a:solidFill>
              </a:rPr>
              <a:t>excuse, afraid</a:t>
            </a:r>
            <a:r>
              <a:rPr lang="en-IN" dirty="0"/>
              <a:t>, </a:t>
            </a:r>
            <a:r>
              <a:rPr lang="en-IN" b="1" dirty="0"/>
              <a:t>regret</a:t>
            </a:r>
            <a:r>
              <a:rPr lang="en-IN" dirty="0"/>
              <a:t>, </a:t>
            </a:r>
            <a:r>
              <a:rPr lang="en-IN" dirty="0">
                <a:solidFill>
                  <a:srgbClr val="98220A"/>
                </a:solidFill>
              </a:rPr>
              <a:t>pardon</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Excluded any apologies which used other forms or which were expressed indirectly</a:t>
            </a:r>
            <a:endParaRPr lang="en-IN" dirty="0"/>
          </a:p>
          <a:p>
            <a:endParaRPr lang="en-IN" dirty="0">
              <a:solidFill>
                <a:srgbClr val="98220A"/>
              </a:solidFill>
            </a:endParaRPr>
          </a:p>
          <a:p>
            <a:endParaRPr lang="en-IN" dirty="0"/>
          </a:p>
        </p:txBody>
      </p:sp>
      <p:sp>
        <p:nvSpPr>
          <p:cNvPr id="10" name="Down Arrow 9"/>
          <p:cNvSpPr/>
          <p:nvPr/>
        </p:nvSpPr>
        <p:spPr>
          <a:xfrm>
            <a:off x="3662290" y="3352591"/>
            <a:ext cx="211016" cy="295422"/>
          </a:xfrm>
          <a:prstGeom prst="downArrow">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119640" y="5859524"/>
            <a:ext cx="9081760" cy="954107"/>
          </a:xfrm>
          <a:prstGeom prst="rect">
            <a:avLst/>
          </a:prstGeom>
        </p:spPr>
        <p:txBody>
          <a:bodyPr wrap="square">
            <a:spAutoFit/>
          </a:bodyPr>
          <a:lstStyle/>
          <a:p>
            <a:pPr marL="285750" indent="-285750">
              <a:buFont typeface="Arial" panose="020B0604020202020204" pitchFamily="34" charset="0"/>
              <a:buChar char="•"/>
            </a:pPr>
            <a:r>
              <a:rPr lang="en-IN" sz="1400" dirty="0"/>
              <a:t>Sandra Harrison and Diane </a:t>
            </a:r>
            <a:r>
              <a:rPr lang="en-IN" sz="1400" dirty="0" err="1"/>
              <a:t>Ailton</a:t>
            </a:r>
            <a:r>
              <a:rPr lang="en-IN" sz="1400" dirty="0"/>
              <a:t> in Herring, S., Stein, D., &amp; Virtanen, T. (Eds.). (2013). </a:t>
            </a:r>
            <a:r>
              <a:rPr lang="en-IN" sz="1400" i="1" dirty="0"/>
              <a:t>Pragmatics of computer-mediated communication</a:t>
            </a:r>
            <a:r>
              <a:rPr lang="en-IN" sz="1400" dirty="0"/>
              <a:t> (Vol. 9). Walter de </a:t>
            </a:r>
            <a:r>
              <a:rPr lang="en-IN" sz="1400" dirty="0" err="1"/>
              <a:t>Gruyter</a:t>
            </a:r>
            <a:r>
              <a:rPr lang="en-IN" sz="1400" dirty="0"/>
              <a:t>.</a:t>
            </a:r>
          </a:p>
          <a:p>
            <a:pPr marL="285750" indent="-285750">
              <a:buFont typeface="Arial" panose="020B0604020202020204" pitchFamily="34" charset="0"/>
              <a:buChar char="•"/>
            </a:pPr>
            <a:r>
              <a:rPr lang="en-IN" sz="1400" dirty="0"/>
              <a:t>Apology IFIDs (Illocutionary Force Indicating Devices) listed in the Cross-Cultural Speech Act Realization Project (CCSARP) coding manual Blum-</a:t>
            </a:r>
            <a:r>
              <a:rPr lang="en-IN" sz="1400" dirty="0" err="1"/>
              <a:t>Kulka</a:t>
            </a:r>
            <a:r>
              <a:rPr lang="en-IN" sz="1400" dirty="0"/>
              <a:t>, House, and Kasper 1989: 290)</a:t>
            </a:r>
          </a:p>
        </p:txBody>
      </p:sp>
      <p:sp>
        <p:nvSpPr>
          <p:cNvPr id="13" name="TextBox 12"/>
          <p:cNvSpPr txBox="1"/>
          <p:nvPr/>
        </p:nvSpPr>
        <p:spPr>
          <a:xfrm>
            <a:off x="594360" y="3708644"/>
            <a:ext cx="1740877"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a:t>18 public apologies</a:t>
            </a:r>
          </a:p>
          <a:p>
            <a:pPr marL="285750" indent="-285750">
              <a:buFont typeface="Arial" panose="020B0604020202020204" pitchFamily="34" charset="0"/>
              <a:buChar char="•"/>
            </a:pPr>
            <a:r>
              <a:rPr lang="en-IN" b="1" dirty="0"/>
              <a:t>One- to- many</a:t>
            </a:r>
          </a:p>
          <a:p>
            <a:pPr marL="285750" indent="-285750">
              <a:buFont typeface="Arial" panose="020B0604020202020204" pitchFamily="34" charset="0"/>
              <a:buChar char="•"/>
            </a:pPr>
            <a:r>
              <a:rPr lang="en-IN" b="1" dirty="0"/>
              <a:t>Apologies for serious offences</a:t>
            </a:r>
          </a:p>
        </p:txBody>
      </p:sp>
      <p:sp>
        <p:nvSpPr>
          <p:cNvPr id="14" name="Down Arrow 13">
            <a:hlinkClick r:id="rId7" action="ppaction://hlinksldjump"/>
          </p:cNvPr>
          <p:cNvSpPr/>
          <p:nvPr/>
        </p:nvSpPr>
        <p:spPr>
          <a:xfrm>
            <a:off x="1553894" y="3351141"/>
            <a:ext cx="211016" cy="295422"/>
          </a:xfrm>
          <a:prstGeom prst="downArrow">
            <a:avLst/>
          </a:prstGeom>
          <a:solidFill>
            <a:srgbClr val="9822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5366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4273</Words>
  <Application>Microsoft Office PowerPoint</Application>
  <PresentationFormat>Widescreen</PresentationFormat>
  <Paragraphs>629</Paragraphs>
  <Slides>53</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Arial</vt:lpstr>
      <vt:lpstr>Calibri</vt:lpstr>
      <vt:lpstr>Calibri Light</vt:lpstr>
      <vt:lpstr>Courier New</vt:lpstr>
      <vt:lpstr>Encode Sans</vt:lpstr>
      <vt:lpstr>Encode Sans ExtraLight</vt:lpstr>
      <vt:lpstr>GillSans</vt:lpstr>
      <vt:lpstr>Optima-Bold</vt:lpstr>
      <vt:lpstr>Optima-Regular</vt:lpstr>
      <vt:lpstr>Palatino-BoldItalic</vt:lpstr>
      <vt:lpstr>Times New Roman</vt:lpstr>
      <vt:lpstr>Office Theme</vt:lpstr>
      <vt:lpstr>PowerPoint Presentation</vt:lpstr>
      <vt:lpstr>PowerPoint Presentation</vt:lpstr>
      <vt:lpstr>PowerPoint Presentation</vt:lpstr>
      <vt:lpstr>RESEARCH GAP AND RESEARCH PROBLEM</vt:lpstr>
      <vt:lpstr>PowerPoint Presentation</vt:lpstr>
      <vt:lpstr>Research Gap</vt:lpstr>
      <vt:lpstr>PowerPoint Presentation</vt:lpstr>
      <vt:lpstr>Objective of the Study </vt:lpstr>
      <vt:lpstr> Method </vt:lpstr>
      <vt:lpstr>PowerPoint Presentation</vt:lpstr>
      <vt:lpstr>PowerPoint Presentation</vt:lpstr>
      <vt:lpstr>Frequency of apology lexemes </vt:lpstr>
      <vt:lpstr> PoS Tagging </vt:lpstr>
      <vt:lpstr>Analysis</vt:lpstr>
      <vt:lpstr>Semantics - WordNet </vt:lpstr>
      <vt:lpstr> Verb - Apologize</vt:lpstr>
      <vt:lpstr>Verb - Regret</vt:lpstr>
      <vt:lpstr>Verbs - Apologize vs. Regret</vt:lpstr>
      <vt:lpstr>  Nouns – Apology and Regret </vt:lpstr>
      <vt:lpstr> Nouns – Apology and Regret (Contd.)</vt:lpstr>
      <vt:lpstr>Nouns – Apology and Regret (Contd.)</vt:lpstr>
      <vt:lpstr>Adjective – Sorry </vt:lpstr>
      <vt:lpstr>From Semantics to Sentiments and Emotions</vt:lpstr>
      <vt:lpstr>Sentiments -  SentiWordNet </vt:lpstr>
      <vt:lpstr>PowerPoint Presentation</vt:lpstr>
      <vt:lpstr>SentiWordNet Scores - Analysis</vt:lpstr>
      <vt:lpstr>SentiWordNet Scores Analysis (Contd.)</vt:lpstr>
      <vt:lpstr>SentiWordNet Scores Analysis (Contd.)</vt:lpstr>
      <vt:lpstr>Emotion - WordNet-Affect </vt:lpstr>
      <vt:lpstr>WN-Affect Results</vt:lpstr>
      <vt:lpstr> WN-Affect - Results</vt:lpstr>
      <vt:lpstr>Sub-tree of negative emotion sorrow - WordNet-Affect</vt:lpstr>
      <vt:lpstr>WN-Affect Results - Analysis</vt:lpstr>
      <vt:lpstr>5. Some Observations</vt:lpstr>
      <vt:lpstr>PowerPoint Presentation</vt:lpstr>
      <vt:lpstr>PowerPoint Presentation</vt:lpstr>
      <vt:lpstr>Sorry (Adj.) </vt:lpstr>
      <vt:lpstr>Sorry (Adj.) </vt:lpstr>
      <vt:lpstr>PowerPoint Presentation</vt:lpstr>
      <vt:lpstr>PowerPoint Presentation</vt:lpstr>
      <vt:lpstr>Regret (verb) </vt:lpstr>
      <vt:lpstr>PowerPoint Presentation</vt:lpstr>
      <vt:lpstr>Apology/Apologies (noun)</vt:lpstr>
      <vt:lpstr>PowerPoint Presentation</vt:lpstr>
      <vt:lpstr>PowerPoint Presentation</vt:lpstr>
      <vt:lpstr>Regret (noun) </vt:lpstr>
      <vt:lpstr>PowerPoint Presentation</vt:lpstr>
      <vt:lpstr>Limitations of the Study</vt:lpstr>
      <vt:lpstr>Future plan </vt:lpstr>
      <vt:lpstr>PowerPoint Presentation</vt:lpstr>
      <vt:lpstr>PowerPoint Presentation</vt:lpstr>
      <vt:lpstr>THANKS!</vt:lpstr>
      <vt:lpstr> WN-Affect 1.1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sangeeta.shukla</dc:creator>
  <cp:lastModifiedBy>rajita.shukla@bennett.edu.in</cp:lastModifiedBy>
  <cp:revision>107</cp:revision>
  <dcterms:created xsi:type="dcterms:W3CDTF">2017-12-11T11:18:35Z</dcterms:created>
  <dcterms:modified xsi:type="dcterms:W3CDTF">2018-01-05T07:00:13Z</dcterms:modified>
</cp:coreProperties>
</file>