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61" r:id="rId4"/>
    <p:sldId id="262" r:id="rId5"/>
    <p:sldId id="263" r:id="rId6"/>
    <p:sldId id="264" r:id="rId7"/>
    <p:sldId id="265" r:id="rId8"/>
    <p:sldId id="267" r:id="rId9"/>
    <p:sldId id="268" r:id="rId10"/>
    <p:sldId id="270" r:id="rId11"/>
    <p:sldId id="269" r:id="rId12"/>
    <p:sldId id="271" r:id="rId13"/>
    <p:sldId id="260" r:id="rId14"/>
    <p:sldId id="258"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72237" autoAdjust="0"/>
  </p:normalViewPr>
  <p:slideViewPr>
    <p:cSldViewPr snapToGrid="0">
      <p:cViewPr varScale="1">
        <p:scale>
          <a:sx n="48" d="100"/>
          <a:sy n="48" d="100"/>
        </p:scale>
        <p:origin x="117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5F5B-CDD7-4193-A236-50DAE425A808}" type="datetimeFigureOut">
              <a:rPr lang="en-US" smtClean="0"/>
              <a:t>5/4/2019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B6FFC-2CF6-4DAA-BB49-90CEC99EB5FD}" type="slidenum">
              <a:rPr lang="en-US" smtClean="0"/>
              <a:t>‹#›</a:t>
            </a:fld>
            <a:endParaRPr lang="en-US"/>
          </a:p>
        </p:txBody>
      </p:sp>
    </p:spTree>
    <p:extLst>
      <p:ext uri="{BB962C8B-B14F-4D97-AF65-F5344CB8AC3E}">
        <p14:creationId xmlns:p14="http://schemas.microsoft.com/office/powerpoint/2010/main" val="3340778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Hello,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My name is Eric Bond and I am a fist year masters student working under professor Benjamin Delaware. My research interests are in type theory and applied type theory related to the construction of proof assistants. I chose this topic because I am currently studying F-Algebras and how they are used to construct and model inductive types and recursive functions in a functional programming language called </a:t>
            </a:r>
            <a:r>
              <a:rPr lang="en-US" sz="1200" b="0" i="0" kern="1200" dirty="0" err="1">
                <a:solidFill>
                  <a:schemeClr val="tx1"/>
                </a:solidFill>
                <a:effectLst/>
                <a:latin typeface="+mn-lt"/>
                <a:ea typeface="+mn-ea"/>
                <a:cs typeface="+mn-cs"/>
              </a:rPr>
              <a:t>cedille</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(examples of inductive types in a language are the natural numbers, binary trees, language syntax). </a:t>
            </a:r>
          </a:p>
          <a:p>
            <a:pPr rtl="0" fontAlgn="base"/>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Co algebras are the mathematical dual to algebras.  And in the PL community, they are used to model infinite data. However, they have been used to model automata and state based transition systems for 30+ years</a:t>
            </a:r>
          </a:p>
        </p:txBody>
      </p:sp>
      <p:sp>
        <p:nvSpPr>
          <p:cNvPr id="4" name="Slide Number Placeholder 3"/>
          <p:cNvSpPr>
            <a:spLocks noGrp="1"/>
          </p:cNvSpPr>
          <p:nvPr>
            <p:ph type="sldNum" sz="quarter" idx="5"/>
          </p:nvPr>
        </p:nvSpPr>
        <p:spPr/>
        <p:txBody>
          <a:bodyPr/>
          <a:lstStyle/>
          <a:p>
            <a:fld id="{323B6FFC-2CF6-4DAA-BB49-90CEC99EB5FD}" type="slidenum">
              <a:rPr lang="en-US" smtClean="0"/>
              <a:t>1</a:t>
            </a:fld>
            <a:endParaRPr lang="en-US"/>
          </a:p>
        </p:txBody>
      </p:sp>
    </p:spTree>
    <p:extLst>
      <p:ext uri="{BB962C8B-B14F-4D97-AF65-F5344CB8AC3E}">
        <p14:creationId xmlns:p14="http://schemas.microsoft.com/office/powerpoint/2010/main" val="9500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B6FFC-2CF6-4DAA-BB49-90CEC99EB5FD}" type="slidenum">
              <a:rPr lang="en-US" smtClean="0"/>
              <a:t>2</a:t>
            </a:fld>
            <a:endParaRPr lang="en-US"/>
          </a:p>
        </p:txBody>
      </p:sp>
    </p:spTree>
    <p:extLst>
      <p:ext uri="{BB962C8B-B14F-4D97-AF65-F5344CB8AC3E}">
        <p14:creationId xmlns:p14="http://schemas.microsoft.com/office/powerpoint/2010/main" val="373109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 high level the intuition is that we have 3 components: a black box of states, a transition function, and an observation function. These component will vary depending on the type of automata we are considering. </a:t>
            </a:r>
          </a:p>
          <a:p>
            <a:endParaRPr lang="en-US" sz="1200" b="0" i="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Rather than asking what (the</a:t>
            </a:r>
          </a:p>
          <a:p>
            <a:r>
              <a:rPr lang="en-US" sz="1200" b="0" i="0" u="none" strike="noStrike" kern="1200" baseline="0" dirty="0">
                <a:solidFill>
                  <a:schemeClr val="tx1"/>
                </a:solidFill>
                <a:latin typeface="+mn-lt"/>
                <a:ea typeface="+mn-ea"/>
                <a:cs typeface="+mn-cs"/>
              </a:rPr>
              <a:t>states of) coalgebras are, we will ask instead what coalgebras do. And what coalgebras</a:t>
            </a:r>
          </a:p>
          <a:p>
            <a:r>
              <a:rPr lang="en-US" sz="1200" b="0" i="0" u="none" strike="noStrike" kern="1200" baseline="0" dirty="0">
                <a:solidFill>
                  <a:schemeClr val="tx1"/>
                </a:solidFill>
                <a:latin typeface="+mn-lt"/>
                <a:ea typeface="+mn-ea"/>
                <a:cs typeface="+mn-cs"/>
              </a:rPr>
              <a:t>do is determined by how they interact with other coalgebras or, more formally, by the</a:t>
            </a:r>
          </a:p>
          <a:p>
            <a:r>
              <a:rPr lang="en-US" sz="1200" b="0" i="0" u="none" strike="noStrike" kern="1200" baseline="0" dirty="0">
                <a:solidFill>
                  <a:schemeClr val="tx1"/>
                </a:solidFill>
                <a:latin typeface="+mn-lt"/>
                <a:ea typeface="+mn-ea"/>
                <a:cs typeface="+mn-cs"/>
              </a:rPr>
              <a:t>homomorphisms between coalgebras.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Given these components, the framework can be used to make statements about what languages are accepted from a given state, what states of a system are equal via observations (</a:t>
            </a:r>
            <a:r>
              <a:rPr lang="en-US" sz="1200" b="0" i="0" kern="1200" dirty="0" err="1">
                <a:solidFill>
                  <a:schemeClr val="tx1"/>
                </a:solidFill>
                <a:effectLst/>
                <a:latin typeface="+mn-lt"/>
                <a:ea typeface="+mn-ea"/>
                <a:cs typeface="+mn-cs"/>
              </a:rPr>
              <a:t>bisimilar</a:t>
            </a:r>
            <a:r>
              <a:rPr lang="en-US" sz="1200" b="0" i="0" kern="1200" dirty="0">
                <a:solidFill>
                  <a:schemeClr val="tx1"/>
                </a:solidFill>
                <a:effectLst/>
                <a:latin typeface="+mn-lt"/>
                <a:ea typeface="+mn-ea"/>
                <a:cs typeface="+mn-cs"/>
              </a:rPr>
              <a:t> – a behavioral equivalence). </a:t>
            </a:r>
            <a:endParaRPr lang="en-US" dirty="0"/>
          </a:p>
        </p:txBody>
      </p:sp>
      <p:sp>
        <p:nvSpPr>
          <p:cNvPr id="4" name="Slide Number Placeholder 3"/>
          <p:cNvSpPr>
            <a:spLocks noGrp="1"/>
          </p:cNvSpPr>
          <p:nvPr>
            <p:ph type="sldNum" sz="quarter" idx="5"/>
          </p:nvPr>
        </p:nvSpPr>
        <p:spPr/>
        <p:txBody>
          <a:bodyPr/>
          <a:lstStyle/>
          <a:p>
            <a:fld id="{323B6FFC-2CF6-4DAA-BB49-90CEC99EB5FD}" type="slidenum">
              <a:rPr lang="en-US" smtClean="0"/>
              <a:t>3</a:t>
            </a:fld>
            <a:endParaRPr lang="en-US"/>
          </a:p>
        </p:txBody>
      </p:sp>
    </p:spTree>
    <p:extLst>
      <p:ext uri="{BB962C8B-B14F-4D97-AF65-F5344CB8AC3E}">
        <p14:creationId xmlns:p14="http://schemas.microsoft.com/office/powerpoint/2010/main" val="161392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err="1">
                <a:solidFill>
                  <a:schemeClr val="tx1"/>
                </a:solidFill>
                <a:effectLst/>
                <a:latin typeface="+mn-lt"/>
                <a:ea typeface="+mn-ea"/>
                <a:cs typeface="+mn-cs"/>
              </a:rPr>
              <a:t>A^w</a:t>
            </a:r>
            <a:r>
              <a:rPr lang="en-US" sz="1200" b="0" i="0" kern="1200" dirty="0">
                <a:solidFill>
                  <a:schemeClr val="tx1"/>
                </a:solidFill>
                <a:effectLst/>
                <a:latin typeface="+mn-lt"/>
                <a:ea typeface="+mn-ea"/>
                <a:cs typeface="+mn-cs"/>
              </a:rPr>
              <a:t> is the set of all streams  </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We may think of the structure map (</a:t>
            </a:r>
            <a:r>
              <a:rPr lang="en-US" sz="1200" b="0" i="0" kern="1200" dirty="0" err="1">
                <a:solidFill>
                  <a:schemeClr val="tx1"/>
                </a:solidFill>
                <a:effectLst/>
                <a:latin typeface="+mn-lt"/>
                <a:ea typeface="+mn-ea"/>
                <a:cs typeface="+mn-cs"/>
              </a:rPr>
              <a:t>oh,tr</a:t>
            </a:r>
            <a:r>
              <a:rPr lang="en-US" sz="1200" b="0" i="0" kern="1200" dirty="0">
                <a:solidFill>
                  <a:schemeClr val="tx1"/>
                </a:solidFill>
                <a:effectLst/>
                <a:latin typeface="+mn-lt"/>
                <a:ea typeface="+mn-ea"/>
                <a:cs typeface="+mn-cs"/>
              </a:rPr>
              <a:t>) as a specification of the local behavior of the stream system, consisting for each state s in S of an output o(s) and a single transition step to a next state tr(s).</a:t>
            </a:r>
          </a:p>
          <a:p>
            <a:pPr rtl="0" fontAlgn="base"/>
            <a:endParaRPr lang="en-US" sz="1200" b="0" i="0" kern="1200" dirty="0">
              <a:solidFill>
                <a:schemeClr val="tx1"/>
              </a:solidFill>
              <a:effectLst/>
              <a:latin typeface="+mn-lt"/>
              <a:ea typeface="+mn-ea"/>
              <a:cs typeface="+mn-cs"/>
            </a:endParaRPr>
          </a:p>
          <a:p>
            <a:pPr rtl="0" fontAlgn="base"/>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is an initial value function (head)</a:t>
            </a:r>
          </a:p>
          <a:p>
            <a:pPr rtl="0" fontAlgn="base"/>
            <a:r>
              <a:rPr lang="en-US" sz="1200" b="0" i="0" kern="1200" dirty="0">
                <a:solidFill>
                  <a:schemeClr val="tx1"/>
                </a:solidFill>
                <a:effectLst/>
                <a:latin typeface="+mn-lt"/>
                <a:ea typeface="+mn-ea"/>
                <a:cs typeface="+mn-cs"/>
              </a:rPr>
              <a:t>d is a stream derivative (tail)</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The final stream system is the most general stream system </a:t>
            </a:r>
          </a:p>
          <a:p>
            <a:pPr rtl="0" fontAlgn="base"/>
            <a:endParaRPr lang="en-US" sz="1200" b="0" i="0" kern="1200" dirty="0">
              <a:solidFill>
                <a:schemeClr val="tx1"/>
              </a:solidFill>
              <a:effectLst/>
              <a:latin typeface="+mn-lt"/>
              <a:ea typeface="+mn-ea"/>
              <a:cs typeface="+mn-cs"/>
            </a:endParaRP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 The final homomorphism [[ ]]  assigns to every state s its global </a:t>
            </a:r>
          </a:p>
          <a:p>
            <a:pPr rtl="0" fontAlgn="base"/>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which is the stream [[s]] of all successive outputs. </a:t>
            </a:r>
          </a:p>
          <a:p>
            <a:pPr rtl="0"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23B6FFC-2CF6-4DAA-BB49-90CEC99EB5FD}" type="slidenum">
              <a:rPr lang="en-US" smtClean="0"/>
              <a:t>10</a:t>
            </a:fld>
            <a:endParaRPr lang="en-US"/>
          </a:p>
        </p:txBody>
      </p:sp>
    </p:spTree>
    <p:extLst>
      <p:ext uri="{BB962C8B-B14F-4D97-AF65-F5344CB8AC3E}">
        <p14:creationId xmlns:p14="http://schemas.microsoft.com/office/powerpoint/2010/main" val="94617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fair number of these, I have seen </a:t>
            </a:r>
          </a:p>
        </p:txBody>
      </p:sp>
      <p:sp>
        <p:nvSpPr>
          <p:cNvPr id="4" name="Slide Number Placeholder 3"/>
          <p:cNvSpPr>
            <a:spLocks noGrp="1"/>
          </p:cNvSpPr>
          <p:nvPr>
            <p:ph type="sldNum" sz="quarter" idx="5"/>
          </p:nvPr>
        </p:nvSpPr>
        <p:spPr/>
        <p:txBody>
          <a:bodyPr/>
          <a:lstStyle/>
          <a:p>
            <a:fld id="{323B6FFC-2CF6-4DAA-BB49-90CEC99EB5FD}" type="slidenum">
              <a:rPr lang="en-US" smtClean="0"/>
              <a:t>15</a:t>
            </a:fld>
            <a:endParaRPr lang="en-US"/>
          </a:p>
        </p:txBody>
      </p:sp>
    </p:spTree>
    <p:extLst>
      <p:ext uri="{BB962C8B-B14F-4D97-AF65-F5344CB8AC3E}">
        <p14:creationId xmlns:p14="http://schemas.microsoft.com/office/powerpoint/2010/main" val="36836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3B6FFC-2CF6-4DAA-BB49-90CEC99EB5FD}" type="slidenum">
              <a:rPr lang="en-US" smtClean="0"/>
              <a:t>16</a:t>
            </a:fld>
            <a:endParaRPr lang="en-US"/>
          </a:p>
        </p:txBody>
      </p:sp>
    </p:spTree>
    <p:extLst>
      <p:ext uri="{BB962C8B-B14F-4D97-AF65-F5344CB8AC3E}">
        <p14:creationId xmlns:p14="http://schemas.microsoft.com/office/powerpoint/2010/main" val="295775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Modeling Automata with Coalgebras</a:t>
            </a:r>
          </a:p>
        </p:txBody>
      </p:sp>
      <p:sp>
        <p:nvSpPr>
          <p:cNvPr id="3" name="Subtitle 2"/>
          <p:cNvSpPr>
            <a:spLocks noGrp="1"/>
          </p:cNvSpPr>
          <p:nvPr>
            <p:ph type="subTitle" idx="1"/>
          </p:nvPr>
        </p:nvSpPr>
        <p:spPr/>
        <p:txBody>
          <a:bodyPr/>
          <a:lstStyle/>
          <a:p>
            <a:r>
              <a:rPr lang="en-US" dirty="0"/>
              <a:t>TOC 2019</a:t>
            </a:r>
          </a:p>
          <a:p>
            <a:r>
              <a:rPr lang="en-US" dirty="0"/>
              <a:t>Eric Bond</a:t>
            </a:r>
          </a:p>
        </p:txBody>
      </p: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F4F-B6B8-4B46-9BFE-1531E83030B9}"/>
              </a:ext>
            </a:extLst>
          </p:cNvPr>
          <p:cNvSpPr>
            <a:spLocks noGrp="1"/>
          </p:cNvSpPr>
          <p:nvPr>
            <p:ph type="title"/>
          </p:nvPr>
        </p:nvSpPr>
        <p:spPr/>
        <p:txBody>
          <a:bodyPr/>
          <a:lstStyle/>
          <a:p>
            <a:endParaRPr lang="en-US"/>
          </a:p>
        </p:txBody>
      </p:sp>
      <p:pic>
        <p:nvPicPr>
          <p:cNvPr id="6" name="Picture 6" descr="A screenshot of a cell phone&#10;&#10;Description generated with high confidence">
            <a:extLst>
              <a:ext uri="{FF2B5EF4-FFF2-40B4-BE49-F238E27FC236}">
                <a16:creationId xmlns:a16="http://schemas.microsoft.com/office/drawing/2014/main" id="{3B9FDE38-696E-4D6F-96D0-2FB8C1630679}"/>
              </a:ext>
            </a:extLst>
          </p:cNvPr>
          <p:cNvPicPr>
            <a:picLocks noChangeAspect="1"/>
          </p:cNvPicPr>
          <p:nvPr/>
        </p:nvPicPr>
        <p:blipFill>
          <a:blip r:embed="rId3"/>
          <a:stretch>
            <a:fillRect/>
          </a:stretch>
        </p:blipFill>
        <p:spPr>
          <a:xfrm>
            <a:off x="3862604" y="4879715"/>
            <a:ext cx="5971116" cy="1803006"/>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3402A922-D74F-4749-84DE-60E14ADC1DD1}"/>
              </a:ext>
            </a:extLst>
          </p:cNvPr>
          <p:cNvPicPr>
            <a:picLocks noChangeAspect="1"/>
          </p:cNvPicPr>
          <p:nvPr/>
        </p:nvPicPr>
        <p:blipFill>
          <a:blip r:embed="rId4"/>
          <a:stretch>
            <a:fillRect/>
          </a:stretch>
        </p:blipFill>
        <p:spPr>
          <a:xfrm>
            <a:off x="1720129" y="2599459"/>
            <a:ext cx="840797" cy="1423554"/>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633C5994-8D48-47F5-9665-8C9DE6DA7142}"/>
              </a:ext>
            </a:extLst>
          </p:cNvPr>
          <p:cNvPicPr>
            <a:picLocks noGrp="1" noChangeAspect="1"/>
          </p:cNvPicPr>
          <p:nvPr>
            <p:ph idx="1"/>
          </p:nvPr>
        </p:nvPicPr>
        <p:blipFill>
          <a:blip r:embed="rId5"/>
          <a:stretch>
            <a:fillRect/>
          </a:stretch>
        </p:blipFill>
        <p:spPr>
          <a:xfrm>
            <a:off x="3346000" y="813012"/>
            <a:ext cx="7010400" cy="3876675"/>
          </a:xfrm>
          <a:prstGeom prst="rect">
            <a:avLst/>
          </a:prstGeom>
        </p:spPr>
      </p:pic>
      <p:pic>
        <p:nvPicPr>
          <p:cNvPr id="3" name="Picture 3" descr="A picture containing object&#10;&#10;Description generated with very high confidence">
            <a:extLst>
              <a:ext uri="{FF2B5EF4-FFF2-40B4-BE49-F238E27FC236}">
                <a16:creationId xmlns:a16="http://schemas.microsoft.com/office/drawing/2014/main" id="{FE22880E-EA93-47DF-8BEE-A6DFEB0EB5FD}"/>
              </a:ext>
            </a:extLst>
          </p:cNvPr>
          <p:cNvPicPr>
            <a:picLocks noChangeAspect="1"/>
          </p:cNvPicPr>
          <p:nvPr/>
        </p:nvPicPr>
        <p:blipFill>
          <a:blip r:embed="rId6"/>
          <a:stretch>
            <a:fillRect/>
          </a:stretch>
        </p:blipFill>
        <p:spPr>
          <a:xfrm>
            <a:off x="1199717" y="5529695"/>
            <a:ext cx="1895475" cy="342900"/>
          </a:xfrm>
          <a:prstGeom prst="rect">
            <a:avLst/>
          </a:prstGeom>
        </p:spPr>
      </p:pic>
    </p:spTree>
    <p:extLst>
      <p:ext uri="{BB962C8B-B14F-4D97-AF65-F5344CB8AC3E}">
        <p14:creationId xmlns:p14="http://schemas.microsoft.com/office/powerpoint/2010/main" val="48963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F4F-B6B8-4B46-9BFE-1531E83030B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84AB758-4E07-4399-94C3-F2C590B61F6E}"/>
              </a:ext>
            </a:extLst>
          </p:cNvPr>
          <p:cNvPicPr>
            <a:picLocks noGrp="1" noChangeAspect="1"/>
          </p:cNvPicPr>
          <p:nvPr>
            <p:ph idx="1"/>
          </p:nvPr>
        </p:nvPicPr>
        <p:blipFill>
          <a:blip r:embed="rId2"/>
          <a:stretch>
            <a:fillRect/>
          </a:stretch>
        </p:blipFill>
        <p:spPr>
          <a:xfrm>
            <a:off x="3751631" y="2592744"/>
            <a:ext cx="6286500" cy="1628775"/>
          </a:xfrm>
          <a:prstGeom prst="rect">
            <a:avLst/>
          </a:prstGeom>
        </p:spPr>
      </p:pic>
      <p:pic>
        <p:nvPicPr>
          <p:cNvPr id="7" name="Picture 7" descr="A close up of a logo&#10;&#10;Description generated with very high confidence">
            <a:extLst>
              <a:ext uri="{FF2B5EF4-FFF2-40B4-BE49-F238E27FC236}">
                <a16:creationId xmlns:a16="http://schemas.microsoft.com/office/drawing/2014/main" id="{3402A922-D74F-4749-84DE-60E14ADC1DD1}"/>
              </a:ext>
            </a:extLst>
          </p:cNvPr>
          <p:cNvPicPr>
            <a:picLocks noChangeAspect="1"/>
          </p:cNvPicPr>
          <p:nvPr/>
        </p:nvPicPr>
        <p:blipFill>
          <a:blip r:embed="rId3"/>
          <a:stretch>
            <a:fillRect/>
          </a:stretch>
        </p:blipFill>
        <p:spPr>
          <a:xfrm>
            <a:off x="1720129" y="2599459"/>
            <a:ext cx="840797" cy="1423554"/>
          </a:xfrm>
          <a:prstGeom prst="rect">
            <a:avLst/>
          </a:prstGeom>
        </p:spPr>
      </p:pic>
    </p:spTree>
    <p:extLst>
      <p:ext uri="{BB962C8B-B14F-4D97-AF65-F5344CB8AC3E}">
        <p14:creationId xmlns:p14="http://schemas.microsoft.com/office/powerpoint/2010/main" val="71441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021E-0631-4DA3-9146-8BB5977D9ECC}"/>
              </a:ext>
            </a:extLst>
          </p:cNvPr>
          <p:cNvSpPr>
            <a:spLocks noGrp="1"/>
          </p:cNvSpPr>
          <p:nvPr>
            <p:ph type="title"/>
          </p:nvPr>
        </p:nvSpPr>
        <p:spPr/>
        <p:txBody>
          <a:bodyPr/>
          <a:lstStyle/>
          <a:p>
            <a:endParaRPr lang="en-US"/>
          </a:p>
        </p:txBody>
      </p:sp>
      <p:pic>
        <p:nvPicPr>
          <p:cNvPr id="4" name="Picture 4" descr="A picture containing object&#10;&#10;Description generated with very high confidence">
            <a:extLst>
              <a:ext uri="{FF2B5EF4-FFF2-40B4-BE49-F238E27FC236}">
                <a16:creationId xmlns:a16="http://schemas.microsoft.com/office/drawing/2014/main" id="{AFC61BD8-1C3C-4696-9AD4-65BD1AD6407D}"/>
              </a:ext>
            </a:extLst>
          </p:cNvPr>
          <p:cNvPicPr>
            <a:picLocks noGrp="1" noChangeAspect="1"/>
          </p:cNvPicPr>
          <p:nvPr>
            <p:ph idx="1"/>
          </p:nvPr>
        </p:nvPicPr>
        <p:blipFill>
          <a:blip r:embed="rId2"/>
          <a:stretch>
            <a:fillRect/>
          </a:stretch>
        </p:blipFill>
        <p:spPr>
          <a:xfrm>
            <a:off x="703679" y="4417791"/>
            <a:ext cx="2444461" cy="463261"/>
          </a:xfrm>
          <a:prstGeom prst="rect">
            <a:avLst/>
          </a:prstGeom>
        </p:spPr>
      </p:pic>
      <p:pic>
        <p:nvPicPr>
          <p:cNvPr id="6" name="Picture 6">
            <a:extLst>
              <a:ext uri="{FF2B5EF4-FFF2-40B4-BE49-F238E27FC236}">
                <a16:creationId xmlns:a16="http://schemas.microsoft.com/office/drawing/2014/main" id="{47BB9332-B716-488F-A1FE-C3C46DBECF80}"/>
              </a:ext>
            </a:extLst>
          </p:cNvPr>
          <p:cNvPicPr>
            <a:picLocks noChangeAspect="1"/>
          </p:cNvPicPr>
          <p:nvPr/>
        </p:nvPicPr>
        <p:blipFill>
          <a:blip r:embed="rId3"/>
          <a:stretch>
            <a:fillRect/>
          </a:stretch>
        </p:blipFill>
        <p:spPr>
          <a:xfrm>
            <a:off x="1500620" y="3005570"/>
            <a:ext cx="836468" cy="1123950"/>
          </a:xfrm>
          <a:prstGeom prst="rect">
            <a:avLst/>
          </a:prstGeom>
        </p:spPr>
      </p:pic>
      <p:pic>
        <p:nvPicPr>
          <p:cNvPr id="8" name="Picture 8">
            <a:extLst>
              <a:ext uri="{FF2B5EF4-FFF2-40B4-BE49-F238E27FC236}">
                <a16:creationId xmlns:a16="http://schemas.microsoft.com/office/drawing/2014/main" id="{C980ED01-AAE6-41E6-AE7F-9893ACEF7CD2}"/>
              </a:ext>
            </a:extLst>
          </p:cNvPr>
          <p:cNvPicPr>
            <a:picLocks noChangeAspect="1"/>
          </p:cNvPicPr>
          <p:nvPr/>
        </p:nvPicPr>
        <p:blipFill>
          <a:blip r:embed="rId4"/>
          <a:stretch>
            <a:fillRect/>
          </a:stretch>
        </p:blipFill>
        <p:spPr>
          <a:xfrm>
            <a:off x="3685309" y="2562565"/>
            <a:ext cx="6553199" cy="1857560"/>
          </a:xfrm>
          <a:prstGeom prst="rect">
            <a:avLst/>
          </a:prstGeom>
        </p:spPr>
      </p:pic>
    </p:spTree>
    <p:extLst>
      <p:ext uri="{BB962C8B-B14F-4D97-AF65-F5344CB8AC3E}">
        <p14:creationId xmlns:p14="http://schemas.microsoft.com/office/powerpoint/2010/main" val="14741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EA2D-D29F-4B4A-8210-4D8581D3A22E}"/>
              </a:ext>
            </a:extLst>
          </p:cNvPr>
          <p:cNvSpPr>
            <a:spLocks noGrp="1"/>
          </p:cNvSpPr>
          <p:nvPr>
            <p:ph type="title"/>
          </p:nvPr>
        </p:nvSpPr>
        <p:spPr/>
        <p:txBody>
          <a:bodyPr/>
          <a:lstStyle/>
          <a:p>
            <a:endParaRPr lang="en-US"/>
          </a:p>
        </p:txBody>
      </p:sp>
      <p:pic>
        <p:nvPicPr>
          <p:cNvPr id="4" name="Picture 5" descr="A screenshot of a cell phone&#10;&#10;Description generated with very high confidence">
            <a:extLst>
              <a:ext uri="{FF2B5EF4-FFF2-40B4-BE49-F238E27FC236}">
                <a16:creationId xmlns:a16="http://schemas.microsoft.com/office/drawing/2014/main" id="{90EEA6DD-1234-4AD5-87F1-DA07D853351D}"/>
              </a:ext>
            </a:extLst>
          </p:cNvPr>
          <p:cNvPicPr>
            <a:picLocks noGrp="1" noChangeAspect="1"/>
          </p:cNvPicPr>
          <p:nvPr>
            <p:ph idx="1"/>
          </p:nvPr>
        </p:nvPicPr>
        <p:blipFill>
          <a:blip r:embed="rId2"/>
          <a:stretch>
            <a:fillRect/>
          </a:stretch>
        </p:blipFill>
        <p:spPr>
          <a:xfrm>
            <a:off x="1887810" y="1856865"/>
            <a:ext cx="7820890" cy="4019550"/>
          </a:xfrm>
          <a:prstGeom prst="rect">
            <a:avLst/>
          </a:prstGeom>
        </p:spPr>
      </p:pic>
    </p:spTree>
    <p:extLst>
      <p:ext uri="{BB962C8B-B14F-4D97-AF65-F5344CB8AC3E}">
        <p14:creationId xmlns:p14="http://schemas.microsoft.com/office/powerpoint/2010/main" val="117619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5802-C4B6-4D84-A23C-E5284CCF8655}"/>
              </a:ext>
            </a:extLst>
          </p:cNvPr>
          <p:cNvSpPr>
            <a:spLocks noGrp="1"/>
          </p:cNvSpPr>
          <p:nvPr>
            <p:ph type="title"/>
          </p:nvPr>
        </p:nvSpPr>
        <p:spPr/>
        <p:txBody>
          <a:bodyPr/>
          <a:lstStyle/>
          <a:p>
            <a:endParaRPr lang="en-US"/>
          </a:p>
        </p:txBody>
      </p:sp>
      <p:pic>
        <p:nvPicPr>
          <p:cNvPr id="10" name="Picture 10">
            <a:extLst>
              <a:ext uri="{FF2B5EF4-FFF2-40B4-BE49-F238E27FC236}">
                <a16:creationId xmlns:a16="http://schemas.microsoft.com/office/drawing/2014/main" id="{30C898F5-1499-44B5-8421-0E373F1F7087}"/>
              </a:ext>
            </a:extLst>
          </p:cNvPr>
          <p:cNvPicPr>
            <a:picLocks noChangeAspect="1"/>
          </p:cNvPicPr>
          <p:nvPr/>
        </p:nvPicPr>
        <p:blipFill>
          <a:blip r:embed="rId2"/>
          <a:stretch>
            <a:fillRect/>
          </a:stretch>
        </p:blipFill>
        <p:spPr>
          <a:xfrm>
            <a:off x="3106305" y="3959816"/>
            <a:ext cx="5864941" cy="2360602"/>
          </a:xfrm>
          <a:prstGeom prst="rect">
            <a:avLst/>
          </a:prstGeom>
        </p:spPr>
      </p:pic>
      <p:pic>
        <p:nvPicPr>
          <p:cNvPr id="3" name="Picture 4" descr="A screenshot of a cell phone&#10;&#10;Description generated with very high confidence">
            <a:extLst>
              <a:ext uri="{FF2B5EF4-FFF2-40B4-BE49-F238E27FC236}">
                <a16:creationId xmlns:a16="http://schemas.microsoft.com/office/drawing/2014/main" id="{DAA94939-AC05-47AB-87AE-57541E165862}"/>
              </a:ext>
            </a:extLst>
          </p:cNvPr>
          <p:cNvPicPr>
            <a:picLocks noGrp="1" noChangeAspect="1"/>
          </p:cNvPicPr>
          <p:nvPr>
            <p:ph idx="1"/>
          </p:nvPr>
        </p:nvPicPr>
        <p:blipFill>
          <a:blip r:embed="rId3"/>
          <a:stretch>
            <a:fillRect/>
          </a:stretch>
        </p:blipFill>
        <p:spPr>
          <a:xfrm>
            <a:off x="2335052" y="2423843"/>
            <a:ext cx="7009341" cy="1200150"/>
          </a:xfrm>
          <a:prstGeom prst="rect">
            <a:avLst/>
          </a:prstGeom>
        </p:spPr>
      </p:pic>
    </p:spTree>
    <p:extLst>
      <p:ext uri="{BB962C8B-B14F-4D97-AF65-F5344CB8AC3E}">
        <p14:creationId xmlns:p14="http://schemas.microsoft.com/office/powerpoint/2010/main" val="162177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5802-C4B6-4D84-A23C-E5284CCF8655}"/>
              </a:ext>
            </a:extLst>
          </p:cNvPr>
          <p:cNvSpPr>
            <a:spLocks noGrp="1"/>
          </p:cNvSpPr>
          <p:nvPr>
            <p:ph type="title"/>
          </p:nvPr>
        </p:nvSpPr>
        <p:spPr/>
        <p:txBody>
          <a:bodyPr/>
          <a:lstStyle/>
          <a:p>
            <a:endParaRPr lang="en-US"/>
          </a:p>
        </p:txBody>
      </p:sp>
      <p:pic>
        <p:nvPicPr>
          <p:cNvPr id="6" name="Picture 6" descr="A screen shot of a social media post&#10;&#10;Description generated with very high confidence">
            <a:extLst>
              <a:ext uri="{FF2B5EF4-FFF2-40B4-BE49-F238E27FC236}">
                <a16:creationId xmlns:a16="http://schemas.microsoft.com/office/drawing/2014/main" id="{60C34525-4672-4ABB-A870-1B8934428414}"/>
              </a:ext>
            </a:extLst>
          </p:cNvPr>
          <p:cNvPicPr>
            <a:picLocks noChangeAspect="1"/>
          </p:cNvPicPr>
          <p:nvPr/>
        </p:nvPicPr>
        <p:blipFill>
          <a:blip r:embed="rId3"/>
          <a:stretch>
            <a:fillRect/>
          </a:stretch>
        </p:blipFill>
        <p:spPr>
          <a:xfrm>
            <a:off x="2323600" y="1491110"/>
            <a:ext cx="6921909" cy="2408930"/>
          </a:xfrm>
          <a:prstGeom prst="rect">
            <a:avLst/>
          </a:prstGeom>
        </p:spPr>
      </p:pic>
      <p:pic>
        <p:nvPicPr>
          <p:cNvPr id="4" name="Picture 3">
            <a:extLst>
              <a:ext uri="{FF2B5EF4-FFF2-40B4-BE49-F238E27FC236}">
                <a16:creationId xmlns:a16="http://schemas.microsoft.com/office/drawing/2014/main" id="{F6367B5F-AAE6-4A07-A002-CADF8694D7C6}"/>
              </a:ext>
            </a:extLst>
          </p:cNvPr>
          <p:cNvPicPr>
            <a:picLocks noChangeAspect="1"/>
          </p:cNvPicPr>
          <p:nvPr/>
        </p:nvPicPr>
        <p:blipFill>
          <a:blip r:embed="rId4"/>
          <a:stretch>
            <a:fillRect/>
          </a:stretch>
        </p:blipFill>
        <p:spPr>
          <a:xfrm>
            <a:off x="3422354" y="4019102"/>
            <a:ext cx="4724400" cy="2695575"/>
          </a:xfrm>
          <a:prstGeom prst="rect">
            <a:avLst/>
          </a:prstGeom>
        </p:spPr>
      </p:pic>
    </p:spTree>
    <p:extLst>
      <p:ext uri="{BB962C8B-B14F-4D97-AF65-F5344CB8AC3E}">
        <p14:creationId xmlns:p14="http://schemas.microsoft.com/office/powerpoint/2010/main" val="2122646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CC89-DDD6-42D1-B5EF-8CD32A92DB8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D82FF39-9B5C-4841-90B3-BB32F0369430}"/>
              </a:ext>
            </a:extLst>
          </p:cNvPr>
          <p:cNvSpPr>
            <a:spLocks noGrp="1"/>
          </p:cNvSpPr>
          <p:nvPr>
            <p:ph idx="1"/>
          </p:nvPr>
        </p:nvSpPr>
        <p:spPr>
          <a:xfrm>
            <a:off x="1103312" y="2052918"/>
            <a:ext cx="8946541" cy="4195481"/>
          </a:xfrm>
        </p:spPr>
        <p:txBody>
          <a:bodyPr/>
          <a:lstStyle/>
          <a:p>
            <a:r>
              <a:rPr lang="en-US" u="sng" dirty="0"/>
              <a:t>J</a:t>
            </a:r>
            <a:r>
              <a:rPr lang="en-US" dirty="0"/>
              <a:t>acobs, Bart. "Introduction to coalgebra." </a:t>
            </a:r>
            <a:r>
              <a:rPr lang="en-US" i="1" dirty="0"/>
              <a:t>Towards mathematics of states and observations</a:t>
            </a:r>
            <a:r>
              <a:rPr lang="en-US" dirty="0"/>
              <a:t> (2005).</a:t>
            </a:r>
          </a:p>
          <a:p>
            <a:r>
              <a:rPr lang="en-US" dirty="0"/>
              <a:t>Rutten, Jan. "The Method of Coalgebra: exercises in </a:t>
            </a:r>
            <a:r>
              <a:rPr lang="en-US" dirty="0" err="1"/>
              <a:t>coinduction</a:t>
            </a:r>
            <a:r>
              <a:rPr lang="en-US" dirty="0"/>
              <a:t>." (2019).</a:t>
            </a:r>
          </a:p>
          <a:p>
            <a:r>
              <a:rPr lang="en-US" dirty="0" err="1"/>
              <a:t>Sokolova</a:t>
            </a:r>
            <a:r>
              <a:rPr lang="en-US" dirty="0"/>
              <a:t>, Ana. "Probabilistic systems </a:t>
            </a:r>
            <a:r>
              <a:rPr lang="en-US" dirty="0" err="1"/>
              <a:t>coalgebraically</a:t>
            </a:r>
            <a:r>
              <a:rPr lang="en-US" dirty="0"/>
              <a:t>: A survey." </a:t>
            </a:r>
            <a:r>
              <a:rPr lang="en-US" i="1" dirty="0"/>
              <a:t>Theoretical Computer Science</a:t>
            </a:r>
            <a:r>
              <a:rPr lang="en-US" dirty="0"/>
              <a:t> 412.38 (2011): 5095-5110.</a:t>
            </a:r>
          </a:p>
          <a:p>
            <a:r>
              <a:rPr lang="en-US" dirty="0"/>
              <a:t>Jacobs, Bart. "Bayesian Networks as Coalgebras." (2014)</a:t>
            </a:r>
            <a:endParaRPr lang="en-US" u="sng" dirty="0"/>
          </a:p>
        </p:txBody>
      </p:sp>
    </p:spTree>
    <p:extLst>
      <p:ext uri="{BB962C8B-B14F-4D97-AF65-F5344CB8AC3E}">
        <p14:creationId xmlns:p14="http://schemas.microsoft.com/office/powerpoint/2010/main" val="140552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8A32-8EBC-4C8F-A261-4F25BD582A0F}"/>
              </a:ext>
            </a:extLst>
          </p:cNvPr>
          <p:cNvSpPr>
            <a:spLocks noGrp="1"/>
          </p:cNvSpPr>
          <p:nvPr>
            <p:ph type="title"/>
          </p:nvPr>
        </p:nvSpPr>
        <p:spPr/>
        <p:txBody>
          <a:bodyPr/>
          <a:lstStyle/>
          <a:p>
            <a:r>
              <a:rPr lang="en-US" dirty="0"/>
              <a:t>Motivation &amp; Background</a:t>
            </a:r>
          </a:p>
        </p:txBody>
      </p:sp>
      <p:sp>
        <p:nvSpPr>
          <p:cNvPr id="3" name="Content Placeholder 2">
            <a:extLst>
              <a:ext uri="{FF2B5EF4-FFF2-40B4-BE49-F238E27FC236}">
                <a16:creationId xmlns:a16="http://schemas.microsoft.com/office/drawing/2014/main" id="{10E2493A-AD3C-4418-A394-E44804D0AD67}"/>
              </a:ext>
            </a:extLst>
          </p:cNvPr>
          <p:cNvSpPr>
            <a:spLocks noGrp="1"/>
          </p:cNvSpPr>
          <p:nvPr>
            <p:ph idx="1"/>
          </p:nvPr>
        </p:nvSpPr>
        <p:spPr/>
        <p:txBody>
          <a:bodyPr vert="horz" lIns="91440" tIns="45720" rIns="91440" bIns="45720" rtlCol="0" anchor="t">
            <a:normAutofit/>
          </a:bodyPr>
          <a:lstStyle/>
          <a:p>
            <a:r>
              <a:rPr lang="en-US"/>
              <a:t>What?</a:t>
            </a:r>
          </a:p>
          <a:p>
            <a:pPr lvl="1"/>
            <a:r>
              <a:rPr lang="en-US" sz="2000"/>
              <a:t>A general mathematical framework for modeling state transition systems of various types</a:t>
            </a:r>
          </a:p>
          <a:p>
            <a:pPr lvl="2"/>
            <a:r>
              <a:rPr lang="en-US" sz="2000"/>
              <a:t>Deterministic, Nondeterministic, Probabilistic, Quantum, …</a:t>
            </a:r>
          </a:p>
          <a:p>
            <a:r>
              <a:rPr lang="en-US"/>
              <a:t>How?</a:t>
            </a:r>
            <a:endParaRPr lang="en-US" dirty="0"/>
          </a:p>
          <a:p>
            <a:pPr lvl="1"/>
            <a:r>
              <a:rPr lang="en-US"/>
              <a:t>By representing these systems with variations of the same mathematical structure and building a framework around that structure.</a:t>
            </a:r>
            <a:endParaRPr lang="en-US" dirty="0"/>
          </a:p>
          <a:p>
            <a:r>
              <a:rPr lang="en-US"/>
              <a:t>Why? </a:t>
            </a:r>
            <a:endParaRPr lang="en-US" dirty="0"/>
          </a:p>
          <a:p>
            <a:pPr lvl="1"/>
            <a:r>
              <a:rPr lang="en-US"/>
              <a:t>Observe old results in a new light with a stronger toolkit.</a:t>
            </a:r>
            <a:endParaRPr lang="en-US" dirty="0"/>
          </a:p>
          <a:p>
            <a:pPr lvl="1"/>
            <a:r>
              <a:rPr lang="en-US"/>
              <a:t>Is this a useful encoding of systems for proof assistants?</a:t>
            </a:r>
            <a:endParaRPr lang="en-US" dirty="0"/>
          </a:p>
          <a:p>
            <a:pPr lvl="1"/>
            <a:endParaRPr lang="en-US" dirty="0"/>
          </a:p>
          <a:p>
            <a:pPr lvl="1"/>
            <a:endParaRPr lang="en-US" dirty="0"/>
          </a:p>
          <a:p>
            <a:pPr lvl="2"/>
            <a:endParaRPr lang="en-US" dirty="0"/>
          </a:p>
          <a:p>
            <a:pPr lvl="2"/>
            <a:endParaRPr lang="en-US" dirty="0"/>
          </a:p>
        </p:txBody>
      </p:sp>
    </p:spTree>
    <p:extLst>
      <p:ext uri="{BB962C8B-B14F-4D97-AF65-F5344CB8AC3E}">
        <p14:creationId xmlns:p14="http://schemas.microsoft.com/office/powerpoint/2010/main" val="212875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10B7-83E3-4CE9-8538-3A7DC11E7AE4}"/>
              </a:ext>
            </a:extLst>
          </p:cNvPr>
          <p:cNvSpPr>
            <a:spLocks noGrp="1"/>
          </p:cNvSpPr>
          <p:nvPr>
            <p:ph type="title"/>
          </p:nvPr>
        </p:nvSpPr>
        <p:spPr/>
        <p:txBody>
          <a:bodyPr/>
          <a:lstStyle/>
          <a:p>
            <a:r>
              <a:rPr lang="en-US" dirty="0"/>
              <a:t>High Level Idea</a:t>
            </a:r>
          </a:p>
        </p:txBody>
      </p:sp>
      <p:sp>
        <p:nvSpPr>
          <p:cNvPr id="3" name="Content Placeholder 2">
            <a:extLst>
              <a:ext uri="{FF2B5EF4-FFF2-40B4-BE49-F238E27FC236}">
                <a16:creationId xmlns:a16="http://schemas.microsoft.com/office/drawing/2014/main" id="{B5361839-3BC7-49F7-B9ED-0A8BF3E88845}"/>
              </a:ext>
            </a:extLst>
          </p:cNvPr>
          <p:cNvSpPr>
            <a:spLocks noGrp="1"/>
          </p:cNvSpPr>
          <p:nvPr>
            <p:ph idx="1"/>
          </p:nvPr>
        </p:nvSpPr>
        <p:spPr/>
        <p:txBody>
          <a:bodyPr vert="horz" lIns="91440" tIns="45720" rIns="91440" bIns="45720" rtlCol="0" anchor="t">
            <a:normAutofit fontScale="85000" lnSpcReduction="20000"/>
          </a:bodyPr>
          <a:lstStyle/>
          <a:p>
            <a:r>
              <a:rPr lang="en-US" dirty="0"/>
              <a:t>Components</a:t>
            </a:r>
          </a:p>
          <a:p>
            <a:pPr lvl="1"/>
            <a:r>
              <a:rPr lang="en-US" sz="2000" dirty="0"/>
              <a:t>States</a:t>
            </a:r>
          </a:p>
          <a:p>
            <a:pPr lvl="1"/>
            <a:r>
              <a:rPr lang="en-US" sz="2000" dirty="0"/>
              <a:t>Observation function</a:t>
            </a:r>
          </a:p>
          <a:p>
            <a:pPr lvl="1"/>
            <a:r>
              <a:rPr lang="en-US" sz="2000" dirty="0"/>
              <a:t>Transition function</a:t>
            </a:r>
          </a:p>
          <a:p>
            <a:r>
              <a:rPr lang="en-US" dirty="0"/>
              <a:t>Understand properties of systems by mapping(comparing) them to other systems</a:t>
            </a:r>
          </a:p>
          <a:p>
            <a:r>
              <a:rPr lang="en-US" dirty="0"/>
              <a:t>Features</a:t>
            </a:r>
          </a:p>
          <a:p>
            <a:pPr lvl="1"/>
            <a:r>
              <a:rPr lang="en-US" dirty="0"/>
              <a:t>Mathematical definition of behavioral equivalence</a:t>
            </a:r>
          </a:p>
          <a:p>
            <a:pPr lvl="1"/>
            <a:r>
              <a:rPr lang="en-US" dirty="0"/>
              <a:t>Local behavior to global behavior</a:t>
            </a:r>
          </a:p>
          <a:p>
            <a:pPr lvl="1"/>
            <a:r>
              <a:rPr lang="en-US" dirty="0"/>
              <a:t>Behavioral equivalence of states in a system</a:t>
            </a:r>
          </a:p>
          <a:p>
            <a:pPr lvl="1"/>
            <a:r>
              <a:rPr lang="en-US" dirty="0"/>
              <a:t>Behavioral equivalence of states in different systems</a:t>
            </a:r>
          </a:p>
          <a:p>
            <a:pPr lvl="1"/>
            <a:r>
              <a:rPr lang="en-US" dirty="0"/>
              <a:t>Yields a proof technique, </a:t>
            </a:r>
            <a:r>
              <a:rPr lang="en-US" dirty="0" err="1"/>
              <a:t>Coindution</a:t>
            </a:r>
            <a:r>
              <a:rPr lang="en-US" dirty="0"/>
              <a:t> (dual to structural induction)</a:t>
            </a:r>
          </a:p>
          <a:p>
            <a:pPr lvl="1"/>
            <a:r>
              <a:rPr lang="en-US" dirty="0"/>
              <a:t>Automata minimization</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1602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DFCA-9299-4BDC-AF22-750D963E10F6}"/>
              </a:ext>
            </a:extLst>
          </p:cNvPr>
          <p:cNvSpPr>
            <a:spLocks noGrp="1"/>
          </p:cNvSpPr>
          <p:nvPr>
            <p:ph type="title"/>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1481C5D-70D9-4AA2-AC97-9EC23A881B7C}"/>
              </a:ext>
            </a:extLst>
          </p:cNvPr>
          <p:cNvPicPr>
            <a:picLocks noGrp="1" noChangeAspect="1"/>
          </p:cNvPicPr>
          <p:nvPr>
            <p:ph idx="1"/>
          </p:nvPr>
        </p:nvPicPr>
        <p:blipFill>
          <a:blip r:embed="rId2"/>
          <a:stretch>
            <a:fillRect/>
          </a:stretch>
        </p:blipFill>
        <p:spPr>
          <a:xfrm>
            <a:off x="2542870" y="2063625"/>
            <a:ext cx="7009341" cy="1200150"/>
          </a:xfrm>
          <a:prstGeom prst="rect">
            <a:avLst/>
          </a:prstGeom>
        </p:spPr>
      </p:pic>
      <p:pic>
        <p:nvPicPr>
          <p:cNvPr id="6" name="Picture 6" descr="A picture containing object&#10;&#10;Description generated with high confidence">
            <a:extLst>
              <a:ext uri="{FF2B5EF4-FFF2-40B4-BE49-F238E27FC236}">
                <a16:creationId xmlns:a16="http://schemas.microsoft.com/office/drawing/2014/main" id="{2B53D501-A20C-4350-A46F-8983E6AFD9B5}"/>
              </a:ext>
            </a:extLst>
          </p:cNvPr>
          <p:cNvPicPr>
            <a:picLocks noChangeAspect="1"/>
          </p:cNvPicPr>
          <p:nvPr/>
        </p:nvPicPr>
        <p:blipFill>
          <a:blip r:embed="rId3"/>
          <a:stretch>
            <a:fillRect/>
          </a:stretch>
        </p:blipFill>
        <p:spPr>
          <a:xfrm>
            <a:off x="3644900" y="3905424"/>
            <a:ext cx="4806949" cy="1184985"/>
          </a:xfrm>
          <a:prstGeom prst="rect">
            <a:avLst/>
          </a:prstGeom>
        </p:spPr>
      </p:pic>
    </p:spTree>
    <p:extLst>
      <p:ext uri="{BB962C8B-B14F-4D97-AF65-F5344CB8AC3E}">
        <p14:creationId xmlns:p14="http://schemas.microsoft.com/office/powerpoint/2010/main" val="373227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49F1-4195-4F21-A959-B38D620E9CFD}"/>
              </a:ext>
            </a:extLst>
          </p:cNvPr>
          <p:cNvSpPr>
            <a:spLocks noGrp="1"/>
          </p:cNvSpPr>
          <p:nvPr>
            <p:ph type="title"/>
          </p:nvPr>
        </p:nvSpPr>
        <p:spPr/>
        <p:txBody>
          <a:bodyPr/>
          <a:lstStyle/>
          <a:p>
            <a:endParaRPr lang="en-US"/>
          </a:p>
        </p:txBody>
      </p:sp>
      <p:pic>
        <p:nvPicPr>
          <p:cNvPr id="4" name="Picture 4" descr="A picture containing object&#10;&#10;Description generated with very high confidence">
            <a:extLst>
              <a:ext uri="{FF2B5EF4-FFF2-40B4-BE49-F238E27FC236}">
                <a16:creationId xmlns:a16="http://schemas.microsoft.com/office/drawing/2014/main" id="{5FEC6A3A-70C7-4C9F-954A-A6CDAF628B9B}"/>
              </a:ext>
            </a:extLst>
          </p:cNvPr>
          <p:cNvPicPr>
            <a:picLocks noGrp="1" noChangeAspect="1"/>
          </p:cNvPicPr>
          <p:nvPr>
            <p:ph idx="1"/>
          </p:nvPr>
        </p:nvPicPr>
        <p:blipFill>
          <a:blip r:embed="rId2"/>
          <a:stretch>
            <a:fillRect/>
          </a:stretch>
        </p:blipFill>
        <p:spPr>
          <a:xfrm>
            <a:off x="1872945" y="2858433"/>
            <a:ext cx="739774" cy="1430866"/>
          </a:xfrm>
          <a:prstGeom prst="rect">
            <a:avLst/>
          </a:prstGeom>
        </p:spPr>
      </p:pic>
      <p:pic>
        <p:nvPicPr>
          <p:cNvPr id="6" name="Picture 6" descr="A picture containing object&#10;&#10;Description generated with very high confidence">
            <a:extLst>
              <a:ext uri="{FF2B5EF4-FFF2-40B4-BE49-F238E27FC236}">
                <a16:creationId xmlns:a16="http://schemas.microsoft.com/office/drawing/2014/main" id="{9ECE4E9D-5688-41F3-B6A1-17AEE60C0B58}"/>
              </a:ext>
            </a:extLst>
          </p:cNvPr>
          <p:cNvPicPr>
            <a:picLocks noChangeAspect="1"/>
          </p:cNvPicPr>
          <p:nvPr/>
        </p:nvPicPr>
        <p:blipFill>
          <a:blip r:embed="rId3"/>
          <a:stretch>
            <a:fillRect/>
          </a:stretch>
        </p:blipFill>
        <p:spPr>
          <a:xfrm>
            <a:off x="4078817" y="2646720"/>
            <a:ext cx="5113866" cy="2125477"/>
          </a:xfrm>
          <a:prstGeom prst="rect">
            <a:avLst/>
          </a:prstGeom>
        </p:spPr>
      </p:pic>
    </p:spTree>
    <p:extLst>
      <p:ext uri="{BB962C8B-B14F-4D97-AF65-F5344CB8AC3E}">
        <p14:creationId xmlns:p14="http://schemas.microsoft.com/office/powerpoint/2010/main" val="96478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2007-CF31-490F-AAA2-47B7619025E9}"/>
              </a:ext>
            </a:extLst>
          </p:cNvPr>
          <p:cNvSpPr>
            <a:spLocks noGrp="1"/>
          </p:cNvSpPr>
          <p:nvPr>
            <p:ph type="title"/>
          </p:nvPr>
        </p:nvSpPr>
        <p:spPr/>
        <p:txBody>
          <a:bodyPr/>
          <a:lstStyle/>
          <a:p>
            <a:endParaRPr lang="en-US"/>
          </a:p>
        </p:txBody>
      </p:sp>
      <p:pic>
        <p:nvPicPr>
          <p:cNvPr id="4" name="Picture 4" descr="A screenshot of a cell phone&#10;&#10;Description generated with very high confidence">
            <a:extLst>
              <a:ext uri="{FF2B5EF4-FFF2-40B4-BE49-F238E27FC236}">
                <a16:creationId xmlns:a16="http://schemas.microsoft.com/office/drawing/2014/main" id="{76D062A8-7109-4DD7-8194-F0EEE8E7D5D6}"/>
              </a:ext>
            </a:extLst>
          </p:cNvPr>
          <p:cNvPicPr>
            <a:picLocks noGrp="1" noChangeAspect="1"/>
          </p:cNvPicPr>
          <p:nvPr>
            <p:ph idx="1"/>
          </p:nvPr>
        </p:nvPicPr>
        <p:blipFill>
          <a:blip r:embed="rId2"/>
          <a:stretch>
            <a:fillRect/>
          </a:stretch>
        </p:blipFill>
        <p:spPr>
          <a:xfrm>
            <a:off x="1966607" y="2269471"/>
            <a:ext cx="7219950" cy="3762375"/>
          </a:xfrm>
          <a:prstGeom prst="rect">
            <a:avLst/>
          </a:prstGeom>
        </p:spPr>
      </p:pic>
    </p:spTree>
    <p:extLst>
      <p:ext uri="{BB962C8B-B14F-4D97-AF65-F5344CB8AC3E}">
        <p14:creationId xmlns:p14="http://schemas.microsoft.com/office/powerpoint/2010/main" val="164779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8445-DB95-437E-8866-53A5A3457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48C694-59E6-4047-AEDA-C38AAB76255D}"/>
              </a:ext>
            </a:extLst>
          </p:cNvPr>
          <p:cNvSpPr>
            <a:spLocks noGrp="1"/>
          </p:cNvSpPr>
          <p:nvPr>
            <p:ph idx="1"/>
          </p:nvPr>
        </p:nvSpPr>
        <p:spPr/>
        <p:txBody>
          <a:bodyPr/>
          <a:lstStyle/>
          <a:p>
            <a:endParaRPr lang="en-US"/>
          </a:p>
        </p:txBody>
      </p:sp>
      <p:pic>
        <p:nvPicPr>
          <p:cNvPr id="5" name="Picture 8" descr="A screenshot of a cell phone&#10;&#10;Description generated with very high confidence">
            <a:extLst>
              <a:ext uri="{FF2B5EF4-FFF2-40B4-BE49-F238E27FC236}">
                <a16:creationId xmlns:a16="http://schemas.microsoft.com/office/drawing/2014/main" id="{63C0ADA9-6409-4A30-9EF1-675B9EFEF563}"/>
              </a:ext>
            </a:extLst>
          </p:cNvPr>
          <p:cNvPicPr>
            <a:picLocks noChangeAspect="1"/>
          </p:cNvPicPr>
          <p:nvPr/>
        </p:nvPicPr>
        <p:blipFill>
          <a:blip r:embed="rId2"/>
          <a:stretch>
            <a:fillRect/>
          </a:stretch>
        </p:blipFill>
        <p:spPr>
          <a:xfrm>
            <a:off x="1452828" y="2254252"/>
            <a:ext cx="8386761" cy="3312576"/>
          </a:xfrm>
          <a:prstGeom prst="rect">
            <a:avLst/>
          </a:prstGeom>
        </p:spPr>
      </p:pic>
    </p:spTree>
    <p:extLst>
      <p:ext uri="{BB962C8B-B14F-4D97-AF65-F5344CB8AC3E}">
        <p14:creationId xmlns:p14="http://schemas.microsoft.com/office/powerpoint/2010/main" val="371092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F4F-B6B8-4B46-9BFE-1531E83030B9}"/>
              </a:ext>
            </a:extLst>
          </p:cNvPr>
          <p:cNvSpPr>
            <a:spLocks noGrp="1"/>
          </p:cNvSpPr>
          <p:nvPr>
            <p:ph type="title"/>
          </p:nvPr>
        </p:nvSpPr>
        <p:spPr/>
        <p:txBody>
          <a:bodyPr/>
          <a:lstStyle/>
          <a:p>
            <a:endParaRPr lang="en-US"/>
          </a:p>
        </p:txBody>
      </p:sp>
      <p:pic>
        <p:nvPicPr>
          <p:cNvPr id="7" name="Picture 7" descr="A close up of a logo&#10;&#10;Description generated with very high confidence">
            <a:extLst>
              <a:ext uri="{FF2B5EF4-FFF2-40B4-BE49-F238E27FC236}">
                <a16:creationId xmlns:a16="http://schemas.microsoft.com/office/drawing/2014/main" id="{3402A922-D74F-4749-84DE-60E14ADC1DD1}"/>
              </a:ext>
            </a:extLst>
          </p:cNvPr>
          <p:cNvPicPr>
            <a:picLocks noChangeAspect="1"/>
          </p:cNvPicPr>
          <p:nvPr/>
        </p:nvPicPr>
        <p:blipFill>
          <a:blip r:embed="rId2"/>
          <a:stretch>
            <a:fillRect/>
          </a:stretch>
        </p:blipFill>
        <p:spPr>
          <a:xfrm>
            <a:off x="1720129" y="2599459"/>
            <a:ext cx="840797" cy="1423554"/>
          </a:xfrm>
          <a:prstGeom prst="rect">
            <a:avLst/>
          </a:prstGeom>
        </p:spPr>
      </p:pic>
      <p:pic>
        <p:nvPicPr>
          <p:cNvPr id="9" name="Picture 9" descr="A screenshot of a cell phone&#10;&#10;Description generated with very high confidence">
            <a:extLst>
              <a:ext uri="{FF2B5EF4-FFF2-40B4-BE49-F238E27FC236}">
                <a16:creationId xmlns:a16="http://schemas.microsoft.com/office/drawing/2014/main" id="{85C6A905-C8EC-4016-A7EB-546198262738}"/>
              </a:ext>
            </a:extLst>
          </p:cNvPr>
          <p:cNvPicPr>
            <a:picLocks noChangeAspect="1"/>
          </p:cNvPicPr>
          <p:nvPr/>
        </p:nvPicPr>
        <p:blipFill>
          <a:blip r:embed="rId3"/>
          <a:stretch>
            <a:fillRect/>
          </a:stretch>
        </p:blipFill>
        <p:spPr>
          <a:xfrm>
            <a:off x="3837709" y="2927687"/>
            <a:ext cx="6857999" cy="1071899"/>
          </a:xfrm>
          <a:prstGeom prst="rect">
            <a:avLst/>
          </a:prstGeom>
        </p:spPr>
      </p:pic>
    </p:spTree>
    <p:extLst>
      <p:ext uri="{BB962C8B-B14F-4D97-AF65-F5344CB8AC3E}">
        <p14:creationId xmlns:p14="http://schemas.microsoft.com/office/powerpoint/2010/main" val="184954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3F4F-B6B8-4B46-9BFE-1531E83030B9}"/>
              </a:ext>
            </a:extLst>
          </p:cNvPr>
          <p:cNvSpPr>
            <a:spLocks noGrp="1"/>
          </p:cNvSpPr>
          <p:nvPr>
            <p:ph type="title"/>
          </p:nvPr>
        </p:nvSpPr>
        <p:spPr/>
        <p:txBody>
          <a:bodyPr/>
          <a:lstStyle/>
          <a:p>
            <a:endParaRPr lang="en-US"/>
          </a:p>
        </p:txBody>
      </p:sp>
      <p:pic>
        <p:nvPicPr>
          <p:cNvPr id="7" name="Picture 7" descr="A close up of a logo&#10;&#10;Description generated with very high confidence">
            <a:extLst>
              <a:ext uri="{FF2B5EF4-FFF2-40B4-BE49-F238E27FC236}">
                <a16:creationId xmlns:a16="http://schemas.microsoft.com/office/drawing/2014/main" id="{3402A922-D74F-4749-84DE-60E14ADC1DD1}"/>
              </a:ext>
            </a:extLst>
          </p:cNvPr>
          <p:cNvPicPr>
            <a:picLocks noChangeAspect="1"/>
          </p:cNvPicPr>
          <p:nvPr/>
        </p:nvPicPr>
        <p:blipFill>
          <a:blip r:embed="rId2"/>
          <a:stretch>
            <a:fillRect/>
          </a:stretch>
        </p:blipFill>
        <p:spPr>
          <a:xfrm>
            <a:off x="1720129" y="2599459"/>
            <a:ext cx="840797" cy="1423554"/>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633C5994-8D48-47F5-9665-8C9DE6DA7142}"/>
              </a:ext>
            </a:extLst>
          </p:cNvPr>
          <p:cNvPicPr>
            <a:picLocks noGrp="1" noChangeAspect="1"/>
          </p:cNvPicPr>
          <p:nvPr>
            <p:ph idx="1"/>
          </p:nvPr>
        </p:nvPicPr>
        <p:blipFill>
          <a:blip r:embed="rId3"/>
          <a:stretch>
            <a:fillRect/>
          </a:stretch>
        </p:blipFill>
        <p:spPr>
          <a:xfrm>
            <a:off x="3346000" y="813012"/>
            <a:ext cx="7010400" cy="3876675"/>
          </a:xfrm>
          <a:prstGeom prst="rect">
            <a:avLst/>
          </a:prstGeom>
        </p:spPr>
      </p:pic>
    </p:spTree>
    <p:extLst>
      <p:ext uri="{BB962C8B-B14F-4D97-AF65-F5344CB8AC3E}">
        <p14:creationId xmlns:p14="http://schemas.microsoft.com/office/powerpoint/2010/main" val="3960164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143</TotalTime>
  <Words>233</Words>
  <Application>Microsoft Office PowerPoint</Application>
  <PresentationFormat>Widescreen</PresentationFormat>
  <Paragraphs>66</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Modeling Automata with Coalgebras</vt:lpstr>
      <vt:lpstr>Motivation &amp; Background</vt:lpstr>
      <vt:lpstr>High Level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Bond</dc:creator>
  <cp:lastModifiedBy>Eric Bond</cp:lastModifiedBy>
  <cp:revision>288</cp:revision>
  <dcterms:created xsi:type="dcterms:W3CDTF">2014-09-12T17:24:29Z</dcterms:created>
  <dcterms:modified xsi:type="dcterms:W3CDTF">2019-05-04T17:47:09Z</dcterms:modified>
</cp:coreProperties>
</file>