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57" r:id="rId4"/>
    <p:sldId id="262" r:id="rId5"/>
    <p:sldId id="260" r:id="rId6"/>
    <p:sldId id="277" r:id="rId7"/>
    <p:sldId id="263" r:id="rId8"/>
    <p:sldId id="278" r:id="rId9"/>
    <p:sldId id="265" r:id="rId10"/>
    <p:sldId id="279" r:id="rId11"/>
    <p:sldId id="280" r:id="rId12"/>
    <p:sldId id="266" r:id="rId13"/>
    <p:sldId id="258" r:id="rId14"/>
    <p:sldId id="259" r:id="rId15"/>
    <p:sldId id="281" r:id="rId16"/>
    <p:sldId id="282" r:id="rId17"/>
    <p:sldId id="283" r:id="rId18"/>
    <p:sldId id="284" r:id="rId19"/>
    <p:sldId id="285" r:id="rId20"/>
    <p:sldId id="268" r:id="rId21"/>
    <p:sldId id="269" r:id="rId22"/>
    <p:sldId id="287" r:id="rId23"/>
    <p:sldId id="271" r:id="rId24"/>
    <p:sldId id="289" r:id="rId25"/>
    <p:sldId id="288" r:id="rId26"/>
    <p:sldId id="291" r:id="rId27"/>
    <p:sldId id="292" r:id="rId28"/>
    <p:sldId id="290" r:id="rId29"/>
    <p:sldId id="293" r:id="rId30"/>
    <p:sldId id="294" r:id="rId31"/>
    <p:sldId id="274" r:id="rId32"/>
    <p:sldId id="295" r:id="rId33"/>
    <p:sldId id="296" r:id="rId34"/>
    <p:sldId id="297" r:id="rId35"/>
    <p:sldId id="302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FCF4B-1108-48AF-9311-310F7599D104}" type="datetimeFigureOut">
              <a:rPr lang="en-US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AD06-468E-4D5A-B18B-801B260BD9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inductive datatypes, we represent the shape of the type with something called a </a:t>
            </a:r>
            <a:r>
              <a:rPr lang="en-US" dirty="0" err="1"/>
              <a:t>Functor</a:t>
            </a:r>
            <a:r>
              <a:rPr lang="en-US" dirty="0"/>
              <a:t>. </a:t>
            </a:r>
          </a:p>
          <a:p>
            <a:r>
              <a:rPr lang="en-US" dirty="0"/>
              <a:t>The idea being to extract the shape of the type from the inductive definition.</a:t>
            </a:r>
          </a:p>
          <a:p>
            <a:r>
              <a:rPr lang="en-US" dirty="0"/>
              <a:t>To reconstruct the inductive type, we apply a general fixpoint (</a:t>
            </a:r>
            <a:r>
              <a:rPr lang="en-US" b="1" dirty="0"/>
              <a:t>Fix</a:t>
            </a:r>
            <a:r>
              <a:rPr lang="en-US" dirty="0"/>
              <a:t>) operator to the shape of the type. </a:t>
            </a:r>
          </a:p>
          <a:p>
            <a:endParaRPr lang="en-US" dirty="0"/>
          </a:p>
          <a:p>
            <a:r>
              <a:rPr lang="en-US" dirty="0"/>
              <a:t>The same principal can be applied to functions over that type.</a:t>
            </a:r>
          </a:p>
          <a:p>
            <a:r>
              <a:rPr lang="en-US" dirty="0"/>
              <a:t>We define one step of a recursive function as something called an Algebra. Then use a generic recursive function </a:t>
            </a:r>
            <a:r>
              <a:rPr lang="en-US" b="1" dirty="0"/>
              <a:t>(fold)</a:t>
            </a:r>
            <a:r>
              <a:rPr lang="en-US" dirty="0"/>
              <a:t> to create the desired recursive function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WHY</a:t>
            </a:r>
          </a:p>
          <a:p>
            <a:r>
              <a:rPr lang="en-US" dirty="0"/>
              <a:t>Expression problem &amp; composable data/proofs</a:t>
            </a:r>
          </a:p>
          <a:p>
            <a:r>
              <a:rPr lang="en-US" dirty="0"/>
              <a:t>At a high level, expressing datatypes and functions in this way allows for modular definitions where individual components can be taped together to make new definitions.</a:t>
            </a:r>
          </a:p>
          <a:p>
            <a:r>
              <a:rPr lang="en-US" dirty="0"/>
              <a:t>See Datatypes a la carte</a:t>
            </a:r>
          </a:p>
          <a:p>
            <a:endParaRPr lang="en-US" dirty="0"/>
          </a:p>
          <a:p>
            <a:r>
              <a:rPr lang="en-US" dirty="0"/>
              <a:t>Furthermore, this can be extended to proofs over inductive data types. </a:t>
            </a:r>
          </a:p>
          <a:p>
            <a:r>
              <a:rPr lang="en-US" dirty="0"/>
              <a:t>Beyond the scope of this talk</a:t>
            </a:r>
          </a:p>
          <a:p>
            <a:r>
              <a:rPr lang="en-US" dirty="0"/>
              <a:t>See Meta-Theory a la carte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-- fold is also known as a </a:t>
            </a:r>
            <a:r>
              <a:rPr lang="en-US" dirty="0" err="1">
                <a:cs typeface="Calibri"/>
              </a:rPr>
              <a:t>catamorphims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-- full example!</a:t>
            </a:r>
          </a:p>
          <a:p>
            <a:r>
              <a:rPr lang="en-US" dirty="0">
                <a:cs typeface="Calibri"/>
              </a:rPr>
              <a:t>-- inductive type defined as a least fixed point of a </a:t>
            </a:r>
            <a:r>
              <a:rPr lang="en-US" dirty="0" err="1">
                <a:cs typeface="Calibri"/>
              </a:rPr>
              <a:t>functor</a:t>
            </a:r>
          </a:p>
          <a:p>
            <a:r>
              <a:rPr lang="en-US" dirty="0">
                <a:cs typeface="Calibri"/>
              </a:rPr>
              <a:t>-- recursive function defined as a fold of an F-Algebra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--notice the recursion scheme however...  in the algebra, the values left and right are fully evaluated sub expressions</a:t>
            </a:r>
          </a:p>
          <a:p>
            <a:r>
              <a:rPr lang="en-US" dirty="0">
                <a:cs typeface="Calibri"/>
              </a:rPr>
              <a:t>-- this could be computationally </a:t>
            </a:r>
            <a:r>
              <a:rPr lang="en-US" dirty="0" err="1">
                <a:cs typeface="Calibri"/>
              </a:rPr>
              <a:t>inneficcient</a:t>
            </a:r>
            <a:r>
              <a:rPr lang="en-US" dirty="0">
                <a:cs typeface="Calibri"/>
              </a:rPr>
              <a:t>,  </a:t>
            </a:r>
          </a:p>
          <a:p>
            <a:r>
              <a:rPr lang="en-US" dirty="0">
                <a:cs typeface="Calibri"/>
              </a:rPr>
              <a:t>-- Idea, Use a different type of algebra to get explicit control of the recursion scheme</a:t>
            </a:r>
          </a:p>
          <a:p>
            <a:r>
              <a:rPr lang="en-US" dirty="0">
                <a:cs typeface="Calibri"/>
              </a:rPr>
              <a:t>-- Mendler- Algebra is such an algebra!!,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-- extrinsic meaning the type of a term is not part of the term, unlike coq where every term has its type</a:t>
            </a:r>
          </a:p>
          <a:p>
            <a:r>
              <a:rPr lang="en-US" dirty="0">
                <a:cs typeface="Calibri"/>
              </a:rPr>
              <a:t>-- terms are checked against a type assignment system</a:t>
            </a:r>
          </a:p>
          <a:p>
            <a:r>
              <a:rPr lang="en-US" dirty="0">
                <a:cs typeface="Calibri"/>
              </a:rPr>
              <a:t>--Mendler and Church style lambda encodings are isomorphic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-- note this is a lambda encoded version of Mendler F-Algebras</a:t>
            </a:r>
          </a:p>
          <a:p>
            <a:r>
              <a:rPr lang="en-US" dirty="0">
                <a:cs typeface="Calibri"/>
              </a:rPr>
              <a:t>-- can also express </a:t>
            </a:r>
          </a:p>
          <a:p>
            <a:r>
              <a:rPr lang="en-US" dirty="0">
                <a:cs typeface="Calibri"/>
              </a:rPr>
              <a:t>-- Sum, Unit, Product are also lambda encoded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general outline for this presentation will be to show how to encode common inductive datatypes as </a:t>
            </a:r>
            <a:r>
              <a:rPr lang="en-US" dirty="0" err="1"/>
              <a:t>functors</a:t>
            </a:r>
            <a:r>
              <a:rPr lang="en-US" dirty="0"/>
              <a:t> using </a:t>
            </a:r>
            <a:r>
              <a:rPr lang="en-US" dirty="0" err="1"/>
              <a:t>haskell</a:t>
            </a:r>
            <a:r>
              <a:rPr lang="en-US" dirty="0"/>
              <a:t> for the examples</a:t>
            </a:r>
          </a:p>
          <a:p>
            <a:endParaRPr lang="en-US" dirty="0"/>
          </a:p>
          <a:p>
            <a:r>
              <a:rPr lang="en-US" dirty="0"/>
              <a:t>Once we have a few examples, I'll go over the mathematical definitions more formally</a:t>
            </a:r>
          </a:p>
          <a:p>
            <a:endParaRPr lang="en-US" dirty="0"/>
          </a:p>
          <a:p>
            <a:r>
              <a:rPr lang="en-US" dirty="0"/>
              <a:t>Then I'll transition into defining functions over these types as Algebras. And how to construct the generic fold operation that takes in an algebra and returns a recursive function.</a:t>
            </a:r>
          </a:p>
          <a:p>
            <a:endParaRPr lang="en-US" dirty="0"/>
          </a:p>
          <a:p>
            <a:r>
              <a:rPr lang="en-US" dirty="0"/>
              <a:t>Finally Ill show a limitation of recursive functions defined by F-Algebras and how to get more generic recursion schemas through the use of Mendler style F-Algebras.  This demonstration will be in </a:t>
            </a:r>
            <a:r>
              <a:rPr lang="en-US" dirty="0" err="1"/>
              <a:t>Cedille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-- examples  : Category of Finite Sets,  Objects: Sets, Arrows : Set Functions</a:t>
            </a:r>
          </a:p>
          <a:p>
            <a:r>
              <a:rPr lang="en-US" dirty="0">
                <a:cs typeface="Calibri"/>
              </a:rPr>
              <a:t>-- loose example Category </a:t>
            </a:r>
            <a:r>
              <a:rPr lang="en-US" dirty="0" err="1">
                <a:cs typeface="Calibri"/>
              </a:rPr>
              <a:t>Hask</a:t>
            </a:r>
            <a:r>
              <a:rPr lang="en-US" dirty="0">
                <a:cs typeface="Calibri"/>
              </a:rPr>
              <a:t>, Objects Types, Arrows, functions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 here we specifically care about Endofunctors, when the </a:t>
            </a:r>
            <a:r>
              <a:rPr lang="en-US" dirty="0" err="1">
                <a:cs typeface="Calibri"/>
              </a:rPr>
              <a:t>Functor</a:t>
            </a:r>
            <a:r>
              <a:rPr lang="en-US" dirty="0">
                <a:cs typeface="Calibri"/>
              </a:rPr>
              <a:t> maps back into the same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-components that respect functoriality</a:t>
            </a:r>
          </a:p>
          <a:p>
            <a:r>
              <a:rPr lang="en-US" dirty="0">
                <a:cs typeface="Calibri"/>
              </a:rPr>
              <a:t>Functoriality – where an operation obeys (composition and identity on the objects and the arrows of a category)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 is an instance of the </a:t>
            </a:r>
            <a:r>
              <a:rPr lang="en-US" dirty="0" err="1">
                <a:cs typeface="Calibri"/>
              </a:rPr>
              <a:t>functor</a:t>
            </a:r>
            <a:r>
              <a:rPr lang="en-US" dirty="0">
                <a:cs typeface="Calibri"/>
              </a:rPr>
              <a:t> type class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look at typing of the algebra we want</a:t>
            </a:r>
          </a:p>
          <a:p>
            <a:r>
              <a:rPr lang="en-US" dirty="0">
                <a:cs typeface="Calibri"/>
              </a:rPr>
              <a:t>- seems like the carrier should be Bool</a:t>
            </a:r>
          </a:p>
          <a:p>
            <a:r>
              <a:rPr lang="en-US" dirty="0">
                <a:cs typeface="Calibri"/>
              </a:rPr>
              <a:t>- where is the value 'b' coming from?</a:t>
            </a:r>
          </a:p>
          <a:p>
            <a:r>
              <a:rPr lang="en-US" dirty="0">
                <a:cs typeface="Calibri"/>
              </a:rPr>
              <a:t>- eventually, want a function from Nat -&gt; Bool  (Nat = Fix (</a:t>
            </a:r>
            <a:r>
              <a:rPr lang="en-US" dirty="0" err="1">
                <a:cs typeface="Calibri"/>
              </a:rPr>
              <a:t>NatF</a:t>
            </a:r>
            <a:r>
              <a:rPr lang="en-US" dirty="0">
                <a:cs typeface="Calibri"/>
              </a:rPr>
              <a:t>))   </a:t>
            </a:r>
            <a:r>
              <a:rPr lang="en-US" dirty="0" err="1">
                <a:cs typeface="Calibri"/>
              </a:rPr>
              <a:t>soo</a:t>
            </a:r>
            <a:r>
              <a:rPr lang="en-US" dirty="0">
                <a:cs typeface="Calibri"/>
              </a:rPr>
              <a:t>    Fix (</a:t>
            </a:r>
            <a:r>
              <a:rPr lang="en-US" dirty="0" err="1">
                <a:cs typeface="Calibri"/>
              </a:rPr>
              <a:t>NatF</a:t>
            </a:r>
            <a:r>
              <a:rPr lang="en-US" dirty="0">
                <a:cs typeface="Calibri"/>
              </a:rPr>
              <a:t>) -&gt; Bool</a:t>
            </a:r>
          </a:p>
          <a:p>
            <a:r>
              <a:rPr lang="en-US" dirty="0">
                <a:cs typeface="Calibri"/>
              </a:rPr>
              <a:t>- fold will take in an algebra and give us a function from (Fix (</a:t>
            </a:r>
            <a:r>
              <a:rPr lang="en-US" dirty="0" err="1">
                <a:cs typeface="Calibri"/>
              </a:rPr>
              <a:t>NatF</a:t>
            </a:r>
            <a:r>
              <a:rPr lang="en-US" dirty="0">
                <a:cs typeface="Calibri"/>
              </a:rPr>
              <a:t>)) -&gt; Bool</a:t>
            </a:r>
          </a:p>
          <a:p>
            <a:r>
              <a:rPr lang="en-US" dirty="0">
                <a:cs typeface="Calibri"/>
              </a:rPr>
              <a:t>Fold :: Algebra f x -&gt; Fix f -&gt; x</a:t>
            </a:r>
          </a:p>
          <a:p>
            <a:r>
              <a:rPr lang="en-US" dirty="0">
                <a:cs typeface="Calibri"/>
              </a:rPr>
              <a:t>Actually (Fold :: </a:t>
            </a:r>
            <a:r>
              <a:rPr lang="en-US" dirty="0" err="1">
                <a:cs typeface="Calibri"/>
              </a:rPr>
              <a:t>Functor</a:t>
            </a:r>
            <a:r>
              <a:rPr lang="en-US" dirty="0">
                <a:cs typeface="Calibri"/>
              </a:rPr>
              <a:t> f =&gt; Algebra f x -&gt; Fix f -&gt;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Initial object in a category ------ initial algebra as the initial object in the category of algebras of a given </a:t>
            </a:r>
            <a:r>
              <a:rPr lang="en-US" dirty="0" err="1">
                <a:cs typeface="Calibri"/>
              </a:rPr>
              <a:t>functor</a:t>
            </a:r>
          </a:p>
          <a:p>
            <a:r>
              <a:rPr lang="en-US" dirty="0">
                <a:cs typeface="Calibri"/>
              </a:rPr>
              <a:t>Initial algebras exists for polynomial </a:t>
            </a:r>
            <a:r>
              <a:rPr lang="en-US" dirty="0" err="1">
                <a:cs typeface="Calibri"/>
              </a:rPr>
              <a:t>functors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BAD06-468E-4D5A-B18B-801B260BD9E5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hoolofhaskell.com/user/bartosz/understanding-algebras" TargetMode="External"/><Relationship Id="rId3" Type="http://schemas.openxmlformats.org/officeDocument/2006/relationships/hyperlink" Target="http://www.cs.utexas.edu/~wcook/Drafts/2012/MTC.pdf" TargetMode="External"/><Relationship Id="rId7" Type="http://schemas.openxmlformats.org/officeDocument/2006/relationships/hyperlink" Target="https://kodu.ut.ee/~varmo/papers/thesis.pdf" TargetMode="External"/><Relationship Id="rId2" Type="http://schemas.openxmlformats.org/officeDocument/2006/relationships/hyperlink" Target="https://homepages.cwi.nl/~janr/papers/files-of-papers/2011_Jacobs_Rutten_n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page.cs.uiowa.edu/~astump/papers/cpp-2018.pdf" TargetMode="External"/><Relationship Id="rId5" Type="http://schemas.openxmlformats.org/officeDocument/2006/relationships/hyperlink" Target="http://homepage.cs.uiowa.edu/~astump/papers/from-realizability-to-induction-aaron-stump.pdf" TargetMode="External"/><Relationship Id="rId4" Type="http://schemas.openxmlformats.org/officeDocument/2006/relationships/hyperlink" Target="http://www.cs.ru.nl/~W.Swierstra/Publications/DataTypesALaCar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DB68-123F-40DC-A325-C10C16B2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F-Algebras and </a:t>
            </a:r>
            <a:r>
              <a:rPr lang="en-US" sz="6000" dirty="0" err="1"/>
              <a:t>Cedille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EF78F-AD4C-40D5-92A5-FB26AB04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Eric Bond </a:t>
            </a:r>
          </a:p>
          <a:p>
            <a:r>
              <a:rPr lang="en-US"/>
              <a:t>Purpl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0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213-97AB-489C-BCA9-E1A9FE0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Old Friend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B0EC-021D-4225-AAE8-6A8FF14EE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39CA25-C9AD-45AC-8373-7F4B92406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0175" y="2835893"/>
            <a:ext cx="3726391" cy="38981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EA19E-C46E-4CA4-A471-A0C3E65F1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ListF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7BF2F81-D40C-4397-80B7-B1A0052B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2831626"/>
            <a:ext cx="3561644" cy="4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5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213-97AB-489C-BCA9-E1A9FE0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Old Friend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B0EC-021D-4225-AAE8-6A8FF14EE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39CA25-C9AD-45AC-8373-7F4B92406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0175" y="2835893"/>
            <a:ext cx="3726391" cy="38981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EA19E-C46E-4CA4-A471-A0C3E65F1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ListF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7BF2F81-D40C-4397-80B7-B1A0052B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2831626"/>
            <a:ext cx="3561644" cy="404524"/>
          </a:xfrm>
          <a:prstGeom prst="rect">
            <a:avLst/>
          </a:prstGeom>
        </p:spPr>
      </p:pic>
      <p:pic>
        <p:nvPicPr>
          <p:cNvPr id="8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97D8B53-D429-446B-BA2D-CA18DCE24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1" y="3894274"/>
            <a:ext cx="3660422" cy="339452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C57C0171-FC4A-4F93-8FD5-722A0244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398" y="3862543"/>
            <a:ext cx="6863646" cy="3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FF9-A605-424F-BB24-BB3B495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as Least Fixed Point of a Functor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0E4100-A19D-452C-9922-5F714426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21" y="2128889"/>
            <a:ext cx="3746499" cy="2491316"/>
          </a:xfrm>
          <a:prstGeom prst="rect">
            <a:avLst/>
          </a:prstGeom>
        </p:spPr>
      </p:pic>
      <p:pic>
        <p:nvPicPr>
          <p:cNvPr id="3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E36FEEE-C621-416D-9D27-8B1ACC9C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78" y="5130004"/>
            <a:ext cx="5381977" cy="4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1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6D45-D7CE-467C-B694-1AAA3146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AE5EAD-7642-4C42-BE32-326D02E8A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4390" y="1145823"/>
            <a:ext cx="3402849" cy="511051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9E56B73-2F3F-473A-828A-825E2CE9C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22" y="1151169"/>
            <a:ext cx="5381977" cy="2170883"/>
          </a:xfrm>
          <a:prstGeom prst="rect">
            <a:avLst/>
          </a:prstGeom>
        </p:spPr>
      </p:pic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E081F8-0718-4BF7-98FA-EDEFE360B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155" y="3691546"/>
            <a:ext cx="4008407" cy="14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E41-672B-4052-A8C5-F2DD2DF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Represent Datatypes as </a:t>
            </a:r>
            <a:r>
              <a:rPr lang="en-US" sz="2900" err="1"/>
              <a:t>Functors</a:t>
            </a:r>
            <a:r>
              <a:rPr lang="en-US" sz="2900"/>
              <a:t>?</a:t>
            </a: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34491E9B-655E-4480-8991-F57301CF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947153"/>
            <a:ext cx="5449471" cy="208442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E875-6B9B-4B5B-9D2D-789A769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Product - x</a:t>
            </a:r>
          </a:p>
          <a:p>
            <a:pPr lvl="1"/>
            <a:r>
              <a:rPr lang="en-US" dirty="0"/>
              <a:t>Coproduct - +</a:t>
            </a:r>
          </a:p>
          <a:p>
            <a:pPr lvl="1"/>
            <a:r>
              <a:rPr lang="en-US" dirty="0"/>
              <a:t>Unit - 1</a:t>
            </a:r>
          </a:p>
          <a:p>
            <a:pPr lvl="1"/>
            <a:r>
              <a:rPr lang="en-US" dirty="0"/>
              <a:t>Constant –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CBFB25C-5378-4A4A-B3E3-E67464FC7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0" y="3702425"/>
            <a:ext cx="5449471" cy="23705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086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E41-672B-4052-A8C5-F2DD2DF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Represent Datatypes as </a:t>
            </a:r>
            <a:r>
              <a:rPr lang="en-US" sz="2900" err="1"/>
              <a:t>Functors</a:t>
            </a:r>
            <a:r>
              <a:rPr lang="en-US" sz="2900"/>
              <a:t>?</a:t>
            </a: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34491E9B-655E-4480-8991-F57301CF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947153"/>
            <a:ext cx="5449471" cy="208442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E875-6B9B-4B5B-9D2D-789A769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</a:t>
            </a:r>
          </a:p>
          <a:p>
            <a:pPr lvl="1"/>
            <a:r>
              <a:rPr lang="en-US" sz="2000" dirty="0"/>
              <a:t>Product - x</a:t>
            </a:r>
          </a:p>
          <a:p>
            <a:pPr lvl="1"/>
            <a:r>
              <a:rPr lang="en-US" sz="2000" dirty="0"/>
              <a:t>Coproduct - +</a:t>
            </a:r>
          </a:p>
          <a:p>
            <a:pPr lvl="1"/>
            <a:r>
              <a:rPr lang="en-US" sz="2000" dirty="0"/>
              <a:t>Unit - 1</a:t>
            </a:r>
          </a:p>
          <a:p>
            <a:pPr lvl="1"/>
            <a:r>
              <a:rPr lang="en-US" sz="2000" dirty="0"/>
              <a:t>Constant – A</a:t>
            </a:r>
          </a:p>
          <a:p>
            <a:r>
              <a:rPr lang="en-US" dirty="0"/>
              <a:t>Nat</a:t>
            </a:r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CBFB25C-5378-4A4A-B3E3-E67464FC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3702425"/>
            <a:ext cx="5449471" cy="2370519"/>
          </a:xfrm>
          <a:prstGeom prst="rect">
            <a:avLst/>
          </a:prstGeom>
          <a:effectLst/>
        </p:spPr>
      </p:pic>
      <p:pic>
        <p:nvPicPr>
          <p:cNvPr id="5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DA94B87-DD6B-4B14-B3E4-403E4C9E3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368" y="5566658"/>
            <a:ext cx="3022599" cy="494241"/>
          </a:xfrm>
          <a:prstGeom prst="rect">
            <a:avLst/>
          </a:prstGeom>
        </p:spPr>
      </p:pic>
      <p:pic>
        <p:nvPicPr>
          <p:cNvPr id="8" name="Picture 8" descr="A picture containing object, clock, watch, gauge&#10;&#10;Description generated with high confidence">
            <a:extLst>
              <a:ext uri="{FF2B5EF4-FFF2-40B4-BE49-F238E27FC236}">
                <a16:creationId xmlns:a16="http://schemas.microsoft.com/office/drawing/2014/main" id="{53970E93-EEC4-4309-86C4-326517471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721" y="4637191"/>
            <a:ext cx="218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9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D9A-8556-4553-B5F4-58FDA3AB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20C2-E6AB-40D8-B377-2A40BF87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?</a:t>
            </a:r>
          </a:p>
        </p:txBody>
      </p:sp>
      <p:pic>
        <p:nvPicPr>
          <p:cNvPr id="5" name="Picture 8" descr="A picture containing object, clock, watch, gauge&#10;&#10;Description generated with high confidence">
            <a:extLst>
              <a:ext uri="{FF2B5EF4-FFF2-40B4-BE49-F238E27FC236}">
                <a16:creationId xmlns:a16="http://schemas.microsoft.com/office/drawing/2014/main" id="{28756E88-271B-4DA0-B300-DBDA857F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4" y="2546351"/>
            <a:ext cx="2181225" cy="495300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653A3F3-0DFC-49D3-BC7A-0FD9AB5B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1" y="3986213"/>
            <a:ext cx="3022599" cy="49424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6AEF9B6-8CF1-4EE3-9B5F-1427F6829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5214936"/>
            <a:ext cx="4069999" cy="449792"/>
          </a:xfrm>
          <a:prstGeom prst="rect">
            <a:avLst/>
          </a:prstGeom>
        </p:spPr>
      </p:pic>
      <p:pic>
        <p:nvPicPr>
          <p:cNvPr id="11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B406EFEA-0F90-49EE-AFBD-9308AAF2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348" y="2551641"/>
            <a:ext cx="2605970" cy="47060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30303FC-D75A-4870-92A3-0D644C0E7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89" y="3960515"/>
            <a:ext cx="3561644" cy="4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D9A-8556-4553-B5F4-58FDA3AB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20C2-E6AB-40D8-B377-2A40BF87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Tree</a:t>
            </a:r>
          </a:p>
          <a:p>
            <a:endParaRPr lang="en-US" dirty="0"/>
          </a:p>
        </p:txBody>
      </p:sp>
      <p:pic>
        <p:nvPicPr>
          <p:cNvPr id="5" name="Picture 8" descr="A picture containing object, clock, watch, gauge&#10;&#10;Description generated with high confidence">
            <a:extLst>
              <a:ext uri="{FF2B5EF4-FFF2-40B4-BE49-F238E27FC236}">
                <a16:creationId xmlns:a16="http://schemas.microsoft.com/office/drawing/2014/main" id="{28756E88-271B-4DA0-B300-DBDA857F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4" y="2546351"/>
            <a:ext cx="2181225" cy="495300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653A3F3-0DFC-49D3-BC7A-0FD9AB5B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1" y="3986213"/>
            <a:ext cx="3022599" cy="49424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6AEF9B6-8CF1-4EE3-9B5F-1427F6829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5214936"/>
            <a:ext cx="4069999" cy="449792"/>
          </a:xfrm>
          <a:prstGeom prst="rect">
            <a:avLst/>
          </a:prstGeom>
        </p:spPr>
      </p:pic>
      <p:pic>
        <p:nvPicPr>
          <p:cNvPr id="11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B406EFEA-0F90-49EE-AFBD-9308AAF2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348" y="2551641"/>
            <a:ext cx="2605970" cy="47060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30303FC-D75A-4870-92A3-0D644C0E7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89" y="3960515"/>
            <a:ext cx="3561644" cy="40452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E6411C0D-D3AC-4ADA-A737-077A814E5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289" y="5225222"/>
            <a:ext cx="4450645" cy="4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0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36B2-4C08-4B01-A6C4-83A6BBB7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as Least Fixed Point of a </a:t>
            </a:r>
            <a:r>
              <a:rPr lang="en-US" dirty="0" err="1"/>
              <a:t>Functor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687382-9656-41FD-BFDC-C206D34C4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273" y="2827565"/>
            <a:ext cx="4927952" cy="1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5444-2CFA-4E7A-BE8A-2CF639E93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F-Algebras</a:t>
            </a:r>
          </a:p>
        </p:txBody>
      </p:sp>
    </p:spTree>
    <p:extLst>
      <p:ext uri="{BB962C8B-B14F-4D97-AF65-F5344CB8AC3E}">
        <p14:creationId xmlns:p14="http://schemas.microsoft.com/office/powerpoint/2010/main" val="41974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4C51-AD6C-4CF8-93A0-597FBE5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0374-345C-4B60-9387-1129B0F9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What?</a:t>
            </a:r>
          </a:p>
          <a:p>
            <a:pPr lvl="1"/>
            <a:r>
              <a:rPr lang="en-US"/>
              <a:t>Representing inductive datatypes as functions in a generic and modular way.</a:t>
            </a:r>
          </a:p>
          <a:p>
            <a:r>
              <a:rPr lang="en-US"/>
              <a:t>How?</a:t>
            </a:r>
            <a:endParaRPr lang="en-US" dirty="0"/>
          </a:p>
          <a:p>
            <a:pPr lvl="1"/>
            <a:r>
              <a:rPr lang="en-US"/>
              <a:t>Separate the 'shape' of a type from its inductive definition</a:t>
            </a:r>
          </a:p>
          <a:p>
            <a:pPr lvl="2"/>
            <a:r>
              <a:rPr lang="en-US"/>
              <a:t>Shape of a datatype represented as a functor</a:t>
            </a:r>
          </a:p>
          <a:p>
            <a:pPr lvl="2"/>
            <a:r>
              <a:rPr lang="en-US"/>
              <a:t>Use a single generic fixedpoint to generate inductive types from functors.</a:t>
            </a:r>
          </a:p>
          <a:p>
            <a:pPr lvl="1"/>
            <a:r>
              <a:rPr lang="en-US"/>
              <a:t>Define one step of a recursive function as an algebra</a:t>
            </a:r>
          </a:p>
          <a:p>
            <a:pPr lvl="2"/>
            <a:r>
              <a:rPr lang="en-US"/>
              <a:t>Use a single generic fold to generate recursive functions from algebras</a:t>
            </a:r>
          </a:p>
          <a:p>
            <a:r>
              <a:rPr lang="en-US"/>
              <a:t>Why?</a:t>
            </a:r>
          </a:p>
          <a:p>
            <a:pPr lvl="1"/>
            <a:r>
              <a:rPr lang="en-US" sz="2000"/>
              <a:t>Modular extensible inductive datatypes as functions!</a:t>
            </a:r>
          </a:p>
          <a:p>
            <a:pPr lvl="2"/>
            <a:r>
              <a:rPr lang="en-US" sz="2000"/>
              <a:t>See Datatypes a la Carte</a:t>
            </a:r>
          </a:p>
          <a:p>
            <a:pPr lvl="1"/>
            <a:r>
              <a:rPr lang="en-US" sz="2000"/>
              <a:t>Modular extensible proofs!</a:t>
            </a:r>
          </a:p>
          <a:p>
            <a:pPr lvl="2"/>
            <a:r>
              <a:rPr lang="en-US" sz="2000"/>
              <a:t>See Meta-Theory a la Carte</a:t>
            </a:r>
            <a:endParaRPr lang="en-US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6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47D-1F5E-4F39-90A6-20614D60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Algebras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DC569C-B331-47E3-8FDD-D2B2A512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015" y="2750307"/>
            <a:ext cx="3649132" cy="16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3272-7BA8-43B6-99E8-377F296D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F-Algebra</a:t>
            </a: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2A657A-4E97-4E77-ADCA-A75DE3FFF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8837" y="2657349"/>
            <a:ext cx="8336491" cy="12791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EF0F7F5-4E18-4640-93A0-B1386F31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536" y="4833409"/>
            <a:ext cx="3691819" cy="4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47D-1F5E-4F39-90A6-20614D60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Algebras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DC569C-B331-47E3-8FDD-D2B2A512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0016" y="3032529"/>
            <a:ext cx="3211688" cy="141781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9CA654A-006B-4842-A414-59A06D90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685269"/>
            <a:ext cx="3730977" cy="1755572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99D9E5-C716-469D-830F-4A345AFA1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92" y="4670425"/>
            <a:ext cx="2027061" cy="144003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F182007-4D15-40E0-96D3-2EEFAD65C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733" y="4670136"/>
            <a:ext cx="3307644" cy="3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4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DA9D-2947-4126-9494-7E2F4A4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Homomorphism of Algebras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C795C55-58FD-4A61-80CF-91A5E042A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812" y="2107193"/>
            <a:ext cx="8022872" cy="28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F9D8-DA0D-4B9D-9084-0E0E15CF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Algebras of a </a:t>
            </a:r>
            <a:r>
              <a:rPr lang="en-US" dirty="0" err="1"/>
              <a:t>Functor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1879-6B7C-481F-B67A-BCFBC9A0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a given </a:t>
            </a:r>
            <a:r>
              <a:rPr lang="en-US" dirty="0" err="1"/>
              <a:t>functor</a:t>
            </a:r>
            <a:r>
              <a:rPr lang="en-US" dirty="0"/>
              <a:t> F,</a:t>
            </a:r>
          </a:p>
          <a:p>
            <a:pPr lvl="1"/>
            <a:r>
              <a:rPr lang="en-US" dirty="0"/>
              <a:t>Objects: F-Algebras</a:t>
            </a:r>
          </a:p>
          <a:p>
            <a:pPr lvl="2"/>
            <a:r>
              <a:rPr lang="en-US" dirty="0"/>
              <a:t>Pair ( X, a : F(X) -&gt; X)</a:t>
            </a:r>
          </a:p>
          <a:p>
            <a:pPr lvl="1"/>
            <a:r>
              <a:rPr lang="en-US" dirty="0"/>
              <a:t>Morphisms: Algebra homomorphisms</a:t>
            </a:r>
          </a:p>
        </p:txBody>
      </p:sp>
      <p:pic>
        <p:nvPicPr>
          <p:cNvPr id="7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0A7DB9-8260-4020-BDEA-06973A5A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79" y="3673526"/>
            <a:ext cx="8022872" cy="28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8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1005-0ADC-4A93-94F6-13F256C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Algebra</a:t>
            </a: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DCE5368-55FF-42CC-AA42-3FB561E3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9371" y="1405937"/>
            <a:ext cx="7995215" cy="48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9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AD46-AF80-48CA-B864-972EE5D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Algebra of the </a:t>
            </a:r>
            <a:r>
              <a:rPr lang="en-US" dirty="0" err="1"/>
              <a:t>NatF</a:t>
            </a:r>
            <a:r>
              <a:rPr lang="en-US" dirty="0"/>
              <a:t> </a:t>
            </a:r>
            <a:r>
              <a:rPr lang="en-US" dirty="0" err="1"/>
              <a:t>Functor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7B6399-50CC-41A8-AE42-C1D9D4CE9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65" y="2078253"/>
            <a:ext cx="2224536" cy="13699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73F4A9-5CB2-4065-B692-5E04196B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20" y="3659937"/>
            <a:ext cx="2990491" cy="3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5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AD46-AF80-48CA-B864-972EE5D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Algebra of the </a:t>
            </a:r>
            <a:r>
              <a:rPr lang="en-US" dirty="0" err="1"/>
              <a:t>NatF</a:t>
            </a:r>
            <a:r>
              <a:rPr lang="en-US" dirty="0"/>
              <a:t> </a:t>
            </a:r>
            <a:r>
              <a:rPr lang="en-US" dirty="0" err="1"/>
              <a:t>Functor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7B6399-50CC-41A8-AE42-C1D9D4CE9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65" y="2078253"/>
            <a:ext cx="2224536" cy="13699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73F4A9-5CB2-4065-B692-5E04196B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20" y="3659937"/>
            <a:ext cx="2990491" cy="37201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FA922D-77D2-4A9D-9E05-74A524755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86" y="2070610"/>
            <a:ext cx="2286898" cy="1365311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30AD01F-B955-40E5-BB07-1D138ABDA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962" y="3660475"/>
            <a:ext cx="2929925" cy="6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8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1005-0ADC-4A93-94F6-13F256C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problem...</a:t>
            </a:r>
          </a:p>
        </p:txBody>
      </p:sp>
      <p:pic>
        <p:nvPicPr>
          <p:cNvPr id="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F7F3C-23F0-44B2-903A-254EB105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2397722"/>
            <a:ext cx="3730977" cy="1755572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E13909E7-CBB0-4451-9561-FDCB3C73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54" y="4785155"/>
            <a:ext cx="3307644" cy="382282"/>
          </a:xfrm>
          <a:prstGeom prst="rect">
            <a:avLst/>
          </a:prstGeom>
        </p:spPr>
      </p:pic>
      <p:pic>
        <p:nvPicPr>
          <p:cNvPr id="14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B4458F6-8987-4ECF-865C-C72D2FBDF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438" y="2403945"/>
            <a:ext cx="5978105" cy="17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1005-0ADC-4A93-94F6-13F256C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problem...</a:t>
            </a:r>
          </a:p>
        </p:txBody>
      </p:sp>
      <p:pic>
        <p:nvPicPr>
          <p:cNvPr id="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F7F3C-23F0-44B2-903A-254EB105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2397722"/>
            <a:ext cx="3730977" cy="1755572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E13909E7-CBB0-4451-9561-FDCB3C73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54" y="4785155"/>
            <a:ext cx="3307644" cy="382282"/>
          </a:xfrm>
          <a:prstGeom prst="rect">
            <a:avLst/>
          </a:prstGeom>
        </p:spPr>
      </p:pic>
      <p:pic>
        <p:nvPicPr>
          <p:cNvPr id="3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CFED6DC-7CA5-429B-AC4F-1A9752A8E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89" y="2391794"/>
            <a:ext cx="5863086" cy="1743732"/>
          </a:xfrm>
          <a:prstGeom prst="rect">
            <a:avLst/>
          </a:prstGeom>
        </p:spPr>
      </p:pic>
      <p:pic>
        <p:nvPicPr>
          <p:cNvPr id="5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AAB2ED98-F30F-426A-B9F7-218DDB329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182" y="4723681"/>
            <a:ext cx="4576313" cy="4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E94-BA28-419E-B80E-3370D487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A8D0-4816-4A4F-85D0-70D58307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F-Algebras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Inductive datatype as least fixpoint of a </a:t>
            </a:r>
            <a:r>
              <a:rPr lang="en-US" dirty="0" err="1"/>
              <a:t>functor</a:t>
            </a:r>
          </a:p>
          <a:p>
            <a:pPr lvl="1"/>
            <a:r>
              <a:rPr lang="en-US" dirty="0"/>
              <a:t>Functions on inductive datatypes as algebras</a:t>
            </a:r>
          </a:p>
          <a:p>
            <a:r>
              <a:rPr lang="en-US" dirty="0"/>
              <a:t>Mendler style F-Algebras in </a:t>
            </a:r>
            <a:r>
              <a:rPr lang="en-US" dirty="0" err="1"/>
              <a:t>Cedille</a:t>
            </a:r>
          </a:p>
          <a:p>
            <a:pPr lvl="1"/>
            <a:r>
              <a:rPr lang="en-US" dirty="0"/>
              <a:t>Lambda encoded inductive types</a:t>
            </a:r>
          </a:p>
          <a:p>
            <a:pPr lvl="1"/>
            <a:r>
              <a:rPr lang="en-US" dirty="0"/>
              <a:t>Functions with explicit control of recursive call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1005-0ADC-4A93-94F6-13F256CA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problem...</a:t>
            </a:r>
          </a:p>
        </p:txBody>
      </p:sp>
      <p:pic>
        <p:nvPicPr>
          <p:cNvPr id="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F7F3C-23F0-44B2-903A-254EB105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2397722"/>
            <a:ext cx="3730977" cy="1755572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E13909E7-CBB0-4451-9561-FDCB3C73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54" y="4785155"/>
            <a:ext cx="3307644" cy="382282"/>
          </a:xfrm>
          <a:prstGeom prst="rect">
            <a:avLst/>
          </a:prstGeom>
        </p:spPr>
      </p:pic>
      <p:pic>
        <p:nvPicPr>
          <p:cNvPr id="3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CFED6DC-7CA5-429B-AC4F-1A9752A8E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89" y="2391794"/>
            <a:ext cx="5863086" cy="1743732"/>
          </a:xfrm>
          <a:prstGeom prst="rect">
            <a:avLst/>
          </a:prstGeom>
        </p:spPr>
      </p:pic>
      <p:pic>
        <p:nvPicPr>
          <p:cNvPr id="5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AAB2ED98-F30F-426A-B9F7-218DDB329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182" y="4723681"/>
            <a:ext cx="4576313" cy="444260"/>
          </a:xfrm>
          <a:prstGeom prst="rect">
            <a:avLst/>
          </a:prstGeom>
        </p:spPr>
      </p:pic>
      <p:pic>
        <p:nvPicPr>
          <p:cNvPr id="8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BA1189-E8EF-481D-A7DD-D9706759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470534" y="5441476"/>
            <a:ext cx="7060361" cy="8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5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47D-1F5E-4F39-90A6-20614D60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as Algebras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DC569C-B331-47E3-8FDD-D2B2A512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33" y="2299284"/>
            <a:ext cx="3211688" cy="141781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3CD0515-0663-43EB-830C-C9507FB0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22" y="2293126"/>
            <a:ext cx="3392311" cy="141256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578103-207C-4744-9DF6-1C5002DF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6" y="4301356"/>
            <a:ext cx="5158596" cy="11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46C8-BE3E-418D-A713-BC34C378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C1EE1F-A1E6-4D17-9AC7-FE422550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37" y="2414862"/>
            <a:ext cx="5116364" cy="984311"/>
          </a:xfrm>
          <a:prstGeom prst="rect">
            <a:avLst/>
          </a:prstGeom>
        </p:spPr>
      </p:pic>
      <p:pic>
        <p:nvPicPr>
          <p:cNvPr id="6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7A7DE84-64B6-4B47-BAA0-15D4CE22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2413085"/>
            <a:ext cx="5187350" cy="21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56AA-F192-4810-8BC2-EEC0F73D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Mendler Algebras in </a:t>
            </a:r>
            <a:r>
              <a:rPr lang="en-US" dirty="0" err="1"/>
              <a:t>Cedille</a:t>
            </a:r>
          </a:p>
        </p:txBody>
      </p:sp>
    </p:spTree>
    <p:extLst>
      <p:ext uri="{BB962C8B-B14F-4D97-AF65-F5344CB8AC3E}">
        <p14:creationId xmlns:p14="http://schemas.microsoft.com/office/powerpoint/2010/main" val="1256905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D8B0-E38C-4228-8CC0-1005B173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Cedille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EB23-EBD9-413F-AFC2-2C9CBE63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Minimal core type theory with derivable induction principles</a:t>
            </a:r>
          </a:p>
          <a:p>
            <a:pPr lvl="1"/>
            <a:r>
              <a:rPr lang="en-US" dirty="0"/>
              <a:t>All data are lambda encoded</a:t>
            </a:r>
          </a:p>
          <a:p>
            <a:pPr lvl="1"/>
            <a:r>
              <a:rPr lang="en-US" dirty="0"/>
              <a:t>Possible to generically derive induction for Mendler-style lambda-encodings</a:t>
            </a:r>
          </a:p>
          <a:p>
            <a:r>
              <a:rPr lang="en-US" dirty="0"/>
              <a:t>Pure type theory extending the extrinsic Calculus of Constructions</a:t>
            </a:r>
          </a:p>
          <a:p>
            <a:pPr lvl="1"/>
            <a:r>
              <a:rPr lang="en-US" dirty="0"/>
              <a:t>Terms are just pure untyped lambda terms</a:t>
            </a:r>
          </a:p>
          <a:p>
            <a:pPr lvl="1"/>
            <a:r>
              <a:rPr lang="en-US" dirty="0"/>
              <a:t>Adds:</a:t>
            </a:r>
          </a:p>
          <a:p>
            <a:pPr lvl="2"/>
            <a:r>
              <a:rPr lang="en-US" dirty="0"/>
              <a:t>Implicit Product Type</a:t>
            </a:r>
          </a:p>
          <a:p>
            <a:pPr lvl="2"/>
            <a:r>
              <a:rPr lang="en-US" dirty="0"/>
              <a:t>Dependent Intersection Type</a:t>
            </a:r>
          </a:p>
          <a:p>
            <a:pPr lvl="2"/>
            <a:r>
              <a:rPr lang="en-US" dirty="0"/>
              <a:t>Heterogeneous Equality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62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0EE3-B80D-43DC-9FEA-281FBE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Mender-Algebra, </a:t>
            </a:r>
            <a:r>
              <a:rPr lang="en-US" dirty="0" err="1"/>
              <a:t>NatF</a:t>
            </a:r>
            <a:r>
              <a:rPr lang="en-US" dirty="0"/>
              <a:t>, and </a:t>
            </a:r>
            <a:r>
              <a:rPr lang="en-US" dirty="0" err="1"/>
              <a:t>Evenb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989B3F-E58E-47AB-A3E3-CE2B172D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774" y="1866012"/>
            <a:ext cx="5685731" cy="4195481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C6EDD43-C60A-474D-8DA9-FDB77C69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113" y="3170145"/>
            <a:ext cx="3392311" cy="1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63B-5FE8-460D-91C4-D0CBE7B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Recursive Calls using Mendler-Algebra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1267FB-7F3D-402F-9FB9-3F5516E7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9" y="4082028"/>
            <a:ext cx="5532408" cy="188571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D5BA58-BC6E-41F5-A594-44B022C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1860467"/>
            <a:ext cx="8149086" cy="192936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A3C93E7-4749-45B6-9F58-5932F6BD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94859" y="4079221"/>
            <a:ext cx="5295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9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5291-B08A-4E73-85D2-8E730C64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BFD9-E3D7-4783-A898-3C02735B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F-Algebras</a:t>
            </a:r>
          </a:p>
          <a:p>
            <a:pPr lvl="1"/>
            <a:r>
              <a:rPr lang="en-US" dirty="0"/>
              <a:t>Inductive types as a least fixed point of a </a:t>
            </a:r>
            <a:r>
              <a:rPr lang="en-US" dirty="0" err="1"/>
              <a:t>functor</a:t>
            </a:r>
          </a:p>
          <a:p>
            <a:pPr lvl="1"/>
            <a:r>
              <a:rPr lang="en-US" dirty="0"/>
              <a:t>Recursive functions as a fold of an algebra</a:t>
            </a:r>
          </a:p>
          <a:p>
            <a:r>
              <a:rPr lang="en-US" dirty="0"/>
              <a:t>Mendler-style F-Algebras</a:t>
            </a:r>
          </a:p>
          <a:p>
            <a:pPr lvl="1"/>
            <a:r>
              <a:rPr lang="en-US" dirty="0"/>
              <a:t>Explicit recursive calls</a:t>
            </a:r>
          </a:p>
          <a:p>
            <a:r>
              <a:rPr lang="en-US" dirty="0" err="1"/>
              <a:t>Cedille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8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C1AD-2322-458E-853F-ED4C1A74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3A0D-A8FE-4838-A9EB-81004657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https://homepages.cwi.nl/~janr/papers/files-of-papers/2011_Jacobs_Rutten_new.pdf</a:t>
            </a:r>
            <a:endParaRPr lang="en-US" dirty="0"/>
          </a:p>
          <a:p>
            <a:r>
              <a:rPr lang="en-US" dirty="0">
                <a:hlinkClick r:id="rId3"/>
              </a:rPr>
              <a:t>http://www.cs.utexas.edu/~wcook/Drafts/2012/MTC.pdf</a:t>
            </a:r>
            <a:endParaRPr lang="en-US" dirty="0"/>
          </a:p>
          <a:p>
            <a:r>
              <a:rPr lang="en-US" dirty="0">
                <a:hlinkClick r:id="rId4"/>
              </a:rPr>
              <a:t>http://www.cs.ru.nl/~W.Swierstra/Publications/DataTypesALaCarte.pdf</a:t>
            </a:r>
            <a:endParaRPr lang="en-US" dirty="0"/>
          </a:p>
          <a:p>
            <a:r>
              <a:rPr lang="en-US" dirty="0">
                <a:hlinkClick r:id="rId5"/>
              </a:rPr>
              <a:t>http://homepage.cs.uiowa.edu/~astump/papers/from-realizability-to-induction-aaron-stump.pdf</a:t>
            </a:r>
            <a:endParaRPr lang="en-US" dirty="0"/>
          </a:p>
          <a:p>
            <a:r>
              <a:rPr lang="en-US" dirty="0">
                <a:hlinkClick r:id="rId6"/>
              </a:rPr>
              <a:t>http://homepage.cs.uiowa.edu/~astump/papers/cpp-2018.pdf</a:t>
            </a:r>
            <a:endParaRPr lang="en-US" dirty="0"/>
          </a:p>
          <a:p>
            <a:r>
              <a:rPr lang="en-US" dirty="0">
                <a:hlinkClick r:id="rId7"/>
              </a:rPr>
              <a:t>https://kodu.ut.ee/~varmo/papers/thesis.pdf</a:t>
            </a:r>
            <a:endParaRPr lang="en-US" dirty="0"/>
          </a:p>
          <a:p>
            <a:r>
              <a:rPr lang="en-US" dirty="0">
                <a:hlinkClick r:id="rId8"/>
              </a:rPr>
              <a:t>https://www.schoolofhaskell.com/user/bartosz/understanding-algebras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5D4-619F-483D-B078-07D0DA0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Old Friend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2DAA-47E4-43D8-9704-F0AF0DE69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7ECD0C8-C163-49CF-9C16-4B63874F8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0677" y="3023218"/>
            <a:ext cx="2200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5D4-619F-483D-B078-07D0DA0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Old Friend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2DAA-47E4-43D8-9704-F0AF0DE69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7ECD0C8-C163-49CF-9C16-4B63874F8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0677" y="3023218"/>
            <a:ext cx="2200275" cy="4667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4FDC1-7C10-427B-94BA-794ACD95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en-US" dirty="0" err="1"/>
              <a:t>Functor</a:t>
            </a:r>
          </a:p>
        </p:txBody>
      </p:sp>
      <p:pic>
        <p:nvPicPr>
          <p:cNvPr id="18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E32AB59B-C81B-46CF-B877-D1AC6C30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92" y="3017308"/>
            <a:ext cx="2605970" cy="4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5D4-619F-483D-B078-07D0DA0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Old Friend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2DAA-47E4-43D8-9704-F0AF0DE69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7ECD0C8-C163-49CF-9C16-4B63874F8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0677" y="3023218"/>
            <a:ext cx="2200275" cy="4667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4FDC1-7C10-427B-94BA-794ACD95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en-US" dirty="0" err="1"/>
              <a:t>Functor</a:t>
            </a:r>
          </a:p>
        </p:txBody>
      </p:sp>
      <p:pic>
        <p:nvPicPr>
          <p:cNvPr id="18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E32AB59B-C81B-46CF-B877-D1AC6C30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92" y="3017308"/>
            <a:ext cx="2605970" cy="47060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D62EC7AB-8229-4A9E-84FA-5EAB5E2F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733" y="4141190"/>
            <a:ext cx="4337755" cy="39595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9621CAF-60DB-434C-B358-A33F2863E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84" y="4146374"/>
            <a:ext cx="2428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52F8-C5DE-4CD3-A320-B96E00B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Fixed Point of a </a:t>
            </a:r>
            <a:r>
              <a:rPr lang="en-US" err="1"/>
              <a:t>Functor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F06E25-E8B5-4134-B02F-BF28A40FF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306" y="1847019"/>
            <a:ext cx="3068107" cy="2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52F8-C5DE-4CD3-A320-B96E00B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Fixed Point of a </a:t>
            </a:r>
            <a:r>
              <a:rPr lang="en-US" err="1"/>
              <a:t>Functor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F06E25-E8B5-4134-B02F-BF28A40FF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306" y="1847019"/>
            <a:ext cx="3068107" cy="270227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2FD5BE5-105A-47CB-A3E9-A00ED6A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22" y="5135223"/>
            <a:ext cx="6172199" cy="4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213-97AB-489C-BCA9-E1A9FE0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Old Friend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B0EC-021D-4225-AAE8-6A8FF14EE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39CA25-C9AD-45AC-8373-7F4B92406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0175" y="2835893"/>
            <a:ext cx="3726391" cy="3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651</Words>
  <Application>Microsoft Office PowerPoint</Application>
  <PresentationFormat>Widescreen</PresentationFormat>
  <Paragraphs>200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F-Algebras and Cedille</vt:lpstr>
      <vt:lpstr>Motivation</vt:lpstr>
      <vt:lpstr>Outline</vt:lpstr>
      <vt:lpstr>An Old Friend</vt:lpstr>
      <vt:lpstr>An Old Friend</vt:lpstr>
      <vt:lpstr>An Old Friend</vt:lpstr>
      <vt:lpstr>Least Fixed Point of a Functor</vt:lpstr>
      <vt:lpstr>Least Fixed Point of a Functor</vt:lpstr>
      <vt:lpstr>Another Old Friend</vt:lpstr>
      <vt:lpstr>Another Old Friend</vt:lpstr>
      <vt:lpstr>Another Old Friend</vt:lpstr>
      <vt:lpstr>List as Least Fixed Point of a Functor</vt:lpstr>
      <vt:lpstr>Definitions</vt:lpstr>
      <vt:lpstr>Represent Datatypes as Functors?</vt:lpstr>
      <vt:lpstr>Represent Datatypes as Functors?</vt:lpstr>
      <vt:lpstr>Friends</vt:lpstr>
      <vt:lpstr>Friends</vt:lpstr>
      <vt:lpstr>Binary Tree as Least Fixed Point of a Functor</vt:lpstr>
      <vt:lpstr>F-Algebras</vt:lpstr>
      <vt:lpstr>Functions as Algebras</vt:lpstr>
      <vt:lpstr>F-Algebra</vt:lpstr>
      <vt:lpstr>Functions as Algebras</vt:lpstr>
      <vt:lpstr>Homomorphism of Algebras</vt:lpstr>
      <vt:lpstr>Category of Algebras of a Functor</vt:lpstr>
      <vt:lpstr>Initial Algebra</vt:lpstr>
      <vt:lpstr>Initial Algebra of the NatF Functor</vt:lpstr>
      <vt:lpstr>Initial Algebra of the NatF Functor</vt:lpstr>
      <vt:lpstr>Back to the problem...</vt:lpstr>
      <vt:lpstr>Back to the problem...</vt:lpstr>
      <vt:lpstr>Back to the problem...</vt:lpstr>
      <vt:lpstr>Functions as Algebras</vt:lpstr>
      <vt:lpstr>Another Example</vt:lpstr>
      <vt:lpstr>Mendler Algebras in Cedille</vt:lpstr>
      <vt:lpstr>What is Cedille?</vt:lpstr>
      <vt:lpstr>Mender-Algebra, NatF, and Evenb</vt:lpstr>
      <vt:lpstr>Explicit Recursive Calls using Mendler-Algebra</vt:lpstr>
      <vt:lpstr>Wrapping 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F-Algebras and Cedille</dc:title>
  <dc:creator>Eric Bond</dc:creator>
  <cp:lastModifiedBy>Eric Bond</cp:lastModifiedBy>
  <cp:revision>1101</cp:revision>
  <dcterms:created xsi:type="dcterms:W3CDTF">2019-03-28T12:44:53Z</dcterms:created>
  <dcterms:modified xsi:type="dcterms:W3CDTF">2019-09-26T18:39:10Z</dcterms:modified>
</cp:coreProperties>
</file>