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1" r:id="rId4"/>
    <p:sldId id="259" r:id="rId5"/>
    <p:sldId id="262" r:id="rId6"/>
    <p:sldId id="263" r:id="rId7"/>
    <p:sldId id="264" r:id="rId8"/>
    <p:sldId id="265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9B6019D-D835-4C3F-8AEF-2C8E9142FF6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C6EBF08-6B28-4772-8DA6-6A551E82196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29853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019D-D835-4C3F-8AEF-2C8E9142FF6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BF08-6B28-4772-8DA6-6A551E82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6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019D-D835-4C3F-8AEF-2C8E9142FF6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BF08-6B28-4772-8DA6-6A551E82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52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019D-D835-4C3F-8AEF-2C8E9142FF6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BF08-6B28-4772-8DA6-6A551E82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7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B6019D-D835-4C3F-8AEF-2C8E9142FF6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6EBF08-6B28-4772-8DA6-6A551E8219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92426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019D-D835-4C3F-8AEF-2C8E9142FF6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BF08-6B28-4772-8DA6-6A551E82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0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019D-D835-4C3F-8AEF-2C8E9142FF6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BF08-6B28-4772-8DA6-6A551E82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3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019D-D835-4C3F-8AEF-2C8E9142FF6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BF08-6B28-4772-8DA6-6A551E82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9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019D-D835-4C3F-8AEF-2C8E9142FF6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BF08-6B28-4772-8DA6-6A551E82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1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B6019D-D835-4C3F-8AEF-2C8E9142FF6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6EBF08-6B28-4772-8DA6-6A551E8219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912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B6019D-D835-4C3F-8AEF-2C8E9142FF6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6EBF08-6B28-4772-8DA6-6A551E8219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768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9B6019D-D835-4C3F-8AEF-2C8E9142FF6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C6EBF08-6B28-4772-8DA6-6A551E8219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36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nist.gov/quantum/zoo/" TargetMode="External"/><Relationship Id="rId2" Type="http://schemas.openxmlformats.org/officeDocument/2006/relationships/hyperlink" Target="https://arxiv.org/archive/quant-p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manfragroup.org/" TargetMode="External"/><Relationship Id="rId4" Type="http://schemas.openxmlformats.org/officeDocument/2006/relationships/hyperlink" Target="https://www.chem.purdue.edu/kais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564D-AC5B-4781-AEE5-CF0B2DC2C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Quantum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11D29-32BF-4171-AF52-8448FBF08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Eric Bond</a:t>
            </a:r>
          </a:p>
          <a:p>
            <a:r>
              <a:rPr lang="en-US" dirty="0"/>
              <a:t>Spring 2018</a:t>
            </a:r>
          </a:p>
        </p:txBody>
      </p:sp>
    </p:spTree>
    <p:extLst>
      <p:ext uri="{BB962C8B-B14F-4D97-AF65-F5344CB8AC3E}">
        <p14:creationId xmlns:p14="http://schemas.microsoft.com/office/powerpoint/2010/main" val="3913776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8CEBC-3B9B-4623-B683-5313EA6F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Quantum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5C0D-3765-4477-A278-5C0B56281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57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5C41-B6A5-468C-B182-E07EBEE7C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5905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99893-20ED-48A7-9EFE-7B691DD17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0095"/>
            <a:ext cx="9601200" cy="49209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Active research</a:t>
            </a:r>
          </a:p>
          <a:p>
            <a:pPr lvl="1"/>
            <a:r>
              <a:rPr lang="en-US" dirty="0">
                <a:hlinkClick r:id="rId2"/>
              </a:rPr>
              <a:t>https://arxiv.org/archive/quant-ph</a:t>
            </a:r>
            <a:endParaRPr lang="en-US" dirty="0"/>
          </a:p>
          <a:p>
            <a:r>
              <a:rPr lang="en-US" dirty="0"/>
              <a:t>List of famous quantum algorithms</a:t>
            </a:r>
          </a:p>
          <a:p>
            <a:pPr lvl="1"/>
            <a:r>
              <a:rPr lang="en-US" dirty="0">
                <a:hlinkClick r:id="rId3"/>
              </a:rPr>
              <a:t>https://math.nist.gov/quantum/zoo/</a:t>
            </a:r>
            <a:endParaRPr lang="en-US" dirty="0"/>
          </a:p>
          <a:p>
            <a:r>
              <a:rPr lang="en-US" dirty="0"/>
              <a:t>Books</a:t>
            </a:r>
          </a:p>
          <a:p>
            <a:pPr lvl="1"/>
            <a:r>
              <a:rPr lang="en-US" dirty="0"/>
              <a:t>Quantum Computing and Quantum Information </a:t>
            </a:r>
          </a:p>
          <a:p>
            <a:pPr lvl="1"/>
            <a:r>
              <a:rPr lang="en-US" dirty="0"/>
              <a:t>Quantum Computer Science</a:t>
            </a:r>
          </a:p>
          <a:p>
            <a:r>
              <a:rPr lang="en-US" dirty="0"/>
              <a:t>Quantum programming languages</a:t>
            </a:r>
          </a:p>
          <a:p>
            <a:pPr lvl="1"/>
            <a:r>
              <a:rPr lang="en-US" dirty="0"/>
              <a:t>QASM, Q#, </a:t>
            </a:r>
            <a:r>
              <a:rPr lang="en-US" dirty="0" err="1"/>
              <a:t>Quipper</a:t>
            </a:r>
            <a:endParaRPr lang="en-US" dirty="0"/>
          </a:p>
          <a:p>
            <a:r>
              <a:rPr lang="en-US" dirty="0"/>
              <a:t>Interactive learning </a:t>
            </a:r>
          </a:p>
          <a:p>
            <a:pPr lvl="1"/>
            <a:r>
              <a:rPr lang="en-US" dirty="0"/>
              <a:t>IBM quantum experience, </a:t>
            </a:r>
            <a:r>
              <a:rPr lang="en-US" dirty="0" err="1"/>
              <a:t>Qskit</a:t>
            </a:r>
            <a:endParaRPr lang="en-US" dirty="0"/>
          </a:p>
          <a:p>
            <a:r>
              <a:rPr lang="en-US" dirty="0"/>
              <a:t>Purdue groups</a:t>
            </a:r>
          </a:p>
          <a:p>
            <a:pPr lvl="1"/>
            <a:r>
              <a:rPr lang="en-US" dirty="0"/>
              <a:t>Theory group - </a:t>
            </a:r>
            <a:r>
              <a:rPr lang="en-US" dirty="0">
                <a:hlinkClick r:id="rId4"/>
              </a:rPr>
              <a:t>https://www.chem.purdue.edu/kais/index.html</a:t>
            </a:r>
            <a:endParaRPr lang="en-US" dirty="0"/>
          </a:p>
          <a:p>
            <a:pPr lvl="1"/>
            <a:r>
              <a:rPr lang="en-US" dirty="0"/>
              <a:t>Station Q - </a:t>
            </a:r>
            <a:r>
              <a:rPr lang="en-US" dirty="0">
                <a:hlinkClick r:id="rId5"/>
              </a:rPr>
              <a:t>http://manfragroup.org/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C21BA9-94BE-419F-93CE-A270825BC8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0632" y="1560095"/>
            <a:ext cx="3632611" cy="295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97CE-936F-4858-84DA-E09340C4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D1900-E2AE-4BA2-97EE-1972958B9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quantum?</a:t>
            </a:r>
          </a:p>
          <a:p>
            <a:r>
              <a:rPr lang="en-US" dirty="0"/>
              <a:t>Theme and variation</a:t>
            </a:r>
          </a:p>
          <a:p>
            <a:pPr lvl="1"/>
            <a:r>
              <a:rPr lang="en-US" dirty="0"/>
              <a:t>Intuitive introduction</a:t>
            </a:r>
          </a:p>
          <a:p>
            <a:pPr lvl="1"/>
            <a:r>
              <a:rPr lang="en-US" dirty="0"/>
              <a:t>Mathematical representation</a:t>
            </a:r>
          </a:p>
          <a:p>
            <a:pPr lvl="1"/>
            <a:r>
              <a:rPr lang="en-US" dirty="0"/>
              <a:t>Programming a quantum computer!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6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872B-4CFB-48EB-83E2-3F65FB15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13D66-6DC5-4701-924D-39C8D0A11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 Industry..</a:t>
            </a:r>
          </a:p>
          <a:p>
            <a:pPr lvl="1"/>
            <a:r>
              <a:rPr lang="en-US" dirty="0"/>
              <a:t>D-Wave </a:t>
            </a:r>
            <a:r>
              <a:rPr lang="en-US" dirty="0" err="1"/>
              <a:t>annealer</a:t>
            </a:r>
            <a:endParaRPr lang="en-US" dirty="0"/>
          </a:p>
          <a:p>
            <a:pPr lvl="2"/>
            <a:r>
              <a:rPr lang="en-US" dirty="0"/>
              <a:t>2011,  128 qubits</a:t>
            </a:r>
          </a:p>
          <a:p>
            <a:pPr lvl="2"/>
            <a:r>
              <a:rPr lang="en-US" dirty="0"/>
              <a:t>2013, 512 qubits</a:t>
            </a:r>
          </a:p>
          <a:p>
            <a:pPr lvl="2"/>
            <a:r>
              <a:rPr lang="en-US" dirty="0"/>
              <a:t>2015, 1000 qubits</a:t>
            </a:r>
          </a:p>
          <a:p>
            <a:pPr lvl="2"/>
            <a:r>
              <a:rPr lang="en-US" dirty="0"/>
              <a:t>2017, 2000 qubits</a:t>
            </a:r>
          </a:p>
          <a:p>
            <a:pPr lvl="1"/>
            <a:r>
              <a:rPr lang="en-US" dirty="0"/>
              <a:t>Universal Gate Model</a:t>
            </a:r>
          </a:p>
          <a:p>
            <a:pPr lvl="2"/>
            <a:r>
              <a:rPr lang="en-US" dirty="0"/>
              <a:t>2016, IBM, 5 qubits</a:t>
            </a:r>
          </a:p>
          <a:p>
            <a:pPr lvl="2"/>
            <a:r>
              <a:rPr lang="en-US" dirty="0"/>
              <a:t>2017, IBM, 17 qubits</a:t>
            </a:r>
          </a:p>
          <a:p>
            <a:pPr lvl="2"/>
            <a:r>
              <a:rPr lang="en-US" dirty="0"/>
              <a:t>2017, Intel. 17 qubits</a:t>
            </a:r>
          </a:p>
          <a:p>
            <a:pPr lvl="2"/>
            <a:r>
              <a:rPr lang="en-US" dirty="0"/>
              <a:t>2017, IBM, 50 qubits</a:t>
            </a:r>
          </a:p>
          <a:p>
            <a:pPr lvl="2"/>
            <a:r>
              <a:rPr lang="en-US" dirty="0"/>
              <a:t>2018, Intel, 50 qubits</a:t>
            </a:r>
          </a:p>
          <a:p>
            <a:pPr lvl="2"/>
            <a:r>
              <a:rPr lang="en-US" dirty="0"/>
              <a:t>3-5-2018, Google, </a:t>
            </a:r>
            <a:r>
              <a:rPr lang="en-US"/>
              <a:t>72 qubits</a:t>
            </a:r>
            <a:endParaRPr lang="en-US" dirty="0"/>
          </a:p>
          <a:p>
            <a:pPr lvl="1"/>
            <a:r>
              <a:rPr lang="en-US" dirty="0"/>
              <a:t>Topological(‘noise-free’) </a:t>
            </a:r>
          </a:p>
          <a:p>
            <a:pPr lvl="2"/>
            <a:r>
              <a:rPr lang="en-US" dirty="0"/>
              <a:t>2017-2018, Microsoft Station Q, Experimental realizations</a:t>
            </a:r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2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9AD1-290E-4483-BA3B-847489F50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E6674-FB83-46D7-AA61-DA7789B63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298" y="1613803"/>
            <a:ext cx="9601200" cy="3581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race between Classical simulation and Quantum chips</a:t>
            </a:r>
          </a:p>
          <a:p>
            <a:pPr marL="0" indent="0">
              <a:buNone/>
            </a:pPr>
            <a:r>
              <a:rPr lang="en-US" dirty="0"/>
              <a:t>Classical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later that year (down to 3 </a:t>
            </a:r>
            <a:r>
              <a:rPr lang="en-US" dirty="0" err="1"/>
              <a:t>terrabytes</a:t>
            </a:r>
            <a:r>
              <a:rPr lang="en-US" dirty="0"/>
              <a:t> of memory)..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Quantum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00271-ABD3-4585-A548-A22D8610A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832" y="1463801"/>
            <a:ext cx="2210849" cy="3930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D7A6DD-DFBD-4FA2-A657-511370491C0A}"/>
              </a:ext>
            </a:extLst>
          </p:cNvPr>
          <p:cNvSpPr txBox="1"/>
          <p:nvPr/>
        </p:nvSpPr>
        <p:spPr>
          <a:xfrm>
            <a:off x="9635776" y="5544201"/>
            <a:ext cx="2346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Intel 50 qubit chip – CES 2018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7D19E9-6919-4674-9AD7-777E45654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880" y="2259814"/>
            <a:ext cx="4786420" cy="6643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33875-F409-4DB3-813C-FF909F9FA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374" y="3276600"/>
            <a:ext cx="3361668" cy="1095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EF4B97-5D7F-4E93-8FF6-858AF46D9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2364" y="4642301"/>
            <a:ext cx="3800474" cy="12037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5A2D61-AB68-4100-8A35-792B36526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2882" y="1463801"/>
            <a:ext cx="1998980" cy="38229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9D6525-F6FB-4BE4-941E-0BECC57AEDB3}"/>
              </a:ext>
            </a:extLst>
          </p:cNvPr>
          <p:cNvSpPr txBox="1"/>
          <p:nvPr/>
        </p:nvSpPr>
        <p:spPr>
          <a:xfrm>
            <a:off x="7052882" y="5541167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IBM QC</a:t>
            </a:r>
          </a:p>
        </p:txBody>
      </p:sp>
    </p:spTree>
    <p:extLst>
      <p:ext uri="{BB962C8B-B14F-4D97-AF65-F5344CB8AC3E}">
        <p14:creationId xmlns:p14="http://schemas.microsoft.com/office/powerpoint/2010/main" val="25115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A40A-8857-4E7C-8904-98399239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Bit vs Qubit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AA5409-830A-4E0A-AF13-E8ED4E1D3C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Bit</a:t>
                </a:r>
              </a:p>
              <a:p>
                <a:pPr lvl="1"/>
                <a:r>
                  <a:rPr lang="en-US" dirty="0"/>
                  <a:t>State space {0,1}</a:t>
                </a:r>
              </a:p>
              <a:p>
                <a:pPr lvl="1"/>
                <a:r>
                  <a:rPr lang="en-US" dirty="0"/>
                  <a:t>Can clone</a:t>
                </a:r>
              </a:p>
              <a:p>
                <a:pPr lvl="1"/>
                <a:r>
                  <a:rPr lang="en-US" dirty="0"/>
                  <a:t>Deterministic measurement</a:t>
                </a:r>
              </a:p>
              <a:p>
                <a:pPr lvl="1"/>
                <a:r>
                  <a:rPr lang="en-US" dirty="0"/>
                  <a:t>Measurement does not destroy state</a:t>
                </a:r>
              </a:p>
              <a:p>
                <a:r>
                  <a:rPr lang="en-US" dirty="0"/>
                  <a:t>Qubit</a:t>
                </a:r>
              </a:p>
              <a:p>
                <a:pPr lvl="1"/>
                <a:r>
                  <a:rPr lang="en-US" dirty="0"/>
                  <a:t>State space {unit 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Can’t clone</a:t>
                </a:r>
              </a:p>
              <a:p>
                <a:pPr lvl="1"/>
                <a:r>
                  <a:rPr lang="en-US" dirty="0"/>
                  <a:t>Probabilistic measurement</a:t>
                </a:r>
              </a:p>
              <a:p>
                <a:pPr lvl="1"/>
                <a:r>
                  <a:rPr lang="en-US" dirty="0"/>
                  <a:t>Measurement destroys state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AA5409-830A-4E0A-AF13-E8ED4E1D3C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8" t="-2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6/6b/Bloch_sphere.svg/237px-Bloch_sphere.svg.png">
            <a:extLst>
              <a:ext uri="{FF2B5EF4-FFF2-40B4-BE49-F238E27FC236}">
                <a16:creationId xmlns:a16="http://schemas.microsoft.com/office/drawing/2014/main" id="{6A275C9A-823A-43C3-9DBF-7748F792E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699" y="2694071"/>
            <a:ext cx="22574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02D72D-3BBD-4A16-8DB5-B1119D988FC4}"/>
              </a:ext>
            </a:extLst>
          </p:cNvPr>
          <p:cNvSpPr txBox="1"/>
          <p:nvPr/>
        </p:nvSpPr>
        <p:spPr>
          <a:xfrm>
            <a:off x="7283115" y="5209310"/>
            <a:ext cx="417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By Smite-Meister - Own work, CC BY-SA 3.0, https://commons.wikimedia.org/w/index.php?curid=5829358</a:t>
            </a:r>
          </a:p>
        </p:txBody>
      </p:sp>
    </p:spTree>
    <p:extLst>
      <p:ext uri="{BB962C8B-B14F-4D97-AF65-F5344CB8AC3E}">
        <p14:creationId xmlns:p14="http://schemas.microsoft.com/office/powerpoint/2010/main" val="24661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B86D-0F8C-48C2-9629-FE5E292E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2268C-9BC1-4DC8-923E-565D30525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C559C-3E3D-45C3-87AA-21AFA656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in code..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1C116-01C7-4D8A-AC44-CE0ADAC5B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1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159A-7DE1-41F0-A012-EE790B70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</a:t>
            </a:r>
            <a:r>
              <a:rPr lang="en-US" dirty="0" err="1"/>
              <a:t>Superdense</a:t>
            </a:r>
            <a:r>
              <a:rPr lang="en-US" dirty="0"/>
              <a:t>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5EE6F-83BC-4C40-987B-FB620B7E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6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57AA-3F37-44A0-A755-017EB4D0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Information Software 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B44F6-C330-44B4-B23C-AE1BA036F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</p:spTree>
    <p:extLst>
      <p:ext uri="{BB962C8B-B14F-4D97-AF65-F5344CB8AC3E}">
        <p14:creationId xmlns:p14="http://schemas.microsoft.com/office/powerpoint/2010/main" val="253676320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4704</TotalTime>
  <Words>292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Cambria Math</vt:lpstr>
      <vt:lpstr>Franklin Gothic Book</vt:lpstr>
      <vt:lpstr>Crop</vt:lpstr>
      <vt:lpstr>Intro to Quantum Computing</vt:lpstr>
      <vt:lpstr>Outline</vt:lpstr>
      <vt:lpstr>Why?</vt:lpstr>
      <vt:lpstr>Why?</vt:lpstr>
      <vt:lpstr>Bit vs Qubit</vt:lpstr>
      <vt:lpstr>Mathematically..</vt:lpstr>
      <vt:lpstr>Now in code..</vt:lpstr>
      <vt:lpstr>Application: Superdense coding</vt:lpstr>
      <vt:lpstr>Quantum Information Software Kit</vt:lpstr>
      <vt:lpstr>IBM Quantum Experience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Quantum Computing</dc:title>
  <dc:creator>Eric Bond</dc:creator>
  <cp:lastModifiedBy>Eric Bond</cp:lastModifiedBy>
  <cp:revision>48</cp:revision>
  <dcterms:created xsi:type="dcterms:W3CDTF">2018-02-16T00:41:59Z</dcterms:created>
  <dcterms:modified xsi:type="dcterms:W3CDTF">2019-09-26T18:57:34Z</dcterms:modified>
</cp:coreProperties>
</file>