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Ok so lets get started.. </a:t>
            </a:r>
            <a:endParaRPr/>
          </a:p>
          <a:p>
            <a:pPr indent="0" lvl="0" marL="0" rtl="0" algn="l">
              <a:lnSpc>
                <a:spcPct val="115000"/>
              </a:lnSpc>
              <a:spcBef>
                <a:spcPts val="1200"/>
              </a:spcBef>
              <a:spcAft>
                <a:spcPts val="0"/>
              </a:spcAft>
              <a:buClr>
                <a:schemeClr val="dk1"/>
              </a:buClr>
              <a:buSzPts val="1100"/>
              <a:buFont typeface="Arial"/>
              <a:buNone/>
            </a:pPr>
            <a:r>
              <a:rPr lang="en"/>
              <a:t>Today I'll be presenting Polynomial Time and Dependent Types </a:t>
            </a:r>
            <a:endParaRPr/>
          </a:p>
          <a:p>
            <a:pPr indent="0" lvl="0" marL="0" rtl="0" algn="l">
              <a:lnSpc>
                <a:spcPct val="115000"/>
              </a:lnSpc>
              <a:spcBef>
                <a:spcPts val="1200"/>
              </a:spcBef>
              <a:spcAft>
                <a:spcPts val="0"/>
              </a:spcAft>
              <a:buClr>
                <a:schemeClr val="dk1"/>
              </a:buClr>
              <a:buSzPts val="1100"/>
              <a:buFont typeface="Arial"/>
              <a:buNone/>
            </a:pPr>
            <a:r>
              <a:rPr lang="en"/>
              <a:t>This was an accepted paper in POP</a:t>
            </a:r>
            <a:r>
              <a:rPr lang="en"/>
              <a:t>L</a:t>
            </a:r>
            <a:r>
              <a:rPr lang="en"/>
              <a:t> this year written by Bob Atkey </a:t>
            </a:r>
            <a:endParaRPr/>
          </a:p>
          <a:p>
            <a:pPr indent="0" lvl="0" marL="0" rtl="0" algn="l">
              <a:lnSpc>
                <a:spcPct val="115000"/>
              </a:lnSpc>
              <a:spcBef>
                <a:spcPts val="1200"/>
              </a:spcBef>
              <a:spcAft>
                <a:spcPts val="0"/>
              </a:spcAft>
              <a:buClr>
                <a:schemeClr val="dk1"/>
              </a:buClr>
              <a:buSzPts val="1100"/>
              <a:buFont typeface="Arial"/>
              <a:buNone/>
            </a:pPr>
            <a:r>
              <a:rPr lang="en"/>
              <a:t>This paper caught my interest because it involves complexity theory and type theory.   </a:t>
            </a:r>
            <a:endParaRPr/>
          </a:p>
          <a:p>
            <a:pPr indent="0" lvl="0" marL="228600" rtl="0" algn="l">
              <a:lnSpc>
                <a:spcPct val="115000"/>
              </a:lnSpc>
              <a:spcBef>
                <a:spcPts val="1200"/>
              </a:spcBef>
              <a:spcAft>
                <a:spcPts val="0"/>
              </a:spcAft>
              <a:buNone/>
            </a:pPr>
            <a:r>
              <a:rPr lang="en"/>
              <a:t>Or , as some call them, Theory A and Theory B  </a:t>
            </a:r>
            <a:endParaRPr/>
          </a:p>
          <a:p>
            <a:pPr indent="0" lvl="0" marL="0" rtl="0" algn="l">
              <a:lnSpc>
                <a:spcPct val="115000"/>
              </a:lnSpc>
              <a:spcBef>
                <a:spcPts val="1200"/>
              </a:spcBef>
              <a:spcAft>
                <a:spcPts val="0"/>
              </a:spcAft>
              <a:buNone/>
            </a:pPr>
            <a:r>
              <a:rPr lang="en"/>
              <a:t>In this paper Bob combines ideas from both camps, which results in a type theory that can be used to write programs that are sound and complete for polynomial time. </a:t>
            </a:r>
            <a:endParaRPr/>
          </a:p>
          <a:p>
            <a:pPr indent="0" lvl="0" marL="0" rtl="0" algn="l">
              <a:lnSpc>
                <a:spcPct val="115000"/>
              </a:lnSpc>
              <a:spcBef>
                <a:spcPts val="1200"/>
              </a:spcBef>
              <a:spcAft>
                <a:spcPts val="0"/>
              </a:spcAft>
              <a:buClr>
                <a:schemeClr val="dk1"/>
              </a:buClr>
              <a:buSzPts val="1100"/>
              <a:buFont typeface="Arial"/>
              <a:buNone/>
            </a:pPr>
            <a:r>
              <a:rPr lang="en"/>
              <a:t>Additionally, the type theory also has the ability to reason about the correctness of those polytime programs. </a:t>
            </a:r>
            <a:endParaRPr/>
          </a:p>
          <a:p>
            <a:pPr indent="0" lvl="0" marL="0" rtl="0" algn="l">
              <a:lnSpc>
                <a:spcPct val="115000"/>
              </a:lnSpc>
              <a:spcBef>
                <a:spcPts val="1200"/>
              </a:spcBef>
              <a:spcAft>
                <a:spcPts val="0"/>
              </a:spcAft>
              <a:buClr>
                <a:schemeClr val="dk1"/>
              </a:buClr>
              <a:buSzPts val="1100"/>
              <a:buFont typeface="Arial"/>
              <a:buNone/>
            </a:pPr>
            <a:r>
              <a:rPr lang="en"/>
              <a:t>So Lets dive in with an example</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b17b55d14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b17b55d1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can repeat this strategy with other data types like lists and trees where constructors require diamonds and destructors pay out diamonds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an example LFPL program for list concatenation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Diamonds are paid out by destructing lists which are then used in the construction of new lists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size of the input determines the number of diamonds a program is allowed to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example is from an implementation of LFPL we found on github when doing our implicit complexity survey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b17b55d14_3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b17b55d14_3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I won’t go into detail on the </a:t>
            </a:r>
            <a:r>
              <a:rPr lang="en"/>
              <a:t>soundness</a:t>
            </a:r>
            <a:r>
              <a:rPr lang="en"/>
              <a:t> and </a:t>
            </a:r>
            <a:r>
              <a:rPr lang="en"/>
              <a:t>completeness</a:t>
            </a:r>
            <a:r>
              <a:rPr lang="en"/>
              <a:t> proofs for LFPL but here is the soundness statement as it appears in Bob’s paper and his agda development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proof is for programs which take in natural numbers and return a term of a type which may depend on that natural number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Bob adapted the LFPL soundness proof of Hofmann and Dal Lago to his type theory.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idea is that they translate terms from their language to an untyped call by value lambda calculus with a costed operational semantics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t>statement</a:t>
            </a:r>
            <a:r>
              <a:rPr lang="en"/>
              <a:t> here says than there is an expression E which represents the program M which </a:t>
            </a:r>
            <a:r>
              <a:rPr lang="en"/>
              <a:t>evaluates</a:t>
            </a:r>
            <a:r>
              <a:rPr lang="en"/>
              <a:t> to v in k steps where k is less than a polynomial on the size of the input.</a:t>
            </a:r>
            <a:endParaRPr/>
          </a:p>
          <a:p>
            <a:pPr indent="0" lvl="0" marL="0" rtl="0" algn="l">
              <a:spcBef>
                <a:spcPts val="0"/>
              </a:spcBef>
              <a:spcAft>
                <a:spcPts val="0"/>
              </a:spcAft>
              <a:buNone/>
            </a:pPr>
            <a:br>
              <a:rPr lang="en"/>
            </a:br>
            <a:r>
              <a:rPr lang="en"/>
              <a:t>Implicit </a:t>
            </a:r>
            <a:r>
              <a:rPr lang="en"/>
              <a:t>complexity</a:t>
            </a:r>
            <a:r>
              <a:rPr lang="en"/>
              <a:t> theory has many more nuanced soundness and </a:t>
            </a:r>
            <a:r>
              <a:rPr lang="en"/>
              <a:t>completeness</a:t>
            </a:r>
            <a:r>
              <a:rPr lang="en"/>
              <a:t> proofs than this, especially when you get into logspace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may end up presenting an implicit complexity theory paper on logspace later this year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b17b55d14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b17b55d14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have a language that is sound and complete for polynomial time, but how do we reason about the correctness of LFPL programs?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that, I will introduce a modified version </a:t>
            </a:r>
            <a:r>
              <a:rPr lang="en"/>
              <a:t>quantitative type theory which, extends LFPL with dependent typing</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b17b55d14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b17b55d14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Quantitative type theory is essentially the result of combining the variable usage restriction of linear type theory with dependent types.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Anyone who has used the multiplicities in Idris 2 where types are annotated with 0 1 or omega will have some intuition on how this works</a:t>
            </a:r>
            <a:endParaRPr/>
          </a:p>
          <a:p>
            <a:pPr indent="0" lvl="0" marL="0" rtl="0" algn="l">
              <a:spcBef>
                <a:spcPts val="0"/>
              </a:spcBef>
              <a:spcAft>
                <a:spcPts val="0"/>
              </a:spcAft>
              <a:buNone/>
            </a:pPr>
            <a:r>
              <a:rPr lang="en"/>
              <a:t>CLICK </a:t>
            </a:r>
            <a:endParaRPr/>
          </a:p>
          <a:p>
            <a:pPr indent="0" lvl="0" marL="0" rtl="0" algn="l">
              <a:spcBef>
                <a:spcPts val="0"/>
              </a:spcBef>
              <a:spcAft>
                <a:spcPts val="0"/>
              </a:spcAft>
              <a:buNone/>
            </a:pPr>
            <a:r>
              <a:rPr lang="en"/>
              <a:t>This is the general form of a typing judgement in quantitative type theory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 type ascription in the context is annotated with a </a:t>
            </a:r>
            <a:r>
              <a:rPr lang="en"/>
              <a:t>natural</a:t>
            </a:r>
            <a:r>
              <a:rPr lang="en"/>
              <a:t> number.  (so rho 1 through n here are natural numbers)</a:t>
            </a:r>
            <a:endParaRPr/>
          </a:p>
          <a:p>
            <a:pPr indent="0" lvl="0" marL="0" rtl="0" algn="l">
              <a:spcBef>
                <a:spcPts val="0"/>
              </a:spcBef>
              <a:spcAft>
                <a:spcPts val="0"/>
              </a:spcAft>
              <a:buNone/>
            </a:pPr>
            <a:r>
              <a:rPr lang="en"/>
              <a:t>	In general they can be elements from a semiring but we’ll stick with natural numbers for now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meaning of x1 rho1 S1 is roughly “variable x1 of type S1 can be used rho1 many times in term 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this is also a dependent type theory! So some of these variables could exist in the type T of 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a:t>
            </a:r>
            <a:r>
              <a:rPr lang="en"/>
              <a:t> an important question then, should the usage of variables in types “cost” anything? Or should they be free?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Consider the implications if we answer in the </a:t>
            </a:r>
            <a:r>
              <a:rPr lang="en"/>
              <a:t>affirmative</a:t>
            </a:r>
            <a:r>
              <a:rPr lang="en"/>
              <a:t>, that is, variables usage should have a cost in types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Think about using terms in specification. Most likely you’ll have some term like a list that you’ll want to write a complicated predicate over.</a:t>
            </a:r>
            <a:endParaRPr/>
          </a:p>
          <a:p>
            <a:pPr indent="0" lvl="0" marL="0" rtl="0" algn="l">
              <a:spcBef>
                <a:spcPts val="0"/>
              </a:spcBef>
              <a:spcAft>
                <a:spcPts val="0"/>
              </a:spcAft>
              <a:buNone/>
            </a:pPr>
            <a:r>
              <a:rPr lang="en"/>
              <a:t> It doesn’t really make sense to impose usage constraints on how many times you use a term in the specification. </a:t>
            </a:r>
            <a:endParaRPr/>
          </a:p>
          <a:p>
            <a:pPr indent="0" lvl="0" marL="0" rtl="0" algn="l">
              <a:spcBef>
                <a:spcPts val="0"/>
              </a:spcBef>
              <a:spcAft>
                <a:spcPts val="0"/>
              </a:spcAft>
              <a:buNone/>
            </a:pPr>
            <a:br>
              <a:rPr lang="en"/>
            </a:br>
            <a:r>
              <a:rPr lang="en"/>
              <a:t>CLICK</a:t>
            </a:r>
            <a:endParaRPr/>
          </a:p>
          <a:p>
            <a:pPr indent="0" lvl="0" marL="0" rtl="0" algn="l">
              <a:spcBef>
                <a:spcPts val="0"/>
              </a:spcBef>
              <a:spcAft>
                <a:spcPts val="0"/>
              </a:spcAft>
              <a:buNone/>
            </a:pPr>
            <a:r>
              <a:rPr lang="en"/>
              <a:t>So we are going to answer No, the usage of variables in types should cost nothing.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that is where sigma in the typing judgment comes into play.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want to make a distinction between when a term is used for computation vs when a term is used in a Type or specification</a:t>
            </a:r>
            <a:endParaRPr/>
          </a:p>
          <a:p>
            <a:pPr indent="0" lvl="0" marL="0" rtl="0" algn="l">
              <a:spcBef>
                <a:spcPts val="0"/>
              </a:spcBef>
              <a:spcAft>
                <a:spcPts val="0"/>
              </a:spcAft>
              <a:buNone/>
            </a:pPr>
            <a:r>
              <a:rPr lang="en"/>
              <a:t>When sigma is 0, this will roughly correspond to the </a:t>
            </a:r>
            <a:r>
              <a:rPr lang="en"/>
              <a:t>fragment</a:t>
            </a:r>
            <a:r>
              <a:rPr lang="en"/>
              <a:t> of the language for regular dependent type theory</a:t>
            </a:r>
            <a:endParaRPr/>
          </a:p>
          <a:p>
            <a:pPr indent="0" lvl="0" marL="0" rtl="0" algn="l">
              <a:spcBef>
                <a:spcPts val="0"/>
              </a:spcBef>
              <a:spcAft>
                <a:spcPts val="0"/>
              </a:spcAft>
              <a:buNone/>
            </a:pPr>
            <a:r>
              <a:rPr lang="en"/>
              <a:t>When sigma is 1, then the LFPL typing restrictions are in play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if we look now at the typing for the insertion sort correctness specification</a:t>
            </a:r>
            <a:endParaRPr/>
          </a:p>
          <a:p>
            <a:pPr indent="0" lvl="0" marL="0" rtl="0" algn="l">
              <a:spcBef>
                <a:spcPts val="0"/>
              </a:spcBef>
              <a:spcAft>
                <a:spcPts val="0"/>
              </a:spcAft>
              <a:buNone/>
            </a:pPr>
            <a:r>
              <a:rPr lang="en"/>
              <a:t>the typing for insertionSortCorect has 0 for sigma on the typing ascription, which allows for the duplication of xs in the specification type</a:t>
            </a:r>
            <a:endParaRPr/>
          </a:p>
          <a:p>
            <a:pPr indent="0" lvl="0" marL="0" rtl="0" algn="l">
              <a:spcBef>
                <a:spcPts val="0"/>
              </a:spcBef>
              <a:spcAft>
                <a:spcPts val="0"/>
              </a:spcAft>
              <a:buNone/>
            </a:pPr>
            <a:r>
              <a:rPr lang="en"/>
              <a:t>While the type ascription xs of List A has 1 for sigma, indicating that this list was constructed in the LFPL fragment of the language. Where xs was constructed in polynomial time using diamonds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b17b55d14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b17b55d14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important </a:t>
            </a:r>
            <a:r>
              <a:rPr lang="en"/>
              <a:t>admissible</a:t>
            </a:r>
            <a:r>
              <a:rPr lang="en"/>
              <a:t> rule of this type system should then be the ability to take an LFPL term and use it in the specification setting.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is represented by the bottom inference rule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 type system is designed in a way to ensure this rule holds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b17b55d14_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b17b55d14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now I’ll go over a few of the typing rules in this calculus. </a:t>
            </a:r>
            <a:endParaRPr>
              <a:solidFill>
                <a:schemeClr val="dk1"/>
              </a:solidFill>
            </a:endParaRPr>
          </a:p>
          <a:p>
            <a:pPr indent="0" lvl="0" marL="0" rtl="0" algn="l">
              <a:spcBef>
                <a:spcPts val="0"/>
              </a:spcBef>
              <a:spcAft>
                <a:spcPts val="0"/>
              </a:spcAft>
              <a:buNone/>
            </a:pPr>
            <a:r>
              <a:rPr lang="en">
                <a:solidFill>
                  <a:schemeClr val="dk1"/>
                </a:solidFill>
              </a:rPr>
              <a:t>I’m not going to cover everything and bore you all will a ton of inference rules.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I’ll talk briefly about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Diamonds,Natural numbers, sigma, Iterable lists And realizability types which let us make some cool statements about complexity theory concepts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b17b55d14_3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b17b55d14_3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Here are the formation, introduction, and eta rules for the Diamond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Notice that the introduction rule for Diamond is only allowed in the specification fragment of the language.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is to say, the user of this type theory is not allowed to freely construct diamonds in the LFPL fragment because that would interfere with the time complexity guarantees.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It is possible to construct them for the purpose of using them in specifications.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Earlier I said that the Diamond type only has one </a:t>
            </a:r>
            <a:r>
              <a:rPr lang="en"/>
              <a:t>inhabitant, the eta rule permits this fact in the specification setting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b17b55d14_3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b17b55d14_3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to natural </a:t>
            </a:r>
            <a:r>
              <a:rPr lang="en"/>
              <a:t>numbers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are the constructos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both require diamonds to construct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notice that the rules are parametric in the value of sigma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 the specification fragment, we know that we can freely construct diamonds and therefore we can also freely construct natural numbers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in the LFPL fragment, the diamonds in the constructors will have to be paid by deconstructing some other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0gamma1 = 0gamma2 is an artifact of accounting for usage </a:t>
            </a:r>
            <a:r>
              <a:rPr lang="en"/>
              <a:t>constraints in contexts </a:t>
            </a:r>
            <a:endParaRPr/>
          </a:p>
          <a:p>
            <a:pPr indent="0" lvl="0" marL="0" rtl="0" algn="l">
              <a:spcBef>
                <a:spcPts val="0"/>
              </a:spcBef>
              <a:spcAft>
                <a:spcPts val="0"/>
              </a:spcAft>
              <a:buNone/>
            </a:pPr>
            <a:r>
              <a:rPr lang="en"/>
              <a:t>You see these kind of obligations in vanilla quantitative type theory so I’m not going to cover them here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the dependently typed recursor for natural numbers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looks complicated but it is simply a mild extension of the non dependent natural number recursor I showed earlier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see that the type </a:t>
            </a:r>
            <a:r>
              <a:rPr lang="en"/>
              <a:t>family</a:t>
            </a:r>
            <a:r>
              <a:rPr lang="en"/>
              <a:t> P can depend on a free natural number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that the cases in the recursor still pay out </a:t>
            </a:r>
            <a:r>
              <a:rPr lang="en"/>
              <a:t>diamond</a:t>
            </a:r>
            <a:r>
              <a:rPr lang="en"/>
              <a:t> when we deconstruct the natural number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b17b55d14_3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b17b55d14_3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formation introduction and elimination rules are somewhat similar to vanilla quantitative type theory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a:t>
            </a:r>
            <a:r>
              <a:rPr lang="en"/>
              <a:t>noticeable</a:t>
            </a:r>
            <a:r>
              <a:rPr lang="en"/>
              <a:t> difference however is that we have two forms elimination </a:t>
            </a:r>
            <a:endParaRPr/>
          </a:p>
          <a:p>
            <a:pPr indent="457200" lvl="0" marL="0" rtl="0" algn="l">
              <a:spcBef>
                <a:spcPts val="0"/>
              </a:spcBef>
              <a:spcAft>
                <a:spcPts val="0"/>
              </a:spcAft>
              <a:buNone/>
            </a:pPr>
            <a:r>
              <a:rPr lang="en"/>
              <a:t>the usual cartesian one on top, and the tensor one on the bottom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Remember that when sigma is 0 we are in the </a:t>
            </a:r>
            <a:r>
              <a:rPr lang="en"/>
              <a:t>specification</a:t>
            </a:r>
            <a:r>
              <a:rPr lang="en"/>
              <a:t> </a:t>
            </a:r>
            <a:r>
              <a:rPr lang="en"/>
              <a:t>fragment</a:t>
            </a:r>
            <a:r>
              <a:rPr lang="en"/>
              <a:t> of the language without any LFPL typing constraints </a:t>
            </a:r>
            <a:endParaRPr/>
          </a:p>
          <a:p>
            <a:pPr indent="0" lvl="0" marL="0" rtl="0" algn="l">
              <a:spcBef>
                <a:spcPts val="0"/>
              </a:spcBef>
              <a:spcAft>
                <a:spcPts val="0"/>
              </a:spcAft>
              <a:buNone/>
            </a:pPr>
            <a:r>
              <a:rPr lang="en"/>
              <a:t>This means we can allow the first and second projections forms of elimination when we are reasoning about LFPL programs </a:t>
            </a:r>
            <a:endParaRPr/>
          </a:p>
          <a:p>
            <a:pPr indent="457200" lvl="0" marL="0" rtl="0" algn="l">
              <a:spcBef>
                <a:spcPts val="0"/>
              </a:spcBef>
              <a:spcAft>
                <a:spcPts val="0"/>
              </a:spcAft>
              <a:buNone/>
            </a:pPr>
            <a:r>
              <a:rPr lang="en"/>
              <a:t>but not when constructing LFPL programs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recall that in LFPL, we only had the tensor form of elimination rule.</a:t>
            </a:r>
            <a:endParaRPr/>
          </a:p>
          <a:p>
            <a:pPr indent="0" lvl="0" marL="0" rtl="0" algn="l">
              <a:spcBef>
                <a:spcPts val="0"/>
              </a:spcBef>
              <a:spcAft>
                <a:spcPts val="0"/>
              </a:spcAft>
              <a:buNone/>
            </a:pPr>
            <a:r>
              <a:rPr lang="en"/>
              <a:t>In Fact,</a:t>
            </a:r>
            <a:r>
              <a:rPr lang="en"/>
              <a:t> the bottom rule is just a dependent form of </a:t>
            </a:r>
            <a:r>
              <a:rPr lang="en"/>
              <a:t>tensor elimination from</a:t>
            </a:r>
            <a:r>
              <a:rPr lang="en"/>
              <a:t> LFPL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b17b55d14_3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b17b55d14_3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simply adding more datatypes to the core language, we can use existing language features to define types.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Clr>
                <a:schemeClr val="dk1"/>
              </a:buClr>
              <a:buSzPts val="1100"/>
              <a:buFont typeface="Arial"/>
              <a:buNone/>
            </a:pPr>
            <a:r>
              <a:rPr lang="en">
                <a:solidFill>
                  <a:schemeClr val="dk1"/>
                </a:solidFill>
              </a:rPr>
              <a:t>Namely we can use natural numbers, sigma types, and universe types to construct an iterable list type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list type is defined to be a Sigma type that takes a natural number in the first component.</a:t>
            </a:r>
            <a:endParaRPr/>
          </a:p>
          <a:p>
            <a:pPr indent="0" lvl="0" marL="0" rtl="0" algn="l">
              <a:spcBef>
                <a:spcPts val="0"/>
              </a:spcBef>
              <a:spcAft>
                <a:spcPts val="0"/>
              </a:spcAft>
              <a:buNone/>
            </a:pPr>
            <a:r>
              <a:rPr lang="en"/>
              <a:t>An important detail is that this natural number is constructed with diamonds in the LFPL fragment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component then recurses on the natural number forming a nested product of types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then define the constructors for our list type using functions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base case, List A is just the Unit type</a:t>
            </a:r>
            <a:endParaRPr/>
          </a:p>
          <a:p>
            <a:pPr indent="0" lvl="0" marL="0" rtl="0" algn="l">
              <a:spcBef>
                <a:spcPts val="0"/>
              </a:spcBef>
              <a:spcAft>
                <a:spcPts val="0"/>
              </a:spcAft>
              <a:buNone/>
            </a:pPr>
            <a:r>
              <a:rPr lang="en"/>
              <a:t>But in the inductive case, List A is a nested product of A types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important thing to observe, is that the </a:t>
            </a:r>
            <a:r>
              <a:rPr lang="en"/>
              <a:t>diamonds</a:t>
            </a:r>
            <a:r>
              <a:rPr lang="en"/>
              <a:t> passed into the list constructors are used to construct natural number in the first component of the sigma type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b17b55d14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b17b55d14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Say we want to verify the correctness of this program.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is a routine exercise in interactive theorem proving.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If you were using Agda, you'd likely show that insertion sort is an instance of this Type. That is to say, it’s a transformation on Lists where the output is a permutation of the input, and the resulting list is sorted.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But, If I were to ask you to verify that this function sorts a list in polynomial time, you'd probably be lost.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Reasoning about the computational resources used by a function  is not as common as reasoning about the correctness of a function.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That said, you may be familiar with research that tries to quantify the computational resource usage of programs.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b17b55d14_3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6b17b55d14_3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Time for a quick review</a:t>
            </a:r>
            <a:endParaRPr/>
          </a:p>
          <a:p>
            <a:pPr indent="0" lvl="0" marL="0" rtl="0" algn="l">
              <a:lnSpc>
                <a:spcPct val="115000"/>
              </a:lnSpc>
              <a:spcBef>
                <a:spcPts val="1200"/>
              </a:spcBef>
              <a:spcAft>
                <a:spcPts val="0"/>
              </a:spcAft>
              <a:buNone/>
            </a:pPr>
            <a:r>
              <a:rPr lang="en"/>
              <a:t>CLICK</a:t>
            </a:r>
            <a:endParaRPr/>
          </a:p>
          <a:p>
            <a:pPr indent="0" lvl="0" marL="0" rtl="0" algn="l">
              <a:lnSpc>
                <a:spcPct val="115000"/>
              </a:lnSpc>
              <a:spcBef>
                <a:spcPts val="1200"/>
              </a:spcBef>
              <a:spcAft>
                <a:spcPts val="0"/>
              </a:spcAft>
              <a:buNone/>
            </a:pPr>
            <a:r>
              <a:rPr lang="en"/>
              <a:t>I first introduced LFPL as a linear affine type theory with this notion of paying Diamonds to construct data and earning </a:t>
            </a:r>
            <a:r>
              <a:rPr lang="en"/>
              <a:t>diamond</a:t>
            </a:r>
            <a:r>
              <a:rPr lang="en"/>
              <a:t> via destructing data</a:t>
            </a:r>
            <a:endParaRPr/>
          </a:p>
          <a:p>
            <a:pPr indent="457200" lvl="0" marL="0" rtl="0" algn="l">
              <a:lnSpc>
                <a:spcPct val="115000"/>
              </a:lnSpc>
              <a:spcBef>
                <a:spcPts val="1200"/>
              </a:spcBef>
              <a:spcAft>
                <a:spcPts val="0"/>
              </a:spcAft>
              <a:buNone/>
            </a:pPr>
            <a:r>
              <a:rPr lang="en"/>
              <a:t> as solution to guarantee that any program written in LFPL is guaranteed to execute in polynomial time relative to its input</a:t>
            </a:r>
            <a:endParaRPr/>
          </a:p>
          <a:p>
            <a:pPr indent="0" lvl="0" marL="0" rtl="0" algn="l">
              <a:lnSpc>
                <a:spcPct val="115000"/>
              </a:lnSpc>
              <a:spcBef>
                <a:spcPts val="1200"/>
              </a:spcBef>
              <a:spcAft>
                <a:spcPts val="0"/>
              </a:spcAft>
              <a:buNone/>
            </a:pPr>
            <a:r>
              <a:rPr lang="en"/>
              <a:t>CLICK</a:t>
            </a:r>
            <a:endParaRPr/>
          </a:p>
          <a:p>
            <a:pPr indent="0" lvl="0" marL="0" rtl="0" algn="l">
              <a:lnSpc>
                <a:spcPct val="115000"/>
              </a:lnSpc>
              <a:spcBef>
                <a:spcPts val="1200"/>
              </a:spcBef>
              <a:spcAft>
                <a:spcPts val="0"/>
              </a:spcAft>
              <a:buNone/>
            </a:pPr>
            <a:r>
              <a:rPr lang="en"/>
              <a:t>I then introduced a modified version of Quantitative type theory which allows us to reason about LFPL programs using dependent type theory while </a:t>
            </a:r>
            <a:r>
              <a:rPr lang="en"/>
              <a:t>maintaining</a:t>
            </a:r>
            <a:r>
              <a:rPr lang="en"/>
              <a:t> the complexity guarantees of the LFPL programs</a:t>
            </a:r>
            <a:endParaRPr/>
          </a:p>
          <a:p>
            <a:pPr indent="0" lvl="0" marL="0" rtl="0" algn="l">
              <a:lnSpc>
                <a:spcPct val="115000"/>
              </a:lnSpc>
              <a:spcBef>
                <a:spcPts val="1200"/>
              </a:spcBef>
              <a:spcAft>
                <a:spcPts val="0"/>
              </a:spcAft>
              <a:buNone/>
            </a:pPr>
            <a:r>
              <a:rPr lang="en"/>
              <a:t>CLICK</a:t>
            </a:r>
            <a:endParaRPr/>
          </a:p>
          <a:p>
            <a:pPr indent="0" lvl="0" marL="0" rtl="0" algn="l">
              <a:lnSpc>
                <a:spcPct val="115000"/>
              </a:lnSpc>
              <a:spcBef>
                <a:spcPts val="1200"/>
              </a:spcBef>
              <a:spcAft>
                <a:spcPts val="0"/>
              </a:spcAft>
              <a:buNone/>
            </a:pPr>
            <a:r>
              <a:rPr lang="en"/>
              <a:t>From what I’ve covered so far, we can solve our original problem. That is we can write out our sorting algorithm in LFPL, which by construction will guarantee the polynomial time soundness. </a:t>
            </a:r>
            <a:endParaRPr/>
          </a:p>
          <a:p>
            <a:pPr indent="0" lvl="0" marL="0" rtl="0" algn="l">
              <a:lnSpc>
                <a:spcPct val="115000"/>
              </a:lnSpc>
              <a:spcBef>
                <a:spcPts val="1200"/>
              </a:spcBef>
              <a:spcAft>
                <a:spcPts val="0"/>
              </a:spcAft>
              <a:buNone/>
            </a:pPr>
            <a:r>
              <a:rPr lang="en"/>
              <a:t>And we can then verify the correctness of the algorithm using usual methods in dependent type theory.</a:t>
            </a:r>
            <a:endParaRPr/>
          </a:p>
          <a:p>
            <a:pPr indent="0" lvl="0" marL="0" rtl="0" algn="l">
              <a:lnSpc>
                <a:spcPct val="115000"/>
              </a:lnSpc>
              <a:spcBef>
                <a:spcPts val="1200"/>
              </a:spcBef>
              <a:spcAft>
                <a:spcPts val="0"/>
              </a:spcAft>
              <a:buNone/>
            </a:pPr>
            <a:r>
              <a:rPr lang="en"/>
              <a:t>I’d love to show you an example of this </a:t>
            </a:r>
            <a:r>
              <a:rPr lang="en"/>
              <a:t>however</a:t>
            </a:r>
            <a:r>
              <a:rPr lang="en"/>
              <a:t> Bob’s paper does not fully flesh this out. </a:t>
            </a:r>
            <a:endParaRPr/>
          </a:p>
          <a:p>
            <a:pPr indent="0" lvl="0" marL="0" rtl="0" algn="l">
              <a:lnSpc>
                <a:spcPct val="115000"/>
              </a:lnSpc>
              <a:spcBef>
                <a:spcPts val="1200"/>
              </a:spcBef>
              <a:spcAft>
                <a:spcPts val="0"/>
              </a:spcAft>
              <a:buNone/>
            </a:pPr>
            <a:r>
              <a:rPr lang="en"/>
              <a:t>	(as a minor note, this is a </a:t>
            </a:r>
            <a:r>
              <a:rPr lang="en"/>
              <a:t>criticism</a:t>
            </a:r>
            <a:r>
              <a:rPr lang="en"/>
              <a:t> </a:t>
            </a:r>
            <a:r>
              <a:rPr lang="en"/>
              <a:t>commonly</a:t>
            </a:r>
            <a:r>
              <a:rPr lang="en"/>
              <a:t> shared </a:t>
            </a:r>
            <a:r>
              <a:rPr lang="en"/>
              <a:t>amongst</a:t>
            </a:r>
            <a:r>
              <a:rPr lang="en"/>
              <a:t> his POPL reviewers) </a:t>
            </a:r>
            <a:endParaRPr/>
          </a:p>
          <a:p>
            <a:pPr indent="0" lvl="0" marL="0" rtl="0" algn="l">
              <a:lnSpc>
                <a:spcPct val="115000"/>
              </a:lnSpc>
              <a:spcBef>
                <a:spcPts val="1200"/>
              </a:spcBef>
              <a:spcAft>
                <a:spcPts val="0"/>
              </a:spcAft>
              <a:buNone/>
            </a:pPr>
            <a:r>
              <a:rPr lang="en"/>
              <a:t>	To be fair, he does describe how to go about proving the correctness of insertion sort in the paper but does not demonstrate it with an example program</a:t>
            </a:r>
            <a:endParaRPr/>
          </a:p>
          <a:p>
            <a:pPr indent="0" lvl="0" marL="0" rtl="0" algn="l">
              <a:lnSpc>
                <a:spcPct val="115000"/>
              </a:lnSpc>
              <a:spcBef>
                <a:spcPts val="1200"/>
              </a:spcBef>
              <a:spcAft>
                <a:spcPts val="0"/>
              </a:spcAft>
              <a:buNone/>
            </a:pPr>
            <a:r>
              <a:rPr lang="en"/>
              <a:t>However, </a:t>
            </a:r>
            <a:endParaRPr/>
          </a:p>
          <a:p>
            <a:pPr indent="0" lvl="0" marL="0" rtl="0" algn="l">
              <a:lnSpc>
                <a:spcPct val="115000"/>
              </a:lnSpc>
              <a:spcBef>
                <a:spcPts val="1200"/>
              </a:spcBef>
              <a:spcAft>
                <a:spcPts val="0"/>
              </a:spcAft>
              <a:buNone/>
            </a:pPr>
            <a:r>
              <a:rPr lang="en"/>
              <a:t>	There are some other applications of this work which I find to be much more interesting than our original example. </a:t>
            </a:r>
            <a:endParaRPr/>
          </a:p>
          <a:p>
            <a:pPr indent="0" lvl="0" marL="457200" rtl="0" algn="l">
              <a:lnSpc>
                <a:spcPct val="115000"/>
              </a:lnSpc>
              <a:spcBef>
                <a:spcPts val="1200"/>
              </a:spcBef>
              <a:spcAft>
                <a:spcPts val="1200"/>
              </a:spcAft>
              <a:buNone/>
            </a:pPr>
            <a:r>
              <a:rPr lang="en"/>
              <a:t>Namely, with the addition of Realizability types we can talk about complexity classes and polynomial time reductions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b17b55d14_3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b17b55d14_3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Currently</a:t>
            </a:r>
            <a:r>
              <a:rPr lang="en"/>
              <a:t> this type system can construct polynomial time functions and reason about their correctness.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we’d like to do now, is enable the </a:t>
            </a:r>
            <a:r>
              <a:rPr lang="en"/>
              <a:t>specification</a:t>
            </a:r>
            <a:r>
              <a:rPr lang="en"/>
              <a:t> language to be able to make statements like “a term of type A is constructible/realizable in polynomial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for that we are going to </a:t>
            </a:r>
            <a:r>
              <a:rPr lang="en"/>
              <a:t>introduce</a:t>
            </a:r>
            <a:r>
              <a:rPr lang="en"/>
              <a:t> </a:t>
            </a:r>
            <a:r>
              <a:rPr lang="en"/>
              <a:t>realizability</a:t>
            </a:r>
            <a:r>
              <a:rPr lang="en"/>
              <a:t> types</a:t>
            </a:r>
            <a:br>
              <a:rPr lang="en"/>
            </a:b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type formation rule simply allows for any type to </a:t>
            </a:r>
            <a:r>
              <a:rPr lang="en"/>
              <a:t>potentially</a:t>
            </a:r>
            <a:r>
              <a:rPr lang="en"/>
              <a:t> be realizable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actually introduce a realisability type , you must have a term which was constructed in the LFPL fragment of that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elimination form is </a:t>
            </a:r>
            <a:r>
              <a:rPr lang="en"/>
              <a:t>essentially</a:t>
            </a:r>
            <a:r>
              <a:rPr lang="en"/>
              <a:t> used to unpack the type. </a:t>
            </a:r>
            <a:endParaRPr/>
          </a:p>
          <a:p>
            <a:pPr indent="0" lvl="0" marL="0" rtl="0" algn="l">
              <a:spcBef>
                <a:spcPts val="0"/>
              </a:spcBef>
              <a:spcAft>
                <a:spcPts val="0"/>
              </a:spcAft>
              <a:buNone/>
            </a:pPr>
            <a:r>
              <a:rPr lang="en"/>
              <a:t>For example, iif you had a type R(nat arrow nat) as an input type and you wanted to apply the underlying function to a number, you would unpack it with the elimination rule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a:t>
            </a:r>
            <a:r>
              <a:rPr lang="en"/>
              <a:t> this type has the following equations.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gives the specification </a:t>
            </a:r>
            <a:r>
              <a:rPr lang="en"/>
              <a:t>language</a:t>
            </a:r>
            <a:r>
              <a:rPr lang="en"/>
              <a:t> a way to talk about time complexity of types.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will see, we can now express some pretty interesting definitions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b17b55d14_3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b17b55d14_3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first 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define the type of polynomial time decision procedures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decision procedure in this language is a pair (A which is a type, and P a predicate on 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type of polynomial time decision </a:t>
            </a:r>
            <a:r>
              <a:rPr lang="en"/>
              <a:t>procedures is then a sigma type where the first component is a polynomial time computable function f from A to bool where f (a) is true whenever P(a) is true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 also describe the type of polynomial time reductions as a sigma type where the first component </a:t>
            </a:r>
            <a:endParaRPr/>
          </a:p>
          <a:p>
            <a:pPr indent="0" lvl="0" marL="0" rtl="0" algn="l">
              <a:spcBef>
                <a:spcPts val="0"/>
              </a:spcBef>
              <a:spcAft>
                <a:spcPts val="0"/>
              </a:spcAft>
              <a:buNone/>
            </a:pPr>
            <a:r>
              <a:rPr lang="en"/>
              <a:t>	Is a poly time function between base types</a:t>
            </a:r>
            <a:endParaRPr/>
          </a:p>
          <a:p>
            <a:pPr indent="0" lvl="0" marL="0" rtl="0" algn="l">
              <a:spcBef>
                <a:spcPts val="0"/>
              </a:spcBef>
              <a:spcAft>
                <a:spcPts val="0"/>
              </a:spcAft>
              <a:buNone/>
            </a:pPr>
            <a:r>
              <a:rPr lang="en"/>
              <a:t>The second component ensures the map preserves problem instances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Bob makes a couple of important observations here which I’m going to quote verbatim from the 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“Proofs of PTIME(𝐴, 𝑃), are carried out in the 𝜎 = 0 fragment, where we have the full power of Type Theory to aid us.”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“This definition is intrinsic, in the sense that</a:t>
            </a:r>
            <a:endParaRPr/>
          </a:p>
          <a:p>
            <a:pPr indent="457200" lvl="0" marL="0" rtl="0" algn="l">
              <a:spcBef>
                <a:spcPts val="0"/>
              </a:spcBef>
              <a:spcAft>
                <a:spcPts val="0"/>
              </a:spcAft>
              <a:buNone/>
            </a:pPr>
            <a:r>
              <a:rPr lang="en"/>
              <a:t> proving that a decision problem is solvable in polytime is a matter of programming, </a:t>
            </a:r>
            <a:endParaRPr/>
          </a:p>
          <a:p>
            <a:pPr indent="0" lvl="0" marL="457200" rtl="0" algn="l">
              <a:spcBef>
                <a:spcPts val="0"/>
              </a:spcBef>
              <a:spcAft>
                <a:spcPts val="0"/>
              </a:spcAft>
              <a:buNone/>
            </a:pPr>
            <a:r>
              <a:rPr lang="en"/>
              <a:t>without having to reason directly about machine models and step counting.”</a:t>
            </a:r>
            <a:endParaRPr/>
          </a:p>
          <a:p>
            <a:pPr indent="0" lvl="0" marL="45720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“We have defined problems to have arbitrary types 𝐴 as domains, </a:t>
            </a:r>
            <a:endParaRPr/>
          </a:p>
          <a:p>
            <a:pPr indent="457200" lvl="0" marL="0" rtl="0" algn="l">
              <a:spcBef>
                <a:spcPts val="0"/>
              </a:spcBef>
              <a:spcAft>
                <a:spcPts val="0"/>
              </a:spcAft>
              <a:buNone/>
            </a:pPr>
            <a:r>
              <a:rPr lang="en"/>
              <a:t>rather than bitstrings, and so the notion of size attached to an input is intrinsic to the type 𝐴 chosen.”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b17b55d14_3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b17b55d14_3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realizability of polynomial time functions as a base, Bob then goes on to give possible </a:t>
            </a:r>
            <a:r>
              <a:rPr lang="en"/>
              <a:t>characterizations</a:t>
            </a:r>
            <a:r>
              <a:rPr lang="en"/>
              <a:t> of complexity classes NP and BPP.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idea is to enhance function types with computational effects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one is non </a:t>
            </a:r>
            <a:r>
              <a:rPr lang="en"/>
              <a:t>determinism which allows for branching in the choice constructor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NP problems can then be classified as a nondeterministic polynomial time function </a:t>
            </a:r>
            <a:endParaRPr/>
          </a:p>
          <a:p>
            <a:pPr indent="457200" lvl="0" marL="0" rtl="0" algn="l">
              <a:spcBef>
                <a:spcPts val="0"/>
              </a:spcBef>
              <a:spcAft>
                <a:spcPts val="0"/>
              </a:spcAft>
              <a:buNone/>
            </a:pPr>
            <a:r>
              <a:rPr lang="en"/>
              <a:t>which, given a list of nondeterministic choices, can be used to determine if an input is in predicate P</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BPP is a bit more complicated </a:t>
            </a:r>
            <a:r>
              <a:rPr lang="en"/>
              <a:t>because</a:t>
            </a:r>
            <a:r>
              <a:rPr lang="en"/>
              <a:t> we have probabilistic choice but it follows the same principles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Given a polynomial time function with the </a:t>
            </a:r>
            <a:r>
              <a:rPr lang="en"/>
              <a:t>distribution</a:t>
            </a:r>
            <a:r>
              <a:rPr lang="en"/>
              <a:t> effect, we can define the type of BPP problems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It should be noted that many type theories developed under implicit complexity theory do not have the ability to reason about the terms in the way this calculus allows for.</a:t>
            </a:r>
            <a:endParaRPr/>
          </a:p>
          <a:p>
            <a:pPr indent="0" lvl="0" marL="0" rtl="0" algn="l">
              <a:spcBef>
                <a:spcPts val="0"/>
              </a:spcBef>
              <a:spcAft>
                <a:spcPts val="0"/>
              </a:spcAft>
              <a:buNone/>
            </a:pPr>
            <a:r>
              <a:rPr lang="en"/>
              <a:t>Many implicit complexity theory results simply define the equivalent LFPL fragment and do the soundness and </a:t>
            </a:r>
            <a:r>
              <a:rPr lang="en"/>
              <a:t>completeness</a:t>
            </a:r>
            <a:r>
              <a:rPr lang="en"/>
              <a:t> proofs.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last thing I’ll point out before concluding</a:t>
            </a:r>
            <a:endParaRPr/>
          </a:p>
          <a:p>
            <a:pPr indent="0" lvl="0" marL="0" rtl="0" algn="l">
              <a:spcBef>
                <a:spcPts val="0"/>
              </a:spcBef>
              <a:spcAft>
                <a:spcPts val="0"/>
              </a:spcAft>
              <a:buNone/>
            </a:pPr>
            <a:r>
              <a:rPr lang="en"/>
              <a:t>In our survey on implicit compl</a:t>
            </a:r>
            <a:r>
              <a:rPr lang="en"/>
              <a:t>e</a:t>
            </a:r>
            <a:r>
              <a:rPr lang="en"/>
              <a:t>xity theory we saw a repeating </a:t>
            </a:r>
            <a:r>
              <a:rPr lang="en"/>
              <a:t>theme</a:t>
            </a:r>
            <a:r>
              <a:rPr lang="en"/>
              <a:t> where </a:t>
            </a:r>
            <a:endParaRPr/>
          </a:p>
          <a:p>
            <a:pPr indent="457200" lvl="0" marL="0" rtl="0" algn="l">
              <a:spcBef>
                <a:spcPts val="0"/>
              </a:spcBef>
              <a:spcAft>
                <a:spcPts val="0"/>
              </a:spcAft>
              <a:buNone/>
            </a:pPr>
            <a:r>
              <a:rPr lang="en"/>
              <a:t>common algorithms </a:t>
            </a:r>
            <a:r>
              <a:rPr lang="en"/>
              <a:t>for</a:t>
            </a:r>
            <a:r>
              <a:rPr lang="en"/>
              <a:t> a particular problem in a complexity class were ruled out because of </a:t>
            </a:r>
            <a:r>
              <a:rPr lang="en"/>
              <a:t>the inflexibility of the type theory.</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In theory you can come up with an alternate algorithm that works in the type theory but it is a pain point to be aware of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instance, consider trying to write graph </a:t>
            </a:r>
            <a:r>
              <a:rPr lang="en"/>
              <a:t>algorithm</a:t>
            </a:r>
            <a:r>
              <a:rPr lang="en"/>
              <a:t> in this setting</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b17b55d14_3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6b17b55d14_3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started with a simple motivating 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to prove the correctness and runtime properties of a simple program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 do this using CALF but Proving </a:t>
            </a:r>
            <a:r>
              <a:rPr lang="en"/>
              <a:t>explicit runtime bounds for programs is seemingly quite hard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option is to use a language which guarantees poly time soundness and for that we use LFPL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LFPL , as a variant of linear type theory, embeds quite nicely in a modified quantitative type theory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Allowing a user to write poly time programs and prove their correctness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the addition of realizability types, this theory allows for simple complexity theoretic definitions to be expressed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capability which turns polynomial time reduction between pollytime solvable problems into a matter of programming and proving within the same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Notably, because LFPL is an implicit characterization of polynomial time programs, we can’t sate explicit polynomial time bounds and prove them as we could in CALF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complexity theoretic proofs like cook levin are not possible with the simple realizability type.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because cook levin requires accessing the “source code” of the polynomial time function which would require internalizing some aspects of the realizability proof which Bob has highlighted as potential future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That’s all I’ve got for today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b17b55d14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b17b55d14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[Some existing work]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One approach to this is to consider cost as a computational effect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this approach, the programmer inserts special expressions, called TICKS, into a program where a Tick expression represents the usage of some computational resource.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One implementation of this strategy is used by Resource Aware ML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According to their website "Resource Aware ML (RaML) is a tool that automatically and statically computes resource-use bounds for OCaml programs."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Here is an example of their tool analyzing the complexity of quick sort.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see that they insert a TICK in the partition step.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Their tool can then infer an upper bound based on some analysis.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result of this analysis is an upper bound that is quadratic.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While this is a nice automatic solution, we can't directly use it in a prover like Agda.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b17b55d14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b17b55d14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Fortunately, Harper's group at CMU has a solution by the name of CALF or Cost Aware Logical Framework.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Calf is based on the same principle of cost as a computational effect but it requires manual proof instead of automatically </a:t>
            </a:r>
            <a:r>
              <a:rPr lang="en">
                <a:solidFill>
                  <a:schemeClr val="dk1"/>
                </a:solidFill>
              </a:rPr>
              <a:t>inferring</a:t>
            </a:r>
            <a:r>
              <a:rPr lang="en">
                <a:solidFill>
                  <a:schemeClr val="dk1"/>
                </a:solidFill>
              </a:rPr>
              <a:t> a bound</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lnSpc>
                <a:spcPct val="115000"/>
              </a:lnSpc>
              <a:spcBef>
                <a:spcPts val="1200"/>
              </a:spcBef>
              <a:spcAft>
                <a:spcPts val="0"/>
              </a:spcAft>
              <a:buNone/>
            </a:pPr>
            <a:br>
              <a:rPr lang="en">
                <a:solidFill>
                  <a:schemeClr val="dk1"/>
                </a:solidFill>
              </a:rPr>
            </a:br>
            <a:r>
              <a:rPr lang="en">
                <a:solidFill>
                  <a:schemeClr val="dk1"/>
                </a:solidFill>
              </a:rPr>
              <a:t>For instance, Here is an example proof that the time complexity of insertion sort is quadratic relative to its input.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It reads, given a list, which is measured by length, the sort function has a bound of n squared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t>This solution is quite elegant and useful but it requires users to manually prove complexity bounds.  </a:t>
            </a:r>
            <a:br>
              <a:rPr lang="en"/>
            </a:br>
            <a:br>
              <a:rPr lang="en"/>
            </a:br>
            <a:r>
              <a:rPr lang="en"/>
              <a:t>CLICK</a:t>
            </a:r>
            <a:endParaRPr/>
          </a:p>
          <a:p>
            <a:pPr indent="0" lvl="0" marL="0" rtl="0" algn="l">
              <a:lnSpc>
                <a:spcPct val="115000"/>
              </a:lnSpc>
              <a:spcBef>
                <a:spcPts val="1200"/>
              </a:spcBef>
              <a:spcAft>
                <a:spcPts val="0"/>
              </a:spcAft>
              <a:buClr>
                <a:schemeClr val="dk1"/>
              </a:buClr>
              <a:buSzPts val="1100"/>
              <a:buFont typeface="Arial"/>
              <a:buNone/>
            </a:pPr>
            <a:r>
              <a:rPr lang="en"/>
              <a:t>Consider this: </a:t>
            </a:r>
            <a:endParaRPr/>
          </a:p>
          <a:p>
            <a:pPr indent="0" lvl="0" marL="0" rtl="0" algn="l">
              <a:lnSpc>
                <a:spcPct val="115000"/>
              </a:lnSpc>
              <a:spcBef>
                <a:spcPts val="1200"/>
              </a:spcBef>
              <a:spcAft>
                <a:spcPts val="0"/>
              </a:spcAft>
              <a:buNone/>
            </a:pPr>
            <a:r>
              <a:rPr lang="en"/>
              <a:t>What if proving that insertion sort has poly time complexity is just a subgoal in our larger mission of proving an entire program has poly time complexity? </a:t>
            </a:r>
            <a:endParaRPr/>
          </a:p>
          <a:p>
            <a:pPr indent="0" lvl="0" marL="0" rtl="0" algn="l">
              <a:lnSpc>
                <a:spcPct val="115000"/>
              </a:lnSpc>
              <a:spcBef>
                <a:spcPts val="1200"/>
              </a:spcBef>
              <a:spcAft>
                <a:spcPts val="0"/>
              </a:spcAft>
              <a:buClr>
                <a:schemeClr val="dk1"/>
              </a:buClr>
              <a:buSzPts val="1100"/>
              <a:buFont typeface="Arial"/>
              <a:buNone/>
            </a:pPr>
            <a:r>
              <a:rPr lang="en"/>
              <a:t>CLICK</a:t>
            </a:r>
            <a:endParaRPr/>
          </a:p>
          <a:p>
            <a:pPr indent="0" lvl="0" marL="0" rtl="0" algn="l">
              <a:lnSpc>
                <a:spcPct val="115000"/>
              </a:lnSpc>
              <a:spcBef>
                <a:spcPts val="1200"/>
              </a:spcBef>
              <a:spcAft>
                <a:spcPts val="1200"/>
              </a:spcAft>
              <a:buNone/>
            </a:pPr>
            <a:r>
              <a:rPr lang="en"/>
              <a:t>Suddenly the task becomes extremely overwhelming as you realize you’ll be hacking on agda proofs for decades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b17b55d14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b17b55d14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So neither of these solutions are satisfying </a:t>
            </a:r>
            <a:endParaRPr/>
          </a:p>
          <a:p>
            <a:pPr indent="0" lvl="0" marL="0" rtl="0" algn="l">
              <a:lnSpc>
                <a:spcPct val="115000"/>
              </a:lnSpc>
              <a:spcBef>
                <a:spcPts val="1200"/>
              </a:spcBef>
              <a:spcAft>
                <a:spcPts val="0"/>
              </a:spcAft>
              <a:buNone/>
            </a:pPr>
            <a:r>
              <a:rPr lang="en"/>
              <a:t>	The automatic solutions risks giving your program lyme disease and can’t be used in an interactive prover</a:t>
            </a:r>
            <a:endParaRPr/>
          </a:p>
          <a:p>
            <a:pPr indent="0" lvl="0" marL="0" rtl="0" algn="l">
              <a:lnSpc>
                <a:spcPct val="115000"/>
              </a:lnSpc>
              <a:spcBef>
                <a:spcPts val="1200"/>
              </a:spcBef>
              <a:spcAft>
                <a:spcPts val="0"/>
              </a:spcAft>
              <a:buNone/>
            </a:pPr>
            <a:r>
              <a:rPr lang="en"/>
              <a:t>	The manual solution allows you to prove nice bounds, but the proof obligations become enormous </a:t>
            </a:r>
            <a:endParaRPr/>
          </a:p>
          <a:p>
            <a:pPr indent="0" lvl="0" marL="0" rtl="0" algn="l">
              <a:lnSpc>
                <a:spcPct val="115000"/>
              </a:lnSpc>
              <a:spcBef>
                <a:spcPts val="1200"/>
              </a:spcBef>
              <a:spcAft>
                <a:spcPts val="0"/>
              </a:spcAft>
              <a:buClr>
                <a:schemeClr val="dk1"/>
              </a:buClr>
              <a:buSzPts val="1100"/>
              <a:buFont typeface="Arial"/>
              <a:buNone/>
            </a:pPr>
            <a:r>
              <a:rPr lang="en"/>
              <a:t>what if we could make all those complexity bound proof obligations disappear?</a:t>
            </a:r>
            <a:endParaRPr/>
          </a:p>
          <a:p>
            <a:pPr indent="0" lvl="0" marL="0" rtl="0" algn="l">
              <a:lnSpc>
                <a:spcPct val="115000"/>
              </a:lnSpc>
              <a:spcBef>
                <a:spcPts val="1200"/>
              </a:spcBef>
              <a:spcAft>
                <a:spcPts val="0"/>
              </a:spcAft>
              <a:buClr>
                <a:schemeClr val="dk1"/>
              </a:buClr>
              <a:buSzPts val="1100"/>
              <a:buFont typeface="Arial"/>
              <a:buNone/>
            </a:pPr>
            <a:r>
              <a:rPr lang="en"/>
              <a:t>Reformulate the problem with a shift in our </a:t>
            </a:r>
            <a:r>
              <a:rPr lang="en"/>
              <a:t>perspective</a:t>
            </a:r>
            <a:endParaRPr/>
          </a:p>
          <a:p>
            <a:pPr indent="0" lvl="0" marL="0" rtl="0" algn="l">
              <a:lnSpc>
                <a:spcPct val="115000"/>
              </a:lnSpc>
              <a:spcBef>
                <a:spcPts val="1200"/>
              </a:spcBef>
              <a:spcAft>
                <a:spcPts val="0"/>
              </a:spcAft>
              <a:buClr>
                <a:schemeClr val="dk1"/>
              </a:buClr>
              <a:buSzPts val="1100"/>
              <a:buFont typeface="Arial"/>
              <a:buNone/>
            </a:pPr>
            <a:r>
              <a:rPr lang="en"/>
              <a:t>Instead of trying to analyze our program written in a language which does not constrict computational resource usage.. </a:t>
            </a:r>
            <a:endParaRPr/>
          </a:p>
          <a:p>
            <a:pPr indent="0" lvl="0" marL="0" rtl="0" algn="l">
              <a:lnSpc>
                <a:spcPct val="115000"/>
              </a:lnSpc>
              <a:spcBef>
                <a:spcPts val="1200"/>
              </a:spcBef>
              <a:spcAft>
                <a:spcPts val="0"/>
              </a:spcAft>
              <a:buClr>
                <a:schemeClr val="dk1"/>
              </a:buClr>
              <a:buSzPts val="1100"/>
              <a:buFont typeface="Arial"/>
              <a:buNone/>
            </a:pPr>
            <a:r>
              <a:rPr lang="en"/>
              <a:t>What if we wrote our program in a language which guarantees polynomial time bounds? </a:t>
            </a:r>
            <a:endParaRPr/>
          </a:p>
          <a:p>
            <a:pPr indent="0" lvl="0" marL="0" rtl="0" algn="l">
              <a:lnSpc>
                <a:spcPct val="115000"/>
              </a:lnSpc>
              <a:spcBef>
                <a:spcPts val="1200"/>
              </a:spcBef>
              <a:spcAft>
                <a:spcPts val="0"/>
              </a:spcAft>
              <a:buClr>
                <a:schemeClr val="dk1"/>
              </a:buClr>
              <a:buSzPts val="1100"/>
              <a:buFont typeface="Arial"/>
              <a:buNone/>
            </a:pPr>
            <a:r>
              <a:rPr lang="en"/>
              <a:t>Do such languages exist? </a:t>
            </a:r>
            <a:endParaRPr/>
          </a:p>
          <a:p>
            <a:pPr indent="0" lvl="0" marL="0" rtl="0" algn="l">
              <a:lnSpc>
                <a:spcPct val="115000"/>
              </a:lnSpc>
              <a:spcBef>
                <a:spcPts val="1200"/>
              </a:spcBef>
              <a:spcAft>
                <a:spcPts val="0"/>
              </a:spcAft>
              <a:buClr>
                <a:schemeClr val="dk1"/>
              </a:buClr>
              <a:buSzPts val="1100"/>
              <a:buFont typeface="Arial"/>
              <a:buNone/>
            </a:pPr>
            <a:r>
              <a:rPr lang="en"/>
              <a:t>Surprisingly, yes!  And we will see an example </a:t>
            </a:r>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af038b78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af038b78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So here is our roadmap </a:t>
            </a:r>
            <a:endParaRPr/>
          </a:p>
          <a:p>
            <a:pPr indent="0" lvl="0" marL="0" rtl="0" algn="l">
              <a:lnSpc>
                <a:spcPct val="115000"/>
              </a:lnSpc>
              <a:spcBef>
                <a:spcPts val="1200"/>
              </a:spcBef>
              <a:spcAft>
                <a:spcPts val="0"/>
              </a:spcAft>
              <a:buClr>
                <a:schemeClr val="dk1"/>
              </a:buClr>
              <a:buSzPts val="1100"/>
              <a:buFont typeface="Arial"/>
              <a:buNone/>
            </a:pPr>
            <a:r>
              <a:rPr lang="en"/>
              <a:t>CLICK</a:t>
            </a:r>
            <a:endParaRPr/>
          </a:p>
          <a:p>
            <a:pPr indent="0" lvl="0" marL="0" rtl="0" algn="l">
              <a:lnSpc>
                <a:spcPct val="115000"/>
              </a:lnSpc>
              <a:spcBef>
                <a:spcPts val="1200"/>
              </a:spcBef>
              <a:spcAft>
                <a:spcPts val="0"/>
              </a:spcAft>
              <a:buNone/>
            </a:pPr>
            <a:r>
              <a:rPr lang="en"/>
              <a:t>First I'll Introduce LFPL, a type theory which is sound and complete for polynomial time computation  </a:t>
            </a:r>
            <a:endParaRPr/>
          </a:p>
          <a:p>
            <a:pPr indent="0" lvl="0" marL="0" rtl="0" algn="l">
              <a:lnSpc>
                <a:spcPct val="115000"/>
              </a:lnSpc>
              <a:spcBef>
                <a:spcPts val="1200"/>
              </a:spcBef>
              <a:spcAft>
                <a:spcPts val="0"/>
              </a:spcAft>
              <a:buClr>
                <a:schemeClr val="dk1"/>
              </a:buClr>
              <a:buSzPts val="1100"/>
              <a:buFont typeface="Arial"/>
              <a:buNone/>
            </a:pPr>
            <a:r>
              <a:rPr lang="en"/>
              <a:t>CLICK</a:t>
            </a:r>
            <a:endParaRPr/>
          </a:p>
          <a:p>
            <a:pPr indent="0" lvl="0" marL="0" rtl="0" algn="l">
              <a:lnSpc>
                <a:spcPct val="115000"/>
              </a:lnSpc>
              <a:spcBef>
                <a:spcPts val="1200"/>
              </a:spcBef>
              <a:spcAft>
                <a:spcPts val="0"/>
              </a:spcAft>
              <a:buNone/>
            </a:pPr>
            <a:r>
              <a:rPr lang="en"/>
              <a:t>Then I'll explain how we can reason about LFPL programs. We will see that the LFPL type theory can nicely embed within quantitative type theory. So I'll explain abit about quantiative type theory and this embedding </a:t>
            </a:r>
            <a:endParaRPr/>
          </a:p>
          <a:p>
            <a:pPr indent="0" lvl="0" marL="0" rtl="0" algn="l">
              <a:lnSpc>
                <a:spcPct val="115000"/>
              </a:lnSpc>
              <a:spcBef>
                <a:spcPts val="1200"/>
              </a:spcBef>
              <a:spcAft>
                <a:spcPts val="0"/>
              </a:spcAft>
              <a:buClr>
                <a:schemeClr val="dk1"/>
              </a:buClr>
              <a:buSzPts val="1100"/>
              <a:buFont typeface="Arial"/>
              <a:buNone/>
            </a:pPr>
            <a:r>
              <a:rPr lang="en"/>
              <a:t>CLICK</a:t>
            </a:r>
            <a:endParaRPr/>
          </a:p>
          <a:p>
            <a:pPr indent="0" lvl="0" marL="228600" rtl="0" algn="l">
              <a:lnSpc>
                <a:spcPct val="115000"/>
              </a:lnSpc>
              <a:spcBef>
                <a:spcPts val="1200"/>
              </a:spcBef>
              <a:spcAft>
                <a:spcPts val="0"/>
              </a:spcAft>
              <a:buClr>
                <a:schemeClr val="dk1"/>
              </a:buClr>
              <a:buSzPts val="1100"/>
              <a:buFont typeface="Arial"/>
              <a:buNone/>
            </a:pPr>
            <a:r>
              <a:rPr lang="en"/>
              <a:t>And finally, I'll talk about some applications of this work </a:t>
            </a:r>
            <a:endParaRPr/>
          </a:p>
          <a:p>
            <a:pPr indent="0" lvl="0" marL="228600" rtl="0" algn="l">
              <a:lnSpc>
                <a:spcPct val="115000"/>
              </a:lnSpc>
              <a:spcBef>
                <a:spcPts val="1200"/>
              </a:spcBef>
              <a:spcAft>
                <a:spcPts val="0"/>
              </a:spcAft>
              <a:buClr>
                <a:schemeClr val="dk1"/>
              </a:buClr>
              <a:buSzPts val="1100"/>
              <a:buFont typeface="Arial"/>
              <a:buNone/>
            </a:pPr>
            <a:r>
              <a:rPr lang="en"/>
              <a:t>This diagram is a graphical depiction of this paper's contribution. </a:t>
            </a:r>
            <a:endParaRPr/>
          </a:p>
          <a:p>
            <a:pPr indent="0" lvl="0" marL="228600" rtl="0" algn="l">
              <a:lnSpc>
                <a:spcPct val="115000"/>
              </a:lnSpc>
              <a:spcBef>
                <a:spcPts val="1200"/>
              </a:spcBef>
              <a:spcAft>
                <a:spcPts val="0"/>
              </a:spcAft>
              <a:buClr>
                <a:schemeClr val="dk1"/>
              </a:buClr>
              <a:buSzPts val="1100"/>
              <a:buFont typeface="Arial"/>
              <a:buNone/>
            </a:pPr>
            <a:r>
              <a:rPr lang="en"/>
              <a:t>It is an fun result which boils down to an elegant synthesis of existing ideas.  </a:t>
            </a:r>
            <a:endParaRPr/>
          </a:p>
          <a:p>
            <a:pPr indent="0" lvl="0" marL="228600" rtl="0" algn="l">
              <a:lnSpc>
                <a:spcPct val="115000"/>
              </a:lnSpc>
              <a:spcBef>
                <a:spcPts val="1200"/>
              </a:spcBef>
              <a:spcAft>
                <a:spcPts val="1200"/>
              </a:spcAft>
              <a:buNone/>
            </a:pPr>
            <a:r>
              <a:rPr lang="en"/>
              <a:t>So let's start with LFPL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b17b55d1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b17b55d1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Bob’s paper relies heavily on results form implicit complexity theory</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Implicit complexity theory as a subfield emerged in the early 90s. </a:t>
            </a:r>
            <a:br>
              <a:rPr lang="en">
                <a:solidFill>
                  <a:schemeClr val="dk1"/>
                </a:solidFill>
              </a:rPr>
            </a:br>
            <a:br>
              <a:rPr lang="en">
                <a:solidFill>
                  <a:schemeClr val="dk1"/>
                </a:solidFill>
              </a:rPr>
            </a:br>
            <a:r>
              <a:rPr lang="en">
                <a:solidFill>
                  <a:schemeClr val="dk1"/>
                </a:solidFill>
              </a:rPr>
              <a:t> And f</a:t>
            </a:r>
            <a:r>
              <a:rPr lang="en">
                <a:solidFill>
                  <a:schemeClr val="dk1"/>
                </a:solidFill>
              </a:rPr>
              <a:t>rom implicit complexity theory, we have many type theories which characterize different complexity classes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figure is from an implicit complexity theory survey I did with Matthew and Yuxuan</a:t>
            </a:r>
            <a:endParaRPr>
              <a:solidFill>
                <a:schemeClr val="dk1"/>
              </a:solidFill>
            </a:endParaRPr>
          </a:p>
          <a:p>
            <a:pPr indent="0" lvl="0" marL="0" rtl="0" algn="l">
              <a:spcBef>
                <a:spcPts val="0"/>
              </a:spcBef>
              <a:spcAft>
                <a:spcPts val="0"/>
              </a:spcAft>
              <a:buNone/>
            </a:pPr>
            <a:r>
              <a:rPr lang="en">
                <a:solidFill>
                  <a:schemeClr val="dk1"/>
                </a:solidFill>
              </a:rPr>
              <a:t>It is obviously incomplete and I made it mostly to show the diversity of complexity classes rather than an enumeration of results for a specific complexity class.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Bob’s paper highlights two different polynomial time languages </a:t>
            </a:r>
            <a:endParaRPr>
              <a:solidFill>
                <a:schemeClr val="dk1"/>
              </a:solidFill>
            </a:endParaRPr>
          </a:p>
          <a:p>
            <a:pPr indent="0" lvl="0" marL="0" rtl="0" algn="l">
              <a:spcBef>
                <a:spcPts val="0"/>
              </a:spcBef>
              <a:spcAft>
                <a:spcPts val="0"/>
              </a:spcAft>
              <a:buNone/>
            </a:pPr>
            <a:r>
              <a:rPr lang="en">
                <a:solidFill>
                  <a:schemeClr val="dk1"/>
                </a:solidFill>
              </a:rPr>
              <a:t>One called a cons free language which allows non iterable data types </a:t>
            </a:r>
            <a:endParaRPr>
              <a:solidFill>
                <a:schemeClr val="dk1"/>
              </a:solidFill>
            </a:endParaRPr>
          </a:p>
          <a:p>
            <a:pPr indent="0" lvl="0" marL="0" rtl="0" algn="l">
              <a:spcBef>
                <a:spcPts val="0"/>
              </a:spcBef>
              <a:spcAft>
                <a:spcPts val="0"/>
              </a:spcAft>
              <a:buNone/>
            </a:pPr>
            <a:r>
              <a:rPr lang="en">
                <a:solidFill>
                  <a:schemeClr val="dk1"/>
                </a:solidFill>
              </a:rPr>
              <a:t>	These data types essentially allow you to pattern match on them but you can’t have a full recursor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less restrictive language for polynomial time is LFPL which is the one I’ll be highlighting here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for this presentation, I won’t be explaining in detail how LFPL is sound and complete for polynomial time.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But if there is an interest, I’ll present more on implicit complexity theory in a later reading group</a:t>
            </a:r>
            <a:br>
              <a:rPr lang="en"/>
            </a:br>
            <a:br>
              <a:rPr lang="en"/>
            </a:b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af038b78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af038b78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LFPL was introduced by Martin Hofmann in the early 2000s</a:t>
            </a:r>
            <a:endParaRPr/>
          </a:p>
          <a:p>
            <a:pPr indent="0" lvl="0" marL="0" rtl="0" algn="l">
              <a:spcBef>
                <a:spcPts val="0"/>
              </a:spcBef>
              <a:spcAft>
                <a:spcPts val="0"/>
              </a:spcAft>
              <a:buNone/>
            </a:pPr>
            <a:r>
              <a:rPr lang="en"/>
              <a:t>Hofmann was a prolific author in the field of Implicit complexity theory which aims to classify complexity classes by linguistic </a:t>
            </a:r>
            <a:r>
              <a:rPr lang="en"/>
              <a:t>constraints</a:t>
            </a:r>
            <a:r>
              <a:rPr lang="en"/>
              <a:t> on how programs are constructed.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of the </a:t>
            </a:r>
            <a:r>
              <a:rPr lang="en"/>
              <a:t>earliest</a:t>
            </a:r>
            <a:r>
              <a:rPr lang="en"/>
              <a:t> results in implicit complexity are based on the observation that restricting how functions use their inputs affects their resource usage and time complexity.</a:t>
            </a:r>
            <a:endParaRPr/>
          </a:p>
          <a:p>
            <a:pPr indent="0" lvl="0" marL="0" rtl="0" algn="l">
              <a:spcBef>
                <a:spcPts val="0"/>
              </a:spcBef>
              <a:spcAft>
                <a:spcPts val="0"/>
              </a:spcAft>
              <a:buNone/>
            </a:pPr>
            <a:r>
              <a:rPr lang="en"/>
              <a:t>One of the ways you can </a:t>
            </a:r>
            <a:r>
              <a:rPr lang="en"/>
              <a:t>restrict</a:t>
            </a:r>
            <a:r>
              <a:rPr lang="en"/>
              <a:t> a functions usage of its inputs is by </a:t>
            </a:r>
            <a:r>
              <a:rPr lang="en"/>
              <a:t>imposing</a:t>
            </a:r>
            <a:r>
              <a:rPr lang="en"/>
              <a:t> bounds on the number of times a variable can be used in a function’s body.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Today we call type theories that impose these constraints linear, or more </a:t>
            </a:r>
            <a:r>
              <a:rPr lang="en"/>
              <a:t>generally,</a:t>
            </a:r>
            <a:r>
              <a:rPr lang="en"/>
              <a:t> graded type theories.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af038b78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af038b78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core of LFPL is an affine type system, meaning that variables can appear at most once in a term.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are the </a:t>
            </a:r>
            <a:r>
              <a:rPr lang="en"/>
              <a:t>introduction</a:t>
            </a:r>
            <a:r>
              <a:rPr lang="en"/>
              <a:t> and elimination rules for variables, functions and products.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the usual presentation of a linear/affine type system where we partition the context in the hypothesis and use the tensor version of product elimination.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on its own is not very useful language so we can add data types.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are the introduction rules for zero and successor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Notice that each constructor requires a term of type diamond to construct.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Diamond is type with one inhabitant which is used to enforce a notion of cost when constructing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no way for a programmer to construct a term of type diamond. If they could, then they could construct an exponentially large natural number.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Instead, diamonds are released when iterating over data.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the </a:t>
            </a:r>
            <a:r>
              <a:rPr lang="en"/>
              <a:t>iterator</a:t>
            </a:r>
            <a:r>
              <a:rPr lang="en"/>
              <a:t> for </a:t>
            </a:r>
            <a:r>
              <a:rPr lang="en"/>
              <a:t>natural</a:t>
            </a:r>
            <a:r>
              <a:rPr lang="en"/>
              <a:t> numbers.</a:t>
            </a:r>
            <a:endParaRPr/>
          </a:p>
          <a:p>
            <a:pPr indent="0" lvl="0" marL="0" rtl="0" algn="l">
              <a:spcBef>
                <a:spcPts val="0"/>
              </a:spcBef>
              <a:spcAft>
                <a:spcPts val="0"/>
              </a:spcAft>
              <a:buNone/>
            </a:pPr>
            <a:r>
              <a:rPr lang="en"/>
              <a:t>Observe  that terms M of type A in the hypothesis require </a:t>
            </a:r>
            <a:r>
              <a:rPr lang="en"/>
              <a:t>diamonds construct.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cost for constructing these terms is payed for by destructing the natural </a:t>
            </a:r>
            <a:r>
              <a:rPr lang="en"/>
              <a:t>number</a:t>
            </a:r>
            <a:r>
              <a:rPr lang="en"/>
              <a:t> that is being </a:t>
            </a:r>
            <a:r>
              <a:rPr lang="en"/>
              <a:t>iterated</a:t>
            </a:r>
            <a:r>
              <a:rPr lang="en"/>
              <a:t> over.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4.png"/><Relationship Id="rId6"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9.png"/><Relationship Id="rId4" Type="http://schemas.openxmlformats.org/officeDocument/2006/relationships/image" Target="../media/image6.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Polynomial Time </a:t>
            </a:r>
            <a:endParaRPr/>
          </a:p>
          <a:p>
            <a:pPr indent="0" lvl="0" marL="0" rtl="0" algn="ctr">
              <a:spcBef>
                <a:spcPts val="0"/>
              </a:spcBef>
              <a:spcAft>
                <a:spcPts val="0"/>
              </a:spcAft>
              <a:buNone/>
            </a:pPr>
            <a:r>
              <a:rPr lang="en"/>
              <a:t>and Dependent Types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Author: Bob Atkey</a:t>
            </a:r>
            <a:endParaRPr/>
          </a:p>
          <a:p>
            <a:pPr indent="0" lvl="0" marL="0" rtl="0" algn="ctr">
              <a:spcBef>
                <a:spcPts val="0"/>
              </a:spcBef>
              <a:spcAft>
                <a:spcPts val="0"/>
              </a:spcAft>
              <a:buNone/>
            </a:pPr>
            <a:r>
              <a:rPr lang="en"/>
              <a:t>Presenter: Eric Bond</a:t>
            </a:r>
            <a:endParaRPr/>
          </a:p>
          <a:p>
            <a:pPr indent="0" lvl="0" marL="0" rtl="0" algn="ctr">
              <a:spcBef>
                <a:spcPts val="0"/>
              </a:spcBef>
              <a:spcAft>
                <a:spcPts val="0"/>
              </a:spcAft>
              <a:buNone/>
            </a:pPr>
            <a:r>
              <a:rPr lang="en"/>
              <a:t>MPLS Reading Group</a:t>
            </a:r>
            <a:endParaRPr/>
          </a:p>
          <a:p>
            <a:pPr indent="0" lvl="0" marL="0" rtl="0" algn="ctr">
              <a:spcBef>
                <a:spcPts val="0"/>
              </a:spcBef>
              <a:spcAft>
                <a:spcPts val="0"/>
              </a:spcAft>
              <a:buNone/>
            </a:pPr>
            <a:r>
              <a:rPr lang="en"/>
              <a:t>March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LFPL </a:t>
            </a:r>
            <a:endParaRPr/>
          </a:p>
        </p:txBody>
      </p:sp>
      <p:pic>
        <p:nvPicPr>
          <p:cNvPr id="129" name="Google Shape;129;p22"/>
          <p:cNvPicPr preferRelativeResize="0"/>
          <p:nvPr/>
        </p:nvPicPr>
        <p:blipFill>
          <a:blip r:embed="rId3">
            <a:alphaModFix/>
          </a:blip>
          <a:stretch>
            <a:fillRect/>
          </a:stretch>
        </p:blipFill>
        <p:spPr>
          <a:xfrm>
            <a:off x="1595425" y="1155700"/>
            <a:ext cx="5953125" cy="3409950"/>
          </a:xfrm>
          <a:prstGeom prst="rect">
            <a:avLst/>
          </a:prstGeom>
          <a:noFill/>
          <a:ln>
            <a:noFill/>
          </a:ln>
        </p:spPr>
      </p:pic>
      <p:sp>
        <p:nvSpPr>
          <p:cNvPr id="130" name="Google Shape;130;p22"/>
          <p:cNvSpPr txBox="1"/>
          <p:nvPr/>
        </p:nvSpPr>
        <p:spPr>
          <a:xfrm>
            <a:off x="1117188" y="4631475"/>
            <a:ext cx="69096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https://github.com/ishantheperson/LFPL/blob/main/test/concat.lfpl</a:t>
            </a:r>
            <a:endParaRPr sz="1800">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QTT + LFPL Soundness Proof Statement</a:t>
            </a:r>
            <a:endParaRPr/>
          </a:p>
        </p:txBody>
      </p:sp>
      <p:pic>
        <p:nvPicPr>
          <p:cNvPr id="136" name="Google Shape;136;p23"/>
          <p:cNvPicPr preferRelativeResize="0"/>
          <p:nvPr/>
        </p:nvPicPr>
        <p:blipFill>
          <a:blip r:embed="rId3">
            <a:alphaModFix/>
          </a:blip>
          <a:stretch>
            <a:fillRect/>
          </a:stretch>
        </p:blipFill>
        <p:spPr>
          <a:xfrm>
            <a:off x="268575" y="1279199"/>
            <a:ext cx="8606851" cy="1183900"/>
          </a:xfrm>
          <a:prstGeom prst="rect">
            <a:avLst/>
          </a:prstGeom>
          <a:noFill/>
          <a:ln>
            <a:noFill/>
          </a:ln>
        </p:spPr>
      </p:pic>
      <p:pic>
        <p:nvPicPr>
          <p:cNvPr id="137" name="Google Shape;137;p23"/>
          <p:cNvPicPr preferRelativeResize="0"/>
          <p:nvPr/>
        </p:nvPicPr>
        <p:blipFill>
          <a:blip r:embed="rId4">
            <a:alphaModFix/>
          </a:blip>
          <a:stretch>
            <a:fillRect/>
          </a:stretch>
        </p:blipFill>
        <p:spPr>
          <a:xfrm>
            <a:off x="2188713" y="2636124"/>
            <a:ext cx="4766577" cy="237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p:nvPr/>
        </p:nvSpPr>
        <p:spPr>
          <a:xfrm>
            <a:off x="2075575" y="1590075"/>
            <a:ext cx="2278800" cy="21066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44" name="Google Shape;144;p24"/>
          <p:cNvSpPr/>
          <p:nvPr/>
        </p:nvSpPr>
        <p:spPr>
          <a:xfrm>
            <a:off x="2397697" y="2229759"/>
            <a:ext cx="1634400" cy="14670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LFPL</a:t>
            </a:r>
            <a:endParaRPr>
              <a:latin typeface="Average"/>
              <a:ea typeface="Average"/>
              <a:cs typeface="Average"/>
              <a:sym typeface="Average"/>
            </a:endParaRPr>
          </a:p>
        </p:txBody>
      </p:sp>
      <p:sp>
        <p:nvSpPr>
          <p:cNvPr id="145" name="Google Shape;145;p24"/>
          <p:cNvSpPr txBox="1"/>
          <p:nvPr/>
        </p:nvSpPr>
        <p:spPr>
          <a:xfrm>
            <a:off x="2852129" y="1718075"/>
            <a:ext cx="725700" cy="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verage"/>
                <a:ea typeface="Average"/>
                <a:cs typeface="Average"/>
                <a:sym typeface="Average"/>
              </a:rPr>
              <a:t>QTT</a:t>
            </a:r>
            <a:endParaRPr sz="1800">
              <a:solidFill>
                <a:schemeClr val="lt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1523550" y="3685650"/>
            <a:ext cx="6005091" cy="430800"/>
          </a:xfrm>
          <a:prstGeom prst="rect">
            <a:avLst/>
          </a:prstGeom>
          <a:noFill/>
          <a:ln>
            <a:noFill/>
          </a:ln>
        </p:spPr>
      </p:pic>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Quantitative Type Theory</a:t>
            </a:r>
            <a:endParaRPr/>
          </a:p>
        </p:txBody>
      </p:sp>
      <p:pic>
        <p:nvPicPr>
          <p:cNvPr id="152" name="Google Shape;152;p25"/>
          <p:cNvPicPr preferRelativeResize="0"/>
          <p:nvPr/>
        </p:nvPicPr>
        <p:blipFill>
          <a:blip r:embed="rId4">
            <a:alphaModFix/>
          </a:blip>
          <a:stretch>
            <a:fillRect/>
          </a:stretch>
        </p:blipFill>
        <p:spPr>
          <a:xfrm>
            <a:off x="2929188" y="1461738"/>
            <a:ext cx="3285584" cy="572700"/>
          </a:xfrm>
          <a:prstGeom prst="rect">
            <a:avLst/>
          </a:prstGeom>
          <a:noFill/>
          <a:ln>
            <a:noFill/>
          </a:ln>
        </p:spPr>
      </p:pic>
      <p:sp>
        <p:nvSpPr>
          <p:cNvPr id="153" name="Google Shape;153;p25"/>
          <p:cNvSpPr txBox="1"/>
          <p:nvPr/>
        </p:nvSpPr>
        <p:spPr>
          <a:xfrm>
            <a:off x="3534461" y="2085963"/>
            <a:ext cx="19833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Qtt Typing Judgement </a:t>
            </a:r>
            <a:endParaRPr sz="1500">
              <a:solidFill>
                <a:schemeClr val="accent3"/>
              </a:solidFill>
              <a:latin typeface="Average"/>
              <a:ea typeface="Average"/>
              <a:cs typeface="Average"/>
              <a:sym typeface="Average"/>
            </a:endParaRPr>
          </a:p>
        </p:txBody>
      </p:sp>
      <p:sp>
        <p:nvSpPr>
          <p:cNvPr id="154" name="Google Shape;154;p25"/>
          <p:cNvSpPr txBox="1"/>
          <p:nvPr/>
        </p:nvSpPr>
        <p:spPr>
          <a:xfrm>
            <a:off x="1773450" y="2795419"/>
            <a:ext cx="55971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Q: Should the usage of variables in types cost anything?</a:t>
            </a:r>
            <a:endParaRPr sz="1800">
              <a:solidFill>
                <a:schemeClr val="accent3"/>
              </a:solidFill>
              <a:latin typeface="Average"/>
              <a:ea typeface="Average"/>
              <a:cs typeface="Average"/>
              <a:sym typeface="Average"/>
            </a:endParaRPr>
          </a:p>
        </p:txBody>
      </p:sp>
      <p:pic>
        <p:nvPicPr>
          <p:cNvPr id="155" name="Google Shape;155;p25"/>
          <p:cNvPicPr preferRelativeResize="0"/>
          <p:nvPr/>
        </p:nvPicPr>
        <p:blipFill>
          <a:blip r:embed="rId5">
            <a:alphaModFix/>
          </a:blip>
          <a:stretch>
            <a:fillRect/>
          </a:stretch>
        </p:blipFill>
        <p:spPr>
          <a:xfrm>
            <a:off x="3332500" y="3685650"/>
            <a:ext cx="346275" cy="169425"/>
          </a:xfrm>
          <a:prstGeom prst="rect">
            <a:avLst/>
          </a:prstGeom>
          <a:noFill/>
          <a:ln>
            <a:noFill/>
          </a:ln>
        </p:spPr>
      </p:pic>
      <p:pic>
        <p:nvPicPr>
          <p:cNvPr id="156" name="Google Shape;156;p25"/>
          <p:cNvPicPr preferRelativeResize="0"/>
          <p:nvPr/>
        </p:nvPicPr>
        <p:blipFill>
          <a:blip r:embed="rId5">
            <a:alphaModFix/>
          </a:blip>
          <a:stretch>
            <a:fillRect/>
          </a:stretch>
        </p:blipFill>
        <p:spPr>
          <a:xfrm>
            <a:off x="3790503" y="3707324"/>
            <a:ext cx="346246" cy="126100"/>
          </a:xfrm>
          <a:prstGeom prst="rect">
            <a:avLst/>
          </a:prstGeom>
          <a:noFill/>
          <a:ln>
            <a:noFill/>
          </a:ln>
        </p:spPr>
      </p:pic>
      <p:sp>
        <p:nvSpPr>
          <p:cNvPr id="157" name="Google Shape;157;p25"/>
          <p:cNvSpPr txBox="1"/>
          <p:nvPr/>
        </p:nvSpPr>
        <p:spPr>
          <a:xfrm>
            <a:off x="1773450" y="3143669"/>
            <a:ext cx="55971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A: </a:t>
            </a:r>
            <a:r>
              <a:rPr lang="en" sz="1800">
                <a:solidFill>
                  <a:srgbClr val="FF0000"/>
                </a:solidFill>
                <a:latin typeface="Average"/>
                <a:ea typeface="Average"/>
                <a:cs typeface="Average"/>
                <a:sym typeface="Average"/>
              </a:rPr>
              <a:t>NO</a:t>
            </a:r>
            <a:endParaRPr sz="1800">
              <a:solidFill>
                <a:srgbClr val="FF0000"/>
              </a:solidFill>
              <a:latin typeface="Average"/>
              <a:ea typeface="Average"/>
              <a:cs typeface="Average"/>
              <a:sym typeface="Average"/>
            </a:endParaRPr>
          </a:p>
        </p:txBody>
      </p:sp>
      <p:sp>
        <p:nvSpPr>
          <p:cNvPr id="158" name="Google Shape;158;p25"/>
          <p:cNvSpPr/>
          <p:nvPr/>
        </p:nvSpPr>
        <p:spPr>
          <a:xfrm rot="8100000">
            <a:off x="5725986" y="1187407"/>
            <a:ext cx="917683" cy="160372"/>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59" name="Google Shape;159;p25"/>
          <p:cNvSpPr txBox="1"/>
          <p:nvPr/>
        </p:nvSpPr>
        <p:spPr>
          <a:xfrm>
            <a:off x="6071225" y="313750"/>
            <a:ext cx="3195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σ</a:t>
            </a:r>
            <a:r>
              <a:rPr lang="en" sz="1800">
                <a:solidFill>
                  <a:schemeClr val="accent3"/>
                </a:solidFill>
                <a:latin typeface="Average"/>
                <a:ea typeface="Average"/>
                <a:cs typeface="Average"/>
                <a:sym typeface="Average"/>
              </a:rPr>
              <a:t> = 0  “normal” DTT</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σ</a:t>
            </a:r>
            <a:r>
              <a:rPr lang="en" sz="1800">
                <a:solidFill>
                  <a:schemeClr val="accent3"/>
                </a:solidFill>
                <a:latin typeface="Average"/>
                <a:ea typeface="Average"/>
                <a:cs typeface="Average"/>
                <a:sym typeface="Average"/>
              </a:rPr>
              <a:t> = 1   for LFPL typing rules</a:t>
            </a:r>
            <a:endParaRPr sz="1800">
              <a:solidFill>
                <a:schemeClr val="accent3"/>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5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5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Quantitative Type Theory</a:t>
            </a:r>
            <a:endParaRPr/>
          </a:p>
        </p:txBody>
      </p:sp>
      <p:pic>
        <p:nvPicPr>
          <p:cNvPr id="165" name="Google Shape;165;p26"/>
          <p:cNvPicPr preferRelativeResize="0"/>
          <p:nvPr/>
        </p:nvPicPr>
        <p:blipFill>
          <a:blip r:embed="rId3">
            <a:alphaModFix/>
          </a:blip>
          <a:stretch>
            <a:fillRect/>
          </a:stretch>
        </p:blipFill>
        <p:spPr>
          <a:xfrm>
            <a:off x="2929188" y="1461738"/>
            <a:ext cx="3285584" cy="572700"/>
          </a:xfrm>
          <a:prstGeom prst="rect">
            <a:avLst/>
          </a:prstGeom>
          <a:noFill/>
          <a:ln>
            <a:noFill/>
          </a:ln>
        </p:spPr>
      </p:pic>
      <p:sp>
        <p:nvSpPr>
          <p:cNvPr id="166" name="Google Shape;166;p26"/>
          <p:cNvSpPr txBox="1"/>
          <p:nvPr/>
        </p:nvSpPr>
        <p:spPr>
          <a:xfrm>
            <a:off x="3534461" y="2085963"/>
            <a:ext cx="19833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Qtt Typing Judgement </a:t>
            </a:r>
            <a:endParaRPr sz="1500">
              <a:solidFill>
                <a:schemeClr val="accent3"/>
              </a:solidFill>
              <a:latin typeface="Average"/>
              <a:ea typeface="Average"/>
              <a:cs typeface="Average"/>
              <a:sym typeface="Average"/>
            </a:endParaRPr>
          </a:p>
        </p:txBody>
      </p:sp>
      <p:pic>
        <p:nvPicPr>
          <p:cNvPr id="167" name="Google Shape;167;p26"/>
          <p:cNvPicPr preferRelativeResize="0"/>
          <p:nvPr/>
        </p:nvPicPr>
        <p:blipFill>
          <a:blip r:embed="rId4">
            <a:alphaModFix/>
          </a:blip>
          <a:stretch>
            <a:fillRect/>
          </a:stretch>
        </p:blipFill>
        <p:spPr>
          <a:xfrm>
            <a:off x="4013738" y="2795423"/>
            <a:ext cx="1116500" cy="773575"/>
          </a:xfrm>
          <a:prstGeom prst="rect">
            <a:avLst/>
          </a:prstGeom>
          <a:noFill/>
          <a:ln>
            <a:noFill/>
          </a:ln>
        </p:spPr>
      </p:pic>
      <p:sp>
        <p:nvSpPr>
          <p:cNvPr id="168" name="Google Shape;168;p26"/>
          <p:cNvSpPr txBox="1"/>
          <p:nvPr/>
        </p:nvSpPr>
        <p:spPr>
          <a:xfrm>
            <a:off x="3802500" y="3687400"/>
            <a:ext cx="15390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“LFPL” → “DTT”</a:t>
            </a:r>
            <a:endParaRPr sz="150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Quantitative TT </a:t>
            </a:r>
            <a:r>
              <a:rPr lang="en"/>
              <a:t>+ LFPL</a:t>
            </a:r>
            <a:endParaRPr/>
          </a:p>
        </p:txBody>
      </p:sp>
      <p:sp>
        <p:nvSpPr>
          <p:cNvPr id="174" name="Google Shape;17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Pi and Sigma types</a:t>
            </a:r>
            <a:endParaRPr/>
          </a:p>
          <a:p>
            <a:pPr indent="-342900" lvl="0" marL="457200" rtl="0" algn="l">
              <a:spcBef>
                <a:spcPts val="0"/>
              </a:spcBef>
              <a:spcAft>
                <a:spcPts val="0"/>
              </a:spcAft>
              <a:buSzPts val="1800"/>
              <a:buChar char="●"/>
            </a:pPr>
            <a:r>
              <a:rPr lang="en"/>
              <a:t>Identity types</a:t>
            </a:r>
            <a:endParaRPr/>
          </a:p>
          <a:p>
            <a:pPr indent="-342900" lvl="0" marL="457200" rtl="0" algn="l">
              <a:spcBef>
                <a:spcPts val="0"/>
              </a:spcBef>
              <a:spcAft>
                <a:spcPts val="0"/>
              </a:spcAft>
              <a:buSzPts val="1800"/>
              <a:buChar char="●"/>
            </a:pPr>
            <a:r>
              <a:rPr lang="en"/>
              <a:t>Universe types</a:t>
            </a:r>
            <a:endParaRPr/>
          </a:p>
          <a:p>
            <a:pPr indent="-342900" lvl="0" marL="457200" rtl="0" algn="l">
              <a:spcBef>
                <a:spcPts val="0"/>
              </a:spcBef>
              <a:spcAft>
                <a:spcPts val="0"/>
              </a:spcAft>
              <a:buSzPts val="1800"/>
              <a:buChar char="●"/>
            </a:pPr>
            <a:r>
              <a:rPr lang="en"/>
              <a:t>Diamonds</a:t>
            </a:r>
            <a:endParaRPr/>
          </a:p>
          <a:p>
            <a:pPr indent="-342900" lvl="0" marL="457200" rtl="0" algn="l">
              <a:spcBef>
                <a:spcPts val="0"/>
              </a:spcBef>
              <a:spcAft>
                <a:spcPts val="0"/>
              </a:spcAft>
              <a:buSzPts val="1800"/>
              <a:buChar char="●"/>
            </a:pPr>
            <a:r>
              <a:rPr lang="en"/>
              <a:t>Booleans</a:t>
            </a:r>
            <a:endParaRPr/>
          </a:p>
          <a:p>
            <a:pPr indent="-342900" lvl="0" marL="457200" rtl="0" algn="l">
              <a:spcBef>
                <a:spcPts val="0"/>
              </a:spcBef>
              <a:spcAft>
                <a:spcPts val="0"/>
              </a:spcAft>
              <a:buSzPts val="1800"/>
              <a:buChar char="●"/>
            </a:pPr>
            <a:r>
              <a:rPr lang="en"/>
              <a:t>Natural numbers</a:t>
            </a:r>
            <a:endParaRPr/>
          </a:p>
          <a:p>
            <a:pPr indent="-342900" lvl="0" marL="457200" rtl="0" algn="l">
              <a:spcBef>
                <a:spcPts val="0"/>
              </a:spcBef>
              <a:spcAft>
                <a:spcPts val="0"/>
              </a:spcAft>
              <a:buSzPts val="1800"/>
              <a:buChar char="●"/>
            </a:pPr>
            <a:r>
              <a:rPr lang="en"/>
              <a:t>Lists</a:t>
            </a:r>
            <a:endParaRPr/>
          </a:p>
          <a:p>
            <a:pPr indent="-342900" lvl="0" marL="457200" rtl="0" algn="l">
              <a:spcBef>
                <a:spcPts val="0"/>
              </a:spcBef>
              <a:spcAft>
                <a:spcPts val="0"/>
              </a:spcAft>
              <a:buSzPts val="1800"/>
              <a:buChar char="●"/>
            </a:pPr>
            <a:r>
              <a:rPr lang="en"/>
              <a:t>Iterable lists</a:t>
            </a:r>
            <a:endParaRPr/>
          </a:p>
          <a:p>
            <a:pPr indent="-317500" lvl="1" marL="914400" rtl="0" algn="l">
              <a:spcBef>
                <a:spcPts val="0"/>
              </a:spcBef>
              <a:spcAft>
                <a:spcPts val="0"/>
              </a:spcAft>
              <a:buSzPts val="1400"/>
              <a:buChar char="○"/>
            </a:pPr>
            <a:r>
              <a:rPr lang="en"/>
              <a:t>Constructed with diamonds</a:t>
            </a:r>
            <a:endParaRPr/>
          </a:p>
          <a:p>
            <a:pPr indent="-342900" lvl="0" marL="457200" rtl="0" algn="l">
              <a:spcBef>
                <a:spcPts val="0"/>
              </a:spcBef>
              <a:spcAft>
                <a:spcPts val="0"/>
              </a:spcAft>
              <a:buSzPts val="1800"/>
              <a:buChar char="●"/>
            </a:pPr>
            <a:r>
              <a:rPr lang="en"/>
              <a:t>⭐Realizability types⭐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Diamonds (again)</a:t>
            </a:r>
            <a:endParaRPr/>
          </a:p>
        </p:txBody>
      </p:sp>
      <p:pic>
        <p:nvPicPr>
          <p:cNvPr id="180" name="Google Shape;180;p28"/>
          <p:cNvPicPr preferRelativeResize="0"/>
          <p:nvPr/>
        </p:nvPicPr>
        <p:blipFill>
          <a:blip r:embed="rId3">
            <a:alphaModFix/>
          </a:blip>
          <a:stretch>
            <a:fillRect/>
          </a:stretch>
        </p:blipFill>
        <p:spPr>
          <a:xfrm>
            <a:off x="1333873" y="1950298"/>
            <a:ext cx="6507276" cy="843075"/>
          </a:xfrm>
          <a:prstGeom prst="rect">
            <a:avLst/>
          </a:prstGeom>
          <a:noFill/>
          <a:ln>
            <a:noFill/>
          </a:ln>
        </p:spPr>
      </p:pic>
      <p:sp>
        <p:nvSpPr>
          <p:cNvPr id="181" name="Google Shape;181;p28"/>
          <p:cNvSpPr txBox="1"/>
          <p:nvPr/>
        </p:nvSpPr>
        <p:spPr>
          <a:xfrm>
            <a:off x="1302850" y="2823913"/>
            <a:ext cx="144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Type Formation</a:t>
            </a:r>
            <a:endParaRPr sz="1200">
              <a:solidFill>
                <a:schemeClr val="accent3"/>
              </a:solidFill>
              <a:latin typeface="Average"/>
              <a:ea typeface="Average"/>
              <a:cs typeface="Average"/>
              <a:sym typeface="Average"/>
            </a:endParaRPr>
          </a:p>
        </p:txBody>
      </p:sp>
      <p:sp>
        <p:nvSpPr>
          <p:cNvPr id="182" name="Google Shape;182;p28"/>
          <p:cNvSpPr txBox="1"/>
          <p:nvPr/>
        </p:nvSpPr>
        <p:spPr>
          <a:xfrm>
            <a:off x="3982100" y="2823913"/>
            <a:ext cx="100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Introduction</a:t>
            </a:r>
            <a:endParaRPr sz="1200">
              <a:solidFill>
                <a:schemeClr val="accent3"/>
              </a:solidFill>
              <a:latin typeface="Average"/>
              <a:ea typeface="Average"/>
              <a:cs typeface="Average"/>
              <a:sym typeface="Average"/>
            </a:endParaRPr>
          </a:p>
        </p:txBody>
      </p:sp>
      <p:sp>
        <p:nvSpPr>
          <p:cNvPr id="183" name="Google Shape;183;p28"/>
          <p:cNvSpPr txBox="1"/>
          <p:nvPr/>
        </p:nvSpPr>
        <p:spPr>
          <a:xfrm>
            <a:off x="6715225" y="2823913"/>
            <a:ext cx="70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Eta rule</a:t>
            </a:r>
            <a:endParaRPr sz="1200">
              <a:solidFill>
                <a:schemeClr val="accent3"/>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Natural Numbers</a:t>
            </a:r>
            <a:endParaRPr/>
          </a:p>
        </p:txBody>
      </p:sp>
      <p:pic>
        <p:nvPicPr>
          <p:cNvPr id="189" name="Google Shape;189;p29"/>
          <p:cNvPicPr preferRelativeResize="0"/>
          <p:nvPr/>
        </p:nvPicPr>
        <p:blipFill>
          <a:blip r:embed="rId3">
            <a:alphaModFix/>
          </a:blip>
          <a:stretch>
            <a:fillRect/>
          </a:stretch>
        </p:blipFill>
        <p:spPr>
          <a:xfrm>
            <a:off x="929336" y="1398823"/>
            <a:ext cx="7285329" cy="880825"/>
          </a:xfrm>
          <a:prstGeom prst="rect">
            <a:avLst/>
          </a:prstGeom>
          <a:noFill/>
          <a:ln>
            <a:noFill/>
          </a:ln>
        </p:spPr>
      </p:pic>
      <p:pic>
        <p:nvPicPr>
          <p:cNvPr id="190" name="Google Shape;190;p29"/>
          <p:cNvPicPr preferRelativeResize="0"/>
          <p:nvPr/>
        </p:nvPicPr>
        <p:blipFill>
          <a:blip r:embed="rId4">
            <a:alphaModFix/>
          </a:blip>
          <a:stretch>
            <a:fillRect/>
          </a:stretch>
        </p:blipFill>
        <p:spPr>
          <a:xfrm>
            <a:off x="2025113" y="2800625"/>
            <a:ext cx="5093775" cy="1712275"/>
          </a:xfrm>
          <a:prstGeom prst="rect">
            <a:avLst/>
          </a:prstGeom>
          <a:noFill/>
          <a:ln>
            <a:noFill/>
          </a:ln>
        </p:spPr>
      </p:pic>
      <p:sp>
        <p:nvSpPr>
          <p:cNvPr id="191" name="Google Shape;191;p29"/>
          <p:cNvSpPr txBox="1"/>
          <p:nvPr/>
        </p:nvSpPr>
        <p:spPr>
          <a:xfrm>
            <a:off x="1105250" y="2355488"/>
            <a:ext cx="144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Zero constructor</a:t>
            </a:r>
            <a:endParaRPr sz="1200">
              <a:solidFill>
                <a:schemeClr val="accent3"/>
              </a:solidFill>
              <a:latin typeface="Average"/>
              <a:ea typeface="Average"/>
              <a:cs typeface="Average"/>
              <a:sym typeface="Average"/>
            </a:endParaRPr>
          </a:p>
        </p:txBody>
      </p:sp>
      <p:sp>
        <p:nvSpPr>
          <p:cNvPr id="192" name="Google Shape;192;p29"/>
          <p:cNvSpPr txBox="1"/>
          <p:nvPr/>
        </p:nvSpPr>
        <p:spPr>
          <a:xfrm>
            <a:off x="5119750" y="2329638"/>
            <a:ext cx="144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Succ constructor</a:t>
            </a:r>
            <a:endParaRPr sz="1200">
              <a:solidFill>
                <a:schemeClr val="accent3"/>
              </a:solidFill>
              <a:latin typeface="Average"/>
              <a:ea typeface="Average"/>
              <a:cs typeface="Average"/>
              <a:sym typeface="Average"/>
            </a:endParaRPr>
          </a:p>
        </p:txBody>
      </p:sp>
      <p:sp>
        <p:nvSpPr>
          <p:cNvPr id="193" name="Google Shape;193;p29"/>
          <p:cNvSpPr txBox="1"/>
          <p:nvPr/>
        </p:nvSpPr>
        <p:spPr>
          <a:xfrm>
            <a:off x="4191900" y="4553800"/>
            <a:ext cx="76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Recursor</a:t>
            </a:r>
            <a:endParaRPr sz="1200">
              <a:solidFill>
                <a:schemeClr val="accent3"/>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Sigma</a:t>
            </a:r>
            <a:endParaRPr/>
          </a:p>
        </p:txBody>
      </p:sp>
      <p:pic>
        <p:nvPicPr>
          <p:cNvPr id="199" name="Google Shape;199;p30"/>
          <p:cNvPicPr preferRelativeResize="0"/>
          <p:nvPr/>
        </p:nvPicPr>
        <p:blipFill>
          <a:blip r:embed="rId3">
            <a:alphaModFix/>
          </a:blip>
          <a:stretch>
            <a:fillRect/>
          </a:stretch>
        </p:blipFill>
        <p:spPr>
          <a:xfrm>
            <a:off x="1870799" y="1195987"/>
            <a:ext cx="5402374" cy="827700"/>
          </a:xfrm>
          <a:prstGeom prst="rect">
            <a:avLst/>
          </a:prstGeom>
          <a:noFill/>
          <a:ln>
            <a:noFill/>
          </a:ln>
        </p:spPr>
      </p:pic>
      <p:pic>
        <p:nvPicPr>
          <p:cNvPr id="200" name="Google Shape;200;p30"/>
          <p:cNvPicPr preferRelativeResize="0"/>
          <p:nvPr/>
        </p:nvPicPr>
        <p:blipFill>
          <a:blip r:embed="rId4">
            <a:alphaModFix/>
          </a:blip>
          <a:stretch>
            <a:fillRect/>
          </a:stretch>
        </p:blipFill>
        <p:spPr>
          <a:xfrm>
            <a:off x="1217550" y="2414237"/>
            <a:ext cx="6708901" cy="1163975"/>
          </a:xfrm>
          <a:prstGeom prst="rect">
            <a:avLst/>
          </a:prstGeom>
          <a:noFill/>
          <a:ln>
            <a:noFill/>
          </a:ln>
        </p:spPr>
      </p:pic>
      <p:sp>
        <p:nvSpPr>
          <p:cNvPr id="201" name="Google Shape;201;p30"/>
          <p:cNvSpPr txBox="1"/>
          <p:nvPr/>
        </p:nvSpPr>
        <p:spPr>
          <a:xfrm>
            <a:off x="3554400" y="2023688"/>
            <a:ext cx="203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Elimination when σ = 0 </a:t>
            </a:r>
            <a:endParaRPr sz="1200">
              <a:solidFill>
                <a:schemeClr val="accent3"/>
              </a:solidFill>
              <a:latin typeface="Average"/>
              <a:ea typeface="Average"/>
              <a:cs typeface="Average"/>
              <a:sym typeface="Average"/>
            </a:endParaRPr>
          </a:p>
        </p:txBody>
      </p:sp>
      <p:sp>
        <p:nvSpPr>
          <p:cNvPr id="202" name="Google Shape;202;p30"/>
          <p:cNvSpPr txBox="1"/>
          <p:nvPr/>
        </p:nvSpPr>
        <p:spPr>
          <a:xfrm>
            <a:off x="3416675" y="3578213"/>
            <a:ext cx="231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Elimination when σ = 0 or </a:t>
            </a:r>
            <a:r>
              <a:rPr lang="en" sz="1200">
                <a:solidFill>
                  <a:schemeClr val="accent3"/>
                </a:solidFill>
                <a:latin typeface="Average"/>
                <a:ea typeface="Average"/>
                <a:cs typeface="Average"/>
                <a:sym typeface="Average"/>
              </a:rPr>
              <a:t>σ = 1</a:t>
            </a:r>
            <a:endParaRPr sz="1200">
              <a:solidFill>
                <a:schemeClr val="accent3"/>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Constructing Data Types</a:t>
            </a:r>
            <a:endParaRPr/>
          </a:p>
        </p:txBody>
      </p:sp>
      <p:pic>
        <p:nvPicPr>
          <p:cNvPr id="208" name="Google Shape;208;p31"/>
          <p:cNvPicPr preferRelativeResize="0"/>
          <p:nvPr/>
        </p:nvPicPr>
        <p:blipFill>
          <a:blip r:embed="rId3">
            <a:alphaModFix/>
          </a:blip>
          <a:stretch>
            <a:fillRect/>
          </a:stretch>
        </p:blipFill>
        <p:spPr>
          <a:xfrm>
            <a:off x="1531875" y="1553750"/>
            <a:ext cx="6080250" cy="392275"/>
          </a:xfrm>
          <a:prstGeom prst="rect">
            <a:avLst/>
          </a:prstGeom>
          <a:noFill/>
          <a:ln>
            <a:noFill/>
          </a:ln>
        </p:spPr>
      </p:pic>
      <p:pic>
        <p:nvPicPr>
          <p:cNvPr id="209" name="Google Shape;209;p31"/>
          <p:cNvPicPr preferRelativeResize="0"/>
          <p:nvPr/>
        </p:nvPicPr>
        <p:blipFill>
          <a:blip r:embed="rId4">
            <a:alphaModFix/>
          </a:blip>
          <a:stretch>
            <a:fillRect/>
          </a:stretch>
        </p:blipFill>
        <p:spPr>
          <a:xfrm>
            <a:off x="756150" y="2709175"/>
            <a:ext cx="7631676" cy="658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pic>
        <p:nvPicPr>
          <p:cNvPr id="66" name="Google Shape;66;p14"/>
          <p:cNvPicPr preferRelativeResize="0"/>
          <p:nvPr/>
        </p:nvPicPr>
        <p:blipFill>
          <a:blip r:embed="rId3">
            <a:alphaModFix/>
          </a:blip>
          <a:stretch>
            <a:fillRect/>
          </a:stretch>
        </p:blipFill>
        <p:spPr>
          <a:xfrm>
            <a:off x="1876963" y="1017725"/>
            <a:ext cx="5390075" cy="1846600"/>
          </a:xfrm>
          <a:prstGeom prst="rect">
            <a:avLst/>
          </a:prstGeom>
          <a:noFill/>
          <a:ln>
            <a:noFill/>
          </a:ln>
        </p:spPr>
      </p:pic>
      <p:pic>
        <p:nvPicPr>
          <p:cNvPr id="67" name="Google Shape;67;p14"/>
          <p:cNvPicPr preferRelativeResize="0"/>
          <p:nvPr/>
        </p:nvPicPr>
        <p:blipFill>
          <a:blip r:embed="rId4">
            <a:alphaModFix/>
          </a:blip>
          <a:stretch>
            <a:fillRect/>
          </a:stretch>
        </p:blipFill>
        <p:spPr>
          <a:xfrm>
            <a:off x="2538400" y="3139175"/>
            <a:ext cx="4067175" cy="1485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p:nvPr/>
        </p:nvSpPr>
        <p:spPr>
          <a:xfrm>
            <a:off x="2075575" y="1590075"/>
            <a:ext cx="2278800" cy="21066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15" name="Google Shape;21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216" name="Google Shape;216;p32"/>
          <p:cNvSpPr/>
          <p:nvPr/>
        </p:nvSpPr>
        <p:spPr>
          <a:xfrm>
            <a:off x="2397697" y="2229759"/>
            <a:ext cx="1634400" cy="14670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LFPL</a:t>
            </a:r>
            <a:endParaRPr>
              <a:latin typeface="Average"/>
              <a:ea typeface="Average"/>
              <a:cs typeface="Average"/>
              <a:sym typeface="Average"/>
            </a:endParaRPr>
          </a:p>
        </p:txBody>
      </p:sp>
      <p:sp>
        <p:nvSpPr>
          <p:cNvPr id="217" name="Google Shape;217;p32"/>
          <p:cNvSpPr txBox="1"/>
          <p:nvPr/>
        </p:nvSpPr>
        <p:spPr>
          <a:xfrm>
            <a:off x="2852129" y="1718075"/>
            <a:ext cx="725700" cy="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verage"/>
                <a:ea typeface="Average"/>
                <a:cs typeface="Average"/>
                <a:sym typeface="Average"/>
              </a:rPr>
              <a:t>QTT</a:t>
            </a:r>
            <a:endParaRPr sz="1800">
              <a:solidFill>
                <a:schemeClr val="lt1"/>
              </a:solidFill>
              <a:latin typeface="Average"/>
              <a:ea typeface="Average"/>
              <a:cs typeface="Average"/>
              <a:sym typeface="Average"/>
            </a:endParaRPr>
          </a:p>
        </p:txBody>
      </p:sp>
      <p:sp>
        <p:nvSpPr>
          <p:cNvPr id="218" name="Google Shape;218;p32"/>
          <p:cNvSpPr txBox="1"/>
          <p:nvPr/>
        </p:nvSpPr>
        <p:spPr>
          <a:xfrm>
            <a:off x="4880450" y="2340900"/>
            <a:ext cx="1917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Applications</a:t>
            </a:r>
            <a:endParaRPr sz="1800">
              <a:solidFill>
                <a:schemeClr val="accent3"/>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Realizability Types</a:t>
            </a:r>
            <a:endParaRPr/>
          </a:p>
        </p:txBody>
      </p:sp>
      <p:pic>
        <p:nvPicPr>
          <p:cNvPr id="224" name="Google Shape;224;p33"/>
          <p:cNvPicPr preferRelativeResize="0"/>
          <p:nvPr/>
        </p:nvPicPr>
        <p:blipFill>
          <a:blip r:embed="rId3">
            <a:alphaModFix/>
          </a:blip>
          <a:stretch>
            <a:fillRect/>
          </a:stretch>
        </p:blipFill>
        <p:spPr>
          <a:xfrm>
            <a:off x="1662271" y="1937796"/>
            <a:ext cx="6091899" cy="749050"/>
          </a:xfrm>
          <a:prstGeom prst="rect">
            <a:avLst/>
          </a:prstGeom>
          <a:noFill/>
          <a:ln>
            <a:noFill/>
          </a:ln>
        </p:spPr>
      </p:pic>
      <p:sp>
        <p:nvSpPr>
          <p:cNvPr id="225" name="Google Shape;225;p33"/>
          <p:cNvSpPr txBox="1"/>
          <p:nvPr/>
        </p:nvSpPr>
        <p:spPr>
          <a:xfrm>
            <a:off x="1799825" y="2734200"/>
            <a:ext cx="124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Type Formation</a:t>
            </a:r>
            <a:endParaRPr sz="1200">
              <a:solidFill>
                <a:schemeClr val="accent3"/>
              </a:solidFill>
              <a:latin typeface="Average"/>
              <a:ea typeface="Average"/>
              <a:cs typeface="Average"/>
              <a:sym typeface="Average"/>
            </a:endParaRPr>
          </a:p>
        </p:txBody>
      </p:sp>
      <p:sp>
        <p:nvSpPr>
          <p:cNvPr id="226" name="Google Shape;226;p33"/>
          <p:cNvSpPr txBox="1"/>
          <p:nvPr/>
        </p:nvSpPr>
        <p:spPr>
          <a:xfrm>
            <a:off x="4202425" y="2734200"/>
            <a:ext cx="1011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Introduction</a:t>
            </a:r>
            <a:endParaRPr sz="1200">
              <a:solidFill>
                <a:schemeClr val="accent3"/>
              </a:solidFill>
              <a:latin typeface="Average"/>
              <a:ea typeface="Average"/>
              <a:cs typeface="Average"/>
              <a:sym typeface="Average"/>
            </a:endParaRPr>
          </a:p>
        </p:txBody>
      </p:sp>
      <p:sp>
        <p:nvSpPr>
          <p:cNvPr id="227" name="Google Shape;227;p33"/>
          <p:cNvSpPr txBox="1"/>
          <p:nvPr/>
        </p:nvSpPr>
        <p:spPr>
          <a:xfrm>
            <a:off x="6547550" y="2734200"/>
            <a:ext cx="94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Elimination</a:t>
            </a:r>
            <a:endParaRPr sz="1200">
              <a:solidFill>
                <a:schemeClr val="accent3"/>
              </a:solidFill>
              <a:latin typeface="Average"/>
              <a:ea typeface="Average"/>
              <a:cs typeface="Average"/>
              <a:sym typeface="Average"/>
            </a:endParaRPr>
          </a:p>
        </p:txBody>
      </p:sp>
      <p:pic>
        <p:nvPicPr>
          <p:cNvPr id="228" name="Google Shape;228;p33"/>
          <p:cNvPicPr preferRelativeResize="0"/>
          <p:nvPr/>
        </p:nvPicPr>
        <p:blipFill>
          <a:blip r:embed="rId4">
            <a:alphaModFix/>
          </a:blip>
          <a:stretch>
            <a:fillRect/>
          </a:stretch>
        </p:blipFill>
        <p:spPr>
          <a:xfrm>
            <a:off x="2284050" y="3339725"/>
            <a:ext cx="1876425" cy="352425"/>
          </a:xfrm>
          <a:prstGeom prst="rect">
            <a:avLst/>
          </a:prstGeom>
          <a:noFill/>
          <a:ln>
            <a:noFill/>
          </a:ln>
        </p:spPr>
      </p:pic>
      <p:pic>
        <p:nvPicPr>
          <p:cNvPr id="229" name="Google Shape;229;p33"/>
          <p:cNvPicPr preferRelativeResize="0"/>
          <p:nvPr/>
        </p:nvPicPr>
        <p:blipFill>
          <a:blip r:embed="rId5">
            <a:alphaModFix/>
          </a:blip>
          <a:stretch>
            <a:fillRect/>
          </a:stretch>
        </p:blipFill>
        <p:spPr>
          <a:xfrm>
            <a:off x="4924650" y="3339725"/>
            <a:ext cx="1876425" cy="352425"/>
          </a:xfrm>
          <a:prstGeom prst="rect">
            <a:avLst/>
          </a:prstGeom>
          <a:noFill/>
          <a:ln>
            <a:noFill/>
          </a:ln>
        </p:spPr>
      </p:pic>
      <p:sp>
        <p:nvSpPr>
          <p:cNvPr id="230" name="Google Shape;230;p33"/>
          <p:cNvSpPr txBox="1"/>
          <p:nvPr/>
        </p:nvSpPr>
        <p:spPr>
          <a:xfrm>
            <a:off x="2456513" y="3736850"/>
            <a:ext cx="153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When σ = 0 or </a:t>
            </a:r>
            <a:r>
              <a:rPr lang="en" sz="1200">
                <a:solidFill>
                  <a:schemeClr val="accent3"/>
                </a:solidFill>
                <a:latin typeface="Average"/>
                <a:ea typeface="Average"/>
                <a:cs typeface="Average"/>
                <a:sym typeface="Average"/>
              </a:rPr>
              <a:t>σ = 1</a:t>
            </a:r>
            <a:endParaRPr sz="600">
              <a:solidFill>
                <a:schemeClr val="accent3"/>
              </a:solidFill>
              <a:latin typeface="Average"/>
              <a:ea typeface="Average"/>
              <a:cs typeface="Average"/>
              <a:sym typeface="Average"/>
            </a:endParaRPr>
          </a:p>
        </p:txBody>
      </p:sp>
      <p:sp>
        <p:nvSpPr>
          <p:cNvPr id="231" name="Google Shape;231;p33"/>
          <p:cNvSpPr txBox="1"/>
          <p:nvPr/>
        </p:nvSpPr>
        <p:spPr>
          <a:xfrm>
            <a:off x="5339663" y="3736850"/>
            <a:ext cx="1046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3"/>
                </a:solidFill>
                <a:latin typeface="Average"/>
                <a:ea typeface="Average"/>
                <a:cs typeface="Average"/>
                <a:sym typeface="Average"/>
              </a:rPr>
              <a:t>When σ = 0</a:t>
            </a:r>
            <a:endParaRPr sz="600">
              <a:solidFill>
                <a:schemeClr val="accent3"/>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Complexity Theory</a:t>
            </a:r>
            <a:endParaRPr/>
          </a:p>
        </p:txBody>
      </p:sp>
      <p:pic>
        <p:nvPicPr>
          <p:cNvPr id="237" name="Google Shape;237;p34"/>
          <p:cNvPicPr preferRelativeResize="0"/>
          <p:nvPr/>
        </p:nvPicPr>
        <p:blipFill>
          <a:blip r:embed="rId3">
            <a:alphaModFix/>
          </a:blip>
          <a:stretch>
            <a:fillRect/>
          </a:stretch>
        </p:blipFill>
        <p:spPr>
          <a:xfrm>
            <a:off x="1328997" y="1224597"/>
            <a:ext cx="6486000" cy="432400"/>
          </a:xfrm>
          <a:prstGeom prst="rect">
            <a:avLst/>
          </a:prstGeom>
          <a:noFill/>
          <a:ln>
            <a:noFill/>
          </a:ln>
        </p:spPr>
      </p:pic>
      <p:sp>
        <p:nvSpPr>
          <p:cNvPr id="238" name="Google Shape;238;p34"/>
          <p:cNvSpPr txBox="1"/>
          <p:nvPr/>
        </p:nvSpPr>
        <p:spPr>
          <a:xfrm>
            <a:off x="898500" y="2335225"/>
            <a:ext cx="7347000" cy="2430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“Proofs of PTIME(𝐴, 𝑃), are carried out in the 𝜎 = 0 fragment, where we have the full power of Type Theory to aid us.”</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“This definition is intrinsic, in the sense that, whichever of the polytime systems is chosen, proving that a decision problem is solvable in polytime is a </a:t>
            </a:r>
            <a:r>
              <a:rPr b="1" lang="en" sz="1600">
                <a:solidFill>
                  <a:schemeClr val="accent3"/>
                </a:solidFill>
                <a:latin typeface="Average"/>
                <a:ea typeface="Average"/>
                <a:cs typeface="Average"/>
                <a:sym typeface="Average"/>
              </a:rPr>
              <a:t>matter of programming</a:t>
            </a:r>
            <a:r>
              <a:rPr lang="en" sz="1600">
                <a:solidFill>
                  <a:schemeClr val="accent3"/>
                </a:solidFill>
                <a:latin typeface="Average"/>
                <a:ea typeface="Average"/>
                <a:cs typeface="Average"/>
                <a:sym typeface="Average"/>
              </a:rPr>
              <a:t>, without having to reason directly about machine models and step counting.”</a:t>
            </a:r>
            <a:endParaRPr sz="1600">
              <a:solidFill>
                <a:schemeClr val="accent3"/>
              </a:solidFill>
              <a:latin typeface="Average"/>
              <a:ea typeface="Average"/>
              <a:cs typeface="Average"/>
              <a:sym typeface="Average"/>
            </a:endParaRPr>
          </a:p>
          <a:p>
            <a:pPr indent="-330200" lvl="0" marL="457200" rtl="0" algn="l">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“We have defined problems to have arbitrary types 𝐴 as domains, rather than bitstrings, and so the notion of size attached to an input is intrinsic to the type 𝐴 chosen.”</a:t>
            </a:r>
            <a:endParaRPr sz="1600">
              <a:solidFill>
                <a:schemeClr val="accent3"/>
              </a:solidFill>
              <a:latin typeface="Average"/>
              <a:ea typeface="Average"/>
              <a:cs typeface="Average"/>
              <a:sym typeface="Average"/>
            </a:endParaRPr>
          </a:p>
        </p:txBody>
      </p:sp>
      <p:pic>
        <p:nvPicPr>
          <p:cNvPr id="239" name="Google Shape;239;p34"/>
          <p:cNvPicPr preferRelativeResize="0"/>
          <p:nvPr/>
        </p:nvPicPr>
        <p:blipFill>
          <a:blip r:embed="rId4">
            <a:alphaModFix/>
          </a:blip>
          <a:stretch>
            <a:fillRect/>
          </a:stretch>
        </p:blipFill>
        <p:spPr>
          <a:xfrm>
            <a:off x="1599104" y="1812326"/>
            <a:ext cx="5945789" cy="471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Complexity Classes</a:t>
            </a:r>
            <a:endParaRPr/>
          </a:p>
        </p:txBody>
      </p:sp>
      <p:pic>
        <p:nvPicPr>
          <p:cNvPr id="245" name="Google Shape;245;p35"/>
          <p:cNvPicPr preferRelativeResize="0"/>
          <p:nvPr/>
        </p:nvPicPr>
        <p:blipFill>
          <a:blip r:embed="rId3">
            <a:alphaModFix/>
          </a:blip>
          <a:stretch>
            <a:fillRect/>
          </a:stretch>
        </p:blipFill>
        <p:spPr>
          <a:xfrm>
            <a:off x="2891050" y="1135250"/>
            <a:ext cx="3361905" cy="794900"/>
          </a:xfrm>
          <a:prstGeom prst="rect">
            <a:avLst/>
          </a:prstGeom>
          <a:noFill/>
          <a:ln>
            <a:noFill/>
          </a:ln>
        </p:spPr>
      </p:pic>
      <p:pic>
        <p:nvPicPr>
          <p:cNvPr id="246" name="Google Shape;246;p35"/>
          <p:cNvPicPr preferRelativeResize="0"/>
          <p:nvPr/>
        </p:nvPicPr>
        <p:blipFill>
          <a:blip r:embed="rId4">
            <a:alphaModFix/>
          </a:blip>
          <a:stretch>
            <a:fillRect/>
          </a:stretch>
        </p:blipFill>
        <p:spPr>
          <a:xfrm>
            <a:off x="484013" y="2174300"/>
            <a:ext cx="8175986" cy="794888"/>
          </a:xfrm>
          <a:prstGeom prst="rect">
            <a:avLst/>
          </a:prstGeom>
          <a:noFill/>
          <a:ln>
            <a:noFill/>
          </a:ln>
        </p:spPr>
      </p:pic>
      <p:pic>
        <p:nvPicPr>
          <p:cNvPr id="247" name="Google Shape;247;p35"/>
          <p:cNvPicPr preferRelativeResize="0"/>
          <p:nvPr/>
        </p:nvPicPr>
        <p:blipFill>
          <a:blip r:embed="rId5">
            <a:alphaModFix/>
          </a:blip>
          <a:stretch>
            <a:fillRect/>
          </a:stretch>
        </p:blipFill>
        <p:spPr>
          <a:xfrm>
            <a:off x="2457000" y="3231138"/>
            <a:ext cx="4230007" cy="794900"/>
          </a:xfrm>
          <a:prstGeom prst="rect">
            <a:avLst/>
          </a:prstGeom>
          <a:noFill/>
          <a:ln>
            <a:noFill/>
          </a:ln>
        </p:spPr>
      </p:pic>
      <p:pic>
        <p:nvPicPr>
          <p:cNvPr id="248" name="Google Shape;248;p35"/>
          <p:cNvPicPr preferRelativeResize="0"/>
          <p:nvPr/>
        </p:nvPicPr>
        <p:blipFill>
          <a:blip r:embed="rId6">
            <a:alphaModFix/>
          </a:blip>
          <a:stretch>
            <a:fillRect/>
          </a:stretch>
        </p:blipFill>
        <p:spPr>
          <a:xfrm>
            <a:off x="1283275" y="4287975"/>
            <a:ext cx="6577426" cy="404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Concluding Remarks</a:t>
            </a:r>
            <a:endParaRPr/>
          </a:p>
        </p:txBody>
      </p:sp>
      <p:sp>
        <p:nvSpPr>
          <p:cNvPr id="254" name="Google Shape;25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Capabilities</a:t>
            </a:r>
            <a:endParaRPr/>
          </a:p>
          <a:p>
            <a:pPr indent="-317500" lvl="1" marL="914400" rtl="0" algn="l">
              <a:spcBef>
                <a:spcPts val="0"/>
              </a:spcBef>
              <a:spcAft>
                <a:spcPts val="0"/>
              </a:spcAft>
              <a:buSzPts val="1400"/>
              <a:buChar char="○"/>
            </a:pPr>
            <a:r>
              <a:rPr lang="en"/>
              <a:t>Write polytime programs</a:t>
            </a:r>
            <a:endParaRPr/>
          </a:p>
          <a:p>
            <a:pPr indent="-317500" lvl="1" marL="914400" rtl="0" algn="l">
              <a:spcBef>
                <a:spcPts val="0"/>
              </a:spcBef>
              <a:spcAft>
                <a:spcPts val="0"/>
              </a:spcAft>
              <a:buSzPts val="1400"/>
              <a:buChar char="○"/>
            </a:pPr>
            <a:r>
              <a:rPr lang="en"/>
              <a:t>Prove their correctness</a:t>
            </a:r>
            <a:endParaRPr/>
          </a:p>
          <a:p>
            <a:pPr indent="-317500" lvl="1" marL="914400" rtl="0" algn="l">
              <a:spcBef>
                <a:spcPts val="0"/>
              </a:spcBef>
              <a:spcAft>
                <a:spcPts val="0"/>
              </a:spcAft>
              <a:buSzPts val="1400"/>
              <a:buChar char="○"/>
            </a:pPr>
            <a:r>
              <a:rPr lang="en"/>
              <a:t>Define </a:t>
            </a:r>
            <a:r>
              <a:rPr lang="en"/>
              <a:t>complexity</a:t>
            </a:r>
            <a:r>
              <a:rPr lang="en"/>
              <a:t> theory concepts</a:t>
            </a:r>
            <a:endParaRPr/>
          </a:p>
          <a:p>
            <a:pPr indent="-342900" lvl="0" marL="457200" rtl="0" algn="l">
              <a:spcBef>
                <a:spcPts val="0"/>
              </a:spcBef>
              <a:spcAft>
                <a:spcPts val="0"/>
              </a:spcAft>
              <a:buSzPts val="1800"/>
              <a:buChar char="●"/>
            </a:pPr>
            <a:r>
              <a:rPr lang="en"/>
              <a:t>Future Work</a:t>
            </a:r>
            <a:endParaRPr/>
          </a:p>
          <a:p>
            <a:pPr indent="-317500" lvl="1" marL="914400" rtl="0" algn="l">
              <a:spcBef>
                <a:spcPts val="0"/>
              </a:spcBef>
              <a:spcAft>
                <a:spcPts val="0"/>
              </a:spcAft>
              <a:buSzPts val="1400"/>
              <a:buChar char="○"/>
            </a:pPr>
            <a:r>
              <a:rPr lang="en"/>
              <a:t>Explicit resource bounds?</a:t>
            </a:r>
            <a:endParaRPr/>
          </a:p>
          <a:p>
            <a:pPr indent="-317500" lvl="1" marL="914400" rtl="0" algn="l">
              <a:spcBef>
                <a:spcPts val="0"/>
              </a:spcBef>
              <a:spcAft>
                <a:spcPts val="0"/>
              </a:spcAft>
              <a:buSzPts val="1400"/>
              <a:buChar char="○"/>
            </a:pPr>
            <a:r>
              <a:rPr lang="en"/>
              <a:t>Internalize realizability proof (prove Cook Levin)?</a:t>
            </a:r>
            <a:endParaRPr/>
          </a:p>
        </p:txBody>
      </p:sp>
      <p:sp>
        <p:nvSpPr>
          <p:cNvPr id="255" name="Google Shape;255;p36"/>
          <p:cNvSpPr/>
          <p:nvPr/>
        </p:nvSpPr>
        <p:spPr>
          <a:xfrm>
            <a:off x="6116150" y="1807338"/>
            <a:ext cx="2278800" cy="21066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56" name="Google Shape;256;p36"/>
          <p:cNvSpPr/>
          <p:nvPr/>
        </p:nvSpPr>
        <p:spPr>
          <a:xfrm>
            <a:off x="6438272" y="2447021"/>
            <a:ext cx="1634400" cy="14670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LFPL</a:t>
            </a:r>
            <a:endParaRPr>
              <a:latin typeface="Average"/>
              <a:ea typeface="Average"/>
              <a:cs typeface="Average"/>
              <a:sym typeface="Average"/>
            </a:endParaRPr>
          </a:p>
        </p:txBody>
      </p:sp>
      <p:sp>
        <p:nvSpPr>
          <p:cNvPr id="257" name="Google Shape;257;p36"/>
          <p:cNvSpPr txBox="1"/>
          <p:nvPr/>
        </p:nvSpPr>
        <p:spPr>
          <a:xfrm>
            <a:off x="6892704" y="1935338"/>
            <a:ext cx="725700" cy="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verage"/>
                <a:ea typeface="Average"/>
                <a:cs typeface="Average"/>
                <a:sym typeface="Average"/>
              </a:rPr>
              <a:t>QTT</a:t>
            </a:r>
            <a:endParaRPr sz="1800">
              <a:solidFill>
                <a:schemeClr val="lt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Solution - RaML</a:t>
            </a:r>
            <a:endParaRPr/>
          </a:p>
        </p:txBody>
      </p:sp>
      <p:pic>
        <p:nvPicPr>
          <p:cNvPr id="73" name="Google Shape;73;p15"/>
          <p:cNvPicPr preferRelativeResize="0"/>
          <p:nvPr/>
        </p:nvPicPr>
        <p:blipFill>
          <a:blip r:embed="rId3">
            <a:alphaModFix/>
          </a:blip>
          <a:stretch>
            <a:fillRect/>
          </a:stretch>
        </p:blipFill>
        <p:spPr>
          <a:xfrm>
            <a:off x="311707" y="952825"/>
            <a:ext cx="4193168" cy="3781475"/>
          </a:xfrm>
          <a:prstGeom prst="rect">
            <a:avLst/>
          </a:prstGeom>
          <a:noFill/>
          <a:ln>
            <a:noFill/>
          </a:ln>
        </p:spPr>
      </p:pic>
      <p:sp>
        <p:nvSpPr>
          <p:cNvPr id="74" name="Google Shape;74;p15"/>
          <p:cNvSpPr txBox="1"/>
          <p:nvPr/>
        </p:nvSpPr>
        <p:spPr>
          <a:xfrm>
            <a:off x="5310725" y="3780125"/>
            <a:ext cx="310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https://www.raml.co/interface/</a:t>
            </a:r>
            <a:endParaRPr sz="1800">
              <a:solidFill>
                <a:schemeClr val="accent3"/>
              </a:solidFill>
              <a:latin typeface="Average"/>
              <a:ea typeface="Average"/>
              <a:cs typeface="Average"/>
              <a:sym typeface="Average"/>
            </a:endParaRPr>
          </a:p>
        </p:txBody>
      </p:sp>
      <p:pic>
        <p:nvPicPr>
          <p:cNvPr id="75" name="Google Shape;75;p15"/>
          <p:cNvPicPr preferRelativeResize="0"/>
          <p:nvPr/>
        </p:nvPicPr>
        <p:blipFill>
          <a:blip r:embed="rId4">
            <a:alphaModFix/>
          </a:blip>
          <a:stretch>
            <a:fillRect/>
          </a:stretch>
        </p:blipFill>
        <p:spPr>
          <a:xfrm>
            <a:off x="4694113" y="952812"/>
            <a:ext cx="4334324" cy="21671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Solution - CALF</a:t>
            </a:r>
            <a:endParaRPr/>
          </a:p>
        </p:txBody>
      </p:sp>
      <p:pic>
        <p:nvPicPr>
          <p:cNvPr id="81" name="Google Shape;81;p16"/>
          <p:cNvPicPr preferRelativeResize="0"/>
          <p:nvPr/>
        </p:nvPicPr>
        <p:blipFill>
          <a:blip r:embed="rId3">
            <a:alphaModFix/>
          </a:blip>
          <a:stretch>
            <a:fillRect/>
          </a:stretch>
        </p:blipFill>
        <p:spPr>
          <a:xfrm>
            <a:off x="1473175" y="1427350"/>
            <a:ext cx="6346448" cy="572700"/>
          </a:xfrm>
          <a:prstGeom prst="rect">
            <a:avLst/>
          </a:prstGeom>
          <a:noFill/>
          <a:ln>
            <a:noFill/>
          </a:ln>
        </p:spPr>
      </p:pic>
      <p:pic>
        <p:nvPicPr>
          <p:cNvPr id="82" name="Google Shape;82;p16"/>
          <p:cNvPicPr preferRelativeResize="0"/>
          <p:nvPr/>
        </p:nvPicPr>
        <p:blipFill>
          <a:blip r:embed="rId4">
            <a:alphaModFix/>
          </a:blip>
          <a:stretch>
            <a:fillRect/>
          </a:stretch>
        </p:blipFill>
        <p:spPr>
          <a:xfrm>
            <a:off x="311700" y="969525"/>
            <a:ext cx="4965800" cy="3904000"/>
          </a:xfrm>
          <a:prstGeom prst="rect">
            <a:avLst/>
          </a:prstGeom>
          <a:noFill/>
          <a:ln>
            <a:noFill/>
          </a:ln>
        </p:spPr>
      </p:pic>
      <p:sp>
        <p:nvSpPr>
          <p:cNvPr id="83" name="Google Shape;83;p16"/>
          <p:cNvSpPr txBox="1"/>
          <p:nvPr/>
        </p:nvSpPr>
        <p:spPr>
          <a:xfrm>
            <a:off x="6201425" y="2000050"/>
            <a:ext cx="1618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0">
                <a:solidFill>
                  <a:schemeClr val="accent3"/>
                </a:solidFill>
                <a:latin typeface="Average"/>
                <a:ea typeface="Average"/>
                <a:cs typeface="Average"/>
                <a:sym typeface="Average"/>
              </a:rPr>
              <a:t>😔</a:t>
            </a:r>
            <a:endParaRPr sz="10000">
              <a:solidFill>
                <a:schemeClr val="accent3"/>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Shift in Perspective</a:t>
            </a:r>
            <a:endParaRPr/>
          </a:p>
        </p:txBody>
      </p:sp>
      <p:sp>
        <p:nvSpPr>
          <p:cNvPr id="89" name="Google Shape;89;p17"/>
          <p:cNvSpPr txBox="1"/>
          <p:nvPr>
            <p:ph idx="1" type="body"/>
          </p:nvPr>
        </p:nvSpPr>
        <p:spPr>
          <a:xfrm>
            <a:off x="620925" y="1797925"/>
            <a:ext cx="4260300" cy="212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Proving complexity bounds in an unrestricted language</a:t>
            </a:r>
            <a:endParaRPr/>
          </a:p>
          <a:p>
            <a:pPr indent="0" lvl="0" marL="0" rtl="0" algn="ctr">
              <a:spcBef>
                <a:spcPts val="1200"/>
              </a:spcBef>
              <a:spcAft>
                <a:spcPts val="0"/>
              </a:spcAft>
              <a:buNone/>
            </a:pPr>
            <a:r>
              <a:rPr lang="en"/>
              <a:t>verses</a:t>
            </a:r>
            <a:endParaRPr/>
          </a:p>
          <a:p>
            <a:pPr indent="0" lvl="0" marL="0" rtl="0" algn="ctr">
              <a:spcBef>
                <a:spcPts val="1200"/>
              </a:spcBef>
              <a:spcAft>
                <a:spcPts val="1200"/>
              </a:spcAft>
              <a:buNone/>
            </a:pPr>
            <a:r>
              <a:rPr lang="en"/>
              <a:t>Programming in a language which guarantees complexity bounds</a:t>
            </a:r>
            <a:endParaRPr/>
          </a:p>
        </p:txBody>
      </p:sp>
      <p:pic>
        <p:nvPicPr>
          <p:cNvPr id="90" name="Google Shape;90;p17"/>
          <p:cNvPicPr preferRelativeResize="0"/>
          <p:nvPr/>
        </p:nvPicPr>
        <p:blipFill>
          <a:blip r:embed="rId3">
            <a:alphaModFix/>
          </a:blip>
          <a:stretch>
            <a:fillRect/>
          </a:stretch>
        </p:blipFill>
        <p:spPr>
          <a:xfrm>
            <a:off x="6343613" y="1783463"/>
            <a:ext cx="2089249" cy="2434700"/>
          </a:xfrm>
          <a:prstGeom prst="rect">
            <a:avLst/>
          </a:prstGeom>
          <a:noFill/>
          <a:ln>
            <a:noFill/>
          </a:ln>
        </p:spPr>
      </p:pic>
      <p:pic>
        <p:nvPicPr>
          <p:cNvPr id="91" name="Google Shape;91;p17"/>
          <p:cNvPicPr preferRelativeResize="0"/>
          <p:nvPr/>
        </p:nvPicPr>
        <p:blipFill>
          <a:blip r:embed="rId4">
            <a:alphaModFix/>
          </a:blip>
          <a:stretch>
            <a:fillRect/>
          </a:stretch>
        </p:blipFill>
        <p:spPr>
          <a:xfrm>
            <a:off x="6738975" y="2865900"/>
            <a:ext cx="1298533" cy="26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p:nvPr/>
        </p:nvSpPr>
        <p:spPr>
          <a:xfrm>
            <a:off x="2075575" y="1590075"/>
            <a:ext cx="2278800" cy="21066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8" name="Google Shape;98;p18"/>
          <p:cNvSpPr/>
          <p:nvPr/>
        </p:nvSpPr>
        <p:spPr>
          <a:xfrm>
            <a:off x="2397697" y="2229759"/>
            <a:ext cx="1634400" cy="14670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LFPL</a:t>
            </a:r>
            <a:endParaRPr>
              <a:latin typeface="Average"/>
              <a:ea typeface="Average"/>
              <a:cs typeface="Average"/>
              <a:sym typeface="Average"/>
            </a:endParaRPr>
          </a:p>
        </p:txBody>
      </p:sp>
      <p:sp>
        <p:nvSpPr>
          <p:cNvPr id="99" name="Google Shape;99;p18"/>
          <p:cNvSpPr txBox="1"/>
          <p:nvPr/>
        </p:nvSpPr>
        <p:spPr>
          <a:xfrm>
            <a:off x="2852129" y="1718075"/>
            <a:ext cx="725700" cy="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verage"/>
                <a:ea typeface="Average"/>
                <a:cs typeface="Average"/>
                <a:sym typeface="Average"/>
              </a:rPr>
              <a:t>QTT</a:t>
            </a:r>
            <a:endParaRPr sz="1800">
              <a:solidFill>
                <a:schemeClr val="lt1"/>
              </a:solidFill>
              <a:latin typeface="Average"/>
              <a:ea typeface="Average"/>
              <a:cs typeface="Average"/>
              <a:sym typeface="Average"/>
            </a:endParaRPr>
          </a:p>
        </p:txBody>
      </p:sp>
      <p:sp>
        <p:nvSpPr>
          <p:cNvPr id="100" name="Google Shape;100;p18"/>
          <p:cNvSpPr txBox="1"/>
          <p:nvPr/>
        </p:nvSpPr>
        <p:spPr>
          <a:xfrm>
            <a:off x="4880450" y="2340900"/>
            <a:ext cx="1917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Applications</a:t>
            </a:r>
            <a:endParaRPr sz="1800">
              <a:solidFill>
                <a:schemeClr val="accent3"/>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Complexity Theory</a:t>
            </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9"/>
          <p:cNvPicPr preferRelativeResize="0"/>
          <p:nvPr/>
        </p:nvPicPr>
        <p:blipFill>
          <a:blip r:embed="rId3">
            <a:alphaModFix/>
          </a:blip>
          <a:stretch>
            <a:fillRect/>
          </a:stretch>
        </p:blipFill>
        <p:spPr>
          <a:xfrm>
            <a:off x="2244303" y="1447325"/>
            <a:ext cx="4655400" cy="2556375"/>
          </a:xfrm>
          <a:prstGeom prst="rect">
            <a:avLst/>
          </a:prstGeom>
          <a:noFill/>
          <a:ln>
            <a:noFill/>
          </a:ln>
        </p:spPr>
      </p:pic>
      <p:sp>
        <p:nvSpPr>
          <p:cNvPr id="108" name="Google Shape;108;p19"/>
          <p:cNvSpPr txBox="1"/>
          <p:nvPr/>
        </p:nvSpPr>
        <p:spPr>
          <a:xfrm>
            <a:off x="3438150" y="4003700"/>
            <a:ext cx="226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Some ICC </a:t>
            </a:r>
            <a:r>
              <a:rPr lang="en" sz="1800">
                <a:solidFill>
                  <a:schemeClr val="accent3"/>
                </a:solidFill>
                <a:latin typeface="Average"/>
                <a:ea typeface="Average"/>
                <a:cs typeface="Average"/>
                <a:sym typeface="Average"/>
              </a:rPr>
              <a:t>Results</a:t>
            </a:r>
            <a:endParaRPr sz="1800">
              <a:solidFill>
                <a:schemeClr val="accent3"/>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Complexity Theory</a:t>
            </a:r>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0"/>
          <p:cNvPicPr preferRelativeResize="0"/>
          <p:nvPr/>
        </p:nvPicPr>
        <p:blipFill>
          <a:blip r:embed="rId3">
            <a:alphaModFix/>
          </a:blip>
          <a:stretch>
            <a:fillRect/>
          </a:stretch>
        </p:blipFill>
        <p:spPr>
          <a:xfrm>
            <a:off x="1689625" y="1152475"/>
            <a:ext cx="5764750" cy="348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LFPL</a:t>
            </a:r>
            <a:endParaRPr/>
          </a:p>
        </p:txBody>
      </p:sp>
      <p:pic>
        <p:nvPicPr>
          <p:cNvPr id="121" name="Google Shape;121;p21"/>
          <p:cNvPicPr preferRelativeResize="0"/>
          <p:nvPr/>
        </p:nvPicPr>
        <p:blipFill>
          <a:blip r:embed="rId3">
            <a:alphaModFix/>
          </a:blip>
          <a:stretch>
            <a:fillRect/>
          </a:stretch>
        </p:blipFill>
        <p:spPr>
          <a:xfrm>
            <a:off x="1215953" y="1152478"/>
            <a:ext cx="6712075" cy="1594825"/>
          </a:xfrm>
          <a:prstGeom prst="rect">
            <a:avLst/>
          </a:prstGeom>
          <a:noFill/>
          <a:ln>
            <a:noFill/>
          </a:ln>
        </p:spPr>
      </p:pic>
      <p:pic>
        <p:nvPicPr>
          <p:cNvPr id="122" name="Google Shape;122;p21"/>
          <p:cNvPicPr preferRelativeResize="0"/>
          <p:nvPr/>
        </p:nvPicPr>
        <p:blipFill>
          <a:blip r:embed="rId4">
            <a:alphaModFix/>
          </a:blip>
          <a:stretch>
            <a:fillRect/>
          </a:stretch>
        </p:blipFill>
        <p:spPr>
          <a:xfrm>
            <a:off x="2215640" y="2882050"/>
            <a:ext cx="4712700" cy="643150"/>
          </a:xfrm>
          <a:prstGeom prst="rect">
            <a:avLst/>
          </a:prstGeom>
          <a:noFill/>
          <a:ln>
            <a:noFill/>
          </a:ln>
        </p:spPr>
      </p:pic>
      <p:pic>
        <p:nvPicPr>
          <p:cNvPr id="123" name="Google Shape;123;p21"/>
          <p:cNvPicPr preferRelativeResize="0"/>
          <p:nvPr/>
        </p:nvPicPr>
        <p:blipFill>
          <a:blip r:embed="rId5">
            <a:alphaModFix/>
          </a:blip>
          <a:stretch>
            <a:fillRect/>
          </a:stretch>
        </p:blipFill>
        <p:spPr>
          <a:xfrm>
            <a:off x="2215638" y="3718825"/>
            <a:ext cx="4712737" cy="643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