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2" r:id="rId5"/>
    <p:sldId id="264" r:id="rId6"/>
    <p:sldId id="263" r:id="rId7"/>
    <p:sldId id="259" r:id="rId8"/>
    <p:sldId id="265" r:id="rId9"/>
    <p:sldId id="26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C2C7D2-149B-4A07-BDB2-7BD6127B04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3FA711-7A39-49DB-81FD-398E4A9C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448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A8A3-6EF1-4B2D-9A78-44993A613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3883-DCC0-4C60-BA47-7BF488D5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03339"/>
            <a:ext cx="9440034" cy="1049867"/>
          </a:xfrm>
        </p:spPr>
        <p:txBody>
          <a:bodyPr/>
          <a:lstStyle/>
          <a:p>
            <a:r>
              <a:rPr lang="en-US" dirty="0"/>
              <a:t>Eric Bond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60246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8A10-FB23-4FD9-80EB-F4B08089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1696-D220-48DC-9C74-183E2BDE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description language</a:t>
            </a:r>
          </a:p>
          <a:p>
            <a:pPr lvl="1"/>
            <a:r>
              <a:rPr lang="en-US" dirty="0"/>
              <a:t>Model: Symmetric monoidal category</a:t>
            </a:r>
          </a:p>
          <a:p>
            <a:pPr lvl="1"/>
            <a:r>
              <a:rPr lang="en-US" dirty="0"/>
              <a:t>Has linear types</a:t>
            </a:r>
          </a:p>
          <a:p>
            <a:pPr lvl="1"/>
            <a:endParaRPr lang="en-US" dirty="0"/>
          </a:p>
          <a:p>
            <a:r>
              <a:rPr lang="en-US" dirty="0"/>
              <a:t>Aims for a unified model for parameters and state</a:t>
            </a:r>
          </a:p>
          <a:p>
            <a:pPr lvl="1"/>
            <a:r>
              <a:rPr lang="en-US" dirty="0"/>
              <a:t>Parameter: a value known at circuit generation time</a:t>
            </a:r>
          </a:p>
          <a:p>
            <a:pPr lvl="1"/>
            <a:r>
              <a:rPr lang="en-US" dirty="0"/>
              <a:t>State: a value known at circuit execution time</a:t>
            </a:r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5CDC7-CFC4-48E1-B6CD-E0127DFD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07" y="2061711"/>
            <a:ext cx="4171950" cy="30765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D31C58-0810-4B58-8296-C728FBCB6872}"/>
              </a:ext>
            </a:extLst>
          </p:cNvPr>
          <p:cNvSpPr/>
          <p:nvPr/>
        </p:nvSpPr>
        <p:spPr>
          <a:xfrm>
            <a:off x="7095607" y="5591237"/>
            <a:ext cx="418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Quipper</a:t>
            </a:r>
            <a:r>
              <a:rPr lang="en-US" dirty="0"/>
              <a:t> – quantum programming</a:t>
            </a:r>
          </a:p>
          <a:p>
            <a:r>
              <a:rPr lang="en-US" dirty="0"/>
              <a:t>Source: </a:t>
            </a:r>
            <a:r>
              <a:rPr lang="en-US" b="1" u="sng" dirty="0">
                <a:hlinkClick r:id="rId3"/>
              </a:rPr>
              <a:t>arXiv:1406.4481</a:t>
            </a:r>
            <a:r>
              <a:rPr lang="en-US" b="1" dirty="0"/>
              <a:t> [quant-</a:t>
            </a:r>
            <a:r>
              <a:rPr lang="en-US" b="1" dirty="0" err="1"/>
              <a:t>ph</a:t>
            </a:r>
            <a:r>
              <a:rPr lang="en-US" b="1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69E0-4101-49BC-9FFD-6D69C2FE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E96-0119-4552-845E-D05817BB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work</a:t>
            </a:r>
          </a:p>
          <a:p>
            <a:r>
              <a:rPr lang="en-US" dirty="0"/>
              <a:t>Embraces co-processor model</a:t>
            </a:r>
          </a:p>
          <a:p>
            <a:r>
              <a:rPr lang="en-US" dirty="0"/>
              <a:t>3 levels of computation</a:t>
            </a:r>
          </a:p>
          <a:p>
            <a:pPr lvl="1" fontAlgn="ctr"/>
            <a:r>
              <a:rPr lang="en-US" dirty="0">
                <a:effectLst/>
              </a:rPr>
              <a:t>Classical computation that reads input data, sets up the quantum computation, triggers the quantum computation, processes the results of the computation, and presents the results to the user.</a:t>
            </a:r>
          </a:p>
          <a:p>
            <a:pPr lvl="1" fontAlgn="ctr"/>
            <a:r>
              <a:rPr lang="en-US" dirty="0">
                <a:effectLst/>
              </a:rPr>
              <a:t>Quantum computation that happens directly in the quantum device and implements a quantum algorithm.</a:t>
            </a:r>
          </a:p>
          <a:p>
            <a:pPr lvl="1" fontAlgn="ctr"/>
            <a:r>
              <a:rPr lang="en-US" dirty="0">
                <a:effectLst/>
              </a:rPr>
              <a:t>Classical computation that is required by the quantum algorithm during its execution.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C54B-29DC-4837-91A0-20C42F8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087D-FFB2-4892-9CCD-5A366881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Categorical model for a quantum circuit description language – Rios &amp; Selinger</a:t>
            </a:r>
          </a:p>
          <a:p>
            <a:r>
              <a:rPr lang="en-US" dirty="0"/>
              <a:t>Category theory – </a:t>
            </a:r>
            <a:r>
              <a:rPr lang="en-US" dirty="0" err="1"/>
              <a:t>Awodey</a:t>
            </a:r>
            <a:endParaRPr lang="en-US" dirty="0"/>
          </a:p>
          <a:p>
            <a:r>
              <a:rPr lang="en-US" dirty="0"/>
              <a:t>Quantum programming languages: survey and bibliography – Gay</a:t>
            </a:r>
          </a:p>
          <a:p>
            <a:r>
              <a:rPr lang="en-US" dirty="0"/>
              <a:t>A taste of linear logic – </a:t>
            </a:r>
            <a:r>
              <a:rPr lang="en-US" dirty="0" err="1"/>
              <a:t>Wadler</a:t>
            </a:r>
            <a:endParaRPr lang="en-US" dirty="0"/>
          </a:p>
          <a:p>
            <a:r>
              <a:rPr lang="en-US" dirty="0"/>
              <a:t>Physics topology logic computation : a </a:t>
            </a:r>
            <a:r>
              <a:rPr lang="en-US" dirty="0" err="1"/>
              <a:t>rosetta</a:t>
            </a:r>
            <a:r>
              <a:rPr lang="en-US" dirty="0"/>
              <a:t> stone – Baez</a:t>
            </a:r>
          </a:p>
          <a:p>
            <a:r>
              <a:rPr lang="en-US" dirty="0"/>
              <a:t>Categorical models for quantum computing  - Wester</a:t>
            </a:r>
          </a:p>
          <a:p>
            <a:r>
              <a:rPr lang="en-US" dirty="0"/>
              <a:t>Open quantum assembly language – Cross, Bishop, Smolin, Gambetta</a:t>
            </a:r>
          </a:p>
          <a:p>
            <a:r>
              <a:rPr lang="en-US" dirty="0"/>
              <a:t>5 quantum algorithms using </a:t>
            </a:r>
            <a:r>
              <a:rPr lang="en-US" dirty="0" err="1"/>
              <a:t>quipper</a:t>
            </a:r>
            <a:r>
              <a:rPr lang="en-US" dirty="0"/>
              <a:t> - Selinger</a:t>
            </a:r>
          </a:p>
          <a:p>
            <a:r>
              <a:rPr lang="en-US" dirty="0"/>
              <a:t>Categorical quantum mechanics – Abramsky - </a:t>
            </a:r>
            <a:r>
              <a:rPr lang="en-US" dirty="0" err="1"/>
              <a:t>Coecke</a:t>
            </a:r>
            <a:endParaRPr lang="en-US" dirty="0"/>
          </a:p>
          <a:p>
            <a:r>
              <a:rPr lang="en-US" dirty="0"/>
              <a:t>Q#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84EB-1443-4E0A-898A-DE434222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09B0-FBC1-4716-B031-CD54F603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Analogies from current language design</a:t>
            </a:r>
          </a:p>
          <a:p>
            <a:r>
              <a:rPr lang="en-US" dirty="0"/>
              <a:t>Dichotomy of research directions</a:t>
            </a:r>
          </a:p>
          <a:p>
            <a:pPr lvl="1"/>
            <a:r>
              <a:rPr lang="en-US" dirty="0"/>
              <a:t>Compiler level </a:t>
            </a:r>
          </a:p>
          <a:p>
            <a:pPr lvl="2"/>
            <a:r>
              <a:rPr lang="en-US" dirty="0"/>
              <a:t>Optimizing Assembly</a:t>
            </a:r>
          </a:p>
          <a:p>
            <a:pPr lvl="1"/>
            <a:r>
              <a:rPr lang="en-US" dirty="0"/>
              <a:t>Programming language level </a:t>
            </a:r>
          </a:p>
          <a:p>
            <a:pPr lvl="2"/>
            <a:r>
              <a:rPr lang="en-US" dirty="0"/>
              <a:t>Optimizing usability</a:t>
            </a:r>
          </a:p>
          <a:p>
            <a:pPr lvl="2"/>
            <a:r>
              <a:rPr lang="en-US" dirty="0"/>
              <a:t>Exploring alternative mathematical perspectives</a:t>
            </a:r>
          </a:p>
          <a:p>
            <a:r>
              <a:rPr lang="en-US" dirty="0"/>
              <a:t>Survey of existing languages</a:t>
            </a:r>
          </a:p>
          <a:p>
            <a:pPr lvl="1"/>
            <a:r>
              <a:rPr lang="en-US" dirty="0" err="1"/>
              <a:t>Quipper</a:t>
            </a:r>
            <a:endParaRPr lang="en-US" dirty="0"/>
          </a:p>
          <a:p>
            <a:pPr lvl="1"/>
            <a:r>
              <a:rPr lang="en-US" dirty="0"/>
              <a:t>Q#</a:t>
            </a:r>
          </a:p>
          <a:p>
            <a:pPr lvl="1"/>
            <a:r>
              <a:rPr lang="en-US" dirty="0"/>
              <a:t>Prior work</a:t>
            </a:r>
          </a:p>
        </p:txBody>
      </p:sp>
    </p:spTree>
    <p:extLst>
      <p:ext uri="{BB962C8B-B14F-4D97-AF65-F5344CB8AC3E}">
        <p14:creationId xmlns:p14="http://schemas.microsoft.com/office/powerpoint/2010/main" val="19497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534C-CDC5-4318-9C21-1EDD152C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09493-80AC-45A8-AF60-22A8CABDD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54" y="1488123"/>
            <a:ext cx="4854725" cy="4503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0BA55-0C24-4E66-A0C1-6841888D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488123"/>
            <a:ext cx="2390775" cy="492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D192E-257B-42A1-81F7-9D9260B6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521" y="1488123"/>
            <a:ext cx="275272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3B498-89D7-445A-8886-ABC24B591894}"/>
              </a:ext>
            </a:extLst>
          </p:cNvPr>
          <p:cNvSpPr txBox="1"/>
          <p:nvPr/>
        </p:nvSpPr>
        <p:spPr>
          <a:xfrm>
            <a:off x="2042160" y="5991345"/>
            <a:ext cx="15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x64 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B0891-64D1-4B5F-BBE9-449DF6B0CBEC}"/>
              </a:ext>
            </a:extLst>
          </p:cNvPr>
          <p:cNvSpPr txBox="1"/>
          <p:nvPr/>
        </p:nvSpPr>
        <p:spPr>
          <a:xfrm>
            <a:off x="7030720" y="63606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EE41B-E7FD-4367-9E08-D3BC5A14D020}"/>
              </a:ext>
            </a:extLst>
          </p:cNvPr>
          <p:cNvSpPr txBox="1"/>
          <p:nvPr/>
        </p:nvSpPr>
        <p:spPr>
          <a:xfrm>
            <a:off x="9814560" y="2316798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345966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75E1-F457-435A-BD25-D449FFD3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 -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6F5E-158D-4B49-92DB-FF74BE89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Compilers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F381-E71B-42B5-B1E8-68694564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30" y="1469831"/>
            <a:ext cx="5019885" cy="3006919"/>
          </a:xfrm>
          <a:prstGeom prst="rect">
            <a:avLst/>
          </a:prstGeom>
        </p:spPr>
      </p:pic>
      <p:pic>
        <p:nvPicPr>
          <p:cNvPr id="1026" name="Picture 2" descr="Machine generated alternative text:&#10;int • &#10;while ">
            <a:extLst>
              <a:ext uri="{FF2B5EF4-FFF2-40B4-BE49-F238E27FC236}">
                <a16:creationId xmlns:a16="http://schemas.microsoft.com/office/drawing/2014/main" id="{E2636B45-E222-48DB-A3A0-FD670995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8" y="2260991"/>
            <a:ext cx="14097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generated alternative text:&#10;&lt;type&gt; &lt;id&gt; &lt;equal&gt; &lt;number&gt; &lt;semicolon&gt; &#10;&lt;while&gt; &lt;L-paren&gt; &lt;id&gt; &lt;less-than&gt; &lt;number&gt; &lt;R-paren&gt; &#10;&lt;L-brace&gt; &#10;&lt;id&gt; &lt;plus&gt; &lt;plus&gt; &lt;semicolon&gt; &#10;&lt;R-brace&gt; ">
            <a:extLst>
              <a:ext uri="{FF2B5EF4-FFF2-40B4-BE49-F238E27FC236}">
                <a16:creationId xmlns:a16="http://schemas.microsoft.com/office/drawing/2014/main" id="{DCCAEAB9-23EC-461C-BBCD-F2BEF1DE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3" y="4752389"/>
            <a:ext cx="47053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D687D59-FB4D-400E-A1A9-DAB0A00FD04E}"/>
              </a:ext>
            </a:extLst>
          </p:cNvPr>
          <p:cNvSpPr/>
          <p:nvPr/>
        </p:nvSpPr>
        <p:spPr>
          <a:xfrm>
            <a:off x="1485900" y="3429000"/>
            <a:ext cx="228600" cy="914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43CEF3-C8EB-4F9C-8F80-4BC11BC837D1}"/>
              </a:ext>
            </a:extLst>
          </p:cNvPr>
          <p:cNvSpPr/>
          <p:nvPr/>
        </p:nvSpPr>
        <p:spPr>
          <a:xfrm rot="14080431">
            <a:off x="5300133" y="3539301"/>
            <a:ext cx="228600" cy="914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747F8-9FF0-471F-888A-E2CE9106AFC3}"/>
              </a:ext>
            </a:extLst>
          </p:cNvPr>
          <p:cNvSpPr txBox="1"/>
          <p:nvPr/>
        </p:nvSpPr>
        <p:spPr>
          <a:xfrm>
            <a:off x="6543675" y="500062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0A9E-A887-4C06-8E49-903E8D53DCF9}"/>
              </a:ext>
            </a:extLst>
          </p:cNvPr>
          <p:cNvSpPr txBox="1"/>
          <p:nvPr/>
        </p:nvSpPr>
        <p:spPr>
          <a:xfrm>
            <a:off x="6543675" y="5791200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E506FB8-A23A-430B-BBEB-5B4C34BD8D06}"/>
              </a:ext>
            </a:extLst>
          </p:cNvPr>
          <p:cNvSpPr/>
          <p:nvPr/>
        </p:nvSpPr>
        <p:spPr>
          <a:xfrm>
            <a:off x="7312819" y="4559406"/>
            <a:ext cx="80962" cy="3997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306EA2E-F901-45AE-9DC5-8B058C8A672F}"/>
              </a:ext>
            </a:extLst>
          </p:cNvPr>
          <p:cNvSpPr/>
          <p:nvPr/>
        </p:nvSpPr>
        <p:spPr>
          <a:xfrm>
            <a:off x="7312819" y="5432905"/>
            <a:ext cx="80962" cy="3997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15A0-1E32-4F3B-B0E9-21C029B5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 -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4BF-7196-46EB-9FF4-FDC8FFDB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974"/>
            <a:ext cx="10353762" cy="44016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Quantum Compilers – current and potential features</a:t>
            </a:r>
          </a:p>
          <a:p>
            <a:pPr lvl="1"/>
            <a:r>
              <a:rPr lang="en-US" dirty="0">
                <a:effectLst/>
              </a:rPr>
              <a:t>Decomposition of arbitrary unitary matrices</a:t>
            </a:r>
          </a:p>
          <a:p>
            <a:pPr lvl="1"/>
            <a:r>
              <a:rPr lang="en-US" dirty="0">
                <a:effectLst/>
              </a:rPr>
              <a:t>Optimal assembly code generation</a:t>
            </a:r>
          </a:p>
          <a:p>
            <a:pPr lvl="2"/>
            <a:r>
              <a:rPr lang="en-US" dirty="0">
                <a:effectLst/>
              </a:rPr>
              <a:t>Optimize for qubit chip topology</a:t>
            </a:r>
          </a:p>
          <a:p>
            <a:pPr lvl="2"/>
            <a:r>
              <a:rPr lang="en-US" dirty="0">
                <a:effectLst/>
              </a:rPr>
              <a:t>Algebraic rewrite rules</a:t>
            </a:r>
          </a:p>
          <a:p>
            <a:pPr lvl="2"/>
            <a:r>
              <a:rPr lang="en-US" dirty="0">
                <a:effectLst/>
              </a:rPr>
              <a:t>Single gate transforms </a:t>
            </a:r>
          </a:p>
          <a:p>
            <a:pPr lvl="3"/>
            <a:r>
              <a:rPr lang="en-US" dirty="0">
                <a:effectLst/>
              </a:rPr>
              <a:t> (u1 u2 u3 gates in QASM)</a:t>
            </a:r>
          </a:p>
          <a:p>
            <a:pPr lvl="2"/>
            <a:r>
              <a:rPr lang="en-US" dirty="0">
                <a:effectLst/>
              </a:rPr>
              <a:t>Qubit allocation and reuse</a:t>
            </a:r>
          </a:p>
          <a:p>
            <a:pPr lvl="3"/>
            <a:r>
              <a:rPr lang="en-US" dirty="0">
                <a:effectLst/>
              </a:rPr>
              <a:t>(modified graph coloring)</a:t>
            </a:r>
          </a:p>
          <a:p>
            <a:pPr lvl="1"/>
            <a:r>
              <a:rPr lang="en-US" dirty="0">
                <a:effectLst/>
              </a:rPr>
              <a:t>Error correction and decoherence prevention</a:t>
            </a:r>
          </a:p>
          <a:p>
            <a:pPr lvl="2"/>
            <a:r>
              <a:rPr lang="en-US" dirty="0">
                <a:effectLst/>
              </a:rPr>
              <a:t>Problem: physical vs logical qubit?</a:t>
            </a:r>
          </a:p>
          <a:p>
            <a:pPr lvl="3"/>
            <a:r>
              <a:rPr lang="en-US" dirty="0" err="1">
                <a:effectLst/>
              </a:rPr>
              <a:t>Steane</a:t>
            </a:r>
            <a:r>
              <a:rPr lang="en-US" dirty="0">
                <a:effectLst/>
              </a:rPr>
              <a:t> codes</a:t>
            </a:r>
          </a:p>
          <a:p>
            <a:pPr lvl="3"/>
            <a:r>
              <a:rPr lang="en-US" dirty="0">
                <a:effectLst/>
              </a:rPr>
              <a:t>Qubit redundancy</a:t>
            </a:r>
            <a:endParaRPr lang="en-US" dirty="0"/>
          </a:p>
          <a:p>
            <a:r>
              <a:rPr lang="en-US" dirty="0"/>
              <a:t>Next steps?</a:t>
            </a:r>
          </a:p>
          <a:p>
            <a:pPr lvl="1"/>
            <a:r>
              <a:rPr lang="en-US" dirty="0"/>
              <a:t>Representation theory?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EF216-66DD-4FD8-A514-13CF22B1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88" y="2381385"/>
            <a:ext cx="5800726" cy="24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4A90-761F-4E3C-AB83-4C48473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Directions – PL &amp;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17B7-110C-45E4-A6D2-44089651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abstraction in QPL</a:t>
            </a:r>
          </a:p>
          <a:p>
            <a:pPr lvl="1"/>
            <a:r>
              <a:rPr lang="en-US" dirty="0"/>
              <a:t>How to adopt superposition and entanglement as language primitives?</a:t>
            </a:r>
          </a:p>
          <a:p>
            <a:pPr lvl="1"/>
            <a:r>
              <a:rPr lang="en-US" dirty="0"/>
              <a:t>What kinds of data types or data structures can we construct with qubits?</a:t>
            </a:r>
          </a:p>
          <a:p>
            <a:pPr lvl="1"/>
            <a:r>
              <a:rPr lang="en-US" dirty="0"/>
              <a:t>What are frequently occurring patterns in quantum algorithm design?</a:t>
            </a:r>
          </a:p>
          <a:p>
            <a:pPr lvl="2"/>
            <a:r>
              <a:rPr lang="en-US" dirty="0"/>
              <a:t>How to incorporate these patterns in language design?</a:t>
            </a:r>
          </a:p>
          <a:p>
            <a:pPr lvl="1"/>
            <a:r>
              <a:rPr lang="en-US" dirty="0"/>
              <a:t>How will quantum machines interface with classical machines programmatically?</a:t>
            </a:r>
          </a:p>
          <a:p>
            <a:pPr lvl="1"/>
            <a:endParaRPr lang="en-US" dirty="0"/>
          </a:p>
          <a:p>
            <a:r>
              <a:rPr lang="en-US" dirty="0"/>
              <a:t>How to reason about quantum circuits?</a:t>
            </a:r>
          </a:p>
        </p:txBody>
      </p:sp>
    </p:spTree>
    <p:extLst>
      <p:ext uri="{BB962C8B-B14F-4D97-AF65-F5344CB8AC3E}">
        <p14:creationId xmlns:p14="http://schemas.microsoft.com/office/powerpoint/2010/main" val="20673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CBF-8CD7-4194-9290-A067525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as Formal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736A5-4665-4D97-9F47-DB0C70B00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657" y="2176590"/>
            <a:ext cx="4933950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663BA-5C6E-479E-9B28-5D31C4D28B81}"/>
              </a:ext>
            </a:extLst>
          </p:cNvPr>
          <p:cNvSpPr txBox="1"/>
          <p:nvPr/>
        </p:nvSpPr>
        <p:spPr>
          <a:xfrm>
            <a:off x="5910000" y="5986790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Agda</a:t>
            </a:r>
            <a:r>
              <a:rPr lang="en-US" dirty="0"/>
              <a:t> </a:t>
            </a:r>
          </a:p>
          <a:p>
            <a:r>
              <a:rPr lang="en-US" sz="1000" dirty="0"/>
              <a:t>Source : https://github.com/HoTT/HoTT-Agda/blob/master/theorems/groups/Pointed.agda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99B52-2EAD-4BB3-85F7-A7F1999A57DF}"/>
              </a:ext>
            </a:extLst>
          </p:cNvPr>
          <p:cNvSpPr txBox="1"/>
          <p:nvPr/>
        </p:nvSpPr>
        <p:spPr>
          <a:xfrm>
            <a:off x="784860" y="5986790"/>
            <a:ext cx="504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Coq</a:t>
            </a:r>
          </a:p>
          <a:p>
            <a:r>
              <a:rPr lang="en-US" sz="1000" dirty="0"/>
              <a:t>Source: https://github.com/HoTT/HoTT/blob/master/theories/Categories/Cat/Core.v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4C5F6-9EC0-4A52-B883-E0AC4B27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151999"/>
            <a:ext cx="4345274" cy="3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A0E2-C5AC-44F3-B262-3917E5F4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Abstraction for Quantum Computing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AFE7A-CB61-4BA1-857A-8C1A6CA4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2560"/>
            <a:ext cx="10353762" cy="4058751"/>
          </a:xfrm>
        </p:spPr>
        <p:txBody>
          <a:bodyPr/>
          <a:lstStyle/>
          <a:p>
            <a:r>
              <a:rPr lang="en-US" dirty="0"/>
              <a:t>First approximation</a:t>
            </a:r>
          </a:p>
          <a:p>
            <a:pPr lvl="1"/>
            <a:r>
              <a:rPr lang="en-US" dirty="0"/>
              <a:t>Applied Category Theory?</a:t>
            </a:r>
          </a:p>
          <a:p>
            <a:pPr lvl="2"/>
            <a:r>
              <a:rPr lang="en-US" dirty="0">
                <a:effectLst/>
              </a:rPr>
              <a:t>"As a first approximation, one could say that </a:t>
            </a:r>
          </a:p>
          <a:p>
            <a:pPr marL="810000" lvl="2" indent="0">
              <a:buNone/>
            </a:pPr>
            <a:r>
              <a:rPr lang="en-US" dirty="0">
                <a:effectLst/>
              </a:rPr>
              <a:t>	  category theory is the mathematical study of </a:t>
            </a:r>
          </a:p>
          <a:p>
            <a:pPr marL="810000" lvl="2" indent="0">
              <a:buNone/>
            </a:pPr>
            <a:r>
              <a:rPr lang="en-US" dirty="0">
                <a:effectLst/>
              </a:rPr>
              <a:t>    the abstract algebras of functions“ - </a:t>
            </a:r>
            <a:r>
              <a:rPr lang="en-US" dirty="0" err="1">
                <a:effectLst/>
              </a:rPr>
              <a:t>Awodey</a:t>
            </a:r>
            <a:endParaRPr lang="en-US" dirty="0"/>
          </a:p>
          <a:p>
            <a:pPr lvl="1"/>
            <a:r>
              <a:rPr lang="en-US" dirty="0"/>
              <a:t>Linear Logic?</a:t>
            </a:r>
          </a:p>
          <a:p>
            <a:pPr lvl="2"/>
            <a:r>
              <a:rPr lang="en-US" dirty="0"/>
              <a:t>Captures the notion of restriction of resource usage</a:t>
            </a:r>
          </a:p>
          <a:p>
            <a:pPr lvl="2"/>
            <a:r>
              <a:rPr lang="en-US" dirty="0"/>
              <a:t>Used to model measurement and no-cloning rules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02F2FC9-945E-42A4-BCDC-4115C0D4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80" y="4885208"/>
            <a:ext cx="6026177" cy="986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1FA0F-F88D-4625-BB82-66F2FD5A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589" y="1972792"/>
            <a:ext cx="2962616" cy="24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35D1-BC5E-4EB1-8812-0532354D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53DC-23CC-45BE-B9D3-D02D3FC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as a co-processor</a:t>
            </a:r>
          </a:p>
          <a:p>
            <a:r>
              <a:rPr lang="en-US" dirty="0"/>
              <a:t>High level classical languages generate quantum assembly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F7E57-E31C-4F6D-B03B-E770B52A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3005137"/>
            <a:ext cx="1549170" cy="29384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74C8085-0BD9-4D1C-8F63-1F8379FA439E}"/>
              </a:ext>
            </a:extLst>
          </p:cNvPr>
          <p:cNvSpPr/>
          <p:nvPr/>
        </p:nvSpPr>
        <p:spPr>
          <a:xfrm rot="10800000">
            <a:off x="3676650" y="3876675"/>
            <a:ext cx="11049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03F1C-3E58-489B-BF00-99A6972ECF4A}"/>
              </a:ext>
            </a:extLst>
          </p:cNvPr>
          <p:cNvSpPr txBox="1"/>
          <p:nvPr/>
        </p:nvSpPr>
        <p:spPr>
          <a:xfrm>
            <a:off x="5486400" y="38121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10877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2691</TotalTime>
  <Words>487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Slate</vt:lpstr>
      <vt:lpstr>Quantum Languages</vt:lpstr>
      <vt:lpstr>Outline</vt:lpstr>
      <vt:lpstr>Why?</vt:lpstr>
      <vt:lpstr>Research Direction - Compilers</vt:lpstr>
      <vt:lpstr>Research Direction - Compilers</vt:lpstr>
      <vt:lpstr>Research Directions – PL &amp; Theory</vt:lpstr>
      <vt:lpstr>Programming Languages as Formal Systems</vt:lpstr>
      <vt:lpstr>Higher Abstraction for Quantum Computing</vt:lpstr>
      <vt:lpstr>Current Philosophy</vt:lpstr>
      <vt:lpstr>Quipper</vt:lpstr>
      <vt:lpstr>Q#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Languages</dc:title>
  <dc:creator>Eric Bond</dc:creator>
  <cp:lastModifiedBy>Eric Bond</cp:lastModifiedBy>
  <cp:revision>53</cp:revision>
  <dcterms:created xsi:type="dcterms:W3CDTF">2018-02-06T18:50:51Z</dcterms:created>
  <dcterms:modified xsi:type="dcterms:W3CDTF">2018-02-08T15:41:59Z</dcterms:modified>
</cp:coreProperties>
</file>