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71" r:id="rId3"/>
    <p:sldId id="270" r:id="rId4"/>
    <p:sldId id="257" r:id="rId5"/>
    <p:sldId id="258" r:id="rId6"/>
    <p:sldId id="259" r:id="rId7"/>
    <p:sldId id="260" r:id="rId8"/>
    <p:sldId id="261" r:id="rId9"/>
    <p:sldId id="262" r:id="rId10"/>
    <p:sldId id="263" r:id="rId11"/>
    <p:sldId id="264" r:id="rId12"/>
    <p:sldId id="265" r:id="rId13"/>
    <p:sldId id="266" r:id="rId14"/>
    <p:sldId id="269"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FA5F4-691F-460B-A58C-358E3DB06269}" v="75" dt="2023-10-06T09:39:59.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9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 balaji C" userId="3cb4ca4a022c99f7" providerId="Windows Live" clId="Web-{5D9FA5F4-691F-460B-A58C-358E3DB06269}"/>
    <pc:docChg chg="addSld modSld addMainMaster delMainMaster">
      <pc:chgData name="prasanna balaji C" userId="3cb4ca4a022c99f7" providerId="Windows Live" clId="Web-{5D9FA5F4-691F-460B-A58C-358E3DB06269}" dt="2023-10-06T09:39:59.495" v="52" actId="1076"/>
      <pc:docMkLst>
        <pc:docMk/>
      </pc:docMkLst>
      <pc:sldChg chg="modSp mod modClrScheme chgLayout">
        <pc:chgData name="prasanna balaji C" userId="3cb4ca4a022c99f7" providerId="Windows Live" clId="Web-{5D9FA5F4-691F-460B-A58C-358E3DB06269}" dt="2023-10-06T09:39:06.243" v="35" actId="1076"/>
        <pc:sldMkLst>
          <pc:docMk/>
          <pc:sldMk cId="0" sldId="256"/>
        </pc:sldMkLst>
        <pc:spChg chg="mod ord">
          <ac:chgData name="prasanna balaji C" userId="3cb4ca4a022c99f7" providerId="Windows Live" clId="Web-{5D9FA5F4-691F-460B-A58C-358E3DB06269}" dt="2023-10-06T09:38:59.837" v="34" actId="1076"/>
          <ac:spMkLst>
            <pc:docMk/>
            <pc:sldMk cId="0" sldId="256"/>
            <ac:spMk id="2" creationId="{00000000-0000-0000-0000-000000000000}"/>
          </ac:spMkLst>
        </pc:spChg>
        <pc:spChg chg="mod ord">
          <ac:chgData name="prasanna balaji C" userId="3cb4ca4a022c99f7" providerId="Windows Live" clId="Web-{5D9FA5F4-691F-460B-A58C-358E3DB06269}" dt="2023-10-06T09:35:43.111" v="1"/>
          <ac:spMkLst>
            <pc:docMk/>
            <pc:sldMk cId="0" sldId="256"/>
            <ac:spMk id="3" creationId="{00000000-0000-0000-0000-000000000000}"/>
          </ac:spMkLst>
        </pc:spChg>
        <pc:spChg chg="mod">
          <ac:chgData name="prasanna balaji C" userId="3cb4ca4a022c99f7" providerId="Windows Live" clId="Web-{5D9FA5F4-691F-460B-A58C-358E3DB06269}" dt="2023-10-06T09:39:06.243" v="35" actId="1076"/>
          <ac:spMkLst>
            <pc:docMk/>
            <pc:sldMk cId="0" sldId="256"/>
            <ac:spMk id="4" creationId="{00000000-0000-0000-0000-000000000000}"/>
          </ac:spMkLst>
        </pc:spChg>
        <pc:spChg chg="mod">
          <ac:chgData name="prasanna balaji C" userId="3cb4ca4a022c99f7" providerId="Windows Live" clId="Web-{5D9FA5F4-691F-460B-A58C-358E3DB06269}" dt="2023-10-06T09:37:36.631" v="11" actId="20577"/>
          <ac:spMkLst>
            <pc:docMk/>
            <pc:sldMk cId="0" sldId="256"/>
            <ac:spMk id="5" creationId="{00000000-0000-0000-0000-000000000000}"/>
          </ac:spMkLst>
        </pc:spChg>
        <pc:spChg chg="mod">
          <ac:chgData name="prasanna balaji C" userId="3cb4ca4a022c99f7" providerId="Windows Live" clId="Web-{5D9FA5F4-691F-460B-A58C-358E3DB06269}" dt="2023-10-06T09:37:39.146" v="15" actId="20577"/>
          <ac:spMkLst>
            <pc:docMk/>
            <pc:sldMk cId="0" sldId="256"/>
            <ac:spMk id="6" creationId="{00000000-0000-0000-0000-000000000000}"/>
          </ac:spMkLst>
        </pc:spChg>
      </pc:sldChg>
      <pc:sldChg chg="mod modClrScheme chgLayout">
        <pc:chgData name="prasanna balaji C" userId="3cb4ca4a022c99f7" providerId="Windows Live" clId="Web-{5D9FA5F4-691F-460B-A58C-358E3DB06269}" dt="2023-10-06T09:35:43.111" v="1"/>
        <pc:sldMkLst>
          <pc:docMk/>
          <pc:sldMk cId="0" sldId="257"/>
        </pc:sldMkLst>
      </pc:sldChg>
      <pc:sldChg chg="mod modClrScheme chgLayout">
        <pc:chgData name="prasanna balaji C" userId="3cb4ca4a022c99f7" providerId="Windows Live" clId="Web-{5D9FA5F4-691F-460B-A58C-358E3DB06269}" dt="2023-10-06T09:35:43.111" v="1"/>
        <pc:sldMkLst>
          <pc:docMk/>
          <pc:sldMk cId="0" sldId="258"/>
        </pc:sldMkLst>
      </pc:sldChg>
      <pc:sldChg chg="mod modClrScheme chgLayout">
        <pc:chgData name="prasanna balaji C" userId="3cb4ca4a022c99f7" providerId="Windows Live" clId="Web-{5D9FA5F4-691F-460B-A58C-358E3DB06269}" dt="2023-10-06T09:35:43.111" v="1"/>
        <pc:sldMkLst>
          <pc:docMk/>
          <pc:sldMk cId="0" sldId="259"/>
        </pc:sldMkLst>
      </pc:sldChg>
      <pc:sldChg chg="mod modClrScheme chgLayout">
        <pc:chgData name="prasanna balaji C" userId="3cb4ca4a022c99f7" providerId="Windows Live" clId="Web-{5D9FA5F4-691F-460B-A58C-358E3DB06269}" dt="2023-10-06T09:35:43.111" v="1"/>
        <pc:sldMkLst>
          <pc:docMk/>
          <pc:sldMk cId="0" sldId="260"/>
        </pc:sldMkLst>
      </pc:sldChg>
      <pc:sldChg chg="mod modClrScheme chgLayout">
        <pc:chgData name="prasanna balaji C" userId="3cb4ca4a022c99f7" providerId="Windows Live" clId="Web-{5D9FA5F4-691F-460B-A58C-358E3DB06269}" dt="2023-10-06T09:35:43.111" v="1"/>
        <pc:sldMkLst>
          <pc:docMk/>
          <pc:sldMk cId="0" sldId="261"/>
        </pc:sldMkLst>
      </pc:sldChg>
      <pc:sldChg chg="mod modClrScheme chgLayout">
        <pc:chgData name="prasanna balaji C" userId="3cb4ca4a022c99f7" providerId="Windows Live" clId="Web-{5D9FA5F4-691F-460B-A58C-358E3DB06269}" dt="2023-10-06T09:35:43.111" v="1"/>
        <pc:sldMkLst>
          <pc:docMk/>
          <pc:sldMk cId="0" sldId="262"/>
        </pc:sldMkLst>
      </pc:sldChg>
      <pc:sldChg chg="mod modClrScheme chgLayout">
        <pc:chgData name="prasanna balaji C" userId="3cb4ca4a022c99f7" providerId="Windows Live" clId="Web-{5D9FA5F4-691F-460B-A58C-358E3DB06269}" dt="2023-10-06T09:35:43.111" v="1"/>
        <pc:sldMkLst>
          <pc:docMk/>
          <pc:sldMk cId="0" sldId="263"/>
        </pc:sldMkLst>
      </pc:sldChg>
      <pc:sldChg chg="mod modClrScheme chgLayout">
        <pc:chgData name="prasanna balaji C" userId="3cb4ca4a022c99f7" providerId="Windows Live" clId="Web-{5D9FA5F4-691F-460B-A58C-358E3DB06269}" dt="2023-10-06T09:35:43.111" v="1"/>
        <pc:sldMkLst>
          <pc:docMk/>
          <pc:sldMk cId="0" sldId="264"/>
        </pc:sldMkLst>
      </pc:sldChg>
      <pc:sldChg chg="mod modClrScheme chgLayout">
        <pc:chgData name="prasanna balaji C" userId="3cb4ca4a022c99f7" providerId="Windows Live" clId="Web-{5D9FA5F4-691F-460B-A58C-358E3DB06269}" dt="2023-10-06T09:35:43.111" v="1"/>
        <pc:sldMkLst>
          <pc:docMk/>
          <pc:sldMk cId="0" sldId="265"/>
        </pc:sldMkLst>
      </pc:sldChg>
      <pc:sldChg chg="mod modClrScheme chgLayout">
        <pc:chgData name="prasanna balaji C" userId="3cb4ca4a022c99f7" providerId="Windows Live" clId="Web-{5D9FA5F4-691F-460B-A58C-358E3DB06269}" dt="2023-10-06T09:35:43.111" v="1"/>
        <pc:sldMkLst>
          <pc:docMk/>
          <pc:sldMk cId="0" sldId="266"/>
        </pc:sldMkLst>
      </pc:sldChg>
      <pc:sldChg chg="mod modClrScheme chgLayout">
        <pc:chgData name="prasanna balaji C" userId="3cb4ca4a022c99f7" providerId="Windows Live" clId="Web-{5D9FA5F4-691F-460B-A58C-358E3DB06269}" dt="2023-10-06T09:35:43.111" v="1"/>
        <pc:sldMkLst>
          <pc:docMk/>
          <pc:sldMk cId="0" sldId="267"/>
        </pc:sldMkLst>
      </pc:sldChg>
      <pc:sldChg chg="mod modClrScheme chgLayout">
        <pc:chgData name="prasanna balaji C" userId="3cb4ca4a022c99f7" providerId="Windows Live" clId="Web-{5D9FA5F4-691F-460B-A58C-358E3DB06269}" dt="2023-10-06T09:35:43.111" v="1"/>
        <pc:sldMkLst>
          <pc:docMk/>
          <pc:sldMk cId="0" sldId="268"/>
        </pc:sldMkLst>
      </pc:sldChg>
      <pc:sldChg chg="mod modClrScheme chgLayout">
        <pc:chgData name="prasanna balaji C" userId="3cb4ca4a022c99f7" providerId="Windows Live" clId="Web-{5D9FA5F4-691F-460B-A58C-358E3DB06269}" dt="2023-10-06T09:35:43.111" v="1"/>
        <pc:sldMkLst>
          <pc:docMk/>
          <pc:sldMk cId="0" sldId="269"/>
        </pc:sldMkLst>
      </pc:sldChg>
      <pc:sldChg chg="mod modClrScheme chgLayout">
        <pc:chgData name="prasanna balaji C" userId="3cb4ca4a022c99f7" providerId="Windows Live" clId="Web-{5D9FA5F4-691F-460B-A58C-358E3DB06269}" dt="2023-10-06T09:35:43.111" v="1"/>
        <pc:sldMkLst>
          <pc:docMk/>
          <pc:sldMk cId="0" sldId="270"/>
        </pc:sldMkLst>
      </pc:sldChg>
      <pc:sldChg chg="addSp modSp new">
        <pc:chgData name="prasanna balaji C" userId="3cb4ca4a022c99f7" providerId="Windows Live" clId="Web-{5D9FA5F4-691F-460B-A58C-358E3DB06269}" dt="2023-10-06T09:39:59.495" v="52" actId="1076"/>
        <pc:sldMkLst>
          <pc:docMk/>
          <pc:sldMk cId="3915136950" sldId="271"/>
        </pc:sldMkLst>
        <pc:spChg chg="add mod">
          <ac:chgData name="prasanna balaji C" userId="3cb4ca4a022c99f7" providerId="Windows Live" clId="Web-{5D9FA5F4-691F-460B-A58C-358E3DB06269}" dt="2023-10-06T09:39:18.525" v="38" actId="20577"/>
          <ac:spMkLst>
            <pc:docMk/>
            <pc:sldMk cId="3915136950" sldId="271"/>
            <ac:spMk id="2" creationId="{2FFD901E-2E9D-6329-628A-86DE3BA3687D}"/>
          </ac:spMkLst>
        </pc:spChg>
        <pc:spChg chg="add mod">
          <ac:chgData name="prasanna balaji C" userId="3cb4ca4a022c99f7" providerId="Windows Live" clId="Web-{5D9FA5F4-691F-460B-A58C-358E3DB06269}" dt="2023-10-06T09:39:59.495" v="52" actId="1076"/>
          <ac:spMkLst>
            <pc:docMk/>
            <pc:sldMk cId="3915136950" sldId="271"/>
            <ac:spMk id="3" creationId="{E78D9720-1DF9-A058-9FBD-3E6AFD4CC9AE}"/>
          </ac:spMkLst>
        </pc:spChg>
      </pc:sldChg>
      <pc:sldMasterChg chg="del delSldLayout">
        <pc:chgData name="prasanna balaji C" userId="3cb4ca4a022c99f7" providerId="Windows Live" clId="Web-{5D9FA5F4-691F-460B-A58C-358E3DB06269}" dt="2023-10-06T09:35:30.908" v="0"/>
        <pc:sldMasterMkLst>
          <pc:docMk/>
          <pc:sldMasterMk cId="0" sldId="2147483684"/>
        </pc:sldMasterMkLst>
        <pc:sldLayoutChg chg="del">
          <pc:chgData name="prasanna balaji C" userId="3cb4ca4a022c99f7" providerId="Windows Live" clId="Web-{5D9FA5F4-691F-460B-A58C-358E3DB06269}" dt="2023-10-06T09:35:30.908" v="0"/>
          <pc:sldLayoutMkLst>
            <pc:docMk/>
            <pc:sldMasterMk cId="0" sldId="2147483684"/>
            <pc:sldLayoutMk cId="0" sldId="2147483685"/>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86"/>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87"/>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88"/>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89"/>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90"/>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91"/>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92"/>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93"/>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94"/>
          </pc:sldLayoutMkLst>
        </pc:sldLayoutChg>
        <pc:sldLayoutChg chg="del">
          <pc:chgData name="prasanna balaji C" userId="3cb4ca4a022c99f7" providerId="Windows Live" clId="Web-{5D9FA5F4-691F-460B-A58C-358E3DB06269}" dt="2023-10-06T09:35:30.908" v="0"/>
          <pc:sldLayoutMkLst>
            <pc:docMk/>
            <pc:sldMasterMk cId="0" sldId="2147483684"/>
            <pc:sldLayoutMk cId="0" sldId="2147483695"/>
          </pc:sldLayoutMkLst>
        </pc:sldLayoutChg>
      </pc:sldMasterChg>
      <pc:sldMasterChg chg="add del addSldLayout delSldLayout modSldLayout">
        <pc:chgData name="prasanna balaji C" userId="3cb4ca4a022c99f7" providerId="Windows Live" clId="Web-{5D9FA5F4-691F-460B-A58C-358E3DB06269}" dt="2023-10-06T09:35:43.111" v="1"/>
        <pc:sldMasterMkLst>
          <pc:docMk/>
          <pc:sldMasterMk cId="4048389110" sldId="2147483696"/>
        </pc:sldMasterMkLst>
        <pc:sldLayoutChg chg="add del mod replId">
          <pc:chgData name="prasanna balaji C" userId="3cb4ca4a022c99f7" providerId="Windows Live" clId="Web-{5D9FA5F4-691F-460B-A58C-358E3DB06269}" dt="2023-10-06T09:35:43.111" v="1"/>
          <pc:sldLayoutMkLst>
            <pc:docMk/>
            <pc:sldMasterMk cId="4048389110" sldId="2147483696"/>
            <pc:sldLayoutMk cId="2895471307" sldId="2147483697"/>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4107697546" sldId="2147483698"/>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3039952704" sldId="2147483699"/>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3314754761" sldId="2147483700"/>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1850561750" sldId="2147483701"/>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3895847703" sldId="2147483702"/>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2608200734" sldId="2147483703"/>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300251765" sldId="2147483704"/>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88337182" sldId="2147483705"/>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1768664947" sldId="2147483706"/>
          </pc:sldLayoutMkLst>
        </pc:sldLayoutChg>
        <pc:sldLayoutChg chg="add del mod replId">
          <pc:chgData name="prasanna balaji C" userId="3cb4ca4a022c99f7" providerId="Windows Live" clId="Web-{5D9FA5F4-691F-460B-A58C-358E3DB06269}" dt="2023-10-06T09:35:43.111" v="1"/>
          <pc:sldLayoutMkLst>
            <pc:docMk/>
            <pc:sldMasterMk cId="4048389110" sldId="2147483696"/>
            <pc:sldLayoutMk cId="1389030905" sldId="2147483707"/>
          </pc:sldLayoutMkLst>
        </pc:sldLayoutChg>
      </pc:sldMasterChg>
      <pc:sldMasterChg chg="add addSldLayout modSldLayout">
        <pc:chgData name="prasanna balaji C" userId="3cb4ca4a022c99f7" providerId="Windows Live" clId="Web-{5D9FA5F4-691F-460B-A58C-358E3DB06269}" dt="2023-10-06T09:35:43.111" v="1"/>
        <pc:sldMasterMkLst>
          <pc:docMk/>
          <pc:sldMasterMk cId="1581668087" sldId="2147483708"/>
        </pc:sldMasterMkLst>
        <pc:sldLayoutChg chg="add mod replId">
          <pc:chgData name="prasanna balaji C" userId="3cb4ca4a022c99f7" providerId="Windows Live" clId="Web-{5D9FA5F4-691F-460B-A58C-358E3DB06269}" dt="2023-10-06T09:35:43.111" v="1"/>
          <pc:sldLayoutMkLst>
            <pc:docMk/>
            <pc:sldMasterMk cId="1581668087" sldId="2147483708"/>
            <pc:sldLayoutMk cId="3237659779" sldId="2147483709"/>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3746961111" sldId="2147483710"/>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4085368867" sldId="2147483711"/>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4151950827" sldId="2147483712"/>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3547278813" sldId="2147483713"/>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2232701909" sldId="2147483714"/>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185084157" sldId="2147483715"/>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33934427" sldId="2147483716"/>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1681718815" sldId="2147483717"/>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1230385131" sldId="2147483718"/>
          </pc:sldLayoutMkLst>
        </pc:sldLayoutChg>
        <pc:sldLayoutChg chg="add mod replId">
          <pc:chgData name="prasanna balaji C" userId="3cb4ca4a022c99f7" providerId="Windows Live" clId="Web-{5D9FA5F4-691F-460B-A58C-358E3DB06269}" dt="2023-10-06T09:35:43.111" v="1"/>
          <pc:sldLayoutMkLst>
            <pc:docMk/>
            <pc:sldMasterMk cId="1581668087" sldId="2147483708"/>
            <pc:sldLayoutMk cId="3849607705" sldId="214748371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BFFAD-74C9-4AE6-8CDA-3ADAE2457D05}" type="datetimeFigureOut">
              <a:rPr lang="en-US" smtClean="0"/>
              <a:pPr/>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A6D518-DD3B-41C6-ABA9-EA38C13E12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23765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23038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496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74696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408536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415195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54727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3270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8508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393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68171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10/6/2023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5816680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846" y="1626688"/>
            <a:ext cx="7662232" cy="2092354"/>
          </a:xfrm>
        </p:spPr>
        <p:txBody>
          <a:bodyPr>
            <a:normAutofit/>
          </a:bodyPr>
          <a:lstStyle/>
          <a:p>
            <a:r>
              <a:rPr lang="en-US" dirty="0"/>
              <a:t>Serverless IOT Data Processing</a:t>
            </a:r>
            <a:endParaRPr lang="en-US" dirty="0">
              <a:ea typeface="Calibri Light"/>
              <a:cs typeface="Calibri Light"/>
            </a:endParaRPr>
          </a:p>
        </p:txBody>
      </p:sp>
      <p:sp>
        <p:nvSpPr>
          <p:cNvPr id="3" name="Subtitle 2"/>
          <p:cNvSpPr>
            <a:spLocks noGrp="1"/>
          </p:cNvSpPr>
          <p:nvPr>
            <p:ph type="subTitle" idx="1"/>
          </p:nvPr>
        </p:nvSpPr>
        <p:spPr>
          <a:xfrm>
            <a:off x="714348" y="7072338"/>
            <a:ext cx="8001056" cy="214314"/>
          </a:xfrm>
          <a:solidFill>
            <a:schemeClr val="bg1"/>
          </a:solidFill>
        </p:spPr>
        <p:txBody>
          <a:bodyPr>
            <a:noAutofit/>
          </a:bodyPr>
          <a:lstStyle/>
          <a:p>
            <a:pPr algn="just"/>
            <a:r>
              <a:rPr lang="en-US" sz="2000" dirty="0"/>
              <a:t>                               		</a:t>
            </a:r>
          </a:p>
        </p:txBody>
      </p:sp>
      <p:sp>
        <p:nvSpPr>
          <p:cNvPr id="4" name="TextBox 3"/>
          <p:cNvSpPr txBox="1"/>
          <p:nvPr/>
        </p:nvSpPr>
        <p:spPr>
          <a:xfrm>
            <a:off x="3247385" y="4127010"/>
            <a:ext cx="3018465" cy="923330"/>
          </a:xfrm>
          <a:prstGeom prst="rect">
            <a:avLst/>
          </a:prstGeom>
          <a:noFill/>
        </p:spPr>
        <p:txBody>
          <a:bodyPr wrap="square" lIns="91440" tIns="45720" rIns="91440" bIns="45720" rtlCol="0" anchor="t">
            <a:spAutoFit/>
          </a:bodyPr>
          <a:lstStyle/>
          <a:p>
            <a:r>
              <a:rPr lang="en-US" sz="5400" dirty="0"/>
              <a:t>Phase 2</a:t>
            </a:r>
          </a:p>
        </p:txBody>
      </p:sp>
      <p:sp>
        <p:nvSpPr>
          <p:cNvPr id="5" name="TextBox 4"/>
          <p:cNvSpPr txBox="1"/>
          <p:nvPr/>
        </p:nvSpPr>
        <p:spPr>
          <a:xfrm>
            <a:off x="785786" y="2857496"/>
            <a:ext cx="6000792" cy="646331"/>
          </a:xfrm>
          <a:prstGeom prst="rect">
            <a:avLst/>
          </a:prstGeom>
          <a:noFill/>
        </p:spPr>
        <p:txBody>
          <a:bodyPr wrap="square" lIns="91440" tIns="45720" rIns="91440" bIns="45720" rtlCol="0" anchor="t">
            <a:spAutoFit/>
          </a:bodyPr>
          <a:lstStyle/>
          <a:p>
            <a:endParaRPr lang="en-US" sz="3600" dirty="0">
              <a:ea typeface="Calibri"/>
              <a:cs typeface="Calibri"/>
            </a:endParaRPr>
          </a:p>
        </p:txBody>
      </p:sp>
      <p:sp>
        <p:nvSpPr>
          <p:cNvPr id="6" name="TextBox 5"/>
          <p:cNvSpPr txBox="1"/>
          <p:nvPr/>
        </p:nvSpPr>
        <p:spPr>
          <a:xfrm>
            <a:off x="-500098" y="3643314"/>
            <a:ext cx="7715304" cy="369332"/>
          </a:xfrm>
          <a:prstGeom prst="rect">
            <a:avLst/>
          </a:prstGeom>
          <a:noFill/>
        </p:spPr>
        <p:txBody>
          <a:bodyPr wrap="square" lIns="91440" tIns="45720" rIns="91440" bIns="45720" rtlCol="0" anchor="t">
            <a:spAutoFit/>
          </a:bodyPr>
          <a:lstStyle/>
          <a:p>
            <a:r>
              <a:rPr lang="en-US" dirty="0"/>
              <a:t>                                </a:t>
            </a:r>
            <a:endParaRPr lang="en-US" sz="2800"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00108"/>
            <a:ext cx="7143800" cy="646331"/>
          </a:xfrm>
          <a:prstGeom prst="rect">
            <a:avLst/>
          </a:prstGeom>
          <a:noFill/>
        </p:spPr>
        <p:txBody>
          <a:bodyPr wrap="square" rtlCol="0">
            <a:spAutoFit/>
          </a:bodyPr>
          <a:lstStyle/>
          <a:p>
            <a:r>
              <a:rPr lang="en-US" sz="3600" dirty="0">
                <a:latin typeface="Consolas" pitchFamily="49" charset="0"/>
              </a:rPr>
              <a:t>Security Measures:</a:t>
            </a:r>
          </a:p>
        </p:txBody>
      </p:sp>
      <p:sp>
        <p:nvSpPr>
          <p:cNvPr id="3" name="TextBox 2"/>
          <p:cNvSpPr txBox="1"/>
          <p:nvPr/>
        </p:nvSpPr>
        <p:spPr>
          <a:xfrm>
            <a:off x="1428728" y="2071678"/>
            <a:ext cx="6143668" cy="2092881"/>
          </a:xfrm>
          <a:prstGeom prst="rect">
            <a:avLst/>
          </a:prstGeom>
          <a:noFill/>
        </p:spPr>
        <p:txBody>
          <a:bodyPr wrap="square" rtlCol="0">
            <a:spAutoFit/>
          </a:bodyPr>
          <a:lstStyle/>
          <a:p>
            <a:pPr>
              <a:buFont typeface="Arial" pitchFamily="34" charset="0"/>
              <a:buChar char="•"/>
            </a:pPr>
            <a:r>
              <a:rPr lang="en-US" sz="2800" dirty="0"/>
              <a:t>    IAM roles and permissions control access to resources.</a:t>
            </a:r>
          </a:p>
          <a:p>
            <a:pPr>
              <a:buFont typeface="Arial" pitchFamily="34" charset="0"/>
              <a:buChar char="•"/>
            </a:pPr>
            <a:r>
              <a:rPr lang="en-US" sz="2800" dirty="0"/>
              <a:t>   Encryption ensures the confidentiality and integrity of sensitive </a:t>
            </a:r>
            <a:r>
              <a:rPr lang="en-US" sz="2800" dirty="0" err="1"/>
              <a:t>IoT</a:t>
            </a:r>
            <a:r>
              <a:rPr lang="en-US" sz="2800" dirty="0"/>
              <a:t> data.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428736"/>
            <a:ext cx="4500594" cy="646331"/>
          </a:xfrm>
          <a:prstGeom prst="rect">
            <a:avLst/>
          </a:prstGeom>
          <a:noFill/>
        </p:spPr>
        <p:txBody>
          <a:bodyPr wrap="square" rtlCol="0">
            <a:spAutoFit/>
          </a:bodyPr>
          <a:lstStyle/>
          <a:p>
            <a:r>
              <a:rPr lang="en-US" sz="3600" dirty="0">
                <a:latin typeface="Consolas" pitchFamily="49" charset="0"/>
              </a:rPr>
              <a:t>Workflow:</a:t>
            </a:r>
          </a:p>
        </p:txBody>
      </p:sp>
      <p:sp>
        <p:nvSpPr>
          <p:cNvPr id="4" name="TextBox 3"/>
          <p:cNvSpPr txBox="1"/>
          <p:nvPr/>
        </p:nvSpPr>
        <p:spPr>
          <a:xfrm>
            <a:off x="1857356" y="2571744"/>
            <a:ext cx="5643602" cy="2062103"/>
          </a:xfrm>
          <a:prstGeom prst="rect">
            <a:avLst/>
          </a:prstGeom>
          <a:noFill/>
        </p:spPr>
        <p:txBody>
          <a:bodyPr wrap="square" rtlCol="0">
            <a:spAutoFit/>
          </a:bodyPr>
          <a:lstStyle/>
          <a:p>
            <a:pPr>
              <a:buFont typeface="Courier New" pitchFamily="49" charset="0"/>
              <a:buChar char="o"/>
            </a:pPr>
            <a:r>
              <a:rPr lang="en-US" sz="3200" dirty="0"/>
              <a:t>Event Trigger</a:t>
            </a:r>
          </a:p>
          <a:p>
            <a:pPr>
              <a:buFont typeface="Courier New" pitchFamily="49" charset="0"/>
              <a:buChar char="o"/>
            </a:pPr>
            <a:r>
              <a:rPr lang="en-US" sz="3200" dirty="0" err="1"/>
              <a:t>Serverless</a:t>
            </a:r>
            <a:r>
              <a:rPr lang="en-US" sz="3200" dirty="0"/>
              <a:t> Function Execution</a:t>
            </a:r>
          </a:p>
          <a:p>
            <a:pPr>
              <a:buFont typeface="Courier New" pitchFamily="49" charset="0"/>
              <a:buChar char="o"/>
            </a:pPr>
            <a:r>
              <a:rPr lang="en-US" sz="3200" dirty="0"/>
              <a:t>Data Processing</a:t>
            </a:r>
          </a:p>
          <a:p>
            <a:pPr>
              <a:buFont typeface="Courier New" pitchFamily="49" charset="0"/>
              <a:buChar char="o"/>
            </a:pPr>
            <a:r>
              <a:rPr lang="en-US" sz="3200" dirty="0"/>
              <a:t>Result Storage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4071966" cy="646331"/>
          </a:xfrm>
          <a:prstGeom prst="rect">
            <a:avLst/>
          </a:prstGeom>
          <a:noFill/>
        </p:spPr>
        <p:txBody>
          <a:bodyPr wrap="square" rtlCol="0">
            <a:spAutoFit/>
          </a:bodyPr>
          <a:lstStyle/>
          <a:p>
            <a:r>
              <a:rPr lang="en-US" sz="3600" dirty="0">
                <a:latin typeface="Consolas" pitchFamily="49" charset="0"/>
              </a:rPr>
              <a:t>Event Trigger:</a:t>
            </a:r>
          </a:p>
        </p:txBody>
      </p:sp>
      <p:sp>
        <p:nvSpPr>
          <p:cNvPr id="4" name="TextBox 3"/>
          <p:cNvSpPr txBox="1"/>
          <p:nvPr/>
        </p:nvSpPr>
        <p:spPr>
          <a:xfrm>
            <a:off x="1500166" y="1500174"/>
            <a:ext cx="6643734" cy="1446550"/>
          </a:xfrm>
          <a:prstGeom prst="rect">
            <a:avLst/>
          </a:prstGeom>
          <a:noFill/>
        </p:spPr>
        <p:txBody>
          <a:bodyPr wrap="square" rtlCol="0">
            <a:spAutoFit/>
          </a:bodyPr>
          <a:lstStyle/>
          <a:p>
            <a:pPr>
              <a:buFont typeface="Arial" pitchFamily="34" charset="0"/>
              <a:buChar char="•"/>
            </a:pPr>
            <a:r>
              <a:rPr lang="en-US" sz="3200" dirty="0"/>
              <a:t>      </a:t>
            </a:r>
            <a:r>
              <a:rPr lang="en-US" sz="2800" dirty="0" err="1"/>
              <a:t>IoT</a:t>
            </a:r>
            <a:r>
              <a:rPr lang="en-US" sz="2800" dirty="0"/>
              <a:t> devices generate events (messages, updates, commands) that trigger </a:t>
            </a:r>
            <a:r>
              <a:rPr lang="en-US" sz="2800" dirty="0" err="1"/>
              <a:t>serverless</a:t>
            </a:r>
            <a:r>
              <a:rPr lang="en-US" sz="2800" dirty="0"/>
              <a:t> functions.</a:t>
            </a:r>
          </a:p>
        </p:txBody>
      </p:sp>
      <p:sp>
        <p:nvSpPr>
          <p:cNvPr id="5" name="TextBox 4"/>
          <p:cNvSpPr txBox="1"/>
          <p:nvPr/>
        </p:nvSpPr>
        <p:spPr>
          <a:xfrm>
            <a:off x="500034" y="3429000"/>
            <a:ext cx="6715172" cy="646331"/>
          </a:xfrm>
          <a:prstGeom prst="rect">
            <a:avLst/>
          </a:prstGeom>
          <a:noFill/>
        </p:spPr>
        <p:txBody>
          <a:bodyPr wrap="square" rtlCol="0">
            <a:spAutoFit/>
          </a:bodyPr>
          <a:lstStyle/>
          <a:p>
            <a:r>
              <a:rPr lang="en-US" sz="3600" dirty="0" err="1"/>
              <a:t>Serverless</a:t>
            </a:r>
            <a:r>
              <a:rPr lang="en-US" sz="3600" dirty="0"/>
              <a:t> </a:t>
            </a:r>
            <a:r>
              <a:rPr lang="en-US" sz="3600" dirty="0">
                <a:latin typeface="Consolas" pitchFamily="49" charset="0"/>
              </a:rPr>
              <a:t>Function</a:t>
            </a:r>
            <a:r>
              <a:rPr lang="en-US" sz="3600" dirty="0"/>
              <a:t> Execution:</a:t>
            </a:r>
          </a:p>
        </p:txBody>
      </p:sp>
      <p:sp>
        <p:nvSpPr>
          <p:cNvPr id="6" name="TextBox 5"/>
          <p:cNvSpPr txBox="1"/>
          <p:nvPr/>
        </p:nvSpPr>
        <p:spPr>
          <a:xfrm>
            <a:off x="1428728" y="4286256"/>
            <a:ext cx="7072362" cy="2092881"/>
          </a:xfrm>
          <a:prstGeom prst="rect">
            <a:avLst/>
          </a:prstGeom>
          <a:noFill/>
        </p:spPr>
        <p:txBody>
          <a:bodyPr wrap="square" rtlCol="0">
            <a:spAutoFit/>
          </a:bodyPr>
          <a:lstStyle/>
          <a:p>
            <a:pPr>
              <a:buFont typeface="Arial" pitchFamily="34" charset="0"/>
              <a:buChar char="•"/>
            </a:pPr>
            <a:r>
              <a:rPr lang="en-US" sz="2800" dirty="0"/>
              <a:t>      Functions are dynamically allocated resources in response to incoming events.</a:t>
            </a:r>
          </a:p>
          <a:p>
            <a:pPr>
              <a:buFont typeface="Arial" pitchFamily="34" charset="0"/>
              <a:buChar char="•"/>
            </a:pPr>
            <a:r>
              <a:rPr lang="en-US" sz="2800" dirty="0"/>
              <a:t>      Parallel execution allows for efficient processing of concurrent </a:t>
            </a:r>
            <a:r>
              <a:rPr lang="en-US" sz="2800" dirty="0" err="1"/>
              <a:t>IoT</a:t>
            </a:r>
            <a:r>
              <a:rPr lang="en-US" sz="2800" dirty="0"/>
              <a:t> data streams.</a:t>
            </a:r>
          </a:p>
          <a:p>
            <a:pPr>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429552" cy="646331"/>
          </a:xfrm>
          <a:prstGeom prst="rect">
            <a:avLst/>
          </a:prstGeom>
          <a:noFill/>
        </p:spPr>
        <p:txBody>
          <a:bodyPr wrap="square" rtlCol="0">
            <a:spAutoFit/>
          </a:bodyPr>
          <a:lstStyle/>
          <a:p>
            <a:r>
              <a:rPr lang="en-US" sz="3600" dirty="0">
                <a:latin typeface="Consolas" pitchFamily="49" charset="0"/>
              </a:rPr>
              <a:t>Data Processing:</a:t>
            </a:r>
          </a:p>
        </p:txBody>
      </p:sp>
      <p:sp>
        <p:nvSpPr>
          <p:cNvPr id="3" name="TextBox 2"/>
          <p:cNvSpPr txBox="1"/>
          <p:nvPr/>
        </p:nvSpPr>
        <p:spPr>
          <a:xfrm>
            <a:off x="1214414" y="1285860"/>
            <a:ext cx="7286676" cy="1384995"/>
          </a:xfrm>
          <a:prstGeom prst="rect">
            <a:avLst/>
          </a:prstGeom>
          <a:noFill/>
        </p:spPr>
        <p:txBody>
          <a:bodyPr wrap="square" rtlCol="0">
            <a:spAutoFit/>
          </a:bodyPr>
          <a:lstStyle/>
          <a:p>
            <a:pPr>
              <a:buFont typeface="Arial" pitchFamily="34" charset="0"/>
              <a:buChar char="•"/>
            </a:pPr>
            <a:r>
              <a:rPr lang="en-US" sz="2800" dirty="0"/>
              <a:t>     Each function processes a specific aspect of </a:t>
            </a:r>
            <a:r>
              <a:rPr lang="en-US" sz="2800" dirty="0" err="1"/>
              <a:t>IoT</a:t>
            </a:r>
            <a:r>
              <a:rPr lang="en-US" sz="2800" dirty="0"/>
              <a:t> data, applying business logic, analytics, or transformation.</a:t>
            </a:r>
          </a:p>
        </p:txBody>
      </p:sp>
      <p:sp>
        <p:nvSpPr>
          <p:cNvPr id="4" name="TextBox 3"/>
          <p:cNvSpPr txBox="1"/>
          <p:nvPr/>
        </p:nvSpPr>
        <p:spPr>
          <a:xfrm>
            <a:off x="785786" y="3000372"/>
            <a:ext cx="4714908" cy="646331"/>
          </a:xfrm>
          <a:prstGeom prst="rect">
            <a:avLst/>
          </a:prstGeom>
          <a:noFill/>
        </p:spPr>
        <p:txBody>
          <a:bodyPr wrap="square" rtlCol="0">
            <a:spAutoFit/>
          </a:bodyPr>
          <a:lstStyle/>
          <a:p>
            <a:r>
              <a:rPr lang="en-US" sz="3600" dirty="0">
                <a:latin typeface="Consolas" pitchFamily="49" charset="0"/>
              </a:rPr>
              <a:t>Result Storage:</a:t>
            </a:r>
          </a:p>
        </p:txBody>
      </p:sp>
      <p:sp>
        <p:nvSpPr>
          <p:cNvPr id="5" name="TextBox 4"/>
          <p:cNvSpPr txBox="1"/>
          <p:nvPr/>
        </p:nvSpPr>
        <p:spPr>
          <a:xfrm>
            <a:off x="1071538" y="3929066"/>
            <a:ext cx="7429552" cy="1384995"/>
          </a:xfrm>
          <a:prstGeom prst="rect">
            <a:avLst/>
          </a:prstGeom>
          <a:noFill/>
        </p:spPr>
        <p:txBody>
          <a:bodyPr wrap="square" rtlCol="0">
            <a:spAutoFit/>
          </a:bodyPr>
          <a:lstStyle/>
          <a:p>
            <a:pPr>
              <a:buFont typeface="Arial" pitchFamily="34" charset="0"/>
              <a:buChar char="•"/>
            </a:pPr>
            <a:r>
              <a:rPr lang="en-US" sz="2800" dirty="0"/>
              <a:t>      Processed data is stored in cloud storage for further analysis, reporting, or integration with downstream systems.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7429552" cy="646331"/>
          </a:xfrm>
          <a:prstGeom prst="rect">
            <a:avLst/>
          </a:prstGeom>
          <a:noFill/>
        </p:spPr>
        <p:txBody>
          <a:bodyPr wrap="square" rtlCol="0">
            <a:spAutoFit/>
          </a:bodyPr>
          <a:lstStyle/>
          <a:p>
            <a:r>
              <a:rPr lang="en-US" sz="3600" dirty="0">
                <a:latin typeface="Consolas" pitchFamily="49" charset="0"/>
              </a:rPr>
              <a:t>Benefits:</a:t>
            </a:r>
          </a:p>
        </p:txBody>
      </p:sp>
      <p:sp>
        <p:nvSpPr>
          <p:cNvPr id="3" name="TextBox 2"/>
          <p:cNvSpPr txBox="1"/>
          <p:nvPr/>
        </p:nvSpPr>
        <p:spPr>
          <a:xfrm>
            <a:off x="857224" y="1500174"/>
            <a:ext cx="7286676" cy="4247317"/>
          </a:xfrm>
          <a:prstGeom prst="rect">
            <a:avLst/>
          </a:prstGeom>
          <a:noFill/>
        </p:spPr>
        <p:txBody>
          <a:bodyPr wrap="square" rtlCol="0">
            <a:spAutoFit/>
          </a:bodyPr>
          <a:lstStyle/>
          <a:p>
            <a:r>
              <a:rPr lang="en-US" sz="2400" b="1" dirty="0">
                <a:latin typeface="Consolas" pitchFamily="49" charset="0"/>
              </a:rPr>
              <a:t>Scalability:</a:t>
            </a:r>
            <a:endParaRPr lang="en-US" sz="2400" dirty="0">
              <a:latin typeface="Consolas" pitchFamily="49" charset="0"/>
            </a:endParaRPr>
          </a:p>
          <a:p>
            <a:r>
              <a:rPr lang="en-US" sz="2000" dirty="0"/>
              <a:t>	Automatic scaling accommodates varying workloads,    ensuring optimal resource utilization.</a:t>
            </a:r>
          </a:p>
          <a:p>
            <a:endParaRPr lang="en-US" sz="2000" dirty="0"/>
          </a:p>
          <a:p>
            <a:r>
              <a:rPr lang="en-US" sz="2400" b="1" dirty="0"/>
              <a:t>Cost-Efficiency:</a:t>
            </a:r>
            <a:endParaRPr lang="en-US" sz="2400" dirty="0"/>
          </a:p>
          <a:p>
            <a:pPr lvl="1"/>
            <a:r>
              <a:rPr lang="en-US" sz="2000" dirty="0"/>
              <a:t>	Pay-per-execution pricing minimizes costs by charging only</a:t>
            </a:r>
          </a:p>
          <a:p>
            <a:pPr lvl="1"/>
            <a:r>
              <a:rPr lang="en-US" sz="2000" dirty="0"/>
              <a:t>for actual processing.</a:t>
            </a:r>
          </a:p>
          <a:p>
            <a:pPr lvl="1"/>
            <a:endParaRPr lang="en-US" sz="2000" dirty="0"/>
          </a:p>
          <a:p>
            <a:r>
              <a:rPr lang="en-US" sz="2400" b="1" dirty="0"/>
              <a:t>Development Velocity:</a:t>
            </a:r>
            <a:endParaRPr lang="en-US" sz="2400" dirty="0"/>
          </a:p>
          <a:p>
            <a:pPr lvl="1"/>
            <a:r>
              <a:rPr lang="en-US" sz="2000" dirty="0"/>
              <a:t>	Developers focus on business logic, accelerating application development and deployment.</a:t>
            </a:r>
          </a:p>
          <a:p>
            <a:endParaRPr lang="en-US" sz="20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6929486" cy="646331"/>
          </a:xfrm>
          <a:prstGeom prst="rect">
            <a:avLst/>
          </a:prstGeom>
          <a:noFill/>
        </p:spPr>
        <p:txBody>
          <a:bodyPr wrap="square" rtlCol="0">
            <a:spAutoFit/>
          </a:bodyPr>
          <a:lstStyle/>
          <a:p>
            <a:r>
              <a:rPr lang="en-US" sz="3600" dirty="0">
                <a:latin typeface="Consolas" pitchFamily="49" charset="0"/>
              </a:rPr>
              <a:t>Challenges:</a:t>
            </a:r>
          </a:p>
        </p:txBody>
      </p:sp>
      <p:sp>
        <p:nvSpPr>
          <p:cNvPr id="3" name="TextBox 2"/>
          <p:cNvSpPr txBox="1"/>
          <p:nvPr/>
        </p:nvSpPr>
        <p:spPr>
          <a:xfrm>
            <a:off x="1285852" y="1357298"/>
            <a:ext cx="6929486" cy="4616648"/>
          </a:xfrm>
          <a:prstGeom prst="rect">
            <a:avLst/>
          </a:prstGeom>
          <a:noFill/>
        </p:spPr>
        <p:txBody>
          <a:bodyPr wrap="square" rtlCol="0">
            <a:spAutoFit/>
          </a:bodyPr>
          <a:lstStyle/>
          <a:p>
            <a:r>
              <a:rPr lang="en-US" sz="2800" b="1" dirty="0">
                <a:latin typeface="Consolas" pitchFamily="49" charset="0"/>
              </a:rPr>
              <a:t>Cold Starts:</a:t>
            </a:r>
            <a:endParaRPr lang="en-US" sz="2800" dirty="0">
              <a:latin typeface="Consolas" pitchFamily="49" charset="0"/>
            </a:endParaRPr>
          </a:p>
          <a:p>
            <a:pPr lvl="1"/>
            <a:r>
              <a:rPr lang="en-US" sz="2400" dirty="0"/>
              <a:t>	Latency due to cold starts may impact the responsiveness of </a:t>
            </a:r>
            <a:r>
              <a:rPr lang="en-US" sz="2400" dirty="0" err="1"/>
              <a:t>serverless</a:t>
            </a:r>
            <a:r>
              <a:rPr lang="en-US" sz="2400" dirty="0"/>
              <a:t> functions.</a:t>
            </a:r>
          </a:p>
          <a:p>
            <a:pPr lvl="1"/>
            <a:endParaRPr lang="en-US" sz="2400" dirty="0"/>
          </a:p>
          <a:p>
            <a:r>
              <a:rPr lang="en-US" sz="2800" b="1" dirty="0">
                <a:latin typeface="Consolas" pitchFamily="49" charset="0"/>
              </a:rPr>
              <a:t>State Management:</a:t>
            </a:r>
            <a:endParaRPr lang="en-US" sz="2800" dirty="0">
              <a:latin typeface="Consolas" pitchFamily="49" charset="0"/>
            </a:endParaRPr>
          </a:p>
          <a:p>
            <a:pPr lvl="1"/>
            <a:r>
              <a:rPr lang="en-US" sz="2400" dirty="0"/>
              <a:t>	Handling </a:t>
            </a:r>
            <a:r>
              <a:rPr lang="en-US" sz="2400" dirty="0" err="1"/>
              <a:t>stateful</a:t>
            </a:r>
            <a:r>
              <a:rPr lang="en-US" sz="2400" dirty="0"/>
              <a:t> operations across distributed functions requires careful design</a:t>
            </a:r>
          </a:p>
          <a:p>
            <a:pPr lvl="1"/>
            <a:r>
              <a:rPr lang="en-US" sz="2400" dirty="0"/>
              <a:t>.</a:t>
            </a:r>
          </a:p>
          <a:p>
            <a:r>
              <a:rPr lang="en-US" sz="2800" b="1" dirty="0">
                <a:latin typeface="Consolas" pitchFamily="49" charset="0"/>
              </a:rPr>
              <a:t>Integration Complexity:</a:t>
            </a:r>
            <a:endParaRPr lang="en-US" sz="2800" dirty="0">
              <a:latin typeface="Consolas" pitchFamily="49" charset="0"/>
            </a:endParaRPr>
          </a:p>
          <a:p>
            <a:pPr lvl="1"/>
            <a:r>
              <a:rPr lang="en-US" sz="2400" dirty="0"/>
              <a:t>	Integration with </a:t>
            </a:r>
            <a:r>
              <a:rPr lang="en-US" sz="2400" dirty="0" err="1"/>
              <a:t>IoT</a:t>
            </a:r>
            <a:r>
              <a:rPr lang="en-US" sz="2400" dirty="0"/>
              <a:t> platforms and other services demands thoughtful architecture.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5786478" cy="707886"/>
          </a:xfrm>
          <a:prstGeom prst="rect">
            <a:avLst/>
          </a:prstGeom>
          <a:noFill/>
        </p:spPr>
        <p:txBody>
          <a:bodyPr wrap="square" rtlCol="0">
            <a:spAutoFit/>
          </a:bodyPr>
          <a:lstStyle/>
          <a:p>
            <a:r>
              <a:rPr lang="en-US" sz="4000" dirty="0">
                <a:latin typeface="Consolas" pitchFamily="49" charset="0"/>
              </a:rPr>
              <a:t>Conclusion:</a:t>
            </a:r>
          </a:p>
        </p:txBody>
      </p:sp>
      <p:sp>
        <p:nvSpPr>
          <p:cNvPr id="3" name="TextBox 2"/>
          <p:cNvSpPr txBox="1"/>
          <p:nvPr/>
        </p:nvSpPr>
        <p:spPr>
          <a:xfrm>
            <a:off x="857224" y="1643050"/>
            <a:ext cx="7715304" cy="3539430"/>
          </a:xfrm>
          <a:prstGeom prst="rect">
            <a:avLst/>
          </a:prstGeom>
          <a:noFill/>
        </p:spPr>
        <p:txBody>
          <a:bodyPr wrap="square" rtlCol="0">
            <a:spAutoFit/>
          </a:bodyPr>
          <a:lstStyle/>
          <a:p>
            <a:pPr algn="just"/>
            <a:r>
              <a:rPr lang="en-US" sz="2800" dirty="0"/>
              <a:t>	</a:t>
            </a:r>
            <a:r>
              <a:rPr lang="en-US" sz="2800" dirty="0" err="1"/>
              <a:t>Serverless</a:t>
            </a:r>
            <a:r>
              <a:rPr lang="en-US" sz="2800" dirty="0"/>
              <a:t> </a:t>
            </a:r>
            <a:r>
              <a:rPr lang="en-US" sz="2800" dirty="0" err="1"/>
              <a:t>IoT</a:t>
            </a:r>
            <a:r>
              <a:rPr lang="en-US" sz="2800" dirty="0"/>
              <a:t> data processing represents a paradigm shift in the way we handle and derive insights from the vast streams of data generated by Internet of Things (</a:t>
            </a:r>
            <a:r>
              <a:rPr lang="en-US" sz="2800" dirty="0" err="1"/>
              <a:t>IoT</a:t>
            </a:r>
            <a:r>
              <a:rPr lang="en-US" sz="2800" dirty="0"/>
              <a:t>) devices. This innovative approach leverages </a:t>
            </a:r>
            <a:r>
              <a:rPr lang="en-US" sz="2800" dirty="0" err="1"/>
              <a:t>serverless</a:t>
            </a:r>
            <a:r>
              <a:rPr lang="en-US" sz="2800" dirty="0"/>
              <a:t> computing platforms to provide a scalable, cost-effective, and agile solution to the challenges posed by the dynamic nature of </a:t>
            </a:r>
            <a:r>
              <a:rPr lang="en-US" sz="2800" dirty="0" err="1"/>
              <a:t>IoT</a:t>
            </a:r>
            <a:r>
              <a:rPr lang="en-US" sz="2800" dirty="0"/>
              <a:t> workloads.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FFD901E-2E9D-6329-628A-86DE3BA3687D}"/>
              </a:ext>
            </a:extLst>
          </p:cNvPr>
          <p:cNvSpPr txBox="1"/>
          <p:nvPr/>
        </p:nvSpPr>
        <p:spPr>
          <a:xfrm>
            <a:off x="1556132" y="1142999"/>
            <a:ext cx="604550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ea typeface="Calibri"/>
                <a:cs typeface="Calibri"/>
              </a:rPr>
              <a:t>Team Members</a:t>
            </a:r>
          </a:p>
          <a:p>
            <a:pPr algn="l"/>
            <a:endParaRPr lang="en-US" dirty="0">
              <a:ea typeface="Calibri"/>
              <a:cs typeface="Calibri"/>
            </a:endParaRPr>
          </a:p>
        </p:txBody>
      </p:sp>
      <p:sp>
        <p:nvSpPr>
          <p:cNvPr id="3" name="TextBox 2">
            <a:extLst>
              <a:ext uri="{FF2B5EF4-FFF2-40B4-BE49-F238E27FC236}">
                <a16:creationId xmlns:a16="http://schemas.microsoft.com/office/drawing/2014/main" xmlns="" id="{E78D9720-1DF9-A058-9FBD-3E6AFD4CC9AE}"/>
              </a:ext>
            </a:extLst>
          </p:cNvPr>
          <p:cNvSpPr txBox="1"/>
          <p:nvPr/>
        </p:nvSpPr>
        <p:spPr>
          <a:xfrm>
            <a:off x="2575192" y="2244686"/>
            <a:ext cx="560483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err="1">
                <a:ea typeface="Calibri"/>
                <a:cs typeface="Calibri"/>
              </a:rPr>
              <a:t>Selvalakshimi</a:t>
            </a:r>
            <a:r>
              <a:rPr lang="en-US" sz="3600" dirty="0">
                <a:ea typeface="Calibri"/>
                <a:cs typeface="Calibri"/>
              </a:rPr>
              <a:t> G</a:t>
            </a:r>
            <a:endParaRPr lang="en-US" sz="3600">
              <a:ea typeface="Calibri"/>
              <a:cs typeface="Calibri"/>
            </a:endParaRPr>
          </a:p>
          <a:p>
            <a:pPr algn="just"/>
            <a:r>
              <a:rPr lang="en-US" sz="3600" dirty="0" err="1">
                <a:ea typeface="Calibri"/>
                <a:cs typeface="Calibri"/>
              </a:rPr>
              <a:t>keerthana</a:t>
            </a:r>
            <a:r>
              <a:rPr lang="en-US" sz="3600" dirty="0">
                <a:ea typeface="Calibri"/>
                <a:cs typeface="Calibri"/>
              </a:rPr>
              <a:t> J</a:t>
            </a:r>
          </a:p>
          <a:p>
            <a:pPr algn="just"/>
            <a:r>
              <a:rPr lang="en-US" sz="3600" dirty="0">
                <a:ea typeface="Calibri"/>
                <a:cs typeface="Calibri"/>
              </a:rPr>
              <a:t>Nithya A</a:t>
            </a:r>
          </a:p>
          <a:p>
            <a:pPr algn="just"/>
            <a:r>
              <a:rPr lang="en-US" sz="3600" dirty="0" err="1">
                <a:ea typeface="Calibri"/>
                <a:cs typeface="Calibri"/>
              </a:rPr>
              <a:t>Vengadeshwari</a:t>
            </a:r>
            <a:r>
              <a:rPr lang="en-US" sz="3600" dirty="0">
                <a:ea typeface="Calibri"/>
                <a:cs typeface="Calibri"/>
              </a:rPr>
              <a:t> M</a:t>
            </a:r>
          </a:p>
          <a:p>
            <a:pPr algn="just"/>
            <a:r>
              <a:rPr lang="en-US" sz="3600" dirty="0">
                <a:ea typeface="Calibri"/>
                <a:cs typeface="Calibri"/>
              </a:rPr>
              <a:t>Prasanna Balaji C</a:t>
            </a:r>
          </a:p>
          <a:p>
            <a:pPr algn="l"/>
            <a:endParaRPr lang="en-US" dirty="0">
              <a:ea typeface="Calibri"/>
              <a:cs typeface="Calibri"/>
            </a:endParaRPr>
          </a:p>
        </p:txBody>
      </p:sp>
    </p:spTree>
    <p:extLst>
      <p:ext uri="{BB962C8B-B14F-4D97-AF65-F5344CB8AC3E}">
        <p14:creationId xmlns:p14="http://schemas.microsoft.com/office/powerpoint/2010/main" xmlns="" val="391513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7643866" cy="4401205"/>
          </a:xfrm>
          <a:prstGeom prst="rect">
            <a:avLst/>
          </a:prstGeom>
          <a:noFill/>
        </p:spPr>
        <p:txBody>
          <a:bodyPr wrap="square" rtlCol="0">
            <a:spAutoFit/>
          </a:bodyPr>
          <a:lstStyle/>
          <a:p>
            <a:r>
              <a:rPr lang="en-US" sz="2400" dirty="0"/>
              <a:t>	</a:t>
            </a:r>
            <a:r>
              <a:rPr lang="en-US" sz="2800" dirty="0"/>
              <a:t>Problem Statement: Transform your home into a smart living space using IBM Cloud Functions for </a:t>
            </a:r>
            <a:r>
              <a:rPr lang="en-US" sz="2800" dirty="0" err="1"/>
              <a:t>IoT</a:t>
            </a:r>
            <a:r>
              <a:rPr lang="en-US" sz="2800" dirty="0"/>
              <a:t> data processing. Collect data from smart devices like thermostats, motion sensors, and cameras, and process it in real-time. Automate routines for energy efficiency and home security. Store and analyze data in IBM Cloud Object Storage to gain valuable insights into your smart home. Experience the convenience and peace of mind of a </a:t>
            </a:r>
            <a:r>
              <a:rPr lang="en-US" sz="2800" dirty="0" err="1"/>
              <a:t>serverless</a:t>
            </a:r>
            <a:r>
              <a:rPr lang="en-US" sz="2800" dirty="0"/>
              <a:t> smart home!</a:t>
            </a:r>
          </a:p>
        </p:txBody>
      </p:sp>
      <p:sp>
        <p:nvSpPr>
          <p:cNvPr id="4" name="TextBox 3"/>
          <p:cNvSpPr txBox="1"/>
          <p:nvPr/>
        </p:nvSpPr>
        <p:spPr>
          <a:xfrm>
            <a:off x="571472" y="642918"/>
            <a:ext cx="5572164" cy="646331"/>
          </a:xfrm>
          <a:prstGeom prst="rect">
            <a:avLst/>
          </a:prstGeom>
          <a:noFill/>
        </p:spPr>
        <p:txBody>
          <a:bodyPr wrap="square" rtlCol="0">
            <a:spAutoFit/>
          </a:bodyPr>
          <a:lstStyle/>
          <a:p>
            <a:r>
              <a:rPr lang="en-US" sz="3600" dirty="0">
                <a:latin typeface="Consolas" pitchFamily="49" charset="0"/>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643050"/>
            <a:ext cx="7572428" cy="4401205"/>
          </a:xfrm>
          <a:prstGeom prst="rect">
            <a:avLst/>
          </a:prstGeom>
          <a:noFill/>
        </p:spPr>
        <p:txBody>
          <a:bodyPr wrap="square" rtlCol="0">
            <a:spAutoFit/>
          </a:bodyPr>
          <a:lstStyle/>
          <a:p>
            <a:pPr algn="just"/>
            <a:r>
              <a:rPr lang="en-US" sz="2000" dirty="0">
                <a:latin typeface="Comic Sans MS" pitchFamily="66" charset="0"/>
              </a:rPr>
              <a:t>	</a:t>
            </a:r>
            <a:r>
              <a:rPr lang="en-US" sz="2800" dirty="0" err="1"/>
              <a:t>Serverless</a:t>
            </a:r>
            <a:r>
              <a:rPr lang="en-US" sz="2800" dirty="0"/>
              <a:t> </a:t>
            </a:r>
            <a:r>
              <a:rPr lang="en-US" sz="2800" dirty="0" err="1"/>
              <a:t>IoT</a:t>
            </a:r>
            <a:r>
              <a:rPr lang="en-US" sz="2800" dirty="0"/>
              <a:t> (Internet of Things) data processing represents an innovative paradigm in cloud computing, providing a scalable and efficient approach to handle the massive volumes of data generated by </a:t>
            </a:r>
            <a:r>
              <a:rPr lang="en-US" sz="2800" dirty="0" err="1"/>
              <a:t>IoT</a:t>
            </a:r>
            <a:r>
              <a:rPr lang="en-US" sz="2800" dirty="0"/>
              <a:t> devices. In this context, </a:t>
            </a:r>
            <a:r>
              <a:rPr lang="en-US" sz="2800" dirty="0" err="1"/>
              <a:t>serverless</a:t>
            </a:r>
            <a:r>
              <a:rPr lang="en-US" sz="2800" dirty="0"/>
              <a:t> computing platforms, such as AWS Lambda, Azure Functions, and Google Cloud Functions, enable developers to focus solely on crafting the processing logic for incoming </a:t>
            </a:r>
            <a:r>
              <a:rPr lang="en-US" sz="2800" dirty="0" err="1"/>
              <a:t>IoT</a:t>
            </a:r>
            <a:r>
              <a:rPr lang="en-US" sz="2800" dirty="0"/>
              <a:t> data without managing the underlying infrastructure.</a:t>
            </a:r>
          </a:p>
        </p:txBody>
      </p:sp>
      <p:sp>
        <p:nvSpPr>
          <p:cNvPr id="3" name="TextBox 2"/>
          <p:cNvSpPr txBox="1"/>
          <p:nvPr/>
        </p:nvSpPr>
        <p:spPr>
          <a:xfrm>
            <a:off x="500034" y="714356"/>
            <a:ext cx="4786346" cy="646331"/>
          </a:xfrm>
          <a:prstGeom prst="rect">
            <a:avLst/>
          </a:prstGeom>
          <a:noFill/>
        </p:spPr>
        <p:txBody>
          <a:bodyPr wrap="square" rtlCol="0">
            <a:spAutoFit/>
          </a:bodyPr>
          <a:lstStyle/>
          <a:p>
            <a:r>
              <a:rPr lang="en-US" sz="3600" dirty="0">
                <a:latin typeface="Consolas" pitchFamily="49" charset="0"/>
                <a:ea typeface="Arial Unicode MS" pitchFamily="34" charset="-128"/>
                <a:cs typeface="Arial Unicode MS" pitchFamily="34" charset="-128"/>
              </a:rPr>
              <a:t>Abstraction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857232"/>
            <a:ext cx="4857784" cy="646331"/>
          </a:xfrm>
          <a:prstGeom prst="rect">
            <a:avLst/>
          </a:prstGeom>
          <a:noFill/>
        </p:spPr>
        <p:txBody>
          <a:bodyPr wrap="square" rtlCol="0">
            <a:spAutoFit/>
          </a:bodyPr>
          <a:lstStyle/>
          <a:p>
            <a:r>
              <a:rPr lang="en-US" sz="3600" dirty="0">
                <a:latin typeface="Consolas" pitchFamily="49" charset="0"/>
              </a:rPr>
              <a:t>Introduction:</a:t>
            </a:r>
          </a:p>
        </p:txBody>
      </p:sp>
      <p:sp>
        <p:nvSpPr>
          <p:cNvPr id="4" name="TextBox 3"/>
          <p:cNvSpPr txBox="1"/>
          <p:nvPr/>
        </p:nvSpPr>
        <p:spPr>
          <a:xfrm>
            <a:off x="785786" y="1785926"/>
            <a:ext cx="7358114" cy="3539430"/>
          </a:xfrm>
          <a:prstGeom prst="rect">
            <a:avLst/>
          </a:prstGeom>
          <a:noFill/>
        </p:spPr>
        <p:txBody>
          <a:bodyPr wrap="square" rtlCol="0">
            <a:spAutoFit/>
          </a:bodyPr>
          <a:lstStyle/>
          <a:p>
            <a:pPr algn="just"/>
            <a:r>
              <a:rPr lang="en-US" sz="2800" dirty="0"/>
              <a:t>	</a:t>
            </a:r>
            <a:r>
              <a:rPr lang="en-US" sz="2800" dirty="0" err="1"/>
              <a:t>Serverless</a:t>
            </a:r>
            <a:r>
              <a:rPr lang="en-US" sz="2800" dirty="0"/>
              <a:t> </a:t>
            </a:r>
            <a:r>
              <a:rPr lang="en-US" sz="2800" dirty="0" err="1"/>
              <a:t>IoT</a:t>
            </a:r>
            <a:r>
              <a:rPr lang="en-US" sz="2800" dirty="0"/>
              <a:t> data processing involves the seamless orchestration of </a:t>
            </a:r>
            <a:r>
              <a:rPr lang="en-US" sz="2800" dirty="0" err="1"/>
              <a:t>serverless</a:t>
            </a:r>
            <a:r>
              <a:rPr lang="en-US" sz="2800" dirty="0"/>
              <a:t> functions that respond to events triggered by incoming </a:t>
            </a:r>
            <a:r>
              <a:rPr lang="en-US" sz="2800" dirty="0" err="1"/>
              <a:t>IoT</a:t>
            </a:r>
            <a:r>
              <a:rPr lang="en-US" sz="2800" dirty="0"/>
              <a:t> data. These events may include device telemetry, sensor readings, or command requests. The </a:t>
            </a:r>
            <a:r>
              <a:rPr lang="en-US" sz="2800" dirty="0" err="1"/>
              <a:t>serverless</a:t>
            </a:r>
            <a:r>
              <a:rPr lang="en-US" sz="2800" dirty="0"/>
              <a:t> architecture's </a:t>
            </a:r>
            <a:r>
              <a:rPr lang="en-US" sz="2800" dirty="0" err="1"/>
              <a:t>autoscaling</a:t>
            </a:r>
            <a:r>
              <a:rPr lang="en-US" sz="2800" dirty="0"/>
              <a:t> capabilities make it well-suited for handling sporadic bursts of data, typical in </a:t>
            </a:r>
            <a:r>
              <a:rPr lang="en-US" sz="2800" dirty="0" err="1"/>
              <a:t>IoT</a:t>
            </a:r>
            <a:r>
              <a:rPr lang="en-US" sz="2800" dirty="0"/>
              <a:t>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857232"/>
            <a:ext cx="7786742" cy="707886"/>
          </a:xfrm>
          <a:prstGeom prst="rect">
            <a:avLst/>
          </a:prstGeom>
          <a:noFill/>
        </p:spPr>
        <p:txBody>
          <a:bodyPr wrap="square" rtlCol="0">
            <a:spAutoFit/>
          </a:bodyPr>
          <a:lstStyle/>
          <a:p>
            <a:r>
              <a:rPr lang="en-US" sz="4000" dirty="0">
                <a:latin typeface="Consolas" pitchFamily="49" charset="0"/>
              </a:rPr>
              <a:t>Components:</a:t>
            </a:r>
          </a:p>
        </p:txBody>
      </p:sp>
      <p:sp>
        <p:nvSpPr>
          <p:cNvPr id="3" name="TextBox 2"/>
          <p:cNvSpPr txBox="1"/>
          <p:nvPr/>
        </p:nvSpPr>
        <p:spPr>
          <a:xfrm>
            <a:off x="1571604" y="2071678"/>
            <a:ext cx="7358114" cy="2062103"/>
          </a:xfrm>
          <a:prstGeom prst="rect">
            <a:avLst/>
          </a:prstGeom>
          <a:noFill/>
        </p:spPr>
        <p:txBody>
          <a:bodyPr wrap="square" rtlCol="0">
            <a:spAutoFit/>
          </a:bodyPr>
          <a:lstStyle/>
          <a:p>
            <a:pPr>
              <a:buFont typeface="Courier New" pitchFamily="49" charset="0"/>
              <a:buChar char="o"/>
            </a:pPr>
            <a:r>
              <a:rPr lang="en-US" sz="3200" dirty="0"/>
              <a:t>  </a:t>
            </a:r>
            <a:r>
              <a:rPr lang="en-US" sz="3200" dirty="0" err="1"/>
              <a:t>Serverless</a:t>
            </a:r>
            <a:r>
              <a:rPr lang="en-US" sz="3200" dirty="0"/>
              <a:t> Functions</a:t>
            </a:r>
          </a:p>
          <a:p>
            <a:pPr>
              <a:buFont typeface="Courier New" pitchFamily="49" charset="0"/>
              <a:buChar char="o"/>
            </a:pPr>
            <a:r>
              <a:rPr lang="en-US" sz="3200" dirty="0"/>
              <a:t>  Event Triggers</a:t>
            </a:r>
          </a:p>
          <a:p>
            <a:pPr>
              <a:buFont typeface="Courier New" pitchFamily="49" charset="0"/>
              <a:buChar char="o"/>
            </a:pPr>
            <a:r>
              <a:rPr lang="en-US" sz="3200" dirty="0"/>
              <a:t>  Data Storage</a:t>
            </a:r>
          </a:p>
          <a:p>
            <a:pPr>
              <a:buFont typeface="Courier New" pitchFamily="49" charset="0"/>
              <a:buChar char="o"/>
            </a:pPr>
            <a:r>
              <a:rPr lang="en-US" sz="3200" dirty="0"/>
              <a:t>  Security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85794"/>
            <a:ext cx="6429420" cy="646331"/>
          </a:xfrm>
          <a:prstGeom prst="rect">
            <a:avLst/>
          </a:prstGeom>
          <a:noFill/>
        </p:spPr>
        <p:txBody>
          <a:bodyPr wrap="square" rtlCol="0">
            <a:spAutoFit/>
          </a:bodyPr>
          <a:lstStyle/>
          <a:p>
            <a:r>
              <a:rPr lang="en-US" sz="3600" dirty="0" err="1">
                <a:latin typeface="Consolas" pitchFamily="49" charset="0"/>
              </a:rPr>
              <a:t>Serverless</a:t>
            </a:r>
            <a:r>
              <a:rPr lang="en-US" sz="3600" dirty="0">
                <a:latin typeface="Consolas" pitchFamily="49" charset="0"/>
              </a:rPr>
              <a:t> Functions:</a:t>
            </a:r>
          </a:p>
        </p:txBody>
      </p:sp>
      <p:sp>
        <p:nvSpPr>
          <p:cNvPr id="3" name="TextBox 2"/>
          <p:cNvSpPr txBox="1"/>
          <p:nvPr/>
        </p:nvSpPr>
        <p:spPr>
          <a:xfrm>
            <a:off x="1285852" y="1928802"/>
            <a:ext cx="7000924" cy="2677656"/>
          </a:xfrm>
          <a:prstGeom prst="rect">
            <a:avLst/>
          </a:prstGeom>
          <a:noFill/>
        </p:spPr>
        <p:txBody>
          <a:bodyPr wrap="square" rtlCol="0">
            <a:spAutoFit/>
          </a:bodyPr>
          <a:lstStyle/>
          <a:p>
            <a:pPr>
              <a:buFont typeface="Arial" pitchFamily="34" charset="0"/>
              <a:buChar char="•"/>
            </a:pPr>
            <a:r>
              <a:rPr lang="en-US" sz="2800" dirty="0"/>
              <a:t>    </a:t>
            </a:r>
            <a:r>
              <a:rPr lang="en-US" sz="2800" dirty="0" err="1"/>
              <a:t>Microservices</a:t>
            </a:r>
            <a:r>
              <a:rPr lang="en-US" sz="2800" dirty="0"/>
              <a:t>-like functions encapsulate the processing logic, promoting modularity and scalability.</a:t>
            </a:r>
          </a:p>
          <a:p>
            <a:pPr>
              <a:buFont typeface="Arial" pitchFamily="34" charset="0"/>
              <a:buChar char="•"/>
            </a:pPr>
            <a:r>
              <a:rPr lang="en-US" sz="2800" dirty="0"/>
              <a:t>    Each function handles a specific task, enabling parallel and distributed processing.</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857232"/>
            <a:ext cx="6929486" cy="646331"/>
          </a:xfrm>
          <a:prstGeom prst="rect">
            <a:avLst/>
          </a:prstGeom>
          <a:noFill/>
        </p:spPr>
        <p:txBody>
          <a:bodyPr wrap="square" rtlCol="0">
            <a:spAutoFit/>
          </a:bodyPr>
          <a:lstStyle/>
          <a:p>
            <a:r>
              <a:rPr lang="en-US" sz="3600" dirty="0">
                <a:latin typeface="Consolas" pitchFamily="49" charset="0"/>
              </a:rPr>
              <a:t>Event Triggers:</a:t>
            </a:r>
          </a:p>
        </p:txBody>
      </p:sp>
      <p:sp>
        <p:nvSpPr>
          <p:cNvPr id="3" name="TextBox 2"/>
          <p:cNvSpPr txBox="1"/>
          <p:nvPr/>
        </p:nvSpPr>
        <p:spPr>
          <a:xfrm>
            <a:off x="1142976" y="1928802"/>
            <a:ext cx="7000924" cy="3108543"/>
          </a:xfrm>
          <a:prstGeom prst="rect">
            <a:avLst/>
          </a:prstGeom>
          <a:noFill/>
        </p:spPr>
        <p:txBody>
          <a:bodyPr wrap="square" rtlCol="0">
            <a:spAutoFit/>
          </a:bodyPr>
          <a:lstStyle/>
          <a:p>
            <a:pPr>
              <a:buFont typeface="Arial" pitchFamily="34" charset="0"/>
              <a:buChar char="•"/>
            </a:pPr>
            <a:r>
              <a:rPr lang="en-US" sz="2800" dirty="0"/>
              <a:t>    </a:t>
            </a:r>
            <a:r>
              <a:rPr lang="en-US" sz="2800" dirty="0" err="1"/>
              <a:t>IoT</a:t>
            </a:r>
            <a:r>
              <a:rPr lang="en-US" sz="2800" dirty="0"/>
              <a:t> events (e.g., device messages, state changes) act as triggers for </a:t>
            </a:r>
            <a:r>
              <a:rPr lang="en-US" sz="2800" dirty="0" err="1"/>
              <a:t>serverless</a:t>
            </a:r>
            <a:r>
              <a:rPr lang="en-US" sz="2800" dirty="0"/>
              <a:t> functions.</a:t>
            </a:r>
          </a:p>
          <a:p>
            <a:pPr>
              <a:buFont typeface="Arial" pitchFamily="34" charset="0"/>
              <a:buChar char="•"/>
            </a:pPr>
            <a:r>
              <a:rPr lang="en-US" sz="2800" dirty="0"/>
              <a:t>    Integration with </a:t>
            </a:r>
            <a:r>
              <a:rPr lang="en-US" sz="2800" dirty="0" err="1"/>
              <a:t>IoT</a:t>
            </a:r>
            <a:r>
              <a:rPr lang="en-US" sz="2800" dirty="0"/>
              <a:t> platforms (AWS </a:t>
            </a:r>
            <a:r>
              <a:rPr lang="en-US" sz="2800" dirty="0" err="1"/>
              <a:t>IoT</a:t>
            </a:r>
            <a:r>
              <a:rPr lang="en-US" sz="2800" dirty="0"/>
              <a:t> Core, Azure </a:t>
            </a:r>
            <a:r>
              <a:rPr lang="en-US" sz="2800" dirty="0" err="1"/>
              <a:t>IoT</a:t>
            </a:r>
            <a:r>
              <a:rPr lang="en-US" sz="2800" dirty="0"/>
              <a:t> Hub) or event brokers facilitates seamless event handling.</a:t>
            </a:r>
          </a:p>
          <a:p>
            <a:pPr>
              <a:buFont typeface="Arial" pitchFamily="34" charset="0"/>
              <a:buChar char="•"/>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7286676" cy="646331"/>
          </a:xfrm>
          <a:prstGeom prst="rect">
            <a:avLst/>
          </a:prstGeom>
          <a:noFill/>
        </p:spPr>
        <p:txBody>
          <a:bodyPr wrap="square" rtlCol="0">
            <a:spAutoFit/>
          </a:bodyPr>
          <a:lstStyle/>
          <a:p>
            <a:r>
              <a:rPr lang="en-US" sz="3600" dirty="0">
                <a:latin typeface="Consolas" pitchFamily="49" charset="0"/>
              </a:rPr>
              <a:t>Data Storage :</a:t>
            </a:r>
          </a:p>
        </p:txBody>
      </p:sp>
      <p:sp>
        <p:nvSpPr>
          <p:cNvPr id="3" name="TextBox 2"/>
          <p:cNvSpPr txBox="1"/>
          <p:nvPr/>
        </p:nvSpPr>
        <p:spPr>
          <a:xfrm>
            <a:off x="1142976" y="2071678"/>
            <a:ext cx="6715172" cy="3108543"/>
          </a:xfrm>
          <a:prstGeom prst="rect">
            <a:avLst/>
          </a:prstGeom>
          <a:noFill/>
        </p:spPr>
        <p:txBody>
          <a:bodyPr wrap="square" rtlCol="0">
            <a:spAutoFit/>
          </a:bodyPr>
          <a:lstStyle/>
          <a:p>
            <a:pPr>
              <a:buFont typeface="Arial" pitchFamily="34" charset="0"/>
              <a:buChar char="•"/>
            </a:pPr>
            <a:r>
              <a:rPr lang="en-US" sz="2800" dirty="0"/>
              <a:t>    Cloud storage services (e.g., Amazon S3, Azure Blob Storage) store incoming and processed </a:t>
            </a:r>
            <a:r>
              <a:rPr lang="en-US" sz="2800" dirty="0" err="1"/>
              <a:t>IoT</a:t>
            </a:r>
            <a:r>
              <a:rPr lang="en-US" sz="2800" dirty="0"/>
              <a:t> data.</a:t>
            </a:r>
          </a:p>
          <a:p>
            <a:pPr>
              <a:buFont typeface="Arial" pitchFamily="34" charset="0"/>
              <a:buChar char="•"/>
            </a:pPr>
            <a:r>
              <a:rPr lang="en-US" sz="2800" dirty="0"/>
              <a:t>    </a:t>
            </a:r>
            <a:r>
              <a:rPr lang="en-US" sz="2800" dirty="0" err="1"/>
              <a:t>Serverless</a:t>
            </a:r>
            <a:r>
              <a:rPr lang="en-US" sz="2800" dirty="0"/>
              <a:t> functions read from and write to these storage systems, ensuring data persistence.</a:t>
            </a:r>
          </a:p>
          <a:p>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287</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Serverless IOT Data Processing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student</cp:lastModifiedBy>
  <cp:revision>45</cp:revision>
  <dcterms:created xsi:type="dcterms:W3CDTF">2023-10-06T06:54:45Z</dcterms:created>
  <dcterms:modified xsi:type="dcterms:W3CDTF">2023-10-06T10:05:09Z</dcterms:modified>
</cp:coreProperties>
</file>