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87" r:id="rId1"/>
    <p:sldMasterId id="2147484000" r:id="rId2"/>
  </p:sldMasterIdLst>
  <p:notesMasterIdLst>
    <p:notesMasterId r:id="rId35"/>
  </p:notesMasterIdLst>
  <p:handoutMasterIdLst>
    <p:handoutMasterId r:id="rId36"/>
  </p:handoutMasterIdLst>
  <p:sldIdLst>
    <p:sldId id="256" r:id="rId3"/>
    <p:sldId id="257"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21" r:id="rId22"/>
    <p:sldId id="322" r:id="rId23"/>
    <p:sldId id="323" r:id="rId24"/>
    <p:sldId id="324" r:id="rId25"/>
    <p:sldId id="325" r:id="rId26"/>
    <p:sldId id="313" r:id="rId27"/>
    <p:sldId id="314" r:id="rId28"/>
    <p:sldId id="315" r:id="rId29"/>
    <p:sldId id="316" r:id="rId30"/>
    <p:sldId id="317" r:id="rId31"/>
    <p:sldId id="318" r:id="rId32"/>
    <p:sldId id="319" r:id="rId33"/>
    <p:sldId id="320"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0021"/>
    <a:srgbClr val="095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114" d="100"/>
          <a:sy n="114" d="100"/>
        </p:scale>
        <p:origin x="1560" y="108"/>
      </p:cViewPr>
      <p:guideLst>
        <p:guide orient="horz" pos="2160"/>
        <p:guide pos="2880"/>
      </p:guideLst>
    </p:cSldViewPr>
  </p:slideViewPr>
  <p:notesTextViewPr>
    <p:cViewPr>
      <p:scale>
        <a:sx n="1" d="1"/>
        <a:sy n="1" d="1"/>
      </p:scale>
      <p:origin x="0" y="0"/>
    </p:cViewPr>
  </p:notesTextViewPr>
  <p:notesViewPr>
    <p:cSldViewPr snapToGrid="0">
      <p:cViewPr varScale="1">
        <p:scale>
          <a:sx n="88" d="100"/>
          <a:sy n="88" d="100"/>
        </p:scale>
        <p:origin x="296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90417-74EB-421F-95C3-2926A2F57DA8}" type="datetimeFigureOut">
              <a:rPr lang="en-US" smtClean="0"/>
              <a:t>11/4/2016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FC494-5E5B-4D39-B324-EE3E9EE3C6C7}" type="slidenum">
              <a:rPr lang="en-US" smtClean="0"/>
              <a:t>‹#›</a:t>
            </a:fld>
            <a:endParaRPr lang="en-US"/>
          </a:p>
        </p:txBody>
      </p:sp>
    </p:spTree>
    <p:extLst>
      <p:ext uri="{BB962C8B-B14F-4D97-AF65-F5344CB8AC3E}">
        <p14:creationId xmlns:p14="http://schemas.microsoft.com/office/powerpoint/2010/main" val="41024405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9CDDC-436C-274D-B067-BCC39FF0EE9D}" type="datetimeFigureOut">
              <a:rPr lang="en-US" smtClean="0"/>
              <a:t>11/4/2016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324CBC-FD91-0248-88F9-1FE1C51E869C}" type="slidenum">
              <a:rPr lang="en-US" smtClean="0"/>
              <a:t>‹#›</a:t>
            </a:fld>
            <a:endParaRPr lang="en-US"/>
          </a:p>
        </p:txBody>
      </p:sp>
    </p:spTree>
    <p:extLst>
      <p:ext uri="{BB962C8B-B14F-4D97-AF65-F5344CB8AC3E}">
        <p14:creationId xmlns:p14="http://schemas.microsoft.com/office/powerpoint/2010/main" val="333073933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324CBC-FD91-0248-88F9-1FE1C51E869C}" type="slidenum">
              <a:rPr lang="en-US" smtClean="0"/>
              <a:t>1</a:t>
            </a:fld>
            <a:endParaRPr lang="en-US"/>
          </a:p>
        </p:txBody>
      </p:sp>
    </p:spTree>
    <p:extLst>
      <p:ext uri="{BB962C8B-B14F-4D97-AF65-F5344CB8AC3E}">
        <p14:creationId xmlns:p14="http://schemas.microsoft.com/office/powerpoint/2010/main" val="41184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September 1, 2016</a:t>
            </a:r>
          </a:p>
        </p:txBody>
      </p:sp>
      <p:sp>
        <p:nvSpPr>
          <p:cNvPr id="5" name="Footer Placeholder 4"/>
          <p:cNvSpPr>
            <a:spLocks noGrp="1"/>
          </p:cNvSpPr>
          <p:nvPr>
            <p:ph type="ftr" sz="quarter" idx="11"/>
          </p:nvPr>
        </p:nvSpPr>
        <p:spPr/>
        <p:txBody>
          <a:bodyPr/>
          <a:lstStyle/>
          <a:p>
            <a:r>
              <a:rPr lang="en-US" dirty="0"/>
              <a:t>Copyright © 2016 President and Fellows of Harvard College. </a:t>
            </a:r>
          </a:p>
          <a:p>
            <a:endParaRPr lang="en-US" dirty="0"/>
          </a:p>
        </p:txBody>
      </p:sp>
      <p:sp>
        <p:nvSpPr>
          <p:cNvPr id="6" name="Slide Number Placeholder 5"/>
          <p:cNvSpPr>
            <a:spLocks noGrp="1"/>
          </p:cNvSpPr>
          <p:nvPr>
            <p:ph type="sldNum" sz="quarter" idx="12"/>
          </p:nvPr>
        </p:nvSpPr>
        <p:spPr/>
        <p:txBody>
          <a:bodyPr/>
          <a:lstStyle/>
          <a:p>
            <a:fld id="{FB0D2142-737E-42C2-A556-A3EF6EB0CA1F}" type="slidenum">
              <a:rPr lang="en-US" smtClean="0"/>
              <a:t>‹#›</a:t>
            </a:fld>
            <a:endParaRPr lang="en-US"/>
          </a:p>
        </p:txBody>
      </p:sp>
    </p:spTree>
    <p:extLst>
      <p:ext uri="{BB962C8B-B14F-4D97-AF65-F5344CB8AC3E}">
        <p14:creationId xmlns:p14="http://schemas.microsoft.com/office/powerpoint/2010/main" val="1479854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September 1, 2016</a:t>
            </a:r>
          </a:p>
        </p:txBody>
      </p:sp>
      <p:sp>
        <p:nvSpPr>
          <p:cNvPr id="5" name="Footer Placeholder 4"/>
          <p:cNvSpPr>
            <a:spLocks noGrp="1"/>
          </p:cNvSpPr>
          <p:nvPr>
            <p:ph type="ftr" sz="quarter" idx="11"/>
          </p:nvPr>
        </p:nvSpPr>
        <p:spPr/>
        <p:txBody>
          <a:bodyPr/>
          <a:lstStyle/>
          <a:p>
            <a:r>
              <a:rPr lang="en-US" dirty="0"/>
              <a:t>Copyright © 2016 President and Fellows of Harvard College. </a:t>
            </a:r>
          </a:p>
          <a:p>
            <a:endParaRPr lang="en-US" dirty="0"/>
          </a:p>
        </p:txBody>
      </p:sp>
      <p:sp>
        <p:nvSpPr>
          <p:cNvPr id="6" name="Slide Number Placeholder 5"/>
          <p:cNvSpPr>
            <a:spLocks noGrp="1"/>
          </p:cNvSpPr>
          <p:nvPr>
            <p:ph type="sldNum" sz="quarter" idx="12"/>
          </p:nvPr>
        </p:nvSpPr>
        <p:spPr/>
        <p:txBody>
          <a:bodyPr/>
          <a:lstStyle/>
          <a:p>
            <a:fld id="{FB0D2142-737E-42C2-A556-A3EF6EB0CA1F}" type="slidenum">
              <a:rPr lang="en-US" smtClean="0"/>
              <a:t>‹#›</a:t>
            </a:fld>
            <a:endParaRPr lang="en-US"/>
          </a:p>
        </p:txBody>
      </p:sp>
    </p:spTree>
    <p:extLst>
      <p:ext uri="{BB962C8B-B14F-4D97-AF65-F5344CB8AC3E}">
        <p14:creationId xmlns:p14="http://schemas.microsoft.com/office/powerpoint/2010/main" val="4085113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September 1, 2016</a:t>
            </a:r>
          </a:p>
        </p:txBody>
      </p:sp>
      <p:sp>
        <p:nvSpPr>
          <p:cNvPr id="5" name="Footer Placeholder 4"/>
          <p:cNvSpPr>
            <a:spLocks noGrp="1"/>
          </p:cNvSpPr>
          <p:nvPr>
            <p:ph type="ftr" sz="quarter" idx="11"/>
          </p:nvPr>
        </p:nvSpPr>
        <p:spPr/>
        <p:txBody>
          <a:bodyPr/>
          <a:lstStyle/>
          <a:p>
            <a:r>
              <a:rPr lang="en-US" dirty="0"/>
              <a:t>Copyright © 2016 President and Fellows of Harvard College. </a:t>
            </a:r>
          </a:p>
          <a:p>
            <a:endParaRPr lang="en-US" dirty="0"/>
          </a:p>
        </p:txBody>
      </p:sp>
      <p:sp>
        <p:nvSpPr>
          <p:cNvPr id="6" name="Slide Number Placeholder 5"/>
          <p:cNvSpPr>
            <a:spLocks noGrp="1"/>
          </p:cNvSpPr>
          <p:nvPr>
            <p:ph type="sldNum" sz="quarter" idx="12"/>
          </p:nvPr>
        </p:nvSpPr>
        <p:spPr/>
        <p:txBody>
          <a:bodyPr/>
          <a:lstStyle/>
          <a:p>
            <a:fld id="{FB0D2142-737E-42C2-A556-A3EF6EB0CA1F}" type="slidenum">
              <a:rPr lang="en-US" smtClean="0"/>
              <a:t>‹#›</a:t>
            </a:fld>
            <a:endParaRPr lang="en-US"/>
          </a:p>
        </p:txBody>
      </p:sp>
    </p:spTree>
    <p:extLst>
      <p:ext uri="{BB962C8B-B14F-4D97-AF65-F5344CB8AC3E}">
        <p14:creationId xmlns:p14="http://schemas.microsoft.com/office/powerpoint/2010/main" val="331056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GSCM V2">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US" noProof="0"/>
          </a:p>
        </p:txBody>
      </p:sp>
      <p:sp>
        <p:nvSpPr>
          <p:cNvPr id="4" name="Rectangle 10"/>
          <p:cNvSpPr>
            <a:spLocks noGrp="1" noChangeArrowheads="1"/>
          </p:cNvSpPr>
          <p:nvPr>
            <p:ph type="sldNum" sz="quarter" idx="10"/>
          </p:nvPr>
        </p:nvSpPr>
        <p:spPr>
          <a:ln/>
        </p:spPr>
        <p:txBody>
          <a:bodyPr/>
          <a:lstStyle>
            <a:lvl1pPr>
              <a:defRPr/>
            </a:lvl1pPr>
          </a:lstStyle>
          <a:p>
            <a:fld id="{8D48B734-BBCC-4D93-8528-5DE9272D2522}" type="slidenum">
              <a:rPr lang="en-US" altLang="en-US"/>
              <a:pPr/>
              <a:t>‹#›</a:t>
            </a:fld>
            <a:endParaRPr lang="en-US" altLang="en-US"/>
          </a:p>
        </p:txBody>
      </p:sp>
    </p:spTree>
    <p:extLst>
      <p:ext uri="{BB962C8B-B14F-4D97-AF65-F5344CB8AC3E}">
        <p14:creationId xmlns:p14="http://schemas.microsoft.com/office/powerpoint/2010/main" val="2642936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r>
              <a:rPr lang="en-US"/>
              <a:t>September 1, 2016</a:t>
            </a:r>
          </a:p>
        </p:txBody>
      </p:sp>
      <p:sp>
        <p:nvSpPr>
          <p:cNvPr id="5" name="Footer Placeholder 4"/>
          <p:cNvSpPr>
            <a:spLocks noGrp="1"/>
          </p:cNvSpPr>
          <p:nvPr>
            <p:ph type="ftr" sz="quarter" idx="11"/>
          </p:nvPr>
        </p:nvSpPr>
        <p:spPr/>
        <p:txBody>
          <a:bodyPr/>
          <a:lstStyle/>
          <a:p>
            <a:r>
              <a:rPr lang="en-US"/>
              <a:t>Copyright © 2016 President and Fellows of Harvard College. </a:t>
            </a:r>
          </a:p>
          <a:p>
            <a:endParaRPr lang="en-US" dirty="0"/>
          </a:p>
        </p:txBody>
      </p:sp>
      <p:sp>
        <p:nvSpPr>
          <p:cNvPr id="6" name="Slide Number Placeholder 5"/>
          <p:cNvSpPr>
            <a:spLocks noGrp="1"/>
          </p:cNvSpPr>
          <p:nvPr>
            <p:ph type="sldNum" sz="quarter" idx="12"/>
          </p:nvPr>
        </p:nvSpPr>
        <p:spPr/>
        <p:txBody>
          <a:bodyPr/>
          <a:lstStyle/>
          <a:p>
            <a:fld id="{FB0D2142-737E-42C2-A556-A3EF6EB0CA1F}" type="slidenum">
              <a:rPr lang="en-US" smtClean="0"/>
              <a:t>‹#›</a:t>
            </a:fld>
            <a:endParaRPr lang="en-US"/>
          </a:p>
        </p:txBody>
      </p:sp>
    </p:spTree>
    <p:extLst>
      <p:ext uri="{BB962C8B-B14F-4D97-AF65-F5344CB8AC3E}">
        <p14:creationId xmlns:p14="http://schemas.microsoft.com/office/powerpoint/2010/main" val="790703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September 1, 2016</a:t>
            </a:r>
          </a:p>
        </p:txBody>
      </p:sp>
      <p:sp>
        <p:nvSpPr>
          <p:cNvPr id="5" name="Footer Placeholder 4"/>
          <p:cNvSpPr>
            <a:spLocks noGrp="1"/>
          </p:cNvSpPr>
          <p:nvPr>
            <p:ph type="ftr" sz="quarter" idx="11"/>
          </p:nvPr>
        </p:nvSpPr>
        <p:spPr/>
        <p:txBody>
          <a:bodyPr/>
          <a:lstStyle/>
          <a:p>
            <a:r>
              <a:rPr lang="en-US"/>
              <a:t>Copyright © 2016 President and Fellows of Harvard College. </a:t>
            </a:r>
          </a:p>
          <a:p>
            <a:endParaRPr lang="en-US" dirty="0"/>
          </a:p>
        </p:txBody>
      </p:sp>
      <p:sp>
        <p:nvSpPr>
          <p:cNvPr id="6" name="Slide Number Placeholder 5"/>
          <p:cNvSpPr>
            <a:spLocks noGrp="1"/>
          </p:cNvSpPr>
          <p:nvPr>
            <p:ph type="sldNum" sz="quarter" idx="12"/>
          </p:nvPr>
        </p:nvSpPr>
        <p:spPr/>
        <p:txBody>
          <a:bodyPr/>
          <a:lstStyle/>
          <a:p>
            <a:fld id="{FB0D2142-737E-42C2-A556-A3EF6EB0CA1F}" type="slidenum">
              <a:rPr lang="en-US" smtClean="0"/>
              <a:t>‹#›</a:t>
            </a:fld>
            <a:endParaRPr lang="en-US"/>
          </a:p>
        </p:txBody>
      </p:sp>
    </p:spTree>
    <p:extLst>
      <p:ext uri="{BB962C8B-B14F-4D97-AF65-F5344CB8AC3E}">
        <p14:creationId xmlns:p14="http://schemas.microsoft.com/office/powerpoint/2010/main" val="1996404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September 1, 2016</a:t>
            </a:r>
          </a:p>
        </p:txBody>
      </p:sp>
      <p:sp>
        <p:nvSpPr>
          <p:cNvPr id="5" name="Footer Placeholder 4"/>
          <p:cNvSpPr>
            <a:spLocks noGrp="1"/>
          </p:cNvSpPr>
          <p:nvPr>
            <p:ph type="ftr" sz="quarter" idx="11"/>
          </p:nvPr>
        </p:nvSpPr>
        <p:spPr/>
        <p:txBody>
          <a:bodyPr/>
          <a:lstStyle/>
          <a:p>
            <a:r>
              <a:rPr lang="en-US"/>
              <a:t>Copyright © 2016 President and Fellows of Harvard College. </a:t>
            </a:r>
          </a:p>
          <a:p>
            <a:endParaRPr lang="en-US" dirty="0"/>
          </a:p>
        </p:txBody>
      </p:sp>
      <p:sp>
        <p:nvSpPr>
          <p:cNvPr id="6" name="Slide Number Placeholder 5"/>
          <p:cNvSpPr>
            <a:spLocks noGrp="1"/>
          </p:cNvSpPr>
          <p:nvPr>
            <p:ph type="sldNum" sz="quarter" idx="12"/>
          </p:nvPr>
        </p:nvSpPr>
        <p:spPr/>
        <p:txBody>
          <a:bodyPr/>
          <a:lstStyle/>
          <a:p>
            <a:fld id="{FB0D2142-737E-42C2-A556-A3EF6EB0CA1F}" type="slidenum">
              <a:rPr lang="en-US" smtClean="0"/>
              <a:t>‹#›</a:t>
            </a:fld>
            <a:endParaRPr lang="en-US"/>
          </a:p>
        </p:txBody>
      </p:sp>
    </p:spTree>
    <p:extLst>
      <p:ext uri="{BB962C8B-B14F-4D97-AF65-F5344CB8AC3E}">
        <p14:creationId xmlns:p14="http://schemas.microsoft.com/office/powerpoint/2010/main" val="2475260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September 1, 2016</a:t>
            </a:r>
          </a:p>
        </p:txBody>
      </p:sp>
      <p:sp>
        <p:nvSpPr>
          <p:cNvPr id="6" name="Footer Placeholder 5"/>
          <p:cNvSpPr>
            <a:spLocks noGrp="1"/>
          </p:cNvSpPr>
          <p:nvPr>
            <p:ph type="ftr" sz="quarter" idx="11"/>
          </p:nvPr>
        </p:nvSpPr>
        <p:spPr/>
        <p:txBody>
          <a:bodyPr/>
          <a:lstStyle/>
          <a:p>
            <a:r>
              <a:rPr lang="en-US"/>
              <a:t>Copyright © 2016 President and Fellows of Harvard College. </a:t>
            </a:r>
          </a:p>
          <a:p>
            <a:endParaRPr lang="en-US" dirty="0"/>
          </a:p>
        </p:txBody>
      </p:sp>
      <p:sp>
        <p:nvSpPr>
          <p:cNvPr id="7" name="Slide Number Placeholder 6"/>
          <p:cNvSpPr>
            <a:spLocks noGrp="1"/>
          </p:cNvSpPr>
          <p:nvPr>
            <p:ph type="sldNum" sz="quarter" idx="12"/>
          </p:nvPr>
        </p:nvSpPr>
        <p:spPr/>
        <p:txBody>
          <a:bodyPr/>
          <a:lstStyle/>
          <a:p>
            <a:fld id="{FB0D2142-737E-42C2-A556-A3EF6EB0CA1F}" type="slidenum">
              <a:rPr lang="en-US" smtClean="0"/>
              <a:t>‹#›</a:t>
            </a:fld>
            <a:endParaRPr lang="en-US"/>
          </a:p>
        </p:txBody>
      </p:sp>
    </p:spTree>
    <p:extLst>
      <p:ext uri="{BB962C8B-B14F-4D97-AF65-F5344CB8AC3E}">
        <p14:creationId xmlns:p14="http://schemas.microsoft.com/office/powerpoint/2010/main" val="3214448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September 1, 2016</a:t>
            </a:r>
          </a:p>
        </p:txBody>
      </p:sp>
      <p:sp>
        <p:nvSpPr>
          <p:cNvPr id="8" name="Footer Placeholder 7"/>
          <p:cNvSpPr>
            <a:spLocks noGrp="1"/>
          </p:cNvSpPr>
          <p:nvPr>
            <p:ph type="ftr" sz="quarter" idx="11"/>
          </p:nvPr>
        </p:nvSpPr>
        <p:spPr/>
        <p:txBody>
          <a:bodyPr/>
          <a:lstStyle/>
          <a:p>
            <a:r>
              <a:rPr lang="en-US"/>
              <a:t>Copyright © 2016 President and Fellows of Harvard College. </a:t>
            </a:r>
          </a:p>
          <a:p>
            <a:endParaRPr lang="en-US" dirty="0"/>
          </a:p>
        </p:txBody>
      </p:sp>
      <p:sp>
        <p:nvSpPr>
          <p:cNvPr id="9" name="Slide Number Placeholder 8"/>
          <p:cNvSpPr>
            <a:spLocks noGrp="1"/>
          </p:cNvSpPr>
          <p:nvPr>
            <p:ph type="sldNum" sz="quarter" idx="12"/>
          </p:nvPr>
        </p:nvSpPr>
        <p:spPr/>
        <p:txBody>
          <a:bodyPr/>
          <a:lstStyle/>
          <a:p>
            <a:fld id="{FB0D2142-737E-42C2-A556-A3EF6EB0CA1F}" type="slidenum">
              <a:rPr lang="en-US" smtClean="0"/>
              <a:t>‹#›</a:t>
            </a:fld>
            <a:endParaRPr lang="en-US"/>
          </a:p>
        </p:txBody>
      </p:sp>
    </p:spTree>
    <p:extLst>
      <p:ext uri="{BB962C8B-B14F-4D97-AF65-F5344CB8AC3E}">
        <p14:creationId xmlns:p14="http://schemas.microsoft.com/office/powerpoint/2010/main" val="5324102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September 1, 2016</a:t>
            </a:r>
          </a:p>
        </p:txBody>
      </p:sp>
      <p:sp>
        <p:nvSpPr>
          <p:cNvPr id="4" name="Footer Placeholder 3"/>
          <p:cNvSpPr>
            <a:spLocks noGrp="1"/>
          </p:cNvSpPr>
          <p:nvPr>
            <p:ph type="ftr" sz="quarter" idx="11"/>
          </p:nvPr>
        </p:nvSpPr>
        <p:spPr/>
        <p:txBody>
          <a:bodyPr/>
          <a:lstStyle/>
          <a:p>
            <a:r>
              <a:rPr lang="en-US"/>
              <a:t>Copyright © 2016 President and Fellows of Harvard College. </a:t>
            </a:r>
          </a:p>
          <a:p>
            <a:endParaRPr lang="en-US" dirty="0"/>
          </a:p>
        </p:txBody>
      </p:sp>
      <p:sp>
        <p:nvSpPr>
          <p:cNvPr id="5" name="Slide Number Placeholder 4"/>
          <p:cNvSpPr>
            <a:spLocks noGrp="1"/>
          </p:cNvSpPr>
          <p:nvPr>
            <p:ph type="sldNum" sz="quarter" idx="12"/>
          </p:nvPr>
        </p:nvSpPr>
        <p:spPr/>
        <p:txBody>
          <a:bodyPr/>
          <a:lstStyle/>
          <a:p>
            <a:fld id="{FB0D2142-737E-42C2-A556-A3EF6EB0CA1F}" type="slidenum">
              <a:rPr lang="en-US" smtClean="0"/>
              <a:t>‹#›</a:t>
            </a:fld>
            <a:endParaRPr lang="en-US"/>
          </a:p>
        </p:txBody>
      </p:sp>
    </p:spTree>
    <p:extLst>
      <p:ext uri="{BB962C8B-B14F-4D97-AF65-F5344CB8AC3E}">
        <p14:creationId xmlns:p14="http://schemas.microsoft.com/office/powerpoint/2010/main" val="18455793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September 1,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sp>
        <p:nvSpPr>
          <p:cNvPr id="4" name="Slide Number Placeholder 3"/>
          <p:cNvSpPr>
            <a:spLocks noGrp="1"/>
          </p:cNvSpPr>
          <p:nvPr>
            <p:ph type="sldNum" sz="quarter" idx="12"/>
          </p:nvPr>
        </p:nvSpPr>
        <p:spPr/>
        <p:txBody>
          <a:bodyPr/>
          <a:lstStyle/>
          <a:p>
            <a:fld id="{FB0D2142-737E-42C2-A556-A3EF6EB0CA1F}" type="slidenum">
              <a:rPr lang="en-US" smtClean="0"/>
              <a:t>‹#›</a:t>
            </a:fld>
            <a:endParaRPr lang="en-US"/>
          </a:p>
        </p:txBody>
      </p:sp>
    </p:spTree>
    <p:extLst>
      <p:ext uri="{BB962C8B-B14F-4D97-AF65-F5344CB8AC3E}">
        <p14:creationId xmlns:p14="http://schemas.microsoft.com/office/powerpoint/2010/main" val="413234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September 1, 2016</a:t>
            </a:r>
          </a:p>
        </p:txBody>
      </p:sp>
      <p:sp>
        <p:nvSpPr>
          <p:cNvPr id="5" name="Footer Placeholder 4"/>
          <p:cNvSpPr>
            <a:spLocks noGrp="1"/>
          </p:cNvSpPr>
          <p:nvPr>
            <p:ph type="ftr" sz="quarter" idx="11"/>
          </p:nvPr>
        </p:nvSpPr>
        <p:spPr/>
        <p:txBody>
          <a:bodyPr/>
          <a:lstStyle/>
          <a:p>
            <a:r>
              <a:rPr lang="en-US" dirty="0"/>
              <a:t>Copyright © 2016 President and Fellows of Harvard College. </a:t>
            </a:r>
          </a:p>
          <a:p>
            <a:endParaRPr lang="en-US" dirty="0"/>
          </a:p>
        </p:txBody>
      </p:sp>
      <p:sp>
        <p:nvSpPr>
          <p:cNvPr id="6" name="Slide Number Placeholder 5"/>
          <p:cNvSpPr>
            <a:spLocks noGrp="1"/>
          </p:cNvSpPr>
          <p:nvPr>
            <p:ph type="sldNum" sz="quarter" idx="12"/>
          </p:nvPr>
        </p:nvSpPr>
        <p:spPr/>
        <p:txBody>
          <a:bodyPr/>
          <a:lstStyle/>
          <a:p>
            <a:fld id="{FB0D2142-737E-42C2-A556-A3EF6EB0CA1F}" type="slidenum">
              <a:rPr lang="en-US" smtClean="0"/>
              <a:t>‹#›</a:t>
            </a:fld>
            <a:endParaRPr lang="en-US"/>
          </a:p>
        </p:txBody>
      </p:sp>
    </p:spTree>
    <p:extLst>
      <p:ext uri="{BB962C8B-B14F-4D97-AF65-F5344CB8AC3E}">
        <p14:creationId xmlns:p14="http://schemas.microsoft.com/office/powerpoint/2010/main" val="266475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a:t>September 1, 2016</a:t>
            </a:r>
          </a:p>
        </p:txBody>
      </p:sp>
      <p:sp>
        <p:nvSpPr>
          <p:cNvPr id="6" name="Footer Placeholder 5"/>
          <p:cNvSpPr>
            <a:spLocks noGrp="1"/>
          </p:cNvSpPr>
          <p:nvPr>
            <p:ph type="ftr" sz="quarter" idx="11"/>
          </p:nvPr>
        </p:nvSpPr>
        <p:spPr/>
        <p:txBody>
          <a:bodyPr/>
          <a:lstStyle/>
          <a:p>
            <a:r>
              <a:rPr lang="en-US"/>
              <a:t>Copyright © 2016 President and Fellows of Harvard College. </a:t>
            </a:r>
          </a:p>
          <a:p>
            <a:endParaRPr lang="en-US" dirty="0"/>
          </a:p>
        </p:txBody>
      </p:sp>
      <p:sp>
        <p:nvSpPr>
          <p:cNvPr id="7" name="Slide Number Placeholder 6"/>
          <p:cNvSpPr>
            <a:spLocks noGrp="1"/>
          </p:cNvSpPr>
          <p:nvPr>
            <p:ph type="sldNum" sz="quarter" idx="12"/>
          </p:nvPr>
        </p:nvSpPr>
        <p:spPr/>
        <p:txBody>
          <a:bodyPr/>
          <a:lstStyle/>
          <a:p>
            <a:fld id="{FB0D2142-737E-42C2-A556-A3EF6EB0CA1F}" type="slidenum">
              <a:rPr lang="en-US" smtClean="0"/>
              <a:t>‹#›</a:t>
            </a:fld>
            <a:endParaRPr lang="en-US"/>
          </a:p>
        </p:txBody>
      </p:sp>
    </p:spTree>
    <p:extLst>
      <p:ext uri="{BB962C8B-B14F-4D97-AF65-F5344CB8AC3E}">
        <p14:creationId xmlns:p14="http://schemas.microsoft.com/office/powerpoint/2010/main" val="42824856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a:t>September 1, 2016</a:t>
            </a:r>
          </a:p>
        </p:txBody>
      </p:sp>
      <p:sp>
        <p:nvSpPr>
          <p:cNvPr id="6" name="Footer Placeholder 5"/>
          <p:cNvSpPr>
            <a:spLocks noGrp="1"/>
          </p:cNvSpPr>
          <p:nvPr>
            <p:ph type="ftr" sz="quarter" idx="11"/>
          </p:nvPr>
        </p:nvSpPr>
        <p:spPr/>
        <p:txBody>
          <a:bodyPr/>
          <a:lstStyle/>
          <a:p>
            <a:r>
              <a:rPr lang="en-US"/>
              <a:t>Copyright © 2016 President and Fellows of Harvard College. </a:t>
            </a:r>
          </a:p>
          <a:p>
            <a:endParaRPr lang="en-US" dirty="0"/>
          </a:p>
        </p:txBody>
      </p:sp>
      <p:sp>
        <p:nvSpPr>
          <p:cNvPr id="7" name="Slide Number Placeholder 6"/>
          <p:cNvSpPr>
            <a:spLocks noGrp="1"/>
          </p:cNvSpPr>
          <p:nvPr>
            <p:ph type="sldNum" sz="quarter" idx="12"/>
          </p:nvPr>
        </p:nvSpPr>
        <p:spPr/>
        <p:txBody>
          <a:bodyPr/>
          <a:lstStyle/>
          <a:p>
            <a:fld id="{FB0D2142-737E-42C2-A556-A3EF6EB0CA1F}" type="slidenum">
              <a:rPr lang="en-US" smtClean="0"/>
              <a:t>‹#›</a:t>
            </a:fld>
            <a:endParaRPr lang="en-US"/>
          </a:p>
        </p:txBody>
      </p:sp>
    </p:spTree>
    <p:extLst>
      <p:ext uri="{BB962C8B-B14F-4D97-AF65-F5344CB8AC3E}">
        <p14:creationId xmlns:p14="http://schemas.microsoft.com/office/powerpoint/2010/main" val="39556311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September 1, 2016</a:t>
            </a:r>
          </a:p>
        </p:txBody>
      </p:sp>
      <p:sp>
        <p:nvSpPr>
          <p:cNvPr id="5" name="Footer Placeholder 4"/>
          <p:cNvSpPr>
            <a:spLocks noGrp="1"/>
          </p:cNvSpPr>
          <p:nvPr>
            <p:ph type="ftr" sz="quarter" idx="11"/>
          </p:nvPr>
        </p:nvSpPr>
        <p:spPr/>
        <p:txBody>
          <a:bodyPr/>
          <a:lstStyle/>
          <a:p>
            <a:r>
              <a:rPr lang="en-US"/>
              <a:t>Copyright © 2016 President and Fellows of Harvard College. </a:t>
            </a:r>
          </a:p>
          <a:p>
            <a:endParaRPr lang="en-US" dirty="0"/>
          </a:p>
        </p:txBody>
      </p:sp>
      <p:sp>
        <p:nvSpPr>
          <p:cNvPr id="6" name="Slide Number Placeholder 5"/>
          <p:cNvSpPr>
            <a:spLocks noGrp="1"/>
          </p:cNvSpPr>
          <p:nvPr>
            <p:ph type="sldNum" sz="quarter" idx="12"/>
          </p:nvPr>
        </p:nvSpPr>
        <p:spPr/>
        <p:txBody>
          <a:bodyPr/>
          <a:lstStyle/>
          <a:p>
            <a:fld id="{FB0D2142-737E-42C2-A556-A3EF6EB0CA1F}" type="slidenum">
              <a:rPr lang="en-US" smtClean="0"/>
              <a:t>‹#›</a:t>
            </a:fld>
            <a:endParaRPr lang="en-US"/>
          </a:p>
        </p:txBody>
      </p:sp>
    </p:spTree>
    <p:extLst>
      <p:ext uri="{BB962C8B-B14F-4D97-AF65-F5344CB8AC3E}">
        <p14:creationId xmlns:p14="http://schemas.microsoft.com/office/powerpoint/2010/main" val="25830758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September 1, 2016</a:t>
            </a:r>
          </a:p>
        </p:txBody>
      </p:sp>
      <p:sp>
        <p:nvSpPr>
          <p:cNvPr id="5" name="Footer Placeholder 4"/>
          <p:cNvSpPr>
            <a:spLocks noGrp="1"/>
          </p:cNvSpPr>
          <p:nvPr>
            <p:ph type="ftr" sz="quarter" idx="11"/>
          </p:nvPr>
        </p:nvSpPr>
        <p:spPr/>
        <p:txBody>
          <a:bodyPr/>
          <a:lstStyle/>
          <a:p>
            <a:r>
              <a:rPr lang="en-US"/>
              <a:t>Copyright © 2016 President and Fellows of Harvard College. </a:t>
            </a:r>
          </a:p>
          <a:p>
            <a:endParaRPr lang="en-US" dirty="0"/>
          </a:p>
        </p:txBody>
      </p:sp>
      <p:sp>
        <p:nvSpPr>
          <p:cNvPr id="6" name="Slide Number Placeholder 5"/>
          <p:cNvSpPr>
            <a:spLocks noGrp="1"/>
          </p:cNvSpPr>
          <p:nvPr>
            <p:ph type="sldNum" sz="quarter" idx="12"/>
          </p:nvPr>
        </p:nvSpPr>
        <p:spPr/>
        <p:txBody>
          <a:bodyPr/>
          <a:lstStyle/>
          <a:p>
            <a:fld id="{FB0D2142-737E-42C2-A556-A3EF6EB0CA1F}" type="slidenum">
              <a:rPr lang="en-US" smtClean="0"/>
              <a:t>‹#›</a:t>
            </a:fld>
            <a:endParaRPr lang="en-US"/>
          </a:p>
        </p:txBody>
      </p:sp>
    </p:spTree>
    <p:extLst>
      <p:ext uri="{BB962C8B-B14F-4D97-AF65-F5344CB8AC3E}">
        <p14:creationId xmlns:p14="http://schemas.microsoft.com/office/powerpoint/2010/main" val="41142958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GSCM V2">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US" noProof="0"/>
          </a:p>
        </p:txBody>
      </p:sp>
      <p:sp>
        <p:nvSpPr>
          <p:cNvPr id="4" name="Rectangle 10"/>
          <p:cNvSpPr>
            <a:spLocks noGrp="1" noChangeArrowheads="1"/>
          </p:cNvSpPr>
          <p:nvPr>
            <p:ph type="sldNum" sz="quarter" idx="10"/>
          </p:nvPr>
        </p:nvSpPr>
        <p:spPr>
          <a:ln/>
        </p:spPr>
        <p:txBody>
          <a:bodyPr/>
          <a:lstStyle>
            <a:lvl1pPr>
              <a:defRPr/>
            </a:lvl1pPr>
          </a:lstStyle>
          <a:p>
            <a:fld id="{8D48B734-BBCC-4D93-8528-5DE9272D2522}" type="slidenum">
              <a:rPr lang="en-US" altLang="en-US"/>
              <a:pPr/>
              <a:t>‹#›</a:t>
            </a:fld>
            <a:endParaRPr lang="en-US" altLang="en-US"/>
          </a:p>
        </p:txBody>
      </p:sp>
    </p:spTree>
    <p:extLst>
      <p:ext uri="{BB962C8B-B14F-4D97-AF65-F5344CB8AC3E}">
        <p14:creationId xmlns:p14="http://schemas.microsoft.com/office/powerpoint/2010/main" val="1133279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September 1, 2016</a:t>
            </a:r>
          </a:p>
        </p:txBody>
      </p:sp>
      <p:sp>
        <p:nvSpPr>
          <p:cNvPr id="5" name="Footer Placeholder 4"/>
          <p:cNvSpPr>
            <a:spLocks noGrp="1"/>
          </p:cNvSpPr>
          <p:nvPr>
            <p:ph type="ftr" sz="quarter" idx="11"/>
          </p:nvPr>
        </p:nvSpPr>
        <p:spPr/>
        <p:txBody>
          <a:bodyPr/>
          <a:lstStyle/>
          <a:p>
            <a:r>
              <a:rPr lang="en-US" dirty="0"/>
              <a:t>Copyright © 2016 President and Fellows of Harvard College. </a:t>
            </a:r>
          </a:p>
          <a:p>
            <a:endParaRPr lang="en-US" dirty="0"/>
          </a:p>
        </p:txBody>
      </p:sp>
      <p:sp>
        <p:nvSpPr>
          <p:cNvPr id="6" name="Slide Number Placeholder 5"/>
          <p:cNvSpPr>
            <a:spLocks noGrp="1"/>
          </p:cNvSpPr>
          <p:nvPr>
            <p:ph type="sldNum" sz="quarter" idx="12"/>
          </p:nvPr>
        </p:nvSpPr>
        <p:spPr/>
        <p:txBody>
          <a:bodyPr/>
          <a:lstStyle/>
          <a:p>
            <a:fld id="{FB0D2142-737E-42C2-A556-A3EF6EB0CA1F}" type="slidenum">
              <a:rPr lang="en-US" smtClean="0"/>
              <a:t>‹#›</a:t>
            </a:fld>
            <a:endParaRPr lang="en-US"/>
          </a:p>
        </p:txBody>
      </p:sp>
    </p:spTree>
    <p:extLst>
      <p:ext uri="{BB962C8B-B14F-4D97-AF65-F5344CB8AC3E}">
        <p14:creationId xmlns:p14="http://schemas.microsoft.com/office/powerpoint/2010/main" val="200882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September 1, 2016</a:t>
            </a:r>
          </a:p>
        </p:txBody>
      </p:sp>
      <p:sp>
        <p:nvSpPr>
          <p:cNvPr id="6" name="Footer Placeholder 5"/>
          <p:cNvSpPr>
            <a:spLocks noGrp="1"/>
          </p:cNvSpPr>
          <p:nvPr>
            <p:ph type="ftr" sz="quarter" idx="11"/>
          </p:nvPr>
        </p:nvSpPr>
        <p:spPr/>
        <p:txBody>
          <a:bodyPr/>
          <a:lstStyle/>
          <a:p>
            <a:r>
              <a:rPr lang="en-US" dirty="0"/>
              <a:t>Copyright © 2016 President and Fellows of Harvard College. </a:t>
            </a:r>
          </a:p>
          <a:p>
            <a:endParaRPr lang="en-US" dirty="0"/>
          </a:p>
        </p:txBody>
      </p:sp>
      <p:sp>
        <p:nvSpPr>
          <p:cNvPr id="7" name="Slide Number Placeholder 6"/>
          <p:cNvSpPr>
            <a:spLocks noGrp="1"/>
          </p:cNvSpPr>
          <p:nvPr>
            <p:ph type="sldNum" sz="quarter" idx="12"/>
          </p:nvPr>
        </p:nvSpPr>
        <p:spPr/>
        <p:txBody>
          <a:bodyPr/>
          <a:lstStyle/>
          <a:p>
            <a:fld id="{FB0D2142-737E-42C2-A556-A3EF6EB0CA1F}" type="slidenum">
              <a:rPr lang="en-US" smtClean="0"/>
              <a:t>‹#›</a:t>
            </a:fld>
            <a:endParaRPr lang="en-US"/>
          </a:p>
        </p:txBody>
      </p:sp>
    </p:spTree>
    <p:extLst>
      <p:ext uri="{BB962C8B-B14F-4D97-AF65-F5344CB8AC3E}">
        <p14:creationId xmlns:p14="http://schemas.microsoft.com/office/powerpoint/2010/main" val="4853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September 1, 2016</a:t>
            </a:r>
          </a:p>
        </p:txBody>
      </p:sp>
      <p:sp>
        <p:nvSpPr>
          <p:cNvPr id="8" name="Footer Placeholder 7"/>
          <p:cNvSpPr>
            <a:spLocks noGrp="1"/>
          </p:cNvSpPr>
          <p:nvPr>
            <p:ph type="ftr" sz="quarter" idx="11"/>
          </p:nvPr>
        </p:nvSpPr>
        <p:spPr/>
        <p:txBody>
          <a:bodyPr/>
          <a:lstStyle/>
          <a:p>
            <a:r>
              <a:rPr lang="en-US" dirty="0"/>
              <a:t>Copyright © 2016 President and Fellows of Harvard College. </a:t>
            </a:r>
          </a:p>
          <a:p>
            <a:endParaRPr lang="en-US" dirty="0"/>
          </a:p>
        </p:txBody>
      </p:sp>
      <p:sp>
        <p:nvSpPr>
          <p:cNvPr id="9" name="Slide Number Placeholder 8"/>
          <p:cNvSpPr>
            <a:spLocks noGrp="1"/>
          </p:cNvSpPr>
          <p:nvPr>
            <p:ph type="sldNum" sz="quarter" idx="12"/>
          </p:nvPr>
        </p:nvSpPr>
        <p:spPr/>
        <p:txBody>
          <a:bodyPr/>
          <a:lstStyle/>
          <a:p>
            <a:fld id="{FB0D2142-737E-42C2-A556-A3EF6EB0CA1F}" type="slidenum">
              <a:rPr lang="en-US" smtClean="0"/>
              <a:t>‹#›</a:t>
            </a:fld>
            <a:endParaRPr lang="en-US"/>
          </a:p>
        </p:txBody>
      </p:sp>
    </p:spTree>
    <p:extLst>
      <p:ext uri="{BB962C8B-B14F-4D97-AF65-F5344CB8AC3E}">
        <p14:creationId xmlns:p14="http://schemas.microsoft.com/office/powerpoint/2010/main" val="1776581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September 1, 2016</a:t>
            </a:r>
          </a:p>
        </p:txBody>
      </p:sp>
      <p:sp>
        <p:nvSpPr>
          <p:cNvPr id="4" name="Footer Placeholder 3"/>
          <p:cNvSpPr>
            <a:spLocks noGrp="1"/>
          </p:cNvSpPr>
          <p:nvPr>
            <p:ph type="ftr" sz="quarter" idx="11"/>
          </p:nvPr>
        </p:nvSpPr>
        <p:spPr/>
        <p:txBody>
          <a:bodyPr/>
          <a:lstStyle/>
          <a:p>
            <a:r>
              <a:rPr lang="en-US" dirty="0"/>
              <a:t>Copyright © 2016 President and Fellows of Harvard College. </a:t>
            </a:r>
          </a:p>
          <a:p>
            <a:endParaRPr lang="en-US" dirty="0"/>
          </a:p>
        </p:txBody>
      </p:sp>
      <p:sp>
        <p:nvSpPr>
          <p:cNvPr id="5" name="Slide Number Placeholder 4"/>
          <p:cNvSpPr>
            <a:spLocks noGrp="1"/>
          </p:cNvSpPr>
          <p:nvPr>
            <p:ph type="sldNum" sz="quarter" idx="12"/>
          </p:nvPr>
        </p:nvSpPr>
        <p:spPr/>
        <p:txBody>
          <a:bodyPr/>
          <a:lstStyle/>
          <a:p>
            <a:fld id="{FB0D2142-737E-42C2-A556-A3EF6EB0CA1F}" type="slidenum">
              <a:rPr lang="en-US" smtClean="0"/>
              <a:t>‹#›</a:t>
            </a:fld>
            <a:endParaRPr lang="en-US"/>
          </a:p>
        </p:txBody>
      </p:sp>
    </p:spTree>
    <p:extLst>
      <p:ext uri="{BB962C8B-B14F-4D97-AF65-F5344CB8AC3E}">
        <p14:creationId xmlns:p14="http://schemas.microsoft.com/office/powerpoint/2010/main" val="205287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September 1, 2016</a:t>
            </a:r>
          </a:p>
        </p:txBody>
      </p:sp>
      <p:sp>
        <p:nvSpPr>
          <p:cNvPr id="3" name="Footer Placeholder 2"/>
          <p:cNvSpPr>
            <a:spLocks noGrp="1"/>
          </p:cNvSpPr>
          <p:nvPr>
            <p:ph type="ftr" sz="quarter" idx="11"/>
          </p:nvPr>
        </p:nvSpPr>
        <p:spPr/>
        <p:txBody>
          <a:bodyPr/>
          <a:lstStyle/>
          <a:p>
            <a:r>
              <a:rPr lang="en-US" dirty="0"/>
              <a:t>Copyright © 2016 President and Fellows of Harvard College. </a:t>
            </a:r>
          </a:p>
          <a:p>
            <a:endParaRPr lang="en-US" dirty="0"/>
          </a:p>
        </p:txBody>
      </p:sp>
      <p:sp>
        <p:nvSpPr>
          <p:cNvPr id="4" name="Slide Number Placeholder 3"/>
          <p:cNvSpPr>
            <a:spLocks noGrp="1"/>
          </p:cNvSpPr>
          <p:nvPr>
            <p:ph type="sldNum" sz="quarter" idx="12"/>
          </p:nvPr>
        </p:nvSpPr>
        <p:spPr/>
        <p:txBody>
          <a:bodyPr/>
          <a:lstStyle/>
          <a:p>
            <a:fld id="{FB0D2142-737E-42C2-A556-A3EF6EB0CA1F}" type="slidenum">
              <a:rPr lang="en-US" smtClean="0"/>
              <a:t>‹#›</a:t>
            </a:fld>
            <a:endParaRPr lang="en-US"/>
          </a:p>
        </p:txBody>
      </p:sp>
    </p:spTree>
    <p:extLst>
      <p:ext uri="{BB962C8B-B14F-4D97-AF65-F5344CB8AC3E}">
        <p14:creationId xmlns:p14="http://schemas.microsoft.com/office/powerpoint/2010/main" val="2435236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September 1, 2016</a:t>
            </a:r>
          </a:p>
        </p:txBody>
      </p:sp>
      <p:sp>
        <p:nvSpPr>
          <p:cNvPr id="6" name="Footer Placeholder 5"/>
          <p:cNvSpPr>
            <a:spLocks noGrp="1"/>
          </p:cNvSpPr>
          <p:nvPr>
            <p:ph type="ftr" sz="quarter" idx="11"/>
          </p:nvPr>
        </p:nvSpPr>
        <p:spPr/>
        <p:txBody>
          <a:bodyPr/>
          <a:lstStyle/>
          <a:p>
            <a:r>
              <a:rPr lang="en-US" dirty="0"/>
              <a:t>Copyright © 2016 President and Fellows of Harvard College. </a:t>
            </a:r>
          </a:p>
          <a:p>
            <a:endParaRPr lang="en-US" dirty="0"/>
          </a:p>
        </p:txBody>
      </p:sp>
      <p:sp>
        <p:nvSpPr>
          <p:cNvPr id="7" name="Slide Number Placeholder 6"/>
          <p:cNvSpPr>
            <a:spLocks noGrp="1"/>
          </p:cNvSpPr>
          <p:nvPr>
            <p:ph type="sldNum" sz="quarter" idx="12"/>
          </p:nvPr>
        </p:nvSpPr>
        <p:spPr/>
        <p:txBody>
          <a:bodyPr/>
          <a:lstStyle/>
          <a:p>
            <a:fld id="{FB0D2142-737E-42C2-A556-A3EF6EB0CA1F}" type="slidenum">
              <a:rPr lang="en-US" smtClean="0"/>
              <a:t>‹#›</a:t>
            </a:fld>
            <a:endParaRPr lang="en-US"/>
          </a:p>
        </p:txBody>
      </p:sp>
    </p:spTree>
    <p:extLst>
      <p:ext uri="{BB962C8B-B14F-4D97-AF65-F5344CB8AC3E}">
        <p14:creationId xmlns:p14="http://schemas.microsoft.com/office/powerpoint/2010/main" val="204393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September 1, 2016</a:t>
            </a:r>
          </a:p>
        </p:txBody>
      </p:sp>
      <p:sp>
        <p:nvSpPr>
          <p:cNvPr id="6" name="Footer Placeholder 5"/>
          <p:cNvSpPr>
            <a:spLocks noGrp="1"/>
          </p:cNvSpPr>
          <p:nvPr>
            <p:ph type="ftr" sz="quarter" idx="11"/>
          </p:nvPr>
        </p:nvSpPr>
        <p:spPr/>
        <p:txBody>
          <a:bodyPr/>
          <a:lstStyle/>
          <a:p>
            <a:r>
              <a:rPr lang="en-US" dirty="0"/>
              <a:t>Copyright © 2016 President and Fellows of Harvard College. </a:t>
            </a:r>
          </a:p>
          <a:p>
            <a:endParaRPr lang="en-US" dirty="0"/>
          </a:p>
        </p:txBody>
      </p:sp>
      <p:sp>
        <p:nvSpPr>
          <p:cNvPr id="7" name="Slide Number Placeholder 6"/>
          <p:cNvSpPr>
            <a:spLocks noGrp="1"/>
          </p:cNvSpPr>
          <p:nvPr>
            <p:ph type="sldNum" sz="quarter" idx="12"/>
          </p:nvPr>
        </p:nvSpPr>
        <p:spPr/>
        <p:txBody>
          <a:bodyPr/>
          <a:lstStyle/>
          <a:p>
            <a:fld id="{FB0D2142-737E-42C2-A556-A3EF6EB0CA1F}" type="slidenum">
              <a:rPr lang="en-US" smtClean="0"/>
              <a:t>‹#›</a:t>
            </a:fld>
            <a:endParaRPr lang="en-US"/>
          </a:p>
        </p:txBody>
      </p:sp>
    </p:spTree>
    <p:extLst>
      <p:ext uri="{BB962C8B-B14F-4D97-AF65-F5344CB8AC3E}">
        <p14:creationId xmlns:p14="http://schemas.microsoft.com/office/powerpoint/2010/main" val="3217699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September 1, 2016</a:t>
            </a:r>
          </a:p>
        </p:txBody>
      </p:sp>
      <p:sp>
        <p:nvSpPr>
          <p:cNvPr id="5" name="Footer Placeholder 4"/>
          <p:cNvSpPr>
            <a:spLocks noGrp="1"/>
          </p:cNvSpPr>
          <p:nvPr>
            <p:ph type="ftr" sz="quarter" idx="3"/>
          </p:nvPr>
        </p:nvSpPr>
        <p:spPr>
          <a:xfrm>
            <a:off x="1970689" y="6374962"/>
            <a:ext cx="520262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 2016 President and Fellows of Harvard College. </a:t>
            </a:r>
          </a:p>
          <a:p>
            <a:endParaRPr lang="en-US" dirty="0"/>
          </a:p>
        </p:txBody>
      </p:sp>
      <p:sp>
        <p:nvSpPr>
          <p:cNvPr id="6" name="Slide Number Placeholder 5"/>
          <p:cNvSpPr>
            <a:spLocks noGrp="1"/>
          </p:cNvSpPr>
          <p:nvPr>
            <p:ph type="sldNum" sz="quarter" idx="4"/>
          </p:nvPr>
        </p:nvSpPr>
        <p:spPr>
          <a:xfrm>
            <a:off x="7830206" y="6356350"/>
            <a:ext cx="68514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D2142-737E-42C2-A556-A3EF6EB0CA1F}" type="slidenum">
              <a:rPr lang="en-US" smtClean="0"/>
              <a:t>‹#›</a:t>
            </a:fld>
            <a:endParaRPr lang="en-US"/>
          </a:p>
        </p:txBody>
      </p:sp>
      <p:pic>
        <p:nvPicPr>
          <p:cNvPr id="7" name="Picture 6"/>
          <p:cNvPicPr>
            <a:picLocks noChangeAspect="1"/>
          </p:cNvPicPr>
          <p:nvPr userDrawn="1"/>
        </p:nvPicPr>
        <p:blipFill>
          <a:blip r:embed="rId14"/>
          <a:stretch>
            <a:fillRect/>
          </a:stretch>
        </p:blipFill>
        <p:spPr>
          <a:xfrm>
            <a:off x="0" y="40514"/>
            <a:ext cx="9143999" cy="514286"/>
          </a:xfrm>
          <a:prstGeom prst="rect">
            <a:avLst/>
          </a:prstGeom>
        </p:spPr>
      </p:pic>
    </p:spTree>
    <p:extLst>
      <p:ext uri="{BB962C8B-B14F-4D97-AF65-F5344CB8AC3E}">
        <p14:creationId xmlns:p14="http://schemas.microsoft.com/office/powerpoint/2010/main" val="716517368"/>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September 1, 2016</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Copyright © 2016 President and Fellows of Harvard College. </a:t>
            </a:r>
          </a:p>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B0D2142-737E-42C2-A556-A3EF6EB0CA1F}" type="slidenum">
              <a:rPr lang="en-US" smtClean="0"/>
              <a:t>‹#›</a:t>
            </a:fld>
            <a:endParaRPr lang="en-US"/>
          </a:p>
        </p:txBody>
      </p:sp>
      <p:pic>
        <p:nvPicPr>
          <p:cNvPr id="7" name="Picture 6"/>
          <p:cNvPicPr>
            <a:picLocks noChangeAspect="1"/>
          </p:cNvPicPr>
          <p:nvPr userDrawn="1"/>
        </p:nvPicPr>
        <p:blipFill>
          <a:blip r:embed="rId14"/>
          <a:stretch>
            <a:fillRect/>
          </a:stretch>
        </p:blipFill>
        <p:spPr>
          <a:xfrm>
            <a:off x="0" y="40514"/>
            <a:ext cx="9143999" cy="514286"/>
          </a:xfrm>
          <a:prstGeom prst="rect">
            <a:avLst/>
          </a:prstGeom>
        </p:spPr>
      </p:pic>
    </p:spTree>
    <p:extLst>
      <p:ext uri="{BB962C8B-B14F-4D97-AF65-F5344CB8AC3E}">
        <p14:creationId xmlns:p14="http://schemas.microsoft.com/office/powerpoint/2010/main" val="1288136126"/>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13.emf"/><Relationship Id="rId5" Type="http://schemas.openxmlformats.org/officeDocument/2006/relationships/oleObject" Target="../embeddings/oleObject7.bin"/><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15.emf"/><Relationship Id="rId5" Type="http://schemas.openxmlformats.org/officeDocument/2006/relationships/oleObject" Target="../embeddings/oleObject9.bin"/><Relationship Id="rId4" Type="http://schemas.openxmlformats.org/officeDocument/2006/relationships/image" Target="../media/image14.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17.emf"/><Relationship Id="rId5" Type="http://schemas.openxmlformats.org/officeDocument/2006/relationships/oleObject" Target="../embeddings/oleObject11.bin"/><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image" Target="../media/image19.emf"/><Relationship Id="rId5" Type="http://schemas.openxmlformats.org/officeDocument/2006/relationships/oleObject" Target="../embeddings/oleObject13.bin"/><Relationship Id="rId4" Type="http://schemas.openxmlformats.org/officeDocument/2006/relationships/image" Target="../media/image1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8.xml"/><Relationship Id="rId1" Type="http://schemas.openxmlformats.org/officeDocument/2006/relationships/vmlDrawing" Target="../drawings/vmlDrawing10.vml"/><Relationship Id="rId4" Type="http://schemas.openxmlformats.org/officeDocument/2006/relationships/image" Target="../media/image2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8.xml"/><Relationship Id="rId1" Type="http://schemas.openxmlformats.org/officeDocument/2006/relationships/vmlDrawing" Target="../drawings/vmlDrawing11.vml"/><Relationship Id="rId4" Type="http://schemas.openxmlformats.org/officeDocument/2006/relationships/image" Target="../media/image21.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8.xml"/><Relationship Id="rId1" Type="http://schemas.openxmlformats.org/officeDocument/2006/relationships/vmlDrawing" Target="../drawings/vmlDrawing12.vml"/><Relationship Id="rId4" Type="http://schemas.openxmlformats.org/officeDocument/2006/relationships/image" Target="../media/image22.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8.xml"/><Relationship Id="rId1" Type="http://schemas.openxmlformats.org/officeDocument/2006/relationships/vmlDrawing" Target="../drawings/vmlDrawing13.vml"/><Relationship Id="rId4" Type="http://schemas.openxmlformats.org/officeDocument/2006/relationships/image" Target="../media/image23.e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662" y="2117706"/>
            <a:ext cx="9078338" cy="1293739"/>
          </a:xfrm>
        </p:spPr>
        <p:txBody>
          <a:bodyPr>
            <a:normAutofit/>
          </a:bodyPr>
          <a:lstStyle/>
          <a:p>
            <a:pPr algn="ctr"/>
            <a:r>
              <a:rPr lang="en-US" sz="3600" dirty="0">
                <a:solidFill>
                  <a:srgbClr val="0070C0"/>
                </a:solidFill>
              </a:rPr>
              <a:t>Global Supply Chain Management </a:t>
            </a:r>
            <a:br>
              <a:rPr lang="en-US" sz="3600" dirty="0">
                <a:solidFill>
                  <a:srgbClr val="0070C0"/>
                </a:solidFill>
              </a:rPr>
            </a:br>
            <a:r>
              <a:rPr lang="en-US" sz="3600" dirty="0">
                <a:solidFill>
                  <a:srgbClr val="0070C0"/>
                </a:solidFill>
              </a:rPr>
              <a:t>Simulation V2</a:t>
            </a:r>
          </a:p>
        </p:txBody>
      </p:sp>
      <p:sp>
        <p:nvSpPr>
          <p:cNvPr id="3" name="Subtitle 2"/>
          <p:cNvSpPr>
            <a:spLocks noGrp="1"/>
          </p:cNvSpPr>
          <p:nvPr>
            <p:ph type="subTitle" idx="1"/>
          </p:nvPr>
        </p:nvSpPr>
        <p:spPr>
          <a:xfrm>
            <a:off x="1072961" y="3649569"/>
            <a:ext cx="7063740" cy="1477603"/>
          </a:xfrm>
        </p:spPr>
        <p:txBody>
          <a:bodyPr>
            <a:normAutofit/>
          </a:bodyPr>
          <a:lstStyle/>
          <a:p>
            <a:pPr algn="ctr"/>
            <a:r>
              <a:rPr lang="en-US" sz="3000" cap="none" dirty="0">
                <a:solidFill>
                  <a:schemeClr val="tx1"/>
                </a:solidFill>
              </a:rPr>
              <a:t>Debrief Slides</a:t>
            </a:r>
          </a:p>
          <a:p>
            <a:pPr algn="ctr"/>
            <a:endParaRPr lang="en-US" dirty="0"/>
          </a:p>
          <a:p>
            <a:pPr algn="ctr"/>
            <a:r>
              <a:rPr lang="en-US" cap="none" dirty="0">
                <a:solidFill>
                  <a:schemeClr val="tx1"/>
                </a:solidFill>
              </a:rPr>
              <a:t>HBP Product No. 8625</a:t>
            </a:r>
            <a:endParaRPr lang="en-US" sz="2400" cap="small" dirty="0">
              <a:solidFill>
                <a:schemeClr val="tx1"/>
              </a:solidFill>
            </a:endParaRPr>
          </a:p>
        </p:txBody>
      </p:sp>
      <p:sp>
        <p:nvSpPr>
          <p:cNvPr id="8" name="Rectangle 37"/>
          <p:cNvSpPr>
            <a:spLocks noChangeArrowheads="1"/>
          </p:cNvSpPr>
          <p:nvPr/>
        </p:nvSpPr>
        <p:spPr bwMode="auto">
          <a:xfrm>
            <a:off x="184558" y="5844269"/>
            <a:ext cx="8766495" cy="820700"/>
          </a:xfrm>
          <a:prstGeom prst="rect">
            <a:avLst/>
          </a:prstGeom>
          <a:noFill/>
          <a:ln w="9525">
            <a:noFill/>
            <a:miter lim="800000"/>
            <a:headEnd/>
            <a:tailEnd/>
          </a:ln>
        </p:spPr>
        <p:txBody>
          <a:bodyPr anchor="b"/>
          <a:lstStyle/>
          <a:p>
            <a:pPr algn="just"/>
            <a:r>
              <a:rPr lang="en-US" sz="750" dirty="0">
                <a:solidFill>
                  <a:schemeClr val="tx1">
                    <a:lumMod val="95000"/>
                    <a:lumOff val="5000"/>
                  </a:schemeClr>
                </a:solidFill>
              </a:rPr>
              <a:t>This PowerPoint presentation was prepared for the sole purpose of aiding classroom instructors in the use of Global Supply Chain Management Simulation V2 (HBP No. 8623).  HBP educational materials are developed solely as the basis for class discussion.  These materials are not intended to serve as endorsements, sources of primary data, or illustrations of effective or ineffective management.</a:t>
            </a:r>
          </a:p>
          <a:p>
            <a:pPr algn="just"/>
            <a:endParaRPr lang="en-US" sz="750" dirty="0">
              <a:solidFill>
                <a:schemeClr val="tx1">
                  <a:lumMod val="95000"/>
                  <a:lumOff val="5000"/>
                </a:schemeClr>
              </a:solidFill>
            </a:endParaRPr>
          </a:p>
          <a:p>
            <a:pPr algn="just"/>
            <a:endParaRPr lang="en-US" sz="750" dirty="0">
              <a:solidFill>
                <a:schemeClr val="bg1"/>
              </a:solidFill>
            </a:endParaRPr>
          </a:p>
          <a:p>
            <a:pPr algn="just"/>
            <a:r>
              <a:rPr lang="en-US" sz="750" dirty="0">
                <a:solidFill>
                  <a:schemeClr val="bg1"/>
                </a:solidFill>
              </a:rPr>
              <a:t>Copyright © 2016 President and Fellows of Harvard College. This publication may not be digitized, photocopied, or otherwise reproduced, posted, or transmitted, without the permission of Harvard Business Publishing. </a:t>
            </a:r>
          </a:p>
        </p:txBody>
      </p:sp>
      <p:sp>
        <p:nvSpPr>
          <p:cNvPr id="4" name="Date Placeholder 3"/>
          <p:cNvSpPr>
            <a:spLocks noGrp="1"/>
          </p:cNvSpPr>
          <p:nvPr>
            <p:ph type="dt" sz="half" idx="10"/>
          </p:nvPr>
        </p:nvSpPr>
        <p:spPr/>
        <p:txBody>
          <a:bodyPr/>
          <a:lstStyle/>
          <a:p>
            <a:r>
              <a:rPr lang="en-US" dirty="0"/>
              <a:t>Rev. November 4, 2016</a:t>
            </a:r>
          </a:p>
        </p:txBody>
      </p:sp>
      <p:sp>
        <p:nvSpPr>
          <p:cNvPr id="5" name="Footer Placeholder 4"/>
          <p:cNvSpPr>
            <a:spLocks noGrp="1"/>
          </p:cNvSpPr>
          <p:nvPr>
            <p:ph type="ftr" sz="quarter" idx="11"/>
          </p:nvPr>
        </p:nvSpPr>
        <p:spPr/>
        <p:txBody>
          <a:bodyPr/>
          <a:lstStyle/>
          <a:p>
            <a:r>
              <a:rPr lang="en-US"/>
              <a:t>Copyright © 2016 President and Fellows of Harvard College. </a:t>
            </a:r>
          </a:p>
          <a:p>
            <a:endParaRPr lang="en-US" dirty="0"/>
          </a:p>
        </p:txBody>
      </p:sp>
      <p:sp>
        <p:nvSpPr>
          <p:cNvPr id="6" name="Slide Number Placeholder 5"/>
          <p:cNvSpPr>
            <a:spLocks noGrp="1"/>
          </p:cNvSpPr>
          <p:nvPr>
            <p:ph type="sldNum" sz="quarter" idx="12"/>
          </p:nvPr>
        </p:nvSpPr>
        <p:spPr/>
        <p:txBody>
          <a:bodyPr/>
          <a:lstStyle/>
          <a:p>
            <a:fld id="{FB0D2142-737E-42C2-A556-A3EF6EB0CA1F}" type="slidenum">
              <a:rPr lang="en-US" smtClean="0"/>
              <a:t>1</a:t>
            </a:fld>
            <a:endParaRPr lang="en-US"/>
          </a:p>
        </p:txBody>
      </p:sp>
    </p:spTree>
    <p:extLst>
      <p:ext uri="{BB962C8B-B14F-4D97-AF65-F5344CB8AC3E}">
        <p14:creationId xmlns:p14="http://schemas.microsoft.com/office/powerpoint/2010/main" val="393243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685799" y="958252"/>
            <a:ext cx="7772400" cy="660400"/>
          </a:xfrm>
          <a:noFill/>
        </p:spPr>
        <p:txBody>
          <a:bodyPr>
            <a:normAutofit/>
          </a:bodyPr>
          <a:lstStyle/>
          <a:p>
            <a:pPr eaLnBrk="1" hangingPunct="1"/>
            <a:r>
              <a:rPr lang="en-US" altLang="en-US" dirty="0"/>
              <a:t>Full Option Detail (Model A)</a:t>
            </a:r>
          </a:p>
        </p:txBody>
      </p:sp>
      <p:sp>
        <p:nvSpPr>
          <p:cNvPr id="307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E4853A10-9CA2-4787-B52E-F6B9ED629579}" type="slidenum">
              <a:rPr lang="en-US" altLang="en-US" sz="900">
                <a:solidFill>
                  <a:schemeClr val="bg1">
                    <a:lumMod val="50000"/>
                  </a:schemeClr>
                </a:solidFill>
                <a:latin typeface="+mn-lt"/>
              </a:rPr>
              <a:pPr eaLnBrk="1" hangingPunct="1"/>
              <a:t>10</a:t>
            </a:fld>
            <a:endParaRPr lang="en-US" altLang="en-US" sz="900" dirty="0">
              <a:solidFill>
                <a:schemeClr val="bg1">
                  <a:lumMod val="50000"/>
                </a:schemeClr>
              </a:solidFill>
              <a:latin typeface="+mn-lt"/>
            </a:endParaRPr>
          </a:p>
        </p:txBody>
      </p:sp>
      <p:graphicFrame>
        <p:nvGraphicFramePr>
          <p:cNvPr id="3074" name="Object 3"/>
          <p:cNvGraphicFramePr>
            <a:graphicFrameLocks noChangeAspect="1"/>
          </p:cNvGraphicFramePr>
          <p:nvPr>
            <p:extLst>
              <p:ext uri="{D42A27DB-BD31-4B8C-83A1-F6EECF244321}">
                <p14:modId xmlns:p14="http://schemas.microsoft.com/office/powerpoint/2010/main" val="3813357413"/>
              </p:ext>
            </p:extLst>
          </p:nvPr>
        </p:nvGraphicFramePr>
        <p:xfrm>
          <a:off x="2133600" y="1514915"/>
          <a:ext cx="4867275" cy="4676335"/>
        </p:xfrm>
        <a:graphic>
          <a:graphicData uri="http://schemas.openxmlformats.org/presentationml/2006/ole">
            <mc:AlternateContent xmlns:mc="http://schemas.openxmlformats.org/markup-compatibility/2006">
              <mc:Choice xmlns:v="urn:schemas-microsoft-com:vml" Requires="v">
                <p:oleObj spid="_x0000_s3106" name="Worksheet" r:id="rId3" imgW="3495869" imgH="3638481" progId="Excel.Sheet.8">
                  <p:embed/>
                </p:oleObj>
              </mc:Choice>
              <mc:Fallback>
                <p:oleObj name="Worksheet" r:id="rId3" imgW="3495869" imgH="3638481" progId="Excel.Sheet.8">
                  <p:embed/>
                  <p:pic>
                    <p:nvPicPr>
                      <p:cNvPr id="3074" name="Object 3"/>
                      <p:cNvPicPr>
                        <a:picLocks noChangeAspect="1" noChangeArrowheads="1"/>
                      </p:cNvPicPr>
                      <p:nvPr/>
                    </p:nvPicPr>
                    <p:blipFill>
                      <a:blip r:embed="rId4"/>
                      <a:srcRect/>
                      <a:stretch>
                        <a:fillRect/>
                      </a:stretch>
                    </p:blipFill>
                    <p:spPr bwMode="auto">
                      <a:xfrm>
                        <a:off x="2133600" y="1514915"/>
                        <a:ext cx="4867275" cy="4676335"/>
                      </a:xfrm>
                      <a:prstGeom prst="rect">
                        <a:avLst/>
                      </a:prstGeom>
                      <a:noFill/>
                      <a:ln>
                        <a:noFill/>
                      </a:ln>
                      <a:effectLst/>
                      <a:extLst/>
                    </p:spPr>
                  </p:pic>
                </p:oleObj>
              </mc:Fallback>
            </mc:AlternateContent>
          </a:graphicData>
        </a:graphic>
      </p:graphicFrame>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spTree>
    <p:extLst>
      <p:ext uri="{BB962C8B-B14F-4D97-AF65-F5344CB8AC3E}">
        <p14:creationId xmlns:p14="http://schemas.microsoft.com/office/powerpoint/2010/main" val="365580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en-US" dirty="0"/>
              <a:t>3. Adele</a:t>
            </a:r>
          </a:p>
        </p:txBody>
      </p:sp>
      <p:sp>
        <p:nvSpPr>
          <p:cNvPr id="215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414AB9E0-2485-451D-8E82-B83DDBFD27F6}" type="slidenum">
              <a:rPr lang="en-US" altLang="en-US" sz="900">
                <a:solidFill>
                  <a:schemeClr val="bg1">
                    <a:lumMod val="50000"/>
                  </a:schemeClr>
                </a:solidFill>
                <a:latin typeface="+mn-lt"/>
              </a:rPr>
              <a:pPr eaLnBrk="1" hangingPunct="1"/>
              <a:t>11</a:t>
            </a:fld>
            <a:endParaRPr lang="en-US" altLang="en-US" sz="900" dirty="0">
              <a:solidFill>
                <a:schemeClr val="bg1">
                  <a:lumMod val="50000"/>
                </a:schemeClr>
              </a:solidFill>
              <a:latin typeface="+mn-lt"/>
            </a:endParaRPr>
          </a:p>
        </p:txBody>
      </p:sp>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pic>
        <p:nvPicPr>
          <p:cNvPr id="8" name="Content Placeholder 4"/>
          <p:cNvPicPr>
            <a:picLocks noGrp="1"/>
          </p:cNvPicPr>
          <p:nvPr>
            <p:ph idx="1"/>
          </p:nvPr>
        </p:nvPicPr>
        <p:blipFill>
          <a:blip r:embed="rId2"/>
          <a:stretch>
            <a:fillRect/>
          </a:stretch>
        </p:blipFill>
        <p:spPr>
          <a:xfrm>
            <a:off x="2396331" y="1825625"/>
            <a:ext cx="4351338" cy="4351338"/>
          </a:xfrm>
          <a:prstGeom prst="rect">
            <a:avLst/>
          </a:prstGeom>
        </p:spPr>
      </p:pic>
    </p:spTree>
    <p:extLst>
      <p:ext uri="{BB962C8B-B14F-4D97-AF65-F5344CB8AC3E}">
        <p14:creationId xmlns:p14="http://schemas.microsoft.com/office/powerpoint/2010/main" val="2983539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9"/>
          <p:cNvSpPr>
            <a:spLocks noGrp="1" noChangeArrowheads="1"/>
          </p:cNvSpPr>
          <p:nvPr>
            <p:ph type="title"/>
          </p:nvPr>
        </p:nvSpPr>
        <p:spPr>
          <a:xfrm>
            <a:off x="628650" y="1066800"/>
            <a:ext cx="6407150" cy="762000"/>
          </a:xfrm>
        </p:spPr>
        <p:txBody>
          <a:bodyPr>
            <a:normAutofit fontScale="90000"/>
          </a:bodyPr>
          <a:lstStyle/>
          <a:p>
            <a:pPr eaLnBrk="1" hangingPunct="1"/>
            <a:r>
              <a:rPr lang="en-US" altLang="en-US" sz="2800" dirty="0"/>
              <a:t>3. Adele: Risks of Over- and Underproduction</a:t>
            </a:r>
          </a:p>
        </p:txBody>
      </p:sp>
      <p:sp>
        <p:nvSpPr>
          <p:cNvPr id="22530"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96909B6B-D43E-4DBD-BD18-5A8B0A9F814D}" type="slidenum">
              <a:rPr lang="en-US" altLang="en-US" sz="900">
                <a:solidFill>
                  <a:schemeClr val="bg1">
                    <a:lumMod val="50000"/>
                  </a:schemeClr>
                </a:solidFill>
                <a:latin typeface="+mn-lt"/>
              </a:rPr>
              <a:pPr eaLnBrk="1" hangingPunct="1"/>
              <a:t>12</a:t>
            </a:fld>
            <a:endParaRPr lang="en-US" altLang="en-US" sz="900" dirty="0">
              <a:solidFill>
                <a:schemeClr val="bg1">
                  <a:lumMod val="50000"/>
                </a:schemeClr>
              </a:solidFill>
              <a:latin typeface="+mn-lt"/>
            </a:endParaRPr>
          </a:p>
        </p:txBody>
      </p:sp>
      <p:sp>
        <p:nvSpPr>
          <p:cNvPr id="22533" name="Rectangle 8"/>
          <p:cNvSpPr>
            <a:spLocks noChangeArrowheads="1"/>
          </p:cNvSpPr>
          <p:nvPr/>
        </p:nvSpPr>
        <p:spPr bwMode="auto">
          <a:xfrm>
            <a:off x="266700" y="22860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algn="ctr" eaLnBrk="1" hangingPunct="1"/>
            <a:endParaRPr lang="en-US" altLang="en-US"/>
          </a:p>
        </p:txBody>
      </p:sp>
      <p:sp>
        <p:nvSpPr>
          <p:cNvPr id="22534" name="Rectangle 10"/>
          <p:cNvSpPr>
            <a:spLocks noChangeArrowheads="1"/>
          </p:cNvSpPr>
          <p:nvPr/>
        </p:nvSpPr>
        <p:spPr bwMode="auto">
          <a:xfrm>
            <a:off x="628650" y="1997075"/>
            <a:ext cx="5588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4950" indent="-234950"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lnSpc>
                <a:spcPct val="90000"/>
              </a:lnSpc>
              <a:spcBef>
                <a:spcPct val="20000"/>
              </a:spcBef>
              <a:buFontTx/>
              <a:buChar char="•"/>
            </a:pPr>
            <a:r>
              <a:rPr lang="en-US" altLang="en-US" sz="2000" dirty="0">
                <a:solidFill>
                  <a:schemeClr val="tx1"/>
                </a:solidFill>
              </a:rPr>
              <a:t>When planning production levels, it is important to weigh all costs.</a:t>
            </a:r>
          </a:p>
          <a:p>
            <a:pPr eaLnBrk="1" hangingPunct="1">
              <a:lnSpc>
                <a:spcPct val="90000"/>
              </a:lnSpc>
              <a:spcBef>
                <a:spcPct val="20000"/>
              </a:spcBef>
              <a:buFontTx/>
              <a:buChar char="•"/>
            </a:pPr>
            <a:r>
              <a:rPr lang="en-US" altLang="en-US" sz="2000" dirty="0">
                <a:solidFill>
                  <a:schemeClr val="tx1"/>
                </a:solidFill>
              </a:rPr>
              <a:t>“</a:t>
            </a:r>
            <a:r>
              <a:rPr lang="en-US" altLang="en-US" sz="2000" dirty="0"/>
              <a:t>Indirect costs</a:t>
            </a:r>
            <a:r>
              <a:rPr lang="en-US" altLang="en-US" sz="2000" dirty="0">
                <a:solidFill>
                  <a:schemeClr val="tx1"/>
                </a:solidFill>
              </a:rPr>
              <a:t>” such as </a:t>
            </a:r>
            <a:r>
              <a:rPr lang="en-US" altLang="en-US" sz="2000" dirty="0" err="1">
                <a:solidFill>
                  <a:schemeClr val="tx1"/>
                </a:solidFill>
              </a:rPr>
              <a:t>stockout</a:t>
            </a:r>
            <a:r>
              <a:rPr lang="en-US" altLang="en-US" sz="2000" dirty="0">
                <a:solidFill>
                  <a:schemeClr val="tx1"/>
                </a:solidFill>
              </a:rPr>
              <a:t> and markdown or liquidation costs are often not obvious on a P &amp; L, but can be significant.</a:t>
            </a:r>
          </a:p>
          <a:p>
            <a:pPr eaLnBrk="1" hangingPunct="1">
              <a:lnSpc>
                <a:spcPct val="90000"/>
              </a:lnSpc>
              <a:spcBef>
                <a:spcPct val="20000"/>
              </a:spcBef>
              <a:buFontTx/>
              <a:buChar char="•"/>
            </a:pPr>
            <a:r>
              <a:rPr lang="en-US" altLang="en-US" sz="2000" dirty="0">
                <a:solidFill>
                  <a:schemeClr val="tx1"/>
                </a:solidFill>
              </a:rPr>
              <a:t>“Newsvendor problem” in complex setting</a:t>
            </a:r>
          </a:p>
          <a:p>
            <a:pPr eaLnBrk="1" hangingPunct="1">
              <a:lnSpc>
                <a:spcPct val="90000"/>
              </a:lnSpc>
              <a:spcBef>
                <a:spcPct val="20000"/>
              </a:spcBef>
              <a:buFontTx/>
              <a:buChar char="•"/>
            </a:pPr>
            <a:r>
              <a:rPr lang="en-US" altLang="en-US" sz="2000" dirty="0">
                <a:solidFill>
                  <a:schemeClr val="tx1"/>
                </a:solidFill>
              </a:rPr>
              <a:t>Adele looks at your </a:t>
            </a:r>
            <a:r>
              <a:rPr lang="en-US" altLang="en-US" sz="2000" i="1" dirty="0"/>
              <a:t>expected ending inventory</a:t>
            </a:r>
            <a:r>
              <a:rPr lang="en-US" altLang="en-US" sz="2000" dirty="0">
                <a:solidFill>
                  <a:schemeClr val="tx1"/>
                </a:solidFill>
              </a:rPr>
              <a:t>.  You get her vote if you choose to: </a:t>
            </a:r>
          </a:p>
          <a:p>
            <a:pPr lvl="1" eaLnBrk="1" hangingPunct="1">
              <a:lnSpc>
                <a:spcPct val="90000"/>
              </a:lnSpc>
              <a:spcBef>
                <a:spcPct val="20000"/>
              </a:spcBef>
              <a:buFontTx/>
              <a:buChar char="–"/>
            </a:pPr>
            <a:r>
              <a:rPr lang="en-US" altLang="en-US" sz="2000" dirty="0">
                <a:solidFill>
                  <a:schemeClr val="tx1"/>
                </a:solidFill>
              </a:rPr>
              <a:t>Overproduce when the markdown cost &lt; </a:t>
            </a:r>
            <a:r>
              <a:rPr lang="en-US" altLang="en-US" sz="2000" dirty="0" err="1">
                <a:solidFill>
                  <a:schemeClr val="tx1"/>
                </a:solidFill>
              </a:rPr>
              <a:t>stockout</a:t>
            </a:r>
            <a:r>
              <a:rPr lang="en-US" altLang="en-US" sz="2000" dirty="0">
                <a:solidFill>
                  <a:schemeClr val="tx1"/>
                </a:solidFill>
              </a:rPr>
              <a:t> cost</a:t>
            </a:r>
            <a:endParaRPr lang="en-US" altLang="en-US" sz="2000" dirty="0">
              <a:solidFill>
                <a:schemeClr val="tx1"/>
              </a:solidFill>
              <a:sym typeface="Wingdings" panose="05000000000000000000" pitchFamily="2" charset="2"/>
            </a:endParaRPr>
          </a:p>
          <a:p>
            <a:pPr lvl="1" eaLnBrk="1" hangingPunct="1">
              <a:lnSpc>
                <a:spcPct val="90000"/>
              </a:lnSpc>
              <a:spcBef>
                <a:spcPct val="20000"/>
              </a:spcBef>
              <a:buFontTx/>
              <a:buChar char="–"/>
            </a:pPr>
            <a:r>
              <a:rPr lang="en-US" altLang="en-US" sz="2000" dirty="0" err="1">
                <a:solidFill>
                  <a:schemeClr val="tx1"/>
                </a:solidFill>
                <a:sym typeface="Wingdings" panose="05000000000000000000" pitchFamily="2" charset="2"/>
              </a:rPr>
              <a:t>Underproduce</a:t>
            </a:r>
            <a:r>
              <a:rPr lang="en-US" altLang="en-US" sz="2000" dirty="0">
                <a:solidFill>
                  <a:schemeClr val="tx1"/>
                </a:solidFill>
                <a:sym typeface="Wingdings" panose="05000000000000000000" pitchFamily="2" charset="2"/>
              </a:rPr>
              <a:t> when the markdown cost &gt; </a:t>
            </a:r>
            <a:r>
              <a:rPr lang="en-US" altLang="en-US" sz="2000" dirty="0" err="1">
                <a:solidFill>
                  <a:schemeClr val="tx1"/>
                </a:solidFill>
                <a:sym typeface="Wingdings" panose="05000000000000000000" pitchFamily="2" charset="2"/>
              </a:rPr>
              <a:t>stockout</a:t>
            </a:r>
            <a:r>
              <a:rPr lang="en-US" altLang="en-US" sz="2000" dirty="0">
                <a:solidFill>
                  <a:schemeClr val="tx1"/>
                </a:solidFill>
                <a:sym typeface="Wingdings" panose="05000000000000000000" pitchFamily="2" charset="2"/>
              </a:rPr>
              <a:t> cost</a:t>
            </a:r>
          </a:p>
        </p:txBody>
      </p:sp>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pic>
        <p:nvPicPr>
          <p:cNvPr id="9" name="Picture 8"/>
          <p:cNvPicPr/>
          <p:nvPr/>
        </p:nvPicPr>
        <p:blipFill>
          <a:blip r:embed="rId2"/>
          <a:stretch>
            <a:fillRect/>
          </a:stretch>
        </p:blipFill>
        <p:spPr>
          <a:xfrm>
            <a:off x="6115050" y="2223083"/>
            <a:ext cx="3028950" cy="3066468"/>
          </a:xfrm>
          <a:prstGeom prst="rect">
            <a:avLst/>
          </a:prstGeom>
        </p:spPr>
      </p:pic>
    </p:spTree>
    <p:extLst>
      <p:ext uri="{BB962C8B-B14F-4D97-AF65-F5344CB8AC3E}">
        <p14:creationId xmlns:p14="http://schemas.microsoft.com/office/powerpoint/2010/main" val="3562477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type="title"/>
          </p:nvPr>
        </p:nvSpPr>
        <p:spPr>
          <a:xfrm>
            <a:off x="723900" y="709611"/>
            <a:ext cx="7696200" cy="533400"/>
          </a:xfrm>
          <a:noFill/>
        </p:spPr>
        <p:txBody>
          <a:bodyPr>
            <a:normAutofit/>
          </a:bodyPr>
          <a:lstStyle/>
          <a:p>
            <a:pPr eaLnBrk="1" hangingPunct="1"/>
            <a:r>
              <a:rPr lang="en-US" altLang="en-US" sz="2400" dirty="0"/>
              <a:t>The Details: Production Levels</a:t>
            </a:r>
          </a:p>
        </p:txBody>
      </p:sp>
      <p:sp>
        <p:nvSpPr>
          <p:cNvPr id="409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A047E505-05A4-4C4B-99A1-100F3FEABB74}" type="slidenum">
              <a:rPr lang="en-US" altLang="en-US" sz="900">
                <a:solidFill>
                  <a:schemeClr val="bg1">
                    <a:lumMod val="50000"/>
                  </a:schemeClr>
                </a:solidFill>
                <a:latin typeface="+mn-lt"/>
              </a:rPr>
              <a:pPr eaLnBrk="1" hangingPunct="1"/>
              <a:t>13</a:t>
            </a:fld>
            <a:endParaRPr lang="en-US" altLang="en-US" sz="900" dirty="0">
              <a:solidFill>
                <a:schemeClr val="bg1">
                  <a:lumMod val="50000"/>
                </a:schemeClr>
              </a:solidFill>
              <a:latin typeface="+mn-lt"/>
            </a:endParaRPr>
          </a:p>
        </p:txBody>
      </p:sp>
      <p:sp>
        <p:nvSpPr>
          <p:cNvPr id="4100" name="Rectangle 2"/>
          <p:cNvSpPr>
            <a:spLocks noChangeArrowheads="1"/>
          </p:cNvSpPr>
          <p:nvPr/>
        </p:nvSpPr>
        <p:spPr bwMode="auto">
          <a:xfrm>
            <a:off x="1219200" y="3722689"/>
            <a:ext cx="6629400" cy="762000"/>
          </a:xfrm>
          <a:prstGeom prst="rect">
            <a:avLst/>
          </a:prstGeom>
          <a:solidFill>
            <a:schemeClr val="bg1"/>
          </a:solidFill>
          <a:ln w="9525">
            <a:solidFill>
              <a:schemeClr val="tx1"/>
            </a:solidFill>
            <a:miter lim="800000"/>
            <a:headEnd/>
            <a:tailEnd/>
          </a:ln>
        </p:spPr>
        <p:txBody>
          <a:bodyPr wrap="none" anchor="ct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endParaRPr lang="en-US" altLang="en-US"/>
          </a:p>
        </p:txBody>
      </p:sp>
      <p:sp>
        <p:nvSpPr>
          <p:cNvPr id="4102" name="Text Box 4"/>
          <p:cNvSpPr txBox="1">
            <a:spLocks noChangeArrowheads="1"/>
          </p:cNvSpPr>
          <p:nvPr/>
        </p:nvSpPr>
        <p:spPr bwMode="auto">
          <a:xfrm>
            <a:off x="381000" y="1265376"/>
            <a:ext cx="8305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r>
              <a:rPr lang="en-US" altLang="en-US" sz="2000" dirty="0">
                <a:solidFill>
                  <a:schemeClr val="tx1"/>
                </a:solidFill>
              </a:rPr>
              <a:t>In year 1, the cost structures and demand forecasts (assuming no options are):</a:t>
            </a:r>
          </a:p>
        </p:txBody>
      </p:sp>
      <p:sp>
        <p:nvSpPr>
          <p:cNvPr id="4103" name="Text Box 5"/>
          <p:cNvSpPr txBox="1">
            <a:spLocks noChangeArrowheads="1"/>
          </p:cNvSpPr>
          <p:nvPr/>
        </p:nvSpPr>
        <p:spPr bwMode="auto">
          <a:xfrm>
            <a:off x="313888" y="4484689"/>
            <a:ext cx="868680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r>
              <a:rPr lang="en-US" altLang="en-US" sz="2000" dirty="0">
                <a:solidFill>
                  <a:schemeClr val="tx1"/>
                </a:solidFill>
              </a:rPr>
              <a:t>Assuming there is no chance to adjust production levels later,</a:t>
            </a:r>
            <a:r>
              <a:rPr lang="en-US" altLang="en-US" sz="2000" u="sng" dirty="0"/>
              <a:t> For Model A</a:t>
            </a:r>
            <a:r>
              <a:rPr lang="en-US" altLang="en-US" sz="2000" dirty="0"/>
              <a:t>, Cu ($70) &gt; Co ($13)</a:t>
            </a:r>
            <a:r>
              <a:rPr lang="en-US" altLang="en-US" sz="2000" dirty="0">
                <a:solidFill>
                  <a:schemeClr val="tx1"/>
                </a:solidFill>
              </a:rPr>
              <a:t>, suggesting we should</a:t>
            </a:r>
          </a:p>
          <a:p>
            <a:pPr eaLnBrk="1" hangingPunct="1"/>
            <a:r>
              <a:rPr lang="en-US" altLang="en-US" sz="2000" dirty="0">
                <a:solidFill>
                  <a:schemeClr val="tx1"/>
                </a:solidFill>
              </a:rPr>
              <a:t>	</a:t>
            </a:r>
            <a:r>
              <a:rPr lang="en-US" altLang="en-US" sz="2000" dirty="0"/>
              <a:t>stock </a:t>
            </a:r>
            <a:r>
              <a:rPr lang="en-US" altLang="en-US" sz="2000" b="1" dirty="0"/>
              <a:t>above</a:t>
            </a:r>
            <a:r>
              <a:rPr lang="en-US" altLang="en-US" sz="2000" dirty="0"/>
              <a:t> expected demand (60) for Model A</a:t>
            </a:r>
            <a:endParaRPr lang="en-US" altLang="en-US" sz="2000" dirty="0">
              <a:solidFill>
                <a:schemeClr val="tx1"/>
              </a:solidFill>
            </a:endParaRPr>
          </a:p>
          <a:p>
            <a:pPr eaLnBrk="1" hangingPunct="1"/>
            <a:r>
              <a:rPr lang="en-US" altLang="en-US" sz="2000" u="sng" dirty="0"/>
              <a:t>For Model B</a:t>
            </a:r>
            <a:r>
              <a:rPr lang="en-US" altLang="en-US" sz="2000" dirty="0"/>
              <a:t>, Cu ($90) &lt; Co ($105)</a:t>
            </a:r>
            <a:r>
              <a:rPr lang="en-US" altLang="en-US" sz="2000" dirty="0">
                <a:solidFill>
                  <a:schemeClr val="tx1"/>
                </a:solidFill>
              </a:rPr>
              <a:t>, suggesting we should </a:t>
            </a:r>
          </a:p>
          <a:p>
            <a:pPr eaLnBrk="1" hangingPunct="1"/>
            <a:r>
              <a:rPr lang="en-US" altLang="en-US" sz="2000" dirty="0">
                <a:solidFill>
                  <a:schemeClr val="tx1"/>
                </a:solidFill>
              </a:rPr>
              <a:t>	</a:t>
            </a:r>
            <a:r>
              <a:rPr lang="en-US" altLang="en-US" sz="2000" b="1" dirty="0"/>
              <a:t>below</a:t>
            </a:r>
            <a:r>
              <a:rPr lang="en-US" altLang="en-US" sz="2000" dirty="0"/>
              <a:t> expected demand (30) for Model</a:t>
            </a:r>
            <a:r>
              <a:rPr lang="en-US" altLang="en-US" sz="2000" dirty="0">
                <a:solidFill>
                  <a:schemeClr val="tx1"/>
                </a:solidFill>
              </a:rPr>
              <a:t> </a:t>
            </a:r>
            <a:r>
              <a:rPr lang="en-US" altLang="en-US" sz="2000" dirty="0"/>
              <a:t>B</a:t>
            </a:r>
            <a:r>
              <a:rPr lang="en-US" altLang="en-US" sz="2000" dirty="0">
                <a:solidFill>
                  <a:schemeClr val="tx1"/>
                </a:solidFill>
              </a:rPr>
              <a:t> </a:t>
            </a:r>
          </a:p>
          <a:p>
            <a:pPr eaLnBrk="1" hangingPunct="1"/>
            <a:endParaRPr lang="en-US" altLang="en-US" sz="2400" dirty="0">
              <a:solidFill>
                <a:schemeClr val="tx1"/>
              </a:solidFill>
            </a:endParaRPr>
          </a:p>
        </p:txBody>
      </p:sp>
      <p:graphicFrame>
        <p:nvGraphicFramePr>
          <p:cNvPr id="4098" name="Object 6"/>
          <p:cNvGraphicFramePr>
            <a:graphicFrameLocks noChangeAspect="1"/>
          </p:cNvGraphicFramePr>
          <p:nvPr>
            <p:extLst>
              <p:ext uri="{D42A27DB-BD31-4B8C-83A1-F6EECF244321}">
                <p14:modId xmlns:p14="http://schemas.microsoft.com/office/powerpoint/2010/main" val="4148279569"/>
              </p:ext>
            </p:extLst>
          </p:nvPr>
        </p:nvGraphicFramePr>
        <p:xfrm>
          <a:off x="1361281" y="1976429"/>
          <a:ext cx="6345238" cy="2484438"/>
        </p:xfrm>
        <a:graphic>
          <a:graphicData uri="http://schemas.openxmlformats.org/presentationml/2006/ole">
            <mc:AlternateContent xmlns:mc="http://schemas.openxmlformats.org/markup-compatibility/2006">
              <mc:Choice xmlns:v="urn:schemas-microsoft-com:vml" Requires="v">
                <p:oleObj spid="_x0000_s4129" name="Worksheet" r:id="rId3" imgW="3153303" imgH="1267007" progId="Excel.Sheet.8">
                  <p:embed/>
                </p:oleObj>
              </mc:Choice>
              <mc:Fallback>
                <p:oleObj name="Worksheet" r:id="rId3" imgW="3153303" imgH="1267007" progId="Excel.Sheet.8">
                  <p:embed/>
                  <p:pic>
                    <p:nvPicPr>
                      <p:cNvPr id="409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1281" y="1976429"/>
                        <a:ext cx="6345238" cy="248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Text Box 7"/>
          <p:cNvSpPr txBox="1">
            <a:spLocks noChangeArrowheads="1"/>
          </p:cNvSpPr>
          <p:nvPr/>
        </p:nvSpPr>
        <p:spPr bwMode="auto">
          <a:xfrm>
            <a:off x="203200" y="6078549"/>
            <a:ext cx="800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r>
              <a:rPr lang="en-US" altLang="en-US" sz="1400" dirty="0">
                <a:solidFill>
                  <a:schemeClr val="tx1"/>
                </a:solidFill>
              </a:rPr>
              <a:t>*Ignoring inventory carrying costs</a:t>
            </a:r>
          </a:p>
        </p:txBody>
      </p:sp>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spTree>
    <p:extLst>
      <p:ext uri="{BB962C8B-B14F-4D97-AF65-F5344CB8AC3E}">
        <p14:creationId xmlns:p14="http://schemas.microsoft.com/office/powerpoint/2010/main" val="1209283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457200" y="560067"/>
            <a:ext cx="8153400" cy="609600"/>
          </a:xfrm>
          <a:noFill/>
        </p:spPr>
        <p:txBody>
          <a:bodyPr>
            <a:normAutofit/>
          </a:bodyPr>
          <a:lstStyle/>
          <a:p>
            <a:pPr eaLnBrk="1" hangingPunct="1"/>
            <a:r>
              <a:rPr lang="en-US" altLang="en-US" sz="2400" dirty="0"/>
              <a:t>Simplification: Planning for One Month</a:t>
            </a:r>
          </a:p>
        </p:txBody>
      </p:sp>
      <p:sp>
        <p:nvSpPr>
          <p:cNvPr id="512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B7D2CB05-A33B-4107-BDC9-164898C3EE2B}" type="slidenum">
              <a:rPr lang="en-US" altLang="en-US" sz="900">
                <a:solidFill>
                  <a:schemeClr val="bg1">
                    <a:lumMod val="50000"/>
                  </a:schemeClr>
                </a:solidFill>
                <a:latin typeface="+mn-lt"/>
              </a:rPr>
              <a:pPr eaLnBrk="1" hangingPunct="1"/>
              <a:t>14</a:t>
            </a:fld>
            <a:endParaRPr lang="en-US" altLang="en-US" sz="900" dirty="0">
              <a:solidFill>
                <a:schemeClr val="bg1">
                  <a:lumMod val="50000"/>
                </a:schemeClr>
              </a:solidFill>
              <a:latin typeface="+mn-lt"/>
            </a:endParaRPr>
          </a:p>
        </p:txBody>
      </p:sp>
      <p:sp>
        <p:nvSpPr>
          <p:cNvPr id="5125" name="Text Box 3"/>
          <p:cNvSpPr txBox="1">
            <a:spLocks noChangeArrowheads="1"/>
          </p:cNvSpPr>
          <p:nvPr/>
        </p:nvSpPr>
        <p:spPr bwMode="auto">
          <a:xfrm>
            <a:off x="152400" y="1353580"/>
            <a:ext cx="8839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r>
              <a:rPr lang="en-US" altLang="en-US" sz="2000" dirty="0">
                <a:solidFill>
                  <a:schemeClr val="tx1"/>
                </a:solidFill>
              </a:rPr>
              <a:t>For example, </a:t>
            </a:r>
            <a:r>
              <a:rPr lang="en-US" altLang="en-US" sz="2000" dirty="0"/>
              <a:t>if we were planning only for one month</a:t>
            </a:r>
            <a:r>
              <a:rPr lang="en-US" altLang="en-US" sz="2000" dirty="0">
                <a:solidFill>
                  <a:schemeClr val="tx1"/>
                </a:solidFill>
              </a:rPr>
              <a:t> – December, </a:t>
            </a:r>
            <a:r>
              <a:rPr lang="en-US" altLang="en-US" sz="2000" dirty="0"/>
              <a:t>with no opportunity to replenish</a:t>
            </a:r>
            <a:r>
              <a:rPr lang="en-US" altLang="en-US" sz="2000" dirty="0">
                <a:solidFill>
                  <a:schemeClr val="tx1"/>
                </a:solidFill>
              </a:rPr>
              <a:t>, a Newsvendor approach* would suggest the following stocking levels:</a:t>
            </a:r>
          </a:p>
        </p:txBody>
      </p:sp>
      <p:sp>
        <p:nvSpPr>
          <p:cNvPr id="5126" name="Text Box 4"/>
          <p:cNvSpPr txBox="1">
            <a:spLocks noChangeArrowheads="1"/>
          </p:cNvSpPr>
          <p:nvPr/>
        </p:nvSpPr>
        <p:spPr bwMode="auto">
          <a:xfrm>
            <a:off x="457200" y="6051551"/>
            <a:ext cx="800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r>
              <a:rPr lang="en-US" altLang="en-US" sz="1400" dirty="0">
                <a:solidFill>
                  <a:schemeClr val="tx1"/>
                </a:solidFill>
              </a:rPr>
              <a:t>*Ignoring inventory carrying costs</a:t>
            </a:r>
          </a:p>
        </p:txBody>
      </p:sp>
      <p:sp>
        <p:nvSpPr>
          <p:cNvPr id="5127" name="Text Box 6"/>
          <p:cNvSpPr txBox="1">
            <a:spLocks noChangeArrowheads="1"/>
          </p:cNvSpPr>
          <p:nvPr/>
        </p:nvSpPr>
        <p:spPr bwMode="auto">
          <a:xfrm>
            <a:off x="400050" y="5723389"/>
            <a:ext cx="8267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r>
              <a:rPr lang="en-US" altLang="en-US" sz="1800" dirty="0">
                <a:solidFill>
                  <a:schemeClr val="tx1"/>
                </a:solidFill>
              </a:rPr>
              <a:t>As expected, we stock above the mean for A and below the mean for B.</a:t>
            </a:r>
          </a:p>
        </p:txBody>
      </p:sp>
      <p:graphicFrame>
        <p:nvGraphicFramePr>
          <p:cNvPr id="5122" name="Object 7"/>
          <p:cNvGraphicFramePr>
            <a:graphicFrameLocks noChangeAspect="1"/>
          </p:cNvGraphicFramePr>
          <p:nvPr>
            <p:extLst>
              <p:ext uri="{D42A27DB-BD31-4B8C-83A1-F6EECF244321}">
                <p14:modId xmlns:p14="http://schemas.microsoft.com/office/powerpoint/2010/main" val="4251826368"/>
              </p:ext>
            </p:extLst>
          </p:nvPr>
        </p:nvGraphicFramePr>
        <p:xfrm>
          <a:off x="1219541" y="2461200"/>
          <a:ext cx="6476317" cy="3249950"/>
        </p:xfrm>
        <a:graphic>
          <a:graphicData uri="http://schemas.openxmlformats.org/presentationml/2006/ole">
            <mc:AlternateContent xmlns:mc="http://schemas.openxmlformats.org/markup-compatibility/2006">
              <mc:Choice xmlns:v="urn:schemas-microsoft-com:vml" Requires="v">
                <p:oleObj spid="_x0000_s5153" name="Worksheet" r:id="rId3" imgW="3048542" imgH="1534030" progId="Excel.Sheet.8">
                  <p:embed/>
                </p:oleObj>
              </mc:Choice>
              <mc:Fallback>
                <p:oleObj name="Worksheet" r:id="rId3" imgW="3048542" imgH="1534030" progId="Excel.Sheet.8">
                  <p:embed/>
                  <p:pic>
                    <p:nvPicPr>
                      <p:cNvPr id="5122"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541" y="2461200"/>
                        <a:ext cx="6476317" cy="3249950"/>
                      </a:xfrm>
                      <a:prstGeom prst="rect">
                        <a:avLst/>
                      </a:prstGeom>
                      <a:noFill/>
                      <a:ln>
                        <a:noFill/>
                      </a:ln>
                      <a:effectLst/>
                      <a:extLst/>
                    </p:spPr>
                  </p:pic>
                </p:oleObj>
              </mc:Fallback>
            </mc:AlternateContent>
          </a:graphicData>
        </a:graphic>
      </p:graphicFrame>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spTree>
    <p:extLst>
      <p:ext uri="{BB962C8B-B14F-4D97-AF65-F5344CB8AC3E}">
        <p14:creationId xmlns:p14="http://schemas.microsoft.com/office/powerpoint/2010/main" val="4196960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85800" y="859547"/>
            <a:ext cx="7772400" cy="609600"/>
          </a:xfrm>
          <a:noFill/>
        </p:spPr>
        <p:txBody>
          <a:bodyPr>
            <a:normAutofit/>
          </a:bodyPr>
          <a:lstStyle/>
          <a:p>
            <a:pPr eaLnBrk="1" hangingPunct="1"/>
            <a:r>
              <a:rPr lang="en-US" altLang="en-US" sz="2400" dirty="0"/>
              <a:t>The Full Complexity</a:t>
            </a:r>
          </a:p>
        </p:txBody>
      </p:sp>
      <p:sp>
        <p:nvSpPr>
          <p:cNvPr id="23554"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29A4D057-70E4-459D-ACA5-30C6A7D35A32}" type="slidenum">
              <a:rPr lang="en-US" altLang="en-US" sz="900">
                <a:solidFill>
                  <a:schemeClr val="bg1">
                    <a:lumMod val="50000"/>
                  </a:schemeClr>
                </a:solidFill>
                <a:latin typeface="+mn-lt"/>
              </a:rPr>
              <a:pPr eaLnBrk="1" hangingPunct="1"/>
              <a:t>15</a:t>
            </a:fld>
            <a:endParaRPr lang="en-US" altLang="en-US" sz="900" dirty="0">
              <a:solidFill>
                <a:schemeClr val="bg1">
                  <a:lumMod val="50000"/>
                </a:schemeClr>
              </a:solidFill>
              <a:latin typeface="+mn-lt"/>
            </a:endParaRPr>
          </a:p>
        </p:txBody>
      </p:sp>
      <p:sp>
        <p:nvSpPr>
          <p:cNvPr id="23556" name="Rectangle 3"/>
          <p:cNvSpPr>
            <a:spLocks noChangeArrowheads="1"/>
          </p:cNvSpPr>
          <p:nvPr/>
        </p:nvSpPr>
        <p:spPr bwMode="auto">
          <a:xfrm>
            <a:off x="457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algn="ctr" eaLnBrk="1" hangingPunct="1"/>
            <a:endParaRPr lang="en-US" altLang="en-US" sz="4400">
              <a:solidFill>
                <a:schemeClr val="tx2"/>
              </a:solidFill>
            </a:endParaRPr>
          </a:p>
        </p:txBody>
      </p:sp>
      <p:sp>
        <p:nvSpPr>
          <p:cNvPr id="23557" name="Text Box 5"/>
          <p:cNvSpPr txBox="1">
            <a:spLocks noChangeArrowheads="1"/>
          </p:cNvSpPr>
          <p:nvPr/>
        </p:nvSpPr>
        <p:spPr bwMode="auto">
          <a:xfrm>
            <a:off x="266700" y="1795294"/>
            <a:ext cx="8610600"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spcBef>
                <a:spcPct val="35000"/>
              </a:spcBef>
            </a:pPr>
            <a:r>
              <a:rPr lang="en-US" altLang="en-US" sz="2000" dirty="0">
                <a:solidFill>
                  <a:schemeClr val="tx1"/>
                </a:solidFill>
              </a:rPr>
              <a:t>The simulation problem is much more difficult than a simple “newsvendor” problem analysis:</a:t>
            </a:r>
          </a:p>
          <a:p>
            <a:pPr eaLnBrk="1" hangingPunct="1">
              <a:spcBef>
                <a:spcPct val="35000"/>
              </a:spcBef>
              <a:buFontTx/>
              <a:buAutoNum type="arabicPeriod"/>
            </a:pPr>
            <a:r>
              <a:rPr lang="en-US" altLang="en-US" sz="2000" dirty="0">
                <a:solidFill>
                  <a:schemeClr val="tx1"/>
                </a:solidFill>
              </a:rPr>
              <a:t>There is an opportunity to raise or lower production quantities for a $2 million charge.</a:t>
            </a:r>
          </a:p>
          <a:p>
            <a:pPr eaLnBrk="1" hangingPunct="1">
              <a:spcBef>
                <a:spcPct val="35000"/>
              </a:spcBef>
              <a:buFontTx/>
              <a:buAutoNum type="arabicPeriod"/>
            </a:pPr>
            <a:r>
              <a:rPr lang="en-US" altLang="en-US" sz="2000" dirty="0">
                <a:solidFill>
                  <a:schemeClr val="tx1"/>
                </a:solidFill>
              </a:rPr>
              <a:t>Capacity constraints must be incorporated.</a:t>
            </a:r>
          </a:p>
          <a:p>
            <a:pPr eaLnBrk="1" hangingPunct="1">
              <a:spcBef>
                <a:spcPct val="35000"/>
              </a:spcBef>
              <a:buFontTx/>
              <a:buAutoNum type="arabicPeriod"/>
            </a:pPr>
            <a:r>
              <a:rPr lang="en-US" altLang="en-US" sz="2000" dirty="0">
                <a:solidFill>
                  <a:schemeClr val="tx1"/>
                </a:solidFill>
              </a:rPr>
              <a:t>Lead times, which vary by supplier, must be incorporated.</a:t>
            </a:r>
          </a:p>
          <a:p>
            <a:pPr eaLnBrk="1" hangingPunct="1">
              <a:spcBef>
                <a:spcPct val="35000"/>
              </a:spcBef>
              <a:buFontTx/>
              <a:buAutoNum type="arabicPeriod"/>
            </a:pPr>
            <a:r>
              <a:rPr lang="en-US" altLang="en-US" sz="2000" dirty="0">
                <a:solidFill>
                  <a:schemeClr val="tx1"/>
                </a:solidFill>
              </a:rPr>
              <a:t>Month to month, the overage cost is only the </a:t>
            </a:r>
            <a:r>
              <a:rPr lang="en-US" altLang="en-US" sz="2000" i="1" dirty="0">
                <a:solidFill>
                  <a:schemeClr val="tx1"/>
                </a:solidFill>
              </a:rPr>
              <a:t>inventory carrying cost</a:t>
            </a:r>
            <a:r>
              <a:rPr lang="en-US" altLang="en-US" sz="2000" dirty="0">
                <a:solidFill>
                  <a:schemeClr val="tx1"/>
                </a:solidFill>
              </a:rPr>
              <a:t>, since the liquidation cost is not realized until the end of the season.  Thus, we are induced to carry higher inventories on a month-to-month basis than the newsvendor analysis suggests to avoid stock-outs, and can issue a production order later to avoid liquidations.</a:t>
            </a:r>
          </a:p>
        </p:txBody>
      </p:sp>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spTree>
    <p:extLst>
      <p:ext uri="{BB962C8B-B14F-4D97-AF65-F5344CB8AC3E}">
        <p14:creationId xmlns:p14="http://schemas.microsoft.com/office/powerpoint/2010/main" val="2327567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en-US" dirty="0"/>
              <a:t>4. Mia</a:t>
            </a:r>
          </a:p>
        </p:txBody>
      </p:sp>
      <p:sp>
        <p:nvSpPr>
          <p:cNvPr id="245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8B493625-E2B5-4BEA-B774-35C2E8CE462F}" type="slidenum">
              <a:rPr lang="en-US" altLang="en-US" sz="900">
                <a:solidFill>
                  <a:schemeClr val="bg1">
                    <a:lumMod val="50000"/>
                  </a:schemeClr>
                </a:solidFill>
                <a:latin typeface="+mn-lt"/>
              </a:rPr>
              <a:pPr eaLnBrk="1" hangingPunct="1"/>
              <a:t>16</a:t>
            </a:fld>
            <a:endParaRPr lang="en-US" altLang="en-US" sz="900" dirty="0">
              <a:solidFill>
                <a:schemeClr val="bg1">
                  <a:lumMod val="50000"/>
                </a:schemeClr>
              </a:solidFill>
              <a:latin typeface="+mn-lt"/>
            </a:endParaRPr>
          </a:p>
        </p:txBody>
      </p:sp>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pic>
        <p:nvPicPr>
          <p:cNvPr id="5" name="Content Placeholder 4"/>
          <p:cNvPicPr>
            <a:picLocks noGrp="1" noChangeAspect="1"/>
          </p:cNvPicPr>
          <p:nvPr>
            <p:ph idx="1"/>
          </p:nvPr>
        </p:nvPicPr>
        <p:blipFill>
          <a:blip r:embed="rId2"/>
          <a:stretch>
            <a:fillRect/>
          </a:stretch>
        </p:blipFill>
        <p:spPr>
          <a:xfrm>
            <a:off x="2396331" y="1825625"/>
            <a:ext cx="4351338" cy="4351338"/>
          </a:xfrm>
        </p:spPr>
      </p:pic>
    </p:spTree>
    <p:extLst>
      <p:ext uri="{BB962C8B-B14F-4D97-AF65-F5344CB8AC3E}">
        <p14:creationId xmlns:p14="http://schemas.microsoft.com/office/powerpoint/2010/main" val="3324670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9"/>
          <p:cNvSpPr>
            <a:spLocks noGrp="1" noChangeArrowheads="1"/>
          </p:cNvSpPr>
          <p:nvPr>
            <p:ph type="title"/>
          </p:nvPr>
        </p:nvSpPr>
        <p:spPr>
          <a:xfrm>
            <a:off x="95250" y="658812"/>
            <a:ext cx="8953500" cy="762000"/>
          </a:xfrm>
        </p:spPr>
        <p:txBody>
          <a:bodyPr>
            <a:normAutofit/>
          </a:bodyPr>
          <a:lstStyle/>
          <a:p>
            <a:pPr eaLnBrk="1" hangingPunct="1"/>
            <a:r>
              <a:rPr lang="en-US" altLang="en-US" sz="2400" dirty="0"/>
              <a:t>4. Mia: Accurate Response/Sourcing Strategy</a:t>
            </a:r>
          </a:p>
        </p:txBody>
      </p:sp>
      <p:sp>
        <p:nvSpPr>
          <p:cNvPr id="25602"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F1DCC6A7-E92C-405F-9DE4-911C15D5E0A6}" type="slidenum">
              <a:rPr lang="en-US" altLang="en-US" sz="900">
                <a:solidFill>
                  <a:schemeClr val="bg1">
                    <a:lumMod val="50000"/>
                  </a:schemeClr>
                </a:solidFill>
                <a:latin typeface="+mn-lt"/>
              </a:rPr>
              <a:pPr eaLnBrk="1" hangingPunct="1"/>
              <a:t>17</a:t>
            </a:fld>
            <a:endParaRPr lang="en-US" altLang="en-US" sz="900" dirty="0">
              <a:solidFill>
                <a:schemeClr val="bg1">
                  <a:lumMod val="50000"/>
                </a:schemeClr>
              </a:solidFill>
              <a:latin typeface="+mn-lt"/>
            </a:endParaRPr>
          </a:p>
        </p:txBody>
      </p:sp>
      <p:sp>
        <p:nvSpPr>
          <p:cNvPr id="25605" name="Rectangle 7"/>
          <p:cNvSpPr>
            <a:spLocks noChangeArrowheads="1"/>
          </p:cNvSpPr>
          <p:nvPr/>
        </p:nvSpPr>
        <p:spPr bwMode="auto">
          <a:xfrm>
            <a:off x="76200" y="228600"/>
            <a:ext cx="899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algn="ctr" eaLnBrk="1" hangingPunct="1"/>
            <a:endParaRPr lang="en-US" altLang="en-US"/>
          </a:p>
        </p:txBody>
      </p:sp>
      <p:sp>
        <p:nvSpPr>
          <p:cNvPr id="25606" name="Rectangle 10"/>
          <p:cNvSpPr>
            <a:spLocks noChangeArrowheads="1"/>
          </p:cNvSpPr>
          <p:nvPr/>
        </p:nvSpPr>
        <p:spPr bwMode="auto">
          <a:xfrm>
            <a:off x="295275" y="1381124"/>
            <a:ext cx="58420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0188" indent="-230188"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lnSpc>
                <a:spcPct val="90000"/>
              </a:lnSpc>
              <a:spcBef>
                <a:spcPct val="20000"/>
              </a:spcBef>
              <a:buFontTx/>
              <a:buChar char="•"/>
            </a:pPr>
            <a:r>
              <a:rPr lang="en-US" altLang="en-US" sz="2000" dirty="0">
                <a:solidFill>
                  <a:schemeClr val="tx1"/>
                </a:solidFill>
              </a:rPr>
              <a:t>When demand is uncertain, a </a:t>
            </a:r>
            <a:r>
              <a:rPr lang="en-US" altLang="en-US" sz="2000" dirty="0"/>
              <a:t>hybrid production strategy</a:t>
            </a:r>
            <a:r>
              <a:rPr lang="en-US" altLang="en-US" sz="2000" dirty="0">
                <a:solidFill>
                  <a:schemeClr val="tx1"/>
                </a:solidFill>
              </a:rPr>
              <a:t> using a combination of slow, low-cost capacity and fast, more expensive capacity can increase profits by decreasing indirect costs (markdowns and </a:t>
            </a:r>
            <a:r>
              <a:rPr lang="en-US" altLang="en-US" sz="2000" dirty="0" err="1">
                <a:solidFill>
                  <a:schemeClr val="tx1"/>
                </a:solidFill>
              </a:rPr>
              <a:t>stockouts</a:t>
            </a:r>
            <a:r>
              <a:rPr lang="en-US" altLang="en-US" sz="2000" dirty="0">
                <a:solidFill>
                  <a:schemeClr val="tx1"/>
                </a:solidFill>
              </a:rPr>
              <a:t>) while keeping direct costs (e.g. labor costs) relatively low.</a:t>
            </a:r>
          </a:p>
          <a:p>
            <a:pPr eaLnBrk="1" hangingPunct="1">
              <a:lnSpc>
                <a:spcPct val="90000"/>
              </a:lnSpc>
              <a:spcBef>
                <a:spcPct val="20000"/>
              </a:spcBef>
              <a:buFontTx/>
              <a:buChar char="•"/>
            </a:pPr>
            <a:r>
              <a:rPr lang="en-US" altLang="en-US" sz="2000" dirty="0">
                <a:solidFill>
                  <a:schemeClr val="tx1"/>
                </a:solidFill>
              </a:rPr>
              <a:t>Mia believes it is worth </a:t>
            </a:r>
            <a:r>
              <a:rPr lang="en-US" altLang="en-US" sz="2000" dirty="0"/>
              <a:t>investing in production flexibility</a:t>
            </a:r>
            <a:r>
              <a:rPr lang="en-US" altLang="en-US" sz="2000" dirty="0">
                <a:solidFill>
                  <a:schemeClr val="tx1"/>
                </a:solidFill>
              </a:rPr>
              <a:t> and </a:t>
            </a:r>
            <a:r>
              <a:rPr lang="en-US" altLang="en-US" sz="2000" dirty="0"/>
              <a:t>adjusting production </a:t>
            </a:r>
            <a:r>
              <a:rPr lang="en-US" altLang="en-US" sz="2000" i="1" dirty="0"/>
              <a:t>after</a:t>
            </a:r>
            <a:r>
              <a:rPr lang="en-US" altLang="en-US" sz="2000" dirty="0"/>
              <a:t> real demand patterns are observed</a:t>
            </a:r>
          </a:p>
          <a:p>
            <a:pPr eaLnBrk="1" hangingPunct="1">
              <a:lnSpc>
                <a:spcPct val="90000"/>
              </a:lnSpc>
              <a:spcBef>
                <a:spcPct val="20000"/>
              </a:spcBef>
              <a:buFontTx/>
              <a:buChar char="•"/>
            </a:pPr>
            <a:r>
              <a:rPr lang="en-US" altLang="en-US" sz="2000" dirty="0">
                <a:solidFill>
                  <a:schemeClr val="tx1"/>
                </a:solidFill>
              </a:rPr>
              <a:t>Mia gives her vote if:</a:t>
            </a:r>
          </a:p>
          <a:p>
            <a:pPr lvl="1" eaLnBrk="1" hangingPunct="1">
              <a:lnSpc>
                <a:spcPct val="90000"/>
              </a:lnSpc>
              <a:spcBef>
                <a:spcPct val="20000"/>
              </a:spcBef>
              <a:buFontTx/>
              <a:buChar char="–"/>
            </a:pPr>
            <a:r>
              <a:rPr lang="en-US" altLang="en-US" sz="2000" dirty="0">
                <a:solidFill>
                  <a:schemeClr val="tx1"/>
                </a:solidFill>
                <a:sym typeface="Wingdings" panose="05000000000000000000" pitchFamily="2" charset="2"/>
              </a:rPr>
              <a:t>You source some, but not all, of your production with the </a:t>
            </a:r>
            <a:r>
              <a:rPr lang="en-US" altLang="en-US" sz="2000" dirty="0">
                <a:sym typeface="Wingdings" panose="05000000000000000000" pitchFamily="2" charset="2"/>
              </a:rPr>
              <a:t>more responsive reactive suppliers</a:t>
            </a:r>
            <a:r>
              <a:rPr lang="en-US" altLang="en-US" sz="2000" dirty="0">
                <a:solidFill>
                  <a:schemeClr val="tx1"/>
                </a:solidFill>
                <a:sym typeface="Wingdings" panose="05000000000000000000" pitchFamily="2" charset="2"/>
              </a:rPr>
              <a:t>   </a:t>
            </a:r>
            <a:r>
              <a:rPr lang="en-US" altLang="en-US" sz="2000" i="1" dirty="0">
                <a:solidFill>
                  <a:schemeClr val="tx1"/>
                </a:solidFill>
                <a:sym typeface="Wingdings" panose="05000000000000000000" pitchFamily="2" charset="2"/>
              </a:rPr>
              <a:t>and</a:t>
            </a:r>
          </a:p>
          <a:p>
            <a:pPr lvl="1" eaLnBrk="1" hangingPunct="1">
              <a:lnSpc>
                <a:spcPct val="90000"/>
              </a:lnSpc>
              <a:spcBef>
                <a:spcPct val="20000"/>
              </a:spcBef>
              <a:buFontTx/>
              <a:buChar char="–"/>
            </a:pPr>
            <a:r>
              <a:rPr lang="en-US" altLang="en-US" sz="2000" dirty="0">
                <a:solidFill>
                  <a:schemeClr val="tx1"/>
                </a:solidFill>
              </a:rPr>
              <a:t>You </a:t>
            </a:r>
            <a:r>
              <a:rPr lang="en-US" altLang="en-US" sz="2000" dirty="0"/>
              <a:t>issue a change order</a:t>
            </a:r>
            <a:r>
              <a:rPr lang="en-US" altLang="en-US" sz="2000" dirty="0">
                <a:solidFill>
                  <a:schemeClr val="tx1"/>
                </a:solidFill>
              </a:rPr>
              <a:t> after some demand is observed, but</a:t>
            </a:r>
            <a:r>
              <a:rPr lang="en-US" altLang="en-US" sz="2000" dirty="0">
                <a:solidFill>
                  <a:schemeClr val="tx1"/>
                </a:solidFill>
                <a:sym typeface="Wingdings" panose="05000000000000000000" pitchFamily="2" charset="2"/>
              </a:rPr>
              <a:t> early enough to make an impact large enough to justify the cost</a:t>
            </a:r>
          </a:p>
        </p:txBody>
      </p:sp>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pic>
        <p:nvPicPr>
          <p:cNvPr id="4" name="Picture 3"/>
          <p:cNvPicPr>
            <a:picLocks noChangeAspect="1"/>
          </p:cNvPicPr>
          <p:nvPr/>
        </p:nvPicPr>
        <p:blipFill>
          <a:blip r:embed="rId2"/>
          <a:stretch>
            <a:fillRect/>
          </a:stretch>
        </p:blipFill>
        <p:spPr>
          <a:xfrm>
            <a:off x="6121400" y="2146300"/>
            <a:ext cx="3022600" cy="3022600"/>
          </a:xfrm>
          <a:prstGeom prst="rect">
            <a:avLst/>
          </a:prstGeom>
        </p:spPr>
      </p:pic>
    </p:spTree>
    <p:extLst>
      <p:ext uri="{BB962C8B-B14F-4D97-AF65-F5344CB8AC3E}">
        <p14:creationId xmlns:p14="http://schemas.microsoft.com/office/powerpoint/2010/main" val="107107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tLang="en-US" dirty="0"/>
              <a:t>5. </a:t>
            </a:r>
            <a:r>
              <a:rPr lang="en-US" altLang="en-US" dirty="0" err="1"/>
              <a:t>Matheo</a:t>
            </a:r>
            <a:endParaRPr lang="en-US" altLang="en-US" dirty="0"/>
          </a:p>
        </p:txBody>
      </p:sp>
      <p:sp>
        <p:nvSpPr>
          <p:cNvPr id="266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18943E79-3AE2-42BE-8B35-B09B3FCA253E}" type="slidenum">
              <a:rPr lang="en-US" altLang="en-US" sz="900">
                <a:solidFill>
                  <a:schemeClr val="bg1">
                    <a:lumMod val="50000"/>
                  </a:schemeClr>
                </a:solidFill>
                <a:latin typeface="+mn-lt"/>
              </a:rPr>
              <a:pPr eaLnBrk="1" hangingPunct="1"/>
              <a:t>18</a:t>
            </a:fld>
            <a:endParaRPr lang="en-US" altLang="en-US" sz="900" dirty="0">
              <a:solidFill>
                <a:schemeClr val="bg1">
                  <a:lumMod val="50000"/>
                </a:schemeClr>
              </a:solidFill>
              <a:latin typeface="+mn-lt"/>
            </a:endParaRPr>
          </a:p>
        </p:txBody>
      </p:sp>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pic>
        <p:nvPicPr>
          <p:cNvPr id="8" name="Content Placeholder 4"/>
          <p:cNvPicPr>
            <a:picLocks noChangeAspect="1"/>
          </p:cNvPicPr>
          <p:nvPr/>
        </p:nvPicPr>
        <p:blipFill>
          <a:blip r:embed="rId2"/>
          <a:stretch>
            <a:fillRect/>
          </a:stretch>
        </p:blipFill>
        <p:spPr>
          <a:xfrm>
            <a:off x="2396331" y="1825625"/>
            <a:ext cx="4351338" cy="4351338"/>
          </a:xfrm>
          <a:prstGeom prst="rect">
            <a:avLst/>
          </a:prstGeom>
        </p:spPr>
      </p:pic>
    </p:spTree>
    <p:extLst>
      <p:ext uri="{BB962C8B-B14F-4D97-AF65-F5344CB8AC3E}">
        <p14:creationId xmlns:p14="http://schemas.microsoft.com/office/powerpoint/2010/main" val="3042950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9"/>
          <p:cNvSpPr>
            <a:spLocks noGrp="1" noChangeArrowheads="1"/>
          </p:cNvSpPr>
          <p:nvPr>
            <p:ph type="title"/>
          </p:nvPr>
        </p:nvSpPr>
        <p:spPr>
          <a:xfrm>
            <a:off x="0" y="904875"/>
            <a:ext cx="9144000" cy="762000"/>
          </a:xfrm>
        </p:spPr>
        <p:txBody>
          <a:bodyPr>
            <a:normAutofit/>
          </a:bodyPr>
          <a:lstStyle/>
          <a:p>
            <a:pPr eaLnBrk="1" hangingPunct="1"/>
            <a:r>
              <a:rPr lang="en-US" altLang="en-US" sz="2400" dirty="0"/>
              <a:t>5. </a:t>
            </a:r>
            <a:r>
              <a:rPr lang="en-US" altLang="en-US" sz="2400" dirty="0" err="1"/>
              <a:t>Matheo</a:t>
            </a:r>
            <a:r>
              <a:rPr lang="en-US" altLang="en-US" sz="2400" dirty="0"/>
              <a:t>: Accurate Response/Sourcing Strategy</a:t>
            </a:r>
          </a:p>
        </p:txBody>
      </p:sp>
      <p:sp>
        <p:nvSpPr>
          <p:cNvPr id="27650"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C2EA030A-F82A-4D2A-AC6A-89CD83842F5C}" type="slidenum">
              <a:rPr lang="en-US" altLang="en-US" sz="900">
                <a:solidFill>
                  <a:schemeClr val="bg1">
                    <a:lumMod val="50000"/>
                  </a:schemeClr>
                </a:solidFill>
                <a:latin typeface="+mn-lt"/>
              </a:rPr>
              <a:pPr eaLnBrk="1" hangingPunct="1"/>
              <a:t>19</a:t>
            </a:fld>
            <a:endParaRPr lang="en-US" altLang="en-US" sz="900" dirty="0">
              <a:solidFill>
                <a:schemeClr val="bg1">
                  <a:lumMod val="50000"/>
                </a:schemeClr>
              </a:solidFill>
              <a:latin typeface="+mn-lt"/>
            </a:endParaRPr>
          </a:p>
        </p:txBody>
      </p:sp>
      <p:sp>
        <p:nvSpPr>
          <p:cNvPr id="27653" name="Rectangle 7"/>
          <p:cNvSpPr>
            <a:spLocks noChangeArrowheads="1"/>
          </p:cNvSpPr>
          <p:nvPr/>
        </p:nvSpPr>
        <p:spPr bwMode="auto">
          <a:xfrm>
            <a:off x="0" y="1524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algn="ctr" eaLnBrk="1" hangingPunct="1"/>
            <a:endParaRPr lang="en-US" altLang="en-US"/>
          </a:p>
        </p:txBody>
      </p:sp>
      <p:sp>
        <p:nvSpPr>
          <p:cNvPr id="27654" name="Rectangle 11"/>
          <p:cNvSpPr>
            <a:spLocks noChangeArrowheads="1"/>
          </p:cNvSpPr>
          <p:nvPr/>
        </p:nvSpPr>
        <p:spPr bwMode="auto">
          <a:xfrm>
            <a:off x="171450" y="1885950"/>
            <a:ext cx="5715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lnSpc>
                <a:spcPct val="90000"/>
              </a:lnSpc>
              <a:spcBef>
                <a:spcPct val="20000"/>
              </a:spcBef>
              <a:buFontTx/>
              <a:buChar char="•"/>
            </a:pPr>
            <a:r>
              <a:rPr lang="en-US" altLang="en-US" sz="2000" dirty="0">
                <a:solidFill>
                  <a:schemeClr val="tx1"/>
                </a:solidFill>
              </a:rPr>
              <a:t>Expensive reactive suppliers should be used to adjust to the fluctuating portion of demand.</a:t>
            </a:r>
          </a:p>
          <a:p>
            <a:pPr eaLnBrk="1" hangingPunct="1">
              <a:lnSpc>
                <a:spcPct val="90000"/>
              </a:lnSpc>
              <a:spcBef>
                <a:spcPct val="20000"/>
              </a:spcBef>
              <a:buFontTx/>
              <a:buChar char="•"/>
            </a:pPr>
            <a:r>
              <a:rPr lang="en-US" altLang="en-US" sz="2000" dirty="0">
                <a:solidFill>
                  <a:schemeClr val="tx1"/>
                </a:solidFill>
              </a:rPr>
              <a:t>Suppliers with long lead times and lower direct costs should be used to produce goods for which demand is more predictable.</a:t>
            </a:r>
          </a:p>
          <a:p>
            <a:pPr eaLnBrk="1" hangingPunct="1">
              <a:lnSpc>
                <a:spcPct val="90000"/>
              </a:lnSpc>
              <a:spcBef>
                <a:spcPct val="20000"/>
              </a:spcBef>
              <a:buFontTx/>
              <a:buChar char="•"/>
            </a:pPr>
            <a:r>
              <a:rPr lang="en-US" altLang="en-US" sz="2000" dirty="0" err="1">
                <a:solidFill>
                  <a:schemeClr val="tx1"/>
                </a:solidFill>
              </a:rPr>
              <a:t>Matheo</a:t>
            </a:r>
            <a:r>
              <a:rPr lang="en-US" altLang="en-US" sz="2000" dirty="0">
                <a:solidFill>
                  <a:schemeClr val="tx1"/>
                </a:solidFill>
              </a:rPr>
              <a:t> gives his vote if:</a:t>
            </a:r>
          </a:p>
          <a:p>
            <a:pPr lvl="1" eaLnBrk="1" hangingPunct="1">
              <a:lnSpc>
                <a:spcPct val="90000"/>
              </a:lnSpc>
              <a:spcBef>
                <a:spcPct val="20000"/>
              </a:spcBef>
              <a:buFontTx/>
              <a:buChar char="–"/>
            </a:pPr>
            <a:r>
              <a:rPr lang="en-US" altLang="en-US" sz="2000" dirty="0">
                <a:solidFill>
                  <a:schemeClr val="tx1"/>
                </a:solidFill>
              </a:rPr>
              <a:t>In the early months of production before change orders are issued, </a:t>
            </a:r>
            <a:r>
              <a:rPr lang="en-US" altLang="en-US" sz="2000" dirty="0"/>
              <a:t>the reactive supplier produces a greater percentage of the product with the less certain demand</a:t>
            </a:r>
            <a:r>
              <a:rPr lang="en-US" altLang="en-US" sz="2000" dirty="0">
                <a:solidFill>
                  <a:schemeClr val="tx1"/>
                </a:solidFill>
              </a:rPr>
              <a:t>  (usually model B)</a:t>
            </a:r>
          </a:p>
        </p:txBody>
      </p:sp>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pic>
        <p:nvPicPr>
          <p:cNvPr id="9" name="Picture 8"/>
          <p:cNvPicPr>
            <a:picLocks noChangeAspect="1"/>
          </p:cNvPicPr>
          <p:nvPr/>
        </p:nvPicPr>
        <p:blipFill>
          <a:blip r:embed="rId2"/>
          <a:stretch>
            <a:fillRect/>
          </a:stretch>
        </p:blipFill>
        <p:spPr>
          <a:xfrm>
            <a:off x="6157912" y="2133600"/>
            <a:ext cx="2986088" cy="2986088"/>
          </a:xfrm>
          <a:prstGeom prst="rect">
            <a:avLst/>
          </a:prstGeom>
        </p:spPr>
      </p:pic>
    </p:spTree>
    <p:extLst>
      <p:ext uri="{BB962C8B-B14F-4D97-AF65-F5344CB8AC3E}">
        <p14:creationId xmlns:p14="http://schemas.microsoft.com/office/powerpoint/2010/main" val="236681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0070C0"/>
                </a:solidFill>
              </a:rPr>
              <a:t>Note to Instructors</a:t>
            </a:r>
          </a:p>
        </p:txBody>
      </p:sp>
      <p:sp>
        <p:nvSpPr>
          <p:cNvPr id="4" name="Content Placeholder 2"/>
          <p:cNvSpPr>
            <a:spLocks noGrp="1"/>
          </p:cNvSpPr>
          <p:nvPr>
            <p:ph idx="1"/>
          </p:nvPr>
        </p:nvSpPr>
        <p:spPr>
          <a:ln w="19050">
            <a:solidFill>
              <a:srgbClr val="C00000"/>
            </a:solidFill>
          </a:ln>
        </p:spPr>
        <p:txBody>
          <a:bodyPr anchor="ctr">
            <a:noAutofit/>
          </a:bodyPr>
          <a:lstStyle/>
          <a:p>
            <a:pPr>
              <a:buNone/>
            </a:pPr>
            <a:r>
              <a:rPr lang="en-US" sz="2700" dirty="0"/>
              <a:t>	Please treat the information in this presentation as you would a Teaching Note.</a:t>
            </a:r>
          </a:p>
          <a:p>
            <a:pPr algn="ctr">
              <a:buNone/>
            </a:pPr>
            <a:endParaRPr lang="en-US" sz="2700" dirty="0"/>
          </a:p>
          <a:p>
            <a:pPr algn="ctr">
              <a:buNone/>
            </a:pPr>
            <a:r>
              <a:rPr lang="en-US" sz="3300" dirty="0"/>
              <a:t>DO NOT COPY OR POST</a:t>
            </a:r>
          </a:p>
        </p:txBody>
      </p:sp>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dirty="0">
                <a:solidFill>
                  <a:schemeClr val="bg1">
                    <a:lumMod val="50000"/>
                  </a:schemeClr>
                </a:solidFill>
              </a:rPr>
              <a:t>Copyright © 2016 President and Fellows of Harvard College.  </a:t>
            </a:r>
          </a:p>
        </p:txBody>
      </p:sp>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2632274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Results: Gross Margin</a:t>
            </a:r>
          </a:p>
        </p:txBody>
      </p:sp>
      <p:sp>
        <p:nvSpPr>
          <p:cNvPr id="5" name="Slide Number Placeholder 4"/>
          <p:cNvSpPr>
            <a:spLocks noGrp="1"/>
          </p:cNvSpPr>
          <p:nvPr>
            <p:ph type="sldNum" sz="quarter" idx="12"/>
          </p:nvPr>
        </p:nvSpPr>
        <p:spPr/>
        <p:txBody>
          <a:bodyPr/>
          <a:lstStyle/>
          <a:p>
            <a:fld id="{4FAB73BC-B049-4115-A692-8D63A059BFB8}" type="slidenum">
              <a:rPr lang="en-US" smtClean="0"/>
              <a:t>20</a:t>
            </a:fld>
            <a:endParaRPr lang="en-US" dirty="0"/>
          </a:p>
        </p:txBody>
      </p:sp>
      <p:sp>
        <p:nvSpPr>
          <p:cNvPr id="3" name="Date Placeholder 2"/>
          <p:cNvSpPr>
            <a:spLocks noGrp="1"/>
          </p:cNvSpPr>
          <p:nvPr>
            <p:ph type="dt" sz="half" idx="10"/>
          </p:nvPr>
        </p:nvSpPr>
        <p:spPr/>
        <p:txBody>
          <a:bodyPr/>
          <a:lstStyle/>
          <a:p>
            <a:r>
              <a:rPr lang="en-US" dirty="0"/>
              <a:t>Rev. November 4, 2016</a:t>
            </a:r>
          </a:p>
        </p:txBody>
      </p:sp>
      <p:sp>
        <p:nvSpPr>
          <p:cNvPr id="4" name="Footer Placeholder 3"/>
          <p:cNvSpPr>
            <a:spLocks noGrp="1"/>
          </p:cNvSpPr>
          <p:nvPr>
            <p:ph type="ftr" sz="quarter" idx="11"/>
          </p:nvPr>
        </p:nvSpPr>
        <p:spPr/>
        <p:txBody>
          <a:bodyPr/>
          <a:lstStyle/>
          <a:p>
            <a:r>
              <a:rPr lang="en-US"/>
              <a:t>Copyright © 2016 President and Fellows of Harvard College. </a:t>
            </a:r>
          </a:p>
          <a:p>
            <a:endParaRPr lang="en-US" dirty="0"/>
          </a:p>
        </p:txBody>
      </p:sp>
      <p:sp>
        <p:nvSpPr>
          <p:cNvPr id="6" name="Content Placeholder 2"/>
          <p:cNvSpPr>
            <a:spLocks noGrp="1"/>
          </p:cNvSpPr>
          <p:nvPr>
            <p:ph idx="1"/>
          </p:nvPr>
        </p:nvSpPr>
        <p:spPr>
          <a:xfrm>
            <a:off x="0" y="2918362"/>
            <a:ext cx="9144000" cy="1083624"/>
          </a:xfrm>
        </p:spPr>
        <p:txBody>
          <a:bodyPr/>
          <a:lstStyle/>
          <a:p>
            <a:pPr marL="0" indent="0" algn="ctr">
              <a:buNone/>
            </a:pPr>
            <a:r>
              <a:rPr lang="en-US" sz="2000" dirty="0"/>
              <a:t>[Download simulation-specific data for this slide using your administrative login]</a:t>
            </a:r>
          </a:p>
          <a:p>
            <a:pPr marL="0" indent="0" algn="ctr">
              <a:buNone/>
            </a:pPr>
            <a:endParaRPr lang="en-US" dirty="0"/>
          </a:p>
        </p:txBody>
      </p:sp>
    </p:spTree>
    <p:extLst>
      <p:ext uri="{BB962C8B-B14F-4D97-AF65-F5344CB8AC3E}">
        <p14:creationId xmlns:p14="http://schemas.microsoft.com/office/powerpoint/2010/main" val="4056415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Results: Gross Margin %</a:t>
            </a:r>
          </a:p>
        </p:txBody>
      </p:sp>
      <p:sp>
        <p:nvSpPr>
          <p:cNvPr id="5" name="Slide Number Placeholder 4"/>
          <p:cNvSpPr>
            <a:spLocks noGrp="1"/>
          </p:cNvSpPr>
          <p:nvPr>
            <p:ph type="sldNum" sz="quarter" idx="12"/>
          </p:nvPr>
        </p:nvSpPr>
        <p:spPr/>
        <p:txBody>
          <a:bodyPr/>
          <a:lstStyle/>
          <a:p>
            <a:fld id="{4FAB73BC-B049-4115-A692-8D63A059BFB8}" type="slidenum">
              <a:rPr lang="en-US" smtClean="0"/>
              <a:t>21</a:t>
            </a:fld>
            <a:endParaRPr lang="en-US" dirty="0"/>
          </a:p>
        </p:txBody>
      </p:sp>
      <p:sp>
        <p:nvSpPr>
          <p:cNvPr id="3" name="Date Placeholder 2"/>
          <p:cNvSpPr>
            <a:spLocks noGrp="1"/>
          </p:cNvSpPr>
          <p:nvPr>
            <p:ph type="dt" sz="half" idx="10"/>
          </p:nvPr>
        </p:nvSpPr>
        <p:spPr/>
        <p:txBody>
          <a:bodyPr/>
          <a:lstStyle/>
          <a:p>
            <a:r>
              <a:rPr lang="en-US" dirty="0"/>
              <a:t>Rev. November 4, 2016</a:t>
            </a:r>
          </a:p>
        </p:txBody>
      </p:sp>
      <p:sp>
        <p:nvSpPr>
          <p:cNvPr id="4" name="Footer Placeholder 3"/>
          <p:cNvSpPr>
            <a:spLocks noGrp="1"/>
          </p:cNvSpPr>
          <p:nvPr>
            <p:ph type="ftr" sz="quarter" idx="11"/>
          </p:nvPr>
        </p:nvSpPr>
        <p:spPr/>
        <p:txBody>
          <a:bodyPr/>
          <a:lstStyle/>
          <a:p>
            <a:r>
              <a:rPr lang="en-US"/>
              <a:t>Copyright © 2016 President and Fellows of Harvard College. </a:t>
            </a:r>
          </a:p>
          <a:p>
            <a:endParaRPr lang="en-US" dirty="0"/>
          </a:p>
        </p:txBody>
      </p:sp>
      <p:sp>
        <p:nvSpPr>
          <p:cNvPr id="6" name="Content Placeholder 2"/>
          <p:cNvSpPr>
            <a:spLocks noGrp="1"/>
          </p:cNvSpPr>
          <p:nvPr>
            <p:ph idx="1"/>
          </p:nvPr>
        </p:nvSpPr>
        <p:spPr>
          <a:xfrm>
            <a:off x="0" y="2918362"/>
            <a:ext cx="9144000" cy="1083624"/>
          </a:xfrm>
        </p:spPr>
        <p:txBody>
          <a:bodyPr/>
          <a:lstStyle/>
          <a:p>
            <a:pPr marL="0" indent="0" algn="ctr">
              <a:buNone/>
            </a:pPr>
            <a:r>
              <a:rPr lang="en-US" sz="2000" dirty="0"/>
              <a:t>[Download simulation-specific data for this slide using your administrative login]</a:t>
            </a:r>
          </a:p>
          <a:p>
            <a:pPr marL="0" indent="0" algn="ctr">
              <a:buNone/>
            </a:pPr>
            <a:endParaRPr lang="en-US" dirty="0"/>
          </a:p>
        </p:txBody>
      </p:sp>
    </p:spTree>
    <p:extLst>
      <p:ext uri="{BB962C8B-B14F-4D97-AF65-F5344CB8AC3E}">
        <p14:creationId xmlns:p14="http://schemas.microsoft.com/office/powerpoint/2010/main" val="798021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Results: Number of Votes</a:t>
            </a:r>
          </a:p>
        </p:txBody>
      </p:sp>
      <p:sp>
        <p:nvSpPr>
          <p:cNvPr id="5" name="Slide Number Placeholder 4"/>
          <p:cNvSpPr>
            <a:spLocks noGrp="1"/>
          </p:cNvSpPr>
          <p:nvPr>
            <p:ph type="sldNum" sz="quarter" idx="12"/>
          </p:nvPr>
        </p:nvSpPr>
        <p:spPr/>
        <p:txBody>
          <a:bodyPr/>
          <a:lstStyle/>
          <a:p>
            <a:fld id="{4FAB73BC-B049-4115-A692-8D63A059BFB8}" type="slidenum">
              <a:rPr lang="en-US" smtClean="0"/>
              <a:t>22</a:t>
            </a:fld>
            <a:endParaRPr lang="en-US" dirty="0"/>
          </a:p>
        </p:txBody>
      </p:sp>
      <p:sp>
        <p:nvSpPr>
          <p:cNvPr id="3" name="Date Placeholder 2"/>
          <p:cNvSpPr>
            <a:spLocks noGrp="1"/>
          </p:cNvSpPr>
          <p:nvPr>
            <p:ph type="dt" sz="half" idx="10"/>
          </p:nvPr>
        </p:nvSpPr>
        <p:spPr/>
        <p:txBody>
          <a:bodyPr/>
          <a:lstStyle/>
          <a:p>
            <a:r>
              <a:rPr lang="en-US" dirty="0"/>
              <a:t>Rev. November 4, 2016</a:t>
            </a:r>
          </a:p>
        </p:txBody>
      </p:sp>
      <p:sp>
        <p:nvSpPr>
          <p:cNvPr id="4" name="Footer Placeholder 3"/>
          <p:cNvSpPr>
            <a:spLocks noGrp="1"/>
          </p:cNvSpPr>
          <p:nvPr>
            <p:ph type="ftr" sz="quarter" idx="11"/>
          </p:nvPr>
        </p:nvSpPr>
        <p:spPr/>
        <p:txBody>
          <a:bodyPr/>
          <a:lstStyle/>
          <a:p>
            <a:r>
              <a:rPr lang="en-US"/>
              <a:t>Copyright © 2016 President and Fellows of Harvard College. </a:t>
            </a:r>
          </a:p>
          <a:p>
            <a:endParaRPr lang="en-US" dirty="0"/>
          </a:p>
        </p:txBody>
      </p:sp>
      <p:sp>
        <p:nvSpPr>
          <p:cNvPr id="6" name="Content Placeholder 2"/>
          <p:cNvSpPr>
            <a:spLocks noGrp="1"/>
          </p:cNvSpPr>
          <p:nvPr>
            <p:ph idx="1"/>
          </p:nvPr>
        </p:nvSpPr>
        <p:spPr>
          <a:xfrm>
            <a:off x="0" y="2918362"/>
            <a:ext cx="9144000" cy="1083624"/>
          </a:xfrm>
        </p:spPr>
        <p:txBody>
          <a:bodyPr/>
          <a:lstStyle/>
          <a:p>
            <a:pPr marL="0" indent="0" algn="ctr">
              <a:buNone/>
            </a:pPr>
            <a:r>
              <a:rPr lang="en-US" sz="2000" dirty="0"/>
              <a:t>[Download simulation-specific data for this slide using your administrative login]</a:t>
            </a:r>
          </a:p>
          <a:p>
            <a:pPr marL="0" indent="0" algn="ctr">
              <a:buNone/>
            </a:pPr>
            <a:endParaRPr lang="en-US" dirty="0"/>
          </a:p>
        </p:txBody>
      </p:sp>
    </p:spTree>
    <p:extLst>
      <p:ext uri="{BB962C8B-B14F-4D97-AF65-F5344CB8AC3E}">
        <p14:creationId xmlns:p14="http://schemas.microsoft.com/office/powerpoint/2010/main" val="1930382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Results: Design Options</a:t>
            </a:r>
          </a:p>
        </p:txBody>
      </p:sp>
      <p:sp>
        <p:nvSpPr>
          <p:cNvPr id="5" name="Slide Number Placeholder 4"/>
          <p:cNvSpPr>
            <a:spLocks noGrp="1"/>
          </p:cNvSpPr>
          <p:nvPr>
            <p:ph type="sldNum" sz="quarter" idx="12"/>
          </p:nvPr>
        </p:nvSpPr>
        <p:spPr/>
        <p:txBody>
          <a:bodyPr/>
          <a:lstStyle/>
          <a:p>
            <a:fld id="{4FAB73BC-B049-4115-A692-8D63A059BFB8}" type="slidenum">
              <a:rPr lang="en-US" smtClean="0"/>
              <a:t>23</a:t>
            </a:fld>
            <a:endParaRPr lang="en-US" dirty="0"/>
          </a:p>
        </p:txBody>
      </p:sp>
      <p:sp>
        <p:nvSpPr>
          <p:cNvPr id="3" name="Date Placeholder 2"/>
          <p:cNvSpPr>
            <a:spLocks noGrp="1"/>
          </p:cNvSpPr>
          <p:nvPr>
            <p:ph type="dt" sz="half" idx="10"/>
          </p:nvPr>
        </p:nvSpPr>
        <p:spPr/>
        <p:txBody>
          <a:bodyPr/>
          <a:lstStyle/>
          <a:p>
            <a:r>
              <a:rPr lang="en-US" dirty="0"/>
              <a:t>Rev. November 4, 2016</a:t>
            </a:r>
          </a:p>
        </p:txBody>
      </p:sp>
      <p:sp>
        <p:nvSpPr>
          <p:cNvPr id="4" name="Footer Placeholder 3"/>
          <p:cNvSpPr>
            <a:spLocks noGrp="1"/>
          </p:cNvSpPr>
          <p:nvPr>
            <p:ph type="ftr" sz="quarter" idx="11"/>
          </p:nvPr>
        </p:nvSpPr>
        <p:spPr/>
        <p:txBody>
          <a:bodyPr/>
          <a:lstStyle/>
          <a:p>
            <a:r>
              <a:rPr lang="en-US"/>
              <a:t>Copyright © 2016 President and Fellows of Harvard College. </a:t>
            </a:r>
          </a:p>
          <a:p>
            <a:endParaRPr lang="en-US" dirty="0"/>
          </a:p>
        </p:txBody>
      </p:sp>
      <p:sp>
        <p:nvSpPr>
          <p:cNvPr id="6" name="Content Placeholder 2"/>
          <p:cNvSpPr>
            <a:spLocks noGrp="1"/>
          </p:cNvSpPr>
          <p:nvPr>
            <p:ph idx="1"/>
          </p:nvPr>
        </p:nvSpPr>
        <p:spPr>
          <a:xfrm>
            <a:off x="0" y="2918362"/>
            <a:ext cx="9144000" cy="1083624"/>
          </a:xfrm>
        </p:spPr>
        <p:txBody>
          <a:bodyPr/>
          <a:lstStyle/>
          <a:p>
            <a:pPr marL="0" indent="0" algn="ctr">
              <a:buNone/>
            </a:pPr>
            <a:r>
              <a:rPr lang="en-US" sz="2000" dirty="0"/>
              <a:t>[Download simulation-specific data for this slide using your administrative login]</a:t>
            </a:r>
          </a:p>
          <a:p>
            <a:pPr marL="0" indent="0" algn="ctr">
              <a:buNone/>
            </a:pPr>
            <a:endParaRPr lang="en-US" dirty="0"/>
          </a:p>
        </p:txBody>
      </p:sp>
    </p:spTree>
    <p:extLst>
      <p:ext uri="{BB962C8B-B14F-4D97-AF65-F5344CB8AC3E}">
        <p14:creationId xmlns:p14="http://schemas.microsoft.com/office/powerpoint/2010/main" val="3337521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Results: Number of Change Orders</a:t>
            </a:r>
          </a:p>
        </p:txBody>
      </p:sp>
      <p:sp>
        <p:nvSpPr>
          <p:cNvPr id="5" name="Slide Number Placeholder 4"/>
          <p:cNvSpPr>
            <a:spLocks noGrp="1"/>
          </p:cNvSpPr>
          <p:nvPr>
            <p:ph type="sldNum" sz="quarter" idx="12"/>
          </p:nvPr>
        </p:nvSpPr>
        <p:spPr/>
        <p:txBody>
          <a:bodyPr/>
          <a:lstStyle/>
          <a:p>
            <a:fld id="{4FAB73BC-B049-4115-A692-8D63A059BFB8}" type="slidenum">
              <a:rPr lang="en-US" smtClean="0"/>
              <a:t>24</a:t>
            </a:fld>
            <a:endParaRPr lang="en-US" dirty="0"/>
          </a:p>
        </p:txBody>
      </p:sp>
      <p:sp>
        <p:nvSpPr>
          <p:cNvPr id="3" name="Date Placeholder 2"/>
          <p:cNvSpPr>
            <a:spLocks noGrp="1"/>
          </p:cNvSpPr>
          <p:nvPr>
            <p:ph type="dt" sz="half" idx="10"/>
          </p:nvPr>
        </p:nvSpPr>
        <p:spPr/>
        <p:txBody>
          <a:bodyPr/>
          <a:lstStyle/>
          <a:p>
            <a:r>
              <a:rPr lang="en-US" dirty="0"/>
              <a:t>Rev. November 4, 2016</a:t>
            </a:r>
          </a:p>
        </p:txBody>
      </p:sp>
      <p:sp>
        <p:nvSpPr>
          <p:cNvPr id="4" name="Footer Placeholder 3"/>
          <p:cNvSpPr>
            <a:spLocks noGrp="1"/>
          </p:cNvSpPr>
          <p:nvPr>
            <p:ph type="ftr" sz="quarter" idx="11"/>
          </p:nvPr>
        </p:nvSpPr>
        <p:spPr/>
        <p:txBody>
          <a:bodyPr/>
          <a:lstStyle/>
          <a:p>
            <a:r>
              <a:rPr lang="en-US"/>
              <a:t>Copyright © 2016 President and Fellows of Harvard College. </a:t>
            </a:r>
          </a:p>
          <a:p>
            <a:endParaRPr lang="en-US" dirty="0"/>
          </a:p>
        </p:txBody>
      </p:sp>
      <p:sp>
        <p:nvSpPr>
          <p:cNvPr id="6" name="Content Placeholder 2"/>
          <p:cNvSpPr>
            <a:spLocks noGrp="1"/>
          </p:cNvSpPr>
          <p:nvPr>
            <p:ph idx="1"/>
          </p:nvPr>
        </p:nvSpPr>
        <p:spPr>
          <a:xfrm>
            <a:off x="0" y="2918362"/>
            <a:ext cx="9144000" cy="1083624"/>
          </a:xfrm>
        </p:spPr>
        <p:txBody>
          <a:bodyPr/>
          <a:lstStyle/>
          <a:p>
            <a:pPr marL="0" indent="0" algn="ctr">
              <a:buNone/>
            </a:pPr>
            <a:r>
              <a:rPr lang="en-US" sz="2000" dirty="0"/>
              <a:t>[Download simulation-specific data for this slide using your administrative login]</a:t>
            </a:r>
          </a:p>
          <a:p>
            <a:pPr marL="0" indent="0" algn="ctr">
              <a:buNone/>
            </a:pPr>
            <a:endParaRPr lang="en-US" dirty="0"/>
          </a:p>
        </p:txBody>
      </p:sp>
    </p:spTree>
    <p:extLst>
      <p:ext uri="{BB962C8B-B14F-4D97-AF65-F5344CB8AC3E}">
        <p14:creationId xmlns:p14="http://schemas.microsoft.com/office/powerpoint/2010/main" val="3899798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a:xfrm>
            <a:off x="609600" y="874712"/>
            <a:ext cx="7924800" cy="533400"/>
          </a:xfrm>
        </p:spPr>
        <p:txBody>
          <a:bodyPr>
            <a:normAutofit fontScale="90000"/>
          </a:bodyPr>
          <a:lstStyle/>
          <a:p>
            <a:pPr eaLnBrk="1" hangingPunct="1"/>
            <a:r>
              <a:rPr lang="en-US" altLang="en-US" dirty="0"/>
              <a:t>Demand Analysis, Year 1</a:t>
            </a:r>
          </a:p>
        </p:txBody>
      </p:sp>
      <p:sp>
        <p:nvSpPr>
          <p:cNvPr id="614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1431E12E-6B25-4483-BFE2-36243D2B55E3}" type="slidenum">
              <a:rPr lang="en-US" altLang="en-US" sz="900">
                <a:solidFill>
                  <a:schemeClr val="bg1">
                    <a:lumMod val="50000"/>
                  </a:schemeClr>
                </a:solidFill>
                <a:latin typeface="+mn-lt"/>
              </a:rPr>
              <a:pPr eaLnBrk="1" hangingPunct="1"/>
              <a:t>25</a:t>
            </a:fld>
            <a:endParaRPr lang="en-US" altLang="en-US" sz="900" dirty="0">
              <a:solidFill>
                <a:schemeClr val="bg1">
                  <a:lumMod val="50000"/>
                </a:schemeClr>
              </a:solidFill>
              <a:latin typeface="+mn-lt"/>
            </a:endParaRPr>
          </a:p>
        </p:txBody>
      </p:sp>
      <p:graphicFrame>
        <p:nvGraphicFramePr>
          <p:cNvPr id="6146" name="Object 4"/>
          <p:cNvGraphicFramePr>
            <a:graphicFrameLocks noChangeAspect="1"/>
          </p:cNvGraphicFramePr>
          <p:nvPr>
            <p:extLst>
              <p:ext uri="{D42A27DB-BD31-4B8C-83A1-F6EECF244321}">
                <p14:modId xmlns:p14="http://schemas.microsoft.com/office/powerpoint/2010/main" val="2530742117"/>
              </p:ext>
            </p:extLst>
          </p:nvPr>
        </p:nvGraphicFramePr>
        <p:xfrm>
          <a:off x="0" y="1303789"/>
          <a:ext cx="10245725" cy="5256213"/>
        </p:xfrm>
        <a:graphic>
          <a:graphicData uri="http://schemas.openxmlformats.org/presentationml/2006/ole">
            <mc:AlternateContent xmlns:mc="http://schemas.openxmlformats.org/markup-compatibility/2006">
              <mc:Choice xmlns:v="urn:schemas-microsoft-com:vml" Requires="v">
                <p:oleObj spid="_x0000_s6208" name="Chart" r:id="rId3" imgW="9249303" imgH="4543712" progId="Excel.Chart.8">
                  <p:embed/>
                </p:oleObj>
              </mc:Choice>
              <mc:Fallback>
                <p:oleObj name="Chart" r:id="rId3" imgW="9249303" imgH="4543712" progId="Excel.Chart.8">
                  <p:embed/>
                  <p:pic>
                    <p:nvPicPr>
                      <p:cNvPr id="614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03789"/>
                        <a:ext cx="10245725"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6"/>
          <p:cNvGraphicFramePr>
            <a:graphicFrameLocks noChangeAspect="1"/>
          </p:cNvGraphicFramePr>
          <p:nvPr/>
        </p:nvGraphicFramePr>
        <p:xfrm>
          <a:off x="7162800" y="758825"/>
          <a:ext cx="1782763" cy="765175"/>
        </p:xfrm>
        <a:graphic>
          <a:graphicData uri="http://schemas.openxmlformats.org/presentationml/2006/ole">
            <mc:AlternateContent xmlns:mc="http://schemas.openxmlformats.org/markup-compatibility/2006">
              <mc:Choice xmlns:v="urn:schemas-microsoft-com:vml" Requires="v">
                <p:oleObj spid="_x0000_s6209" name="Worksheet" r:id="rId5" imgW="1743366" imgH="657647" progId="Excel.Sheet.8">
                  <p:embed/>
                </p:oleObj>
              </mc:Choice>
              <mc:Fallback>
                <p:oleObj name="Worksheet" r:id="rId5" imgW="1743366" imgH="657647" progId="Excel.Sheet.8">
                  <p:embed/>
                  <p:pic>
                    <p:nvPicPr>
                      <p:cNvPr id="614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758825"/>
                        <a:ext cx="1782763"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spTree>
    <p:extLst>
      <p:ext uri="{BB962C8B-B14F-4D97-AF65-F5344CB8AC3E}">
        <p14:creationId xmlns:p14="http://schemas.microsoft.com/office/powerpoint/2010/main" val="3626223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6"/>
          <p:cNvSpPr>
            <a:spLocks noGrp="1" noChangeArrowheads="1"/>
          </p:cNvSpPr>
          <p:nvPr>
            <p:ph type="title"/>
          </p:nvPr>
        </p:nvSpPr>
        <p:spPr>
          <a:xfrm>
            <a:off x="635466" y="878806"/>
            <a:ext cx="7772400" cy="533400"/>
          </a:xfrm>
          <a:noFill/>
        </p:spPr>
        <p:txBody>
          <a:bodyPr>
            <a:normAutofit fontScale="90000"/>
          </a:bodyPr>
          <a:lstStyle/>
          <a:p>
            <a:pPr eaLnBrk="1" hangingPunct="1"/>
            <a:r>
              <a:rPr lang="en-US" altLang="en-US" dirty="0"/>
              <a:t>Demand Analysis, Year 2</a:t>
            </a:r>
          </a:p>
        </p:txBody>
      </p:sp>
      <p:sp>
        <p:nvSpPr>
          <p:cNvPr id="7172"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C94E5136-8A2E-4706-97DE-76A2B6647C63}" type="slidenum">
              <a:rPr lang="en-US" altLang="en-US" sz="900">
                <a:solidFill>
                  <a:schemeClr val="bg1">
                    <a:lumMod val="50000"/>
                  </a:schemeClr>
                </a:solidFill>
                <a:latin typeface="+mn-lt"/>
              </a:rPr>
              <a:pPr eaLnBrk="1" hangingPunct="1"/>
              <a:t>26</a:t>
            </a:fld>
            <a:endParaRPr lang="en-US" altLang="en-US" sz="900" dirty="0">
              <a:solidFill>
                <a:schemeClr val="bg1">
                  <a:lumMod val="50000"/>
                </a:schemeClr>
              </a:solidFill>
              <a:latin typeface="+mn-lt"/>
            </a:endParaRPr>
          </a:p>
        </p:txBody>
      </p:sp>
      <p:graphicFrame>
        <p:nvGraphicFramePr>
          <p:cNvPr id="7170" name="Object 0"/>
          <p:cNvGraphicFramePr>
            <a:graphicFrameLocks noChangeAspect="1"/>
          </p:cNvGraphicFramePr>
          <p:nvPr/>
        </p:nvGraphicFramePr>
        <p:xfrm>
          <a:off x="0" y="1219200"/>
          <a:ext cx="9982200" cy="5295900"/>
        </p:xfrm>
        <a:graphic>
          <a:graphicData uri="http://schemas.openxmlformats.org/presentationml/2006/ole">
            <mc:AlternateContent xmlns:mc="http://schemas.openxmlformats.org/markup-compatibility/2006">
              <mc:Choice xmlns:v="urn:schemas-microsoft-com:vml" Requires="v">
                <p:oleObj spid="_x0000_s7232" name="Chart" r:id="rId3" imgW="9344310" imgH="4857941" progId="Excel.Chart.8">
                  <p:embed/>
                </p:oleObj>
              </mc:Choice>
              <mc:Fallback>
                <p:oleObj name="Chart" r:id="rId3" imgW="9344310" imgH="4857941" progId="Excel.Chart.8">
                  <p:embed/>
                  <p:pic>
                    <p:nvPicPr>
                      <p:cNvPr id="717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9200"/>
                        <a:ext cx="9982200"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1"/>
          <p:cNvGraphicFramePr>
            <a:graphicFrameLocks noChangeAspect="1"/>
          </p:cNvGraphicFramePr>
          <p:nvPr/>
        </p:nvGraphicFramePr>
        <p:xfrm>
          <a:off x="7162800" y="762000"/>
          <a:ext cx="1752600" cy="762000"/>
        </p:xfrm>
        <a:graphic>
          <a:graphicData uri="http://schemas.openxmlformats.org/presentationml/2006/ole">
            <mc:AlternateContent xmlns:mc="http://schemas.openxmlformats.org/markup-compatibility/2006">
              <mc:Choice xmlns:v="urn:schemas-microsoft-com:vml" Requires="v">
                <p:oleObj spid="_x0000_s7233" name="Worksheet" r:id="rId5" imgW="1667143" imgH="657647" progId="Excel.Sheet.8">
                  <p:embed/>
                </p:oleObj>
              </mc:Choice>
              <mc:Fallback>
                <p:oleObj name="Worksheet" r:id="rId5" imgW="1667143" imgH="657647" progId="Excel.Sheet.8">
                  <p:embed/>
                  <p:pic>
                    <p:nvPicPr>
                      <p:cNvPr id="7171"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762000"/>
                        <a:ext cx="1752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spTree>
    <p:extLst>
      <p:ext uri="{BB962C8B-B14F-4D97-AF65-F5344CB8AC3E}">
        <p14:creationId xmlns:p14="http://schemas.microsoft.com/office/powerpoint/2010/main" val="559728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6"/>
          <p:cNvSpPr>
            <a:spLocks noGrp="1" noChangeArrowheads="1"/>
          </p:cNvSpPr>
          <p:nvPr>
            <p:ph type="title"/>
          </p:nvPr>
        </p:nvSpPr>
        <p:spPr>
          <a:xfrm>
            <a:off x="643855" y="876052"/>
            <a:ext cx="7772400" cy="533400"/>
          </a:xfrm>
          <a:noFill/>
        </p:spPr>
        <p:txBody>
          <a:bodyPr>
            <a:normAutofit fontScale="90000"/>
          </a:bodyPr>
          <a:lstStyle/>
          <a:p>
            <a:pPr eaLnBrk="1" hangingPunct="1"/>
            <a:r>
              <a:rPr lang="en-US" altLang="en-US" dirty="0"/>
              <a:t>Demand Analysis, Year 3</a:t>
            </a:r>
          </a:p>
        </p:txBody>
      </p:sp>
      <p:sp>
        <p:nvSpPr>
          <p:cNvPr id="819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ED394FC5-F4F9-467F-8045-5CB63ACD5864}" type="slidenum">
              <a:rPr lang="en-US" altLang="en-US" sz="900">
                <a:solidFill>
                  <a:schemeClr val="bg1">
                    <a:lumMod val="50000"/>
                  </a:schemeClr>
                </a:solidFill>
                <a:latin typeface="+mn-lt"/>
              </a:rPr>
              <a:pPr eaLnBrk="1" hangingPunct="1"/>
              <a:t>27</a:t>
            </a:fld>
            <a:endParaRPr lang="en-US" altLang="en-US" sz="900" dirty="0">
              <a:solidFill>
                <a:schemeClr val="bg1">
                  <a:lumMod val="50000"/>
                </a:schemeClr>
              </a:solidFill>
              <a:latin typeface="+mn-lt"/>
            </a:endParaRPr>
          </a:p>
        </p:txBody>
      </p:sp>
      <p:graphicFrame>
        <p:nvGraphicFramePr>
          <p:cNvPr id="8194" name="Object 0"/>
          <p:cNvGraphicFramePr>
            <a:graphicFrameLocks noChangeAspect="1"/>
          </p:cNvGraphicFramePr>
          <p:nvPr/>
        </p:nvGraphicFramePr>
        <p:xfrm>
          <a:off x="0" y="1219200"/>
          <a:ext cx="10210800" cy="5262563"/>
        </p:xfrm>
        <a:graphic>
          <a:graphicData uri="http://schemas.openxmlformats.org/presentationml/2006/ole">
            <mc:AlternateContent xmlns:mc="http://schemas.openxmlformats.org/markup-compatibility/2006">
              <mc:Choice xmlns:v="urn:schemas-microsoft-com:vml" Requires="v">
                <p:oleObj spid="_x0000_s8256" name="Chart" r:id="rId3" imgW="9344310" imgH="4857941" progId="Excel.Chart.8">
                  <p:embed/>
                </p:oleObj>
              </mc:Choice>
              <mc:Fallback>
                <p:oleObj name="Chart" r:id="rId3" imgW="9344310" imgH="4857941" progId="Excel.Chart.8">
                  <p:embed/>
                  <p:pic>
                    <p:nvPicPr>
                      <p:cNvPr id="8194"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9200"/>
                        <a:ext cx="10210800" cy="526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1"/>
          <p:cNvGraphicFramePr>
            <a:graphicFrameLocks noChangeAspect="1"/>
          </p:cNvGraphicFramePr>
          <p:nvPr/>
        </p:nvGraphicFramePr>
        <p:xfrm>
          <a:off x="7162800" y="762000"/>
          <a:ext cx="1752600" cy="762000"/>
        </p:xfrm>
        <a:graphic>
          <a:graphicData uri="http://schemas.openxmlformats.org/presentationml/2006/ole">
            <mc:AlternateContent xmlns:mc="http://schemas.openxmlformats.org/markup-compatibility/2006">
              <mc:Choice xmlns:v="urn:schemas-microsoft-com:vml" Requires="v">
                <p:oleObj spid="_x0000_s8257" name="Worksheet" r:id="rId5" imgW="1724220" imgH="657647" progId="Excel.Sheet.8">
                  <p:embed/>
                </p:oleObj>
              </mc:Choice>
              <mc:Fallback>
                <p:oleObj name="Worksheet" r:id="rId5" imgW="1724220" imgH="657647" progId="Excel.Sheet.8">
                  <p:embed/>
                  <p:pic>
                    <p:nvPicPr>
                      <p:cNvPr id="8195"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762000"/>
                        <a:ext cx="1752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spTree>
    <p:extLst>
      <p:ext uri="{BB962C8B-B14F-4D97-AF65-F5344CB8AC3E}">
        <p14:creationId xmlns:p14="http://schemas.microsoft.com/office/powerpoint/2010/main" val="3031692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11"/>
          <p:cNvSpPr>
            <a:spLocks noGrp="1" noChangeArrowheads="1"/>
          </p:cNvSpPr>
          <p:nvPr>
            <p:ph type="title"/>
          </p:nvPr>
        </p:nvSpPr>
        <p:spPr>
          <a:xfrm>
            <a:off x="727745" y="876300"/>
            <a:ext cx="7772400" cy="533400"/>
          </a:xfrm>
          <a:noFill/>
        </p:spPr>
        <p:txBody>
          <a:bodyPr>
            <a:normAutofit fontScale="90000"/>
          </a:bodyPr>
          <a:lstStyle/>
          <a:p>
            <a:pPr eaLnBrk="1" hangingPunct="1"/>
            <a:r>
              <a:rPr lang="en-US" altLang="en-US" dirty="0"/>
              <a:t>Demand Analysis, Year 4</a:t>
            </a:r>
          </a:p>
        </p:txBody>
      </p:sp>
      <p:sp>
        <p:nvSpPr>
          <p:cNvPr id="9220"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6F999CEE-A558-4659-84E1-726CCC75FE2B}" type="slidenum">
              <a:rPr lang="en-US" altLang="en-US" sz="900">
                <a:solidFill>
                  <a:schemeClr val="bg1">
                    <a:lumMod val="50000"/>
                  </a:schemeClr>
                </a:solidFill>
                <a:latin typeface="+mn-lt"/>
              </a:rPr>
              <a:pPr eaLnBrk="1" hangingPunct="1"/>
              <a:t>28</a:t>
            </a:fld>
            <a:endParaRPr lang="en-US" altLang="en-US" sz="900" dirty="0">
              <a:solidFill>
                <a:schemeClr val="bg1">
                  <a:lumMod val="50000"/>
                </a:schemeClr>
              </a:solidFill>
              <a:latin typeface="+mn-lt"/>
            </a:endParaRPr>
          </a:p>
        </p:txBody>
      </p:sp>
      <p:graphicFrame>
        <p:nvGraphicFramePr>
          <p:cNvPr id="9218" name="Object 4"/>
          <p:cNvGraphicFramePr>
            <a:graphicFrameLocks noChangeAspect="1"/>
          </p:cNvGraphicFramePr>
          <p:nvPr>
            <p:extLst>
              <p:ext uri="{D42A27DB-BD31-4B8C-83A1-F6EECF244321}">
                <p14:modId xmlns:p14="http://schemas.microsoft.com/office/powerpoint/2010/main" val="2782625534"/>
              </p:ext>
            </p:extLst>
          </p:nvPr>
        </p:nvGraphicFramePr>
        <p:xfrm>
          <a:off x="0" y="1151389"/>
          <a:ext cx="10134600" cy="5300663"/>
        </p:xfrm>
        <a:graphic>
          <a:graphicData uri="http://schemas.openxmlformats.org/presentationml/2006/ole">
            <mc:AlternateContent xmlns:mc="http://schemas.openxmlformats.org/markup-compatibility/2006">
              <mc:Choice xmlns:v="urn:schemas-microsoft-com:vml" Requires="v">
                <p:oleObj spid="_x0000_s9280" name="Chart" r:id="rId3" imgW="9334918" imgH="4857941" progId="Excel.Chart.8">
                  <p:embed/>
                </p:oleObj>
              </mc:Choice>
              <mc:Fallback>
                <p:oleObj name="Chart" r:id="rId3" imgW="9334918" imgH="4857941" progId="Excel.Chart.8">
                  <p:embed/>
                  <p:pic>
                    <p:nvPicPr>
                      <p:cNvPr id="921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51389"/>
                        <a:ext cx="10134600" cy="530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9"/>
          <p:cNvGraphicFramePr>
            <a:graphicFrameLocks noChangeAspect="1"/>
          </p:cNvGraphicFramePr>
          <p:nvPr/>
        </p:nvGraphicFramePr>
        <p:xfrm>
          <a:off x="7162800" y="762000"/>
          <a:ext cx="1752600" cy="762000"/>
        </p:xfrm>
        <a:graphic>
          <a:graphicData uri="http://schemas.openxmlformats.org/presentationml/2006/ole">
            <mc:AlternateContent xmlns:mc="http://schemas.openxmlformats.org/markup-compatibility/2006">
              <mc:Choice xmlns:v="urn:schemas-microsoft-com:vml" Requires="v">
                <p:oleObj spid="_x0000_s9281" name="Worksheet" r:id="rId5" imgW="1724220" imgH="657647" progId="Excel.Sheet.8">
                  <p:embed/>
                </p:oleObj>
              </mc:Choice>
              <mc:Fallback>
                <p:oleObj name="Worksheet" r:id="rId5" imgW="1724220" imgH="657647" progId="Excel.Sheet.8">
                  <p:embed/>
                  <p:pic>
                    <p:nvPicPr>
                      <p:cNvPr id="921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762000"/>
                        <a:ext cx="1752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spTree>
    <p:extLst>
      <p:ext uri="{BB962C8B-B14F-4D97-AF65-F5344CB8AC3E}">
        <p14:creationId xmlns:p14="http://schemas.microsoft.com/office/powerpoint/2010/main" val="2895034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en-US"/>
              <a:t>Event Data</a:t>
            </a:r>
          </a:p>
        </p:txBody>
      </p:sp>
      <p:sp>
        <p:nvSpPr>
          <p:cNvPr id="1024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915A99B6-B1F9-4B7A-B105-0A2815378ED9}" type="slidenum">
              <a:rPr lang="en-US" altLang="en-US" sz="900">
                <a:solidFill>
                  <a:schemeClr val="bg1">
                    <a:lumMod val="50000"/>
                  </a:schemeClr>
                </a:solidFill>
                <a:latin typeface="+mn-lt"/>
              </a:rPr>
              <a:pPr eaLnBrk="1" hangingPunct="1"/>
              <a:t>29</a:t>
            </a:fld>
            <a:endParaRPr lang="en-US" altLang="en-US" sz="900" dirty="0">
              <a:solidFill>
                <a:schemeClr val="bg1">
                  <a:lumMod val="50000"/>
                </a:schemeClr>
              </a:solidFill>
              <a:latin typeface="+mn-lt"/>
            </a:endParaRPr>
          </a:p>
        </p:txBody>
      </p:sp>
      <p:graphicFrame>
        <p:nvGraphicFramePr>
          <p:cNvPr id="10242" name="Object 3"/>
          <p:cNvGraphicFramePr>
            <a:graphicFrameLocks noChangeAspect="1"/>
          </p:cNvGraphicFramePr>
          <p:nvPr>
            <p:extLst>
              <p:ext uri="{D42A27DB-BD31-4B8C-83A1-F6EECF244321}">
                <p14:modId xmlns:p14="http://schemas.microsoft.com/office/powerpoint/2010/main" val="836460995"/>
              </p:ext>
            </p:extLst>
          </p:nvPr>
        </p:nvGraphicFramePr>
        <p:xfrm>
          <a:off x="1650999" y="1378236"/>
          <a:ext cx="5397501" cy="4709828"/>
        </p:xfrm>
        <a:graphic>
          <a:graphicData uri="http://schemas.openxmlformats.org/presentationml/2006/ole">
            <mc:AlternateContent xmlns:mc="http://schemas.openxmlformats.org/markup-compatibility/2006">
              <mc:Choice xmlns:v="urn:schemas-microsoft-com:vml" Requires="v">
                <p:oleObj spid="_x0000_s10274" name="Worksheet" r:id="rId3" imgW="5105711" imgH="4457700" progId="Excel.Sheet.8">
                  <p:embed/>
                </p:oleObj>
              </mc:Choice>
              <mc:Fallback>
                <p:oleObj name="Worksheet" r:id="rId3" imgW="5105711" imgH="4457700" progId="Excel.Sheet.8">
                  <p:embed/>
                  <p:pic>
                    <p:nvPicPr>
                      <p:cNvPr id="10242" name="Object 3"/>
                      <p:cNvPicPr>
                        <a:picLocks noChangeAspect="1" noChangeArrowheads="1"/>
                      </p:cNvPicPr>
                      <p:nvPr/>
                    </p:nvPicPr>
                    <p:blipFill>
                      <a:blip r:embed="rId4"/>
                      <a:srcRect/>
                      <a:stretch>
                        <a:fillRect/>
                      </a:stretch>
                    </p:blipFill>
                    <p:spPr bwMode="auto">
                      <a:xfrm>
                        <a:off x="1650999" y="1378236"/>
                        <a:ext cx="5397501" cy="4709828"/>
                      </a:xfrm>
                      <a:prstGeom prst="rect">
                        <a:avLst/>
                      </a:prstGeom>
                      <a:noFill/>
                      <a:ln>
                        <a:noFill/>
                      </a:ln>
                      <a:effectLst/>
                      <a:extLst/>
                    </p:spPr>
                  </p:pic>
                </p:oleObj>
              </mc:Fallback>
            </mc:AlternateContent>
          </a:graphicData>
        </a:graphic>
      </p:graphicFrame>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spTree>
    <p:extLst>
      <p:ext uri="{BB962C8B-B14F-4D97-AF65-F5344CB8AC3E}">
        <p14:creationId xmlns:p14="http://schemas.microsoft.com/office/powerpoint/2010/main" val="417065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noFill/>
        </p:spPr>
        <p:txBody>
          <a:bodyPr>
            <a:normAutofit/>
          </a:bodyPr>
          <a:lstStyle/>
          <a:p>
            <a:pPr eaLnBrk="1" hangingPunct="1"/>
            <a:r>
              <a:rPr lang="en-US" altLang="en-US" dirty="0"/>
              <a:t>Board Members’ Objectives</a:t>
            </a:r>
          </a:p>
        </p:txBody>
      </p:sp>
      <p:graphicFrame>
        <p:nvGraphicFramePr>
          <p:cNvPr id="4252" name="Group 156"/>
          <p:cNvGraphicFramePr>
            <a:graphicFrameLocks noGrp="1"/>
          </p:cNvGraphicFramePr>
          <p:nvPr>
            <p:ph idx="1"/>
            <p:extLst>
              <p:ext uri="{D42A27DB-BD31-4B8C-83A1-F6EECF244321}">
                <p14:modId xmlns:p14="http://schemas.microsoft.com/office/powerpoint/2010/main" val="1757578865"/>
              </p:ext>
            </p:extLst>
          </p:nvPr>
        </p:nvGraphicFramePr>
        <p:xfrm>
          <a:off x="628147" y="1242970"/>
          <a:ext cx="7887203" cy="5113381"/>
        </p:xfrm>
        <a:graphic>
          <a:graphicData uri="http://schemas.openxmlformats.org/drawingml/2006/table">
            <a:tbl>
              <a:tblPr/>
              <a:tblGrid>
                <a:gridCol w="1326271">
                  <a:extLst>
                    <a:ext uri="{9D8B030D-6E8A-4147-A177-3AD203B41FA5}">
                      <a16:colId xmlns:a16="http://schemas.microsoft.com/office/drawing/2014/main" val="20000"/>
                    </a:ext>
                  </a:extLst>
                </a:gridCol>
                <a:gridCol w="6560932">
                  <a:extLst>
                    <a:ext uri="{9D8B030D-6E8A-4147-A177-3AD203B41FA5}">
                      <a16:colId xmlns:a16="http://schemas.microsoft.com/office/drawing/2014/main" val="20001"/>
                    </a:ext>
                  </a:extLst>
                </a:gridCol>
              </a:tblGrid>
              <a:tr h="4945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Member</a:t>
                      </a:r>
                    </a:p>
                  </a:txBody>
                  <a:tcPr marL="92975" marR="929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Objective</a:t>
                      </a:r>
                    </a:p>
                  </a:txBody>
                  <a:tcPr marL="92975" marR="929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8901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0000"/>
                          </a:solidFill>
                          <a:effectLst/>
                          <a:latin typeface="Arial" charset="0"/>
                        </a:rPr>
                        <a:t>Carla</a:t>
                      </a:r>
                    </a:p>
                  </a:txBody>
                  <a:tcPr marL="92975" marR="929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0000"/>
                          </a:solidFill>
                          <a:effectLst/>
                          <a:latin typeface="Arial" charset="0"/>
                        </a:rPr>
                        <a:t>Forecasting</a:t>
                      </a:r>
                      <a:r>
                        <a:rPr kumimoji="0" lang="en-US" sz="2400" b="0" i="0" u="none" strike="noStrike" cap="none" normalizeH="0" baseline="0" dirty="0">
                          <a:ln>
                            <a:noFill/>
                          </a:ln>
                          <a:solidFill>
                            <a:srgbClr val="FF0000"/>
                          </a:solidFill>
                          <a:effectLst/>
                          <a:latin typeface="Arial" charset="0"/>
                        </a:rPr>
                        <a:t>:</a:t>
                      </a:r>
                      <a:r>
                        <a:rPr kumimoji="0" lang="en-US" sz="2400" b="0" i="0" u="none" strike="noStrike" cap="none" normalizeH="0" baseline="0" dirty="0">
                          <a:ln>
                            <a:noFill/>
                          </a:ln>
                          <a:solidFill>
                            <a:schemeClr val="tx1"/>
                          </a:solidFill>
                          <a:effectLst/>
                          <a:latin typeface="Arial" charset="0"/>
                        </a:rPr>
                        <a:t>  choice of options (</a:t>
                      </a:r>
                      <a:r>
                        <a:rPr kumimoji="0" lang="en-US" sz="2400" b="1" i="0" u="none" strike="noStrike" cap="none" normalizeH="0" baseline="0" dirty="0">
                          <a:ln>
                            <a:noFill/>
                          </a:ln>
                          <a:solidFill>
                            <a:schemeClr val="tx1"/>
                          </a:solidFill>
                          <a:effectLst/>
                          <a:latin typeface="Arial" charset="0"/>
                        </a:rPr>
                        <a:t>consensus</a:t>
                      </a:r>
                      <a:r>
                        <a:rPr kumimoji="0" lang="en-US" sz="2400" b="0" i="0" u="none" strike="noStrike" cap="none" normalizeH="0" baseline="0" dirty="0">
                          <a:ln>
                            <a:noFill/>
                          </a:ln>
                          <a:solidFill>
                            <a:schemeClr val="tx1"/>
                          </a:solidFill>
                          <a:effectLst/>
                          <a:latin typeface="Arial" charset="0"/>
                        </a:rPr>
                        <a:t> vs. </a:t>
                      </a:r>
                      <a:r>
                        <a:rPr kumimoji="0" lang="en-US" sz="2400" b="1" i="0" u="none" strike="noStrike" cap="none" normalizeH="0" baseline="0" dirty="0">
                          <a:ln>
                            <a:noFill/>
                          </a:ln>
                          <a:solidFill>
                            <a:schemeClr val="tx1"/>
                          </a:solidFill>
                          <a:effectLst/>
                          <a:latin typeface="Arial" charset="0"/>
                        </a:rPr>
                        <a:t>mean</a:t>
                      </a:r>
                      <a:r>
                        <a:rPr kumimoji="0" lang="en-US" sz="2400" b="0" i="0" u="none" strike="noStrike" cap="none" normalizeH="0" baseline="0" dirty="0">
                          <a:ln>
                            <a:noFill/>
                          </a:ln>
                          <a:solidFill>
                            <a:schemeClr val="tx1"/>
                          </a:solidFill>
                          <a:effectLst/>
                          <a:latin typeface="Arial" charset="0"/>
                        </a:rPr>
                        <a:t>)</a:t>
                      </a:r>
                    </a:p>
                  </a:txBody>
                  <a:tcPr marL="92975" marR="929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20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0000"/>
                          </a:solidFill>
                          <a:effectLst/>
                          <a:latin typeface="Arial" charset="0"/>
                        </a:rPr>
                        <a:t>Ankit</a:t>
                      </a:r>
                    </a:p>
                  </a:txBody>
                  <a:tcPr marL="92975" marR="929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FF0000"/>
                          </a:solidFill>
                          <a:effectLst/>
                          <a:latin typeface="Arial" charset="0"/>
                        </a:rPr>
                        <a:t>Forecasting</a:t>
                      </a:r>
                      <a:r>
                        <a:rPr kumimoji="0" lang="en-US" sz="2400" b="0" i="0" u="none" strike="noStrike" cap="none" normalizeH="0" baseline="0">
                          <a:ln>
                            <a:noFill/>
                          </a:ln>
                          <a:solidFill>
                            <a:srgbClr val="FF0000"/>
                          </a:solidFill>
                          <a:effectLst/>
                          <a:latin typeface="Arial" charset="0"/>
                        </a:rPr>
                        <a:t>:</a:t>
                      </a:r>
                      <a:r>
                        <a:rPr kumimoji="0" lang="en-US" sz="2400" b="0" i="0" u="none" strike="noStrike" cap="none" normalizeH="0" baseline="0">
                          <a:ln>
                            <a:noFill/>
                          </a:ln>
                          <a:solidFill>
                            <a:schemeClr val="tx1"/>
                          </a:solidFill>
                          <a:effectLst/>
                          <a:latin typeface="Arial" charset="0"/>
                        </a:rPr>
                        <a:t>  choice of options (</a:t>
                      </a:r>
                      <a:r>
                        <a:rPr kumimoji="0" lang="en-US" sz="2400" b="1" i="0" u="none" strike="noStrike" cap="none" normalizeH="0" baseline="0">
                          <a:ln>
                            <a:noFill/>
                          </a:ln>
                          <a:solidFill>
                            <a:schemeClr val="tx1"/>
                          </a:solidFill>
                          <a:effectLst/>
                          <a:latin typeface="Arial" charset="0"/>
                        </a:rPr>
                        <a:t>role of risk</a:t>
                      </a:r>
                      <a:r>
                        <a:rPr kumimoji="0" lang="en-US" sz="2400" b="0" i="0" u="none" strike="noStrike" cap="none" normalizeH="0" baseline="0">
                          <a:ln>
                            <a:noFill/>
                          </a:ln>
                          <a:solidFill>
                            <a:schemeClr val="tx1"/>
                          </a:solidFill>
                          <a:effectLst/>
                          <a:latin typeface="Arial" charset="0"/>
                        </a:rPr>
                        <a:t>)</a:t>
                      </a:r>
                    </a:p>
                  </a:txBody>
                  <a:tcPr marL="92975" marR="929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01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0000"/>
                          </a:solidFill>
                          <a:effectLst/>
                          <a:latin typeface="Arial" charset="0"/>
                        </a:rPr>
                        <a:t>Adele</a:t>
                      </a:r>
                    </a:p>
                  </a:txBody>
                  <a:tcPr marL="92975" marR="929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FF0000"/>
                          </a:solidFill>
                          <a:effectLst/>
                          <a:latin typeface="Arial" charset="0"/>
                        </a:rPr>
                        <a:t>Stocking Levels:</a:t>
                      </a:r>
                      <a:r>
                        <a:rPr kumimoji="0" lang="en-US" sz="2400" b="1" i="0" u="none" strike="noStrike" cap="none" normalizeH="0" baseline="0">
                          <a:ln>
                            <a:noFill/>
                          </a:ln>
                          <a:solidFill>
                            <a:schemeClr val="tx1"/>
                          </a:solidFill>
                          <a:effectLst/>
                          <a:latin typeface="Arial" charset="0"/>
                        </a:rPr>
                        <a:t> </a:t>
                      </a:r>
                      <a:r>
                        <a:rPr kumimoji="0" lang="en-US" sz="2400" b="0" i="0" u="none" strike="noStrike" cap="none" normalizeH="0" baseline="0">
                          <a:ln>
                            <a:noFill/>
                          </a:ln>
                          <a:solidFill>
                            <a:schemeClr val="tx1"/>
                          </a:solidFill>
                          <a:effectLst/>
                          <a:latin typeface="Arial" charset="0"/>
                        </a:rPr>
                        <a:t>Weighing the costs of </a:t>
                      </a:r>
                      <a:r>
                        <a:rPr kumimoji="0" lang="en-US" sz="2400" b="1" i="0" u="none" strike="noStrike" cap="none" normalizeH="0" baseline="0">
                          <a:ln>
                            <a:noFill/>
                          </a:ln>
                          <a:solidFill>
                            <a:schemeClr val="tx1"/>
                          </a:solidFill>
                          <a:effectLst/>
                          <a:latin typeface="Arial" charset="0"/>
                        </a:rPr>
                        <a:t>over/understocking</a:t>
                      </a:r>
                    </a:p>
                  </a:txBody>
                  <a:tcPr marL="92975" marR="929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206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0000"/>
                          </a:solidFill>
                          <a:effectLst/>
                          <a:latin typeface="Arial" charset="0"/>
                        </a:rPr>
                        <a:t>Mia</a:t>
                      </a:r>
                    </a:p>
                  </a:txBody>
                  <a:tcPr marL="92975" marR="929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FF0000"/>
                          </a:solidFill>
                          <a:effectLst/>
                          <a:latin typeface="Arial" charset="0"/>
                        </a:rPr>
                        <a:t>Production</a:t>
                      </a:r>
                      <a:r>
                        <a:rPr kumimoji="0" lang="en-US" sz="2400" b="0" i="0" u="none" strike="noStrike" cap="none" normalizeH="0" baseline="0">
                          <a:ln>
                            <a:noFill/>
                          </a:ln>
                          <a:solidFill>
                            <a:srgbClr val="FF0000"/>
                          </a:solidFill>
                          <a:effectLst/>
                          <a:latin typeface="Arial" charset="0"/>
                        </a:rPr>
                        <a:t> </a:t>
                      </a:r>
                      <a:r>
                        <a:rPr kumimoji="0" lang="en-US" sz="2400" b="1" i="0" u="none" strike="noStrike" cap="none" normalizeH="0" baseline="0">
                          <a:ln>
                            <a:noFill/>
                          </a:ln>
                          <a:solidFill>
                            <a:srgbClr val="FF0000"/>
                          </a:solidFill>
                          <a:effectLst/>
                          <a:latin typeface="Arial" charset="0"/>
                        </a:rPr>
                        <a:t>flexibility</a:t>
                      </a:r>
                      <a:r>
                        <a:rPr kumimoji="0" lang="en-US" sz="2400" b="0" i="0" u="none" strike="noStrike" cap="none" normalizeH="0" baseline="0">
                          <a:ln>
                            <a:noFill/>
                          </a:ln>
                          <a:solidFill>
                            <a:srgbClr val="FF0000"/>
                          </a:solidFill>
                          <a:effectLst/>
                          <a:latin typeface="Arial" charset="0"/>
                        </a:rPr>
                        <a:t>:</a:t>
                      </a:r>
                      <a:r>
                        <a:rPr kumimoji="0" lang="en-US" sz="2400" b="0" i="0" u="none" strike="noStrike" cap="none" normalizeH="0" baseline="0">
                          <a:ln>
                            <a:noFill/>
                          </a:ln>
                          <a:solidFill>
                            <a:schemeClr val="tx1"/>
                          </a:solidFill>
                          <a:effectLst/>
                          <a:latin typeface="Arial" charset="0"/>
                        </a:rPr>
                        <a:t> accurate response/ sourcing strategy (focus on </a:t>
                      </a:r>
                      <a:r>
                        <a:rPr kumimoji="0" lang="en-US" sz="2400" b="1" i="0" u="none" strike="noStrike" cap="none" normalizeH="0" baseline="0">
                          <a:ln>
                            <a:noFill/>
                          </a:ln>
                          <a:solidFill>
                            <a:schemeClr val="tx1"/>
                          </a:solidFill>
                          <a:effectLst/>
                          <a:latin typeface="Arial" charset="0"/>
                        </a:rPr>
                        <a:t>flexibility</a:t>
                      </a:r>
                      <a:r>
                        <a:rPr kumimoji="0" lang="en-US" sz="2400" b="0" i="0" u="none" strike="noStrike" cap="none" normalizeH="0" baseline="0">
                          <a:ln>
                            <a:noFill/>
                          </a:ln>
                          <a:solidFill>
                            <a:schemeClr val="tx1"/>
                          </a:solidFill>
                          <a:effectLst/>
                          <a:latin typeface="Arial" charset="0"/>
                        </a:rPr>
                        <a:t>)</a:t>
                      </a:r>
                    </a:p>
                  </a:txBody>
                  <a:tcPr marL="92975" marR="929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2858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a:ln>
                            <a:noFill/>
                          </a:ln>
                          <a:solidFill>
                            <a:srgbClr val="FF0000"/>
                          </a:solidFill>
                          <a:effectLst/>
                          <a:latin typeface="Arial" charset="0"/>
                        </a:rPr>
                        <a:t>Matheo</a:t>
                      </a:r>
                      <a:br>
                        <a:rPr kumimoji="0" lang="en-US" sz="2400" b="1" i="0" u="none" strike="noStrike" cap="none" normalizeH="0" baseline="0" dirty="0">
                          <a:ln>
                            <a:noFill/>
                          </a:ln>
                          <a:solidFill>
                            <a:srgbClr val="FF0000"/>
                          </a:solidFill>
                          <a:effectLst/>
                          <a:latin typeface="Arial" charset="0"/>
                        </a:rPr>
                      </a:br>
                      <a:endParaRPr kumimoji="0" lang="en-US" sz="2400" b="1" i="0" u="none" strike="noStrike" cap="none" normalizeH="0" baseline="0" dirty="0">
                        <a:ln>
                          <a:noFill/>
                        </a:ln>
                        <a:solidFill>
                          <a:srgbClr val="FF0000"/>
                        </a:solidFill>
                        <a:effectLst/>
                        <a:latin typeface="Arial" charset="0"/>
                      </a:endParaRPr>
                    </a:p>
                  </a:txBody>
                  <a:tcPr marL="92975" marR="929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0000"/>
                          </a:solidFill>
                          <a:effectLst/>
                          <a:latin typeface="Arial" charset="0"/>
                        </a:rPr>
                        <a:t>Production</a:t>
                      </a:r>
                      <a:r>
                        <a:rPr kumimoji="0" lang="en-US" sz="2400" b="0" i="0" u="none" strike="noStrike" cap="none" normalizeH="0" baseline="0" dirty="0">
                          <a:ln>
                            <a:noFill/>
                          </a:ln>
                          <a:solidFill>
                            <a:srgbClr val="FF0000"/>
                          </a:solidFill>
                          <a:effectLst/>
                          <a:latin typeface="Arial" charset="0"/>
                        </a:rPr>
                        <a:t> </a:t>
                      </a:r>
                      <a:r>
                        <a:rPr kumimoji="0" lang="en-US" sz="2400" b="1" i="0" u="none" strike="noStrike" cap="none" normalizeH="0" baseline="0" dirty="0">
                          <a:ln>
                            <a:noFill/>
                          </a:ln>
                          <a:solidFill>
                            <a:srgbClr val="FF0000"/>
                          </a:solidFill>
                          <a:effectLst/>
                          <a:latin typeface="Arial" charset="0"/>
                        </a:rPr>
                        <a:t>flexibility</a:t>
                      </a:r>
                      <a:r>
                        <a:rPr kumimoji="0" lang="en-US" sz="2400" b="0" i="0" u="none" strike="noStrike" cap="none" normalizeH="0" baseline="0" dirty="0">
                          <a:ln>
                            <a:noFill/>
                          </a:ln>
                          <a:solidFill>
                            <a:srgbClr val="FF0000"/>
                          </a:solidFill>
                          <a:effectLst/>
                          <a:latin typeface="Arial" charset="0"/>
                        </a:rPr>
                        <a:t>:</a:t>
                      </a:r>
                      <a:r>
                        <a:rPr kumimoji="0" lang="en-US" sz="2400" b="0" i="0" u="none" strike="noStrike" cap="none" normalizeH="0" baseline="0" dirty="0">
                          <a:ln>
                            <a:noFill/>
                          </a:ln>
                          <a:solidFill>
                            <a:schemeClr val="tx1"/>
                          </a:solidFill>
                          <a:effectLst/>
                          <a:latin typeface="Arial" charset="0"/>
                        </a:rPr>
                        <a:t> accurate response/ sourcing strategy (focus on </a:t>
                      </a:r>
                      <a:r>
                        <a:rPr kumimoji="0" lang="en-US" sz="2400" b="1" i="0" u="none" strike="noStrike" cap="none" normalizeH="0" baseline="0" dirty="0">
                          <a:ln>
                            <a:noFill/>
                          </a:ln>
                          <a:solidFill>
                            <a:schemeClr val="tx1"/>
                          </a:solidFill>
                          <a:effectLst/>
                          <a:latin typeface="Arial" charset="0"/>
                        </a:rPr>
                        <a:t>demand uncertainty</a:t>
                      </a:r>
                      <a:r>
                        <a:rPr kumimoji="0" lang="en-US" sz="2400" b="0" i="0" u="none" strike="noStrike" cap="none" normalizeH="0" baseline="0" dirty="0">
                          <a:ln>
                            <a:noFill/>
                          </a:ln>
                          <a:solidFill>
                            <a:schemeClr val="tx1"/>
                          </a:solidFill>
                          <a:effectLst/>
                          <a:latin typeface="Arial" charset="0"/>
                        </a:rPr>
                        <a:t>)</a:t>
                      </a:r>
                    </a:p>
                  </a:txBody>
                  <a:tcPr marL="92975" marR="929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4157E363-4BAF-4D85-B0B5-33E63B5C7933}" type="slidenum">
              <a:rPr lang="en-US" altLang="en-US" sz="900">
                <a:solidFill>
                  <a:schemeClr val="bg1">
                    <a:lumMod val="50000"/>
                  </a:schemeClr>
                </a:solidFill>
                <a:latin typeface="+mn-lt"/>
              </a:rPr>
              <a:pPr eaLnBrk="1" hangingPunct="1"/>
              <a:t>3</a:t>
            </a:fld>
            <a:endParaRPr lang="en-US" altLang="en-US" sz="900" dirty="0">
              <a:solidFill>
                <a:schemeClr val="bg1">
                  <a:lumMod val="50000"/>
                </a:schemeClr>
              </a:solidFill>
              <a:latin typeface="+mn-lt"/>
            </a:endParaRPr>
          </a:p>
        </p:txBody>
      </p:sp>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spTree>
    <p:extLst>
      <p:ext uri="{BB962C8B-B14F-4D97-AF65-F5344CB8AC3E}">
        <p14:creationId xmlns:p14="http://schemas.microsoft.com/office/powerpoint/2010/main" val="1995251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342900" y="578454"/>
            <a:ext cx="8458200" cy="1143000"/>
          </a:xfrm>
        </p:spPr>
        <p:txBody>
          <a:bodyPr>
            <a:normAutofit/>
          </a:bodyPr>
          <a:lstStyle/>
          <a:p>
            <a:pPr eaLnBrk="1" hangingPunct="1"/>
            <a:r>
              <a:rPr lang="en-US" altLang="en-US" dirty="0"/>
              <a:t>Basic Models: Demand Data; Cost Structure</a:t>
            </a:r>
          </a:p>
        </p:txBody>
      </p:sp>
      <p:sp>
        <p:nvSpPr>
          <p:cNvPr id="1126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3B57A6D1-9625-49A0-911D-29308A45F6F6}" type="slidenum">
              <a:rPr lang="en-US" altLang="en-US" sz="900">
                <a:solidFill>
                  <a:schemeClr val="bg1">
                    <a:lumMod val="50000"/>
                  </a:schemeClr>
                </a:solidFill>
                <a:latin typeface="+mn-lt"/>
              </a:rPr>
              <a:pPr eaLnBrk="1" hangingPunct="1"/>
              <a:t>30</a:t>
            </a:fld>
            <a:endParaRPr lang="en-US" altLang="en-US" sz="900" dirty="0">
              <a:solidFill>
                <a:schemeClr val="bg1">
                  <a:lumMod val="50000"/>
                </a:schemeClr>
              </a:solidFill>
              <a:latin typeface="+mn-lt"/>
            </a:endParaRPr>
          </a:p>
        </p:txBody>
      </p:sp>
      <p:graphicFrame>
        <p:nvGraphicFramePr>
          <p:cNvPr id="11266" name="Object 3"/>
          <p:cNvGraphicFramePr>
            <a:graphicFrameLocks noChangeAspect="1"/>
          </p:cNvGraphicFramePr>
          <p:nvPr>
            <p:extLst>
              <p:ext uri="{D42A27DB-BD31-4B8C-83A1-F6EECF244321}">
                <p14:modId xmlns:p14="http://schemas.microsoft.com/office/powerpoint/2010/main" val="2129517241"/>
              </p:ext>
            </p:extLst>
          </p:nvPr>
        </p:nvGraphicFramePr>
        <p:xfrm>
          <a:off x="1973314" y="1384300"/>
          <a:ext cx="5197372" cy="4881650"/>
        </p:xfrm>
        <a:graphic>
          <a:graphicData uri="http://schemas.openxmlformats.org/presentationml/2006/ole">
            <mc:AlternateContent xmlns:mc="http://schemas.openxmlformats.org/markup-compatibility/2006">
              <mc:Choice xmlns:v="urn:schemas-microsoft-com:vml" Requires="v">
                <p:oleObj spid="_x0000_s11297" name="Worksheet" r:id="rId3" imgW="4715069" imgH="4429021" progId="Excel.Sheet.8">
                  <p:embed/>
                </p:oleObj>
              </mc:Choice>
              <mc:Fallback>
                <p:oleObj name="Worksheet" r:id="rId3" imgW="4715069" imgH="4429021" progId="Excel.Sheet.8">
                  <p:embed/>
                  <p:pic>
                    <p:nvPicPr>
                      <p:cNvPr id="11266" name="Object 3"/>
                      <p:cNvPicPr>
                        <a:picLocks noChangeAspect="1" noChangeArrowheads="1"/>
                      </p:cNvPicPr>
                      <p:nvPr/>
                    </p:nvPicPr>
                    <p:blipFill>
                      <a:blip r:embed="rId4"/>
                      <a:srcRect/>
                      <a:stretch>
                        <a:fillRect/>
                      </a:stretch>
                    </p:blipFill>
                    <p:spPr bwMode="auto">
                      <a:xfrm>
                        <a:off x="1973314" y="1384300"/>
                        <a:ext cx="5197372" cy="4881650"/>
                      </a:xfrm>
                      <a:prstGeom prst="rect">
                        <a:avLst/>
                      </a:prstGeom>
                      <a:noFill/>
                      <a:ln>
                        <a:noFill/>
                      </a:ln>
                      <a:effectLst/>
                      <a:extLst/>
                    </p:spPr>
                  </p:pic>
                </p:oleObj>
              </mc:Fallback>
            </mc:AlternateContent>
          </a:graphicData>
        </a:graphic>
      </p:graphicFrame>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spTree>
    <p:extLst>
      <p:ext uri="{BB962C8B-B14F-4D97-AF65-F5344CB8AC3E}">
        <p14:creationId xmlns:p14="http://schemas.microsoft.com/office/powerpoint/2010/main" val="983691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511969" y="941264"/>
            <a:ext cx="8077200" cy="762000"/>
          </a:xfrm>
        </p:spPr>
        <p:txBody>
          <a:bodyPr>
            <a:normAutofit/>
          </a:bodyPr>
          <a:lstStyle/>
          <a:p>
            <a:pPr eaLnBrk="1" hangingPunct="1"/>
            <a:r>
              <a:rPr lang="en-US" altLang="en-US" dirty="0"/>
              <a:t>Option Data : Demand Data; Cost Structure</a:t>
            </a:r>
          </a:p>
        </p:txBody>
      </p:sp>
      <p:sp>
        <p:nvSpPr>
          <p:cNvPr id="1229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C3B79F73-B6B4-4BBB-A8CC-D2EFE91E4496}" type="slidenum">
              <a:rPr lang="en-US" altLang="en-US" sz="900">
                <a:solidFill>
                  <a:schemeClr val="bg1">
                    <a:lumMod val="50000"/>
                  </a:schemeClr>
                </a:solidFill>
                <a:latin typeface="+mn-lt"/>
              </a:rPr>
              <a:pPr eaLnBrk="1" hangingPunct="1"/>
              <a:t>31</a:t>
            </a:fld>
            <a:endParaRPr lang="en-US" altLang="en-US" sz="900" dirty="0">
              <a:solidFill>
                <a:schemeClr val="bg1">
                  <a:lumMod val="50000"/>
                </a:schemeClr>
              </a:solidFill>
              <a:latin typeface="+mn-lt"/>
            </a:endParaRPr>
          </a:p>
        </p:txBody>
      </p:sp>
      <p:graphicFrame>
        <p:nvGraphicFramePr>
          <p:cNvPr id="12290" name="Object 3"/>
          <p:cNvGraphicFramePr>
            <a:graphicFrameLocks noChangeAspect="1"/>
          </p:cNvGraphicFramePr>
          <p:nvPr>
            <p:extLst>
              <p:ext uri="{D42A27DB-BD31-4B8C-83A1-F6EECF244321}">
                <p14:modId xmlns:p14="http://schemas.microsoft.com/office/powerpoint/2010/main" val="1132133055"/>
              </p:ext>
            </p:extLst>
          </p:nvPr>
        </p:nvGraphicFramePr>
        <p:xfrm>
          <a:off x="87313" y="2347913"/>
          <a:ext cx="8928100" cy="2014537"/>
        </p:xfrm>
        <a:graphic>
          <a:graphicData uri="http://schemas.openxmlformats.org/presentationml/2006/ole">
            <mc:AlternateContent xmlns:mc="http://schemas.openxmlformats.org/markup-compatibility/2006">
              <mc:Choice xmlns:v="urn:schemas-microsoft-com:vml" Requires="v">
                <p:oleObj spid="_x0000_s12321" name="Worksheet" r:id="rId3" imgW="10886958" imgH="2457658" progId="Excel.Sheet.8">
                  <p:embed/>
                </p:oleObj>
              </mc:Choice>
              <mc:Fallback>
                <p:oleObj name="Worksheet" r:id="rId3" imgW="10886958" imgH="2457658" progId="Excel.Sheet.8">
                  <p:embed/>
                  <p:pic>
                    <p:nvPicPr>
                      <p:cNvPr id="12290" name="Object 3"/>
                      <p:cNvPicPr>
                        <a:picLocks noChangeAspect="1" noChangeArrowheads="1"/>
                      </p:cNvPicPr>
                      <p:nvPr/>
                    </p:nvPicPr>
                    <p:blipFill>
                      <a:blip r:embed="rId4"/>
                      <a:srcRect/>
                      <a:stretch>
                        <a:fillRect/>
                      </a:stretch>
                    </p:blipFill>
                    <p:spPr bwMode="auto">
                      <a:xfrm>
                        <a:off x="87313" y="2347913"/>
                        <a:ext cx="8928100" cy="2014537"/>
                      </a:xfrm>
                      <a:prstGeom prst="rect">
                        <a:avLst/>
                      </a:prstGeom>
                      <a:noFill/>
                      <a:ln>
                        <a:noFill/>
                      </a:ln>
                      <a:effectLst/>
                      <a:extLst/>
                    </p:spPr>
                  </p:pic>
                </p:oleObj>
              </mc:Fallback>
            </mc:AlternateContent>
          </a:graphicData>
        </a:graphic>
      </p:graphicFrame>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spTree>
    <p:extLst>
      <p:ext uri="{BB962C8B-B14F-4D97-AF65-F5344CB8AC3E}">
        <p14:creationId xmlns:p14="http://schemas.microsoft.com/office/powerpoint/2010/main" val="1166570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en-US"/>
              <a:t>Supplier Data</a:t>
            </a:r>
          </a:p>
        </p:txBody>
      </p:sp>
      <p:sp>
        <p:nvSpPr>
          <p:cNvPr id="1331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C4E0F379-35D8-4C38-B45B-AEE8D51609BD}" type="slidenum">
              <a:rPr lang="en-US" altLang="en-US" sz="900">
                <a:solidFill>
                  <a:schemeClr val="bg1">
                    <a:lumMod val="50000"/>
                  </a:schemeClr>
                </a:solidFill>
                <a:latin typeface="+mn-lt"/>
              </a:rPr>
              <a:pPr eaLnBrk="1" hangingPunct="1"/>
              <a:t>32</a:t>
            </a:fld>
            <a:endParaRPr lang="en-US" altLang="en-US" sz="900" dirty="0">
              <a:solidFill>
                <a:schemeClr val="bg1">
                  <a:lumMod val="50000"/>
                </a:schemeClr>
              </a:solidFill>
              <a:latin typeface="+mn-lt"/>
            </a:endParaRPr>
          </a:p>
        </p:txBody>
      </p:sp>
      <p:graphicFrame>
        <p:nvGraphicFramePr>
          <p:cNvPr id="13314" name="Object 3"/>
          <p:cNvGraphicFramePr>
            <a:graphicFrameLocks noChangeAspect="1"/>
          </p:cNvGraphicFramePr>
          <p:nvPr>
            <p:extLst>
              <p:ext uri="{D42A27DB-BD31-4B8C-83A1-F6EECF244321}">
                <p14:modId xmlns:p14="http://schemas.microsoft.com/office/powerpoint/2010/main" val="1312800496"/>
              </p:ext>
            </p:extLst>
          </p:nvPr>
        </p:nvGraphicFramePr>
        <p:xfrm>
          <a:off x="304800" y="1828800"/>
          <a:ext cx="8532813" cy="2085975"/>
        </p:xfrm>
        <a:graphic>
          <a:graphicData uri="http://schemas.openxmlformats.org/presentationml/2006/ole">
            <mc:AlternateContent xmlns:mc="http://schemas.openxmlformats.org/markup-compatibility/2006">
              <mc:Choice xmlns:v="urn:schemas-microsoft-com:vml" Requires="v">
                <p:oleObj spid="_x0000_s13344" name="Worksheet" r:id="rId3" imgW="4676503" imgH="1142792" progId="Excel.Sheet.8">
                  <p:embed/>
                </p:oleObj>
              </mc:Choice>
              <mc:Fallback>
                <p:oleObj name="Worksheet" r:id="rId3" imgW="4676503" imgH="1142792" progId="Excel.Sheet.8">
                  <p:embed/>
                  <p:pic>
                    <p:nvPicPr>
                      <p:cNvPr id="13314" name="Object 3"/>
                      <p:cNvPicPr>
                        <a:picLocks noChangeAspect="1" noChangeArrowheads="1"/>
                      </p:cNvPicPr>
                      <p:nvPr/>
                    </p:nvPicPr>
                    <p:blipFill>
                      <a:blip r:embed="rId4"/>
                      <a:srcRect/>
                      <a:stretch>
                        <a:fillRect/>
                      </a:stretch>
                    </p:blipFill>
                    <p:spPr bwMode="auto">
                      <a:xfrm>
                        <a:off x="304800" y="1828800"/>
                        <a:ext cx="8532813"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spTree>
    <p:extLst>
      <p:ext uri="{BB962C8B-B14F-4D97-AF65-F5344CB8AC3E}">
        <p14:creationId xmlns:p14="http://schemas.microsoft.com/office/powerpoint/2010/main" val="234497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en-US" dirty="0"/>
              <a:t>1. Carla</a:t>
            </a:r>
          </a:p>
        </p:txBody>
      </p:sp>
      <p:sp>
        <p:nvSpPr>
          <p:cNvPr id="174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72B6AC0F-8742-4E39-82D9-A5EB3D86B0A5}" type="slidenum">
              <a:rPr lang="en-US" altLang="en-US" sz="900">
                <a:solidFill>
                  <a:schemeClr val="bg1">
                    <a:lumMod val="50000"/>
                  </a:schemeClr>
                </a:solidFill>
                <a:latin typeface="+mn-lt"/>
              </a:rPr>
              <a:pPr eaLnBrk="1" hangingPunct="1"/>
              <a:t>4</a:t>
            </a:fld>
            <a:endParaRPr lang="en-US" altLang="en-US" sz="900" dirty="0">
              <a:solidFill>
                <a:schemeClr val="bg1">
                  <a:lumMod val="50000"/>
                </a:schemeClr>
              </a:solidFill>
              <a:latin typeface="+mn-lt"/>
            </a:endParaRPr>
          </a:p>
        </p:txBody>
      </p:sp>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pic>
        <p:nvPicPr>
          <p:cNvPr id="5" name="Content Placeholder 4"/>
          <p:cNvPicPr>
            <a:picLocks noGrp="1" noChangeAspect="1"/>
          </p:cNvPicPr>
          <p:nvPr>
            <p:ph idx="1"/>
          </p:nvPr>
        </p:nvPicPr>
        <p:blipFill>
          <a:blip r:embed="rId2"/>
          <a:stretch>
            <a:fillRect/>
          </a:stretch>
        </p:blipFill>
        <p:spPr>
          <a:xfrm>
            <a:off x="2396331" y="1825625"/>
            <a:ext cx="4351338" cy="4351338"/>
          </a:xfrm>
        </p:spPr>
      </p:pic>
    </p:spTree>
    <p:extLst>
      <p:ext uri="{BB962C8B-B14F-4D97-AF65-F5344CB8AC3E}">
        <p14:creationId xmlns:p14="http://schemas.microsoft.com/office/powerpoint/2010/main" val="28820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0"/>
          <p:cNvSpPr>
            <a:spLocks noGrp="1" noChangeArrowheads="1"/>
          </p:cNvSpPr>
          <p:nvPr>
            <p:ph type="title"/>
          </p:nvPr>
        </p:nvSpPr>
        <p:spPr>
          <a:xfrm>
            <a:off x="353177" y="875181"/>
            <a:ext cx="7543800" cy="764238"/>
          </a:xfrm>
        </p:spPr>
        <p:txBody>
          <a:bodyPr>
            <a:normAutofit/>
          </a:bodyPr>
          <a:lstStyle/>
          <a:p>
            <a:pPr eaLnBrk="1" hangingPunct="1"/>
            <a:r>
              <a:rPr lang="en-US" altLang="en-US" sz="3200" dirty="0"/>
              <a:t>1. Carla: Forecasting Room Choices</a:t>
            </a:r>
          </a:p>
        </p:txBody>
      </p:sp>
      <p:sp>
        <p:nvSpPr>
          <p:cNvPr id="18434"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EC9FC95B-BEBB-491F-8786-39929A673C0A}" type="slidenum">
              <a:rPr lang="en-US" altLang="en-US" sz="900">
                <a:solidFill>
                  <a:schemeClr val="bg1">
                    <a:lumMod val="50000"/>
                  </a:schemeClr>
                </a:solidFill>
                <a:latin typeface="+mn-lt"/>
              </a:rPr>
              <a:pPr eaLnBrk="1" hangingPunct="1"/>
              <a:t>5</a:t>
            </a:fld>
            <a:endParaRPr lang="en-US" altLang="en-US" sz="900" dirty="0">
              <a:solidFill>
                <a:schemeClr val="bg1">
                  <a:lumMod val="50000"/>
                </a:schemeClr>
              </a:solidFill>
              <a:latin typeface="+mn-lt"/>
            </a:endParaRPr>
          </a:p>
        </p:txBody>
      </p:sp>
      <p:sp>
        <p:nvSpPr>
          <p:cNvPr id="18436" name="Rectangle 3"/>
          <p:cNvSpPr>
            <a:spLocks noGrp="1" noChangeArrowheads="1"/>
          </p:cNvSpPr>
          <p:nvPr>
            <p:ph type="body" idx="4294967295"/>
          </p:nvPr>
        </p:nvSpPr>
        <p:spPr bwMode="auto">
          <a:xfrm>
            <a:off x="242052" y="1752600"/>
            <a:ext cx="5590423" cy="6019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dirty="0">
                <a:solidFill>
                  <a:srgbClr val="FF0000"/>
                </a:solidFill>
                <a:latin typeface="Arial" panose="020B0604020202020204" pitchFamily="34" charset="0"/>
              </a:rPr>
              <a:t>Consensus forecasts can be problematic</a:t>
            </a:r>
            <a:r>
              <a:rPr lang="en-US" altLang="en-US" dirty="0">
                <a:latin typeface="Arial" panose="020B0604020202020204" pitchFamily="34" charset="0"/>
              </a:rPr>
              <a:t>:</a:t>
            </a:r>
          </a:p>
          <a:p>
            <a:pPr lvl="1" eaLnBrk="1" hangingPunct="1">
              <a:lnSpc>
                <a:spcPct val="90000"/>
              </a:lnSpc>
            </a:pPr>
            <a:r>
              <a:rPr lang="en-US" altLang="en-US" sz="2000" dirty="0">
                <a:latin typeface="Arial" panose="020B0604020202020204" pitchFamily="34" charset="0"/>
              </a:rPr>
              <a:t>Can be skewed by interpersonal dynamics: e.g. person with power or “squeaky” wheel can dominate</a:t>
            </a:r>
          </a:p>
          <a:p>
            <a:pPr lvl="1" eaLnBrk="1" hangingPunct="1">
              <a:lnSpc>
                <a:spcPct val="90000"/>
              </a:lnSpc>
            </a:pPr>
            <a:r>
              <a:rPr lang="en-US" altLang="en-US" sz="2000" dirty="0">
                <a:latin typeface="Arial" panose="020B0604020202020204" pitchFamily="34" charset="0"/>
              </a:rPr>
              <a:t>Can lose valuable information about variance in opinions</a:t>
            </a:r>
          </a:p>
          <a:p>
            <a:pPr eaLnBrk="1" hangingPunct="1">
              <a:lnSpc>
                <a:spcPct val="90000"/>
              </a:lnSpc>
            </a:pPr>
            <a:r>
              <a:rPr lang="en-US" altLang="en-US" dirty="0">
                <a:latin typeface="Arial" panose="020B0604020202020204" pitchFamily="34" charset="0"/>
              </a:rPr>
              <a:t>Carla believes that using the </a:t>
            </a:r>
            <a:r>
              <a:rPr lang="en-US" altLang="en-US" dirty="0">
                <a:solidFill>
                  <a:srgbClr val="FF0000"/>
                </a:solidFill>
                <a:latin typeface="Arial" panose="020B0604020202020204" pitchFamily="34" charset="0"/>
              </a:rPr>
              <a:t>mean </a:t>
            </a:r>
            <a:r>
              <a:rPr lang="en-US" altLang="en-US" dirty="0">
                <a:latin typeface="Arial" panose="020B0604020202020204" pitchFamily="34" charset="0"/>
              </a:rPr>
              <a:t>of the forecasters for your point estimate</a:t>
            </a:r>
            <a:r>
              <a:rPr lang="en-US" altLang="en-US" dirty="0">
                <a:solidFill>
                  <a:srgbClr val="FF0000"/>
                </a:solidFill>
                <a:latin typeface="Arial" panose="020B0604020202020204" pitchFamily="34" charset="0"/>
              </a:rPr>
              <a:t> is a better choice than the consensus</a:t>
            </a:r>
            <a:r>
              <a:rPr lang="en-US" altLang="en-US" dirty="0">
                <a:latin typeface="Arial" panose="020B0604020202020204" pitchFamily="34" charset="0"/>
              </a:rPr>
              <a:t>.</a:t>
            </a:r>
          </a:p>
          <a:p>
            <a:pPr eaLnBrk="1" hangingPunct="1">
              <a:lnSpc>
                <a:spcPct val="90000"/>
              </a:lnSpc>
            </a:pPr>
            <a:r>
              <a:rPr lang="en-US" altLang="en-US" dirty="0">
                <a:latin typeface="Arial" panose="020B0604020202020204" pitchFamily="34" charset="0"/>
              </a:rPr>
              <a:t>Carla withholds her vote if you </a:t>
            </a:r>
            <a:r>
              <a:rPr lang="en-US" altLang="en-US" dirty="0">
                <a:solidFill>
                  <a:srgbClr val="FF0000"/>
                </a:solidFill>
                <a:latin typeface="Arial" panose="020B0604020202020204" pitchFamily="34" charset="0"/>
              </a:rPr>
              <a:t>choose an option</a:t>
            </a:r>
            <a:r>
              <a:rPr lang="en-US" altLang="en-US" dirty="0">
                <a:latin typeface="Arial" panose="020B0604020202020204" pitchFamily="34" charset="0"/>
              </a:rPr>
              <a:t> that has:</a:t>
            </a:r>
          </a:p>
          <a:p>
            <a:pPr lvl="1" eaLnBrk="1" hangingPunct="1">
              <a:lnSpc>
                <a:spcPct val="90000"/>
              </a:lnSpc>
            </a:pPr>
            <a:r>
              <a:rPr lang="en-US" altLang="en-US" sz="2000" dirty="0">
                <a:solidFill>
                  <a:srgbClr val="FF0000"/>
                </a:solidFill>
                <a:latin typeface="Arial" panose="020B0604020202020204" pitchFamily="34" charset="0"/>
              </a:rPr>
              <a:t>Consensus forecast </a:t>
            </a:r>
            <a:r>
              <a:rPr lang="en-US" altLang="en-US" sz="2000" dirty="0">
                <a:solidFill>
                  <a:srgbClr val="FF0000"/>
                </a:solidFill>
                <a:latin typeface="Arial" panose="020B0604020202020204" pitchFamily="34" charset="0"/>
                <a:sym typeface="Wingdings" panose="05000000000000000000" pitchFamily="2" charset="2"/>
              </a:rPr>
              <a:t></a:t>
            </a:r>
            <a:r>
              <a:rPr lang="en-US" altLang="en-US" sz="2000" dirty="0">
                <a:latin typeface="Arial" panose="020B0604020202020204" pitchFamily="34" charset="0"/>
                <a:sym typeface="Wingdings" panose="05000000000000000000" pitchFamily="2" charset="2"/>
              </a:rPr>
              <a:t>, </a:t>
            </a:r>
          </a:p>
          <a:p>
            <a:pPr lvl="1" eaLnBrk="1" hangingPunct="1">
              <a:lnSpc>
                <a:spcPct val="90000"/>
              </a:lnSpc>
            </a:pPr>
            <a:r>
              <a:rPr lang="en-US" altLang="en-US" sz="2000" dirty="0">
                <a:solidFill>
                  <a:srgbClr val="FF0000"/>
                </a:solidFill>
                <a:latin typeface="Arial" panose="020B0604020202020204" pitchFamily="34" charset="0"/>
                <a:sym typeface="Wingdings" panose="05000000000000000000" pitchFamily="2" charset="2"/>
              </a:rPr>
              <a:t>Mean forecast </a:t>
            </a:r>
            <a:r>
              <a:rPr lang="en-US" altLang="en-US" sz="2000" dirty="0">
                <a:latin typeface="Arial" panose="020B0604020202020204" pitchFamily="34" charset="0"/>
                <a:sym typeface="Wingdings" panose="05000000000000000000" pitchFamily="2" charset="2"/>
              </a:rPr>
              <a:t>, and</a:t>
            </a:r>
          </a:p>
          <a:p>
            <a:pPr lvl="1" eaLnBrk="1" hangingPunct="1">
              <a:lnSpc>
                <a:spcPct val="90000"/>
              </a:lnSpc>
            </a:pPr>
            <a:r>
              <a:rPr lang="en-US" altLang="en-US" sz="2000" dirty="0">
                <a:latin typeface="Arial" panose="020B0604020202020204" pitchFamily="34" charset="0"/>
                <a:sym typeface="Wingdings" panose="05000000000000000000" pitchFamily="2" charset="2"/>
              </a:rPr>
              <a:t>No change in profitability</a:t>
            </a:r>
          </a:p>
          <a:p>
            <a:pPr lvl="1" eaLnBrk="1" hangingPunct="1">
              <a:lnSpc>
                <a:spcPct val="90000"/>
              </a:lnSpc>
              <a:buFontTx/>
              <a:buNone/>
            </a:pPr>
            <a:endParaRPr lang="en-US" altLang="en-US" sz="2400" dirty="0">
              <a:latin typeface="Arial" panose="020B0604020202020204" pitchFamily="34" charset="0"/>
            </a:endParaRPr>
          </a:p>
        </p:txBody>
      </p:sp>
      <p:sp>
        <p:nvSpPr>
          <p:cNvPr id="18438" name="Rectangle 6"/>
          <p:cNvSpPr>
            <a:spLocks noChangeArrowheads="1"/>
          </p:cNvSpPr>
          <p:nvPr/>
        </p:nvSpPr>
        <p:spPr bwMode="auto">
          <a:xfrm>
            <a:off x="685800" y="2286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algn="ctr" eaLnBrk="1" hangingPunct="1"/>
            <a:endParaRPr lang="en-US" altLang="en-US"/>
          </a:p>
        </p:txBody>
      </p:sp>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pic>
        <p:nvPicPr>
          <p:cNvPr id="4" name="Picture 3"/>
          <p:cNvPicPr>
            <a:picLocks noChangeAspect="1"/>
          </p:cNvPicPr>
          <p:nvPr/>
        </p:nvPicPr>
        <p:blipFill>
          <a:blip r:embed="rId2"/>
          <a:stretch>
            <a:fillRect/>
          </a:stretch>
        </p:blipFill>
        <p:spPr>
          <a:xfrm>
            <a:off x="5832475" y="2167407"/>
            <a:ext cx="3311525" cy="3311525"/>
          </a:xfrm>
          <a:prstGeom prst="rect">
            <a:avLst/>
          </a:prstGeom>
        </p:spPr>
      </p:pic>
    </p:spTree>
    <p:extLst>
      <p:ext uri="{BB962C8B-B14F-4D97-AF65-F5344CB8AC3E}">
        <p14:creationId xmlns:p14="http://schemas.microsoft.com/office/powerpoint/2010/main" val="142342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715511" y="1054312"/>
            <a:ext cx="7696200" cy="609600"/>
          </a:xfrm>
          <a:noFill/>
        </p:spPr>
        <p:txBody>
          <a:bodyPr>
            <a:normAutofit/>
          </a:bodyPr>
          <a:lstStyle/>
          <a:p>
            <a:pPr eaLnBrk="1" hangingPunct="1"/>
            <a:r>
              <a:rPr lang="en-US" altLang="en-US" dirty="0"/>
              <a:t>The Details: Carla’s Criteria</a:t>
            </a:r>
          </a:p>
        </p:txBody>
      </p:sp>
      <p:sp>
        <p:nvSpPr>
          <p:cNvPr id="102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FFD77DED-0D25-4F9A-A4CB-A0457742045F}" type="slidenum">
              <a:rPr lang="en-US" altLang="en-US" sz="900">
                <a:solidFill>
                  <a:schemeClr val="bg1">
                    <a:lumMod val="50000"/>
                  </a:schemeClr>
                </a:solidFill>
                <a:latin typeface="+mn-lt"/>
              </a:rPr>
              <a:pPr eaLnBrk="1" hangingPunct="1"/>
              <a:t>6</a:t>
            </a:fld>
            <a:endParaRPr lang="en-US" altLang="en-US" sz="900" dirty="0">
              <a:solidFill>
                <a:schemeClr val="bg1">
                  <a:lumMod val="50000"/>
                </a:schemeClr>
              </a:solidFill>
              <a:latin typeface="+mn-lt"/>
            </a:endParaRPr>
          </a:p>
        </p:txBody>
      </p:sp>
      <p:sp>
        <p:nvSpPr>
          <p:cNvPr id="1029" name="Rectangle 7"/>
          <p:cNvSpPr>
            <a:spLocks noChangeArrowheads="1"/>
          </p:cNvSpPr>
          <p:nvPr/>
        </p:nvSpPr>
        <p:spPr bwMode="auto">
          <a:xfrm>
            <a:off x="0" y="1813428"/>
            <a:ext cx="87026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algn="ctr" eaLnBrk="1" hangingPunct="1"/>
            <a:r>
              <a:rPr lang="en-US" altLang="en-US" sz="2400" dirty="0">
                <a:solidFill>
                  <a:schemeClr val="tx1"/>
                </a:solidFill>
              </a:rPr>
              <a:t>Carla withholds her vote if you choose a </a:t>
            </a:r>
          </a:p>
          <a:p>
            <a:pPr algn="ctr" eaLnBrk="1" hangingPunct="1"/>
            <a:r>
              <a:rPr lang="en-US" altLang="en-US" sz="2400" dirty="0">
                <a:solidFill>
                  <a:schemeClr val="tx1"/>
                </a:solidFill>
              </a:rPr>
              <a:t>High Consensus/Low Mean option. </a:t>
            </a:r>
          </a:p>
          <a:p>
            <a:pPr algn="ctr" eaLnBrk="1" hangingPunct="1"/>
            <a:r>
              <a:rPr lang="en-US" altLang="en-US" sz="2400" dirty="0">
                <a:solidFill>
                  <a:schemeClr val="tx1"/>
                </a:solidFill>
              </a:rPr>
              <a:t> </a:t>
            </a:r>
          </a:p>
          <a:p>
            <a:pPr algn="ctr" eaLnBrk="1" hangingPunct="1"/>
            <a:r>
              <a:rPr lang="en-US" altLang="en-US" sz="2400" dirty="0">
                <a:solidFill>
                  <a:schemeClr val="tx1"/>
                </a:solidFill>
              </a:rPr>
              <a:t>There were 6 such options (Model A):</a:t>
            </a:r>
          </a:p>
        </p:txBody>
      </p:sp>
      <p:graphicFrame>
        <p:nvGraphicFramePr>
          <p:cNvPr id="1026" name="Object 8"/>
          <p:cNvGraphicFramePr>
            <a:graphicFrameLocks noChangeAspect="1"/>
          </p:cNvGraphicFramePr>
          <p:nvPr>
            <p:extLst>
              <p:ext uri="{D42A27DB-BD31-4B8C-83A1-F6EECF244321}">
                <p14:modId xmlns:p14="http://schemas.microsoft.com/office/powerpoint/2010/main" val="2897870069"/>
              </p:ext>
            </p:extLst>
          </p:nvPr>
        </p:nvGraphicFramePr>
        <p:xfrm>
          <a:off x="946559" y="3532604"/>
          <a:ext cx="6804870" cy="2628149"/>
        </p:xfrm>
        <a:graphic>
          <a:graphicData uri="http://schemas.openxmlformats.org/presentationml/2006/ole">
            <mc:AlternateContent xmlns:mc="http://schemas.openxmlformats.org/markup-compatibility/2006">
              <mc:Choice xmlns:v="urn:schemas-microsoft-com:vml" Requires="v">
                <p:oleObj spid="_x0000_s1058" name="Worksheet" r:id="rId3" imgW="3162456" imgH="1228829" progId="Excel.Sheet.8">
                  <p:embed/>
                </p:oleObj>
              </mc:Choice>
              <mc:Fallback>
                <p:oleObj name="Worksheet" r:id="rId3" imgW="3162456" imgH="1228829" progId="Excel.Sheet.8">
                  <p:embed/>
                  <p:pic>
                    <p:nvPicPr>
                      <p:cNvPr id="1026" name="Object 8"/>
                      <p:cNvPicPr>
                        <a:picLocks noChangeAspect="1" noChangeArrowheads="1"/>
                      </p:cNvPicPr>
                      <p:nvPr/>
                    </p:nvPicPr>
                    <p:blipFill>
                      <a:blip r:embed="rId4"/>
                      <a:srcRect/>
                      <a:stretch>
                        <a:fillRect/>
                      </a:stretch>
                    </p:blipFill>
                    <p:spPr bwMode="auto">
                      <a:xfrm>
                        <a:off x="946559" y="3532604"/>
                        <a:ext cx="6804870" cy="2628149"/>
                      </a:xfrm>
                      <a:prstGeom prst="rect">
                        <a:avLst/>
                      </a:prstGeom>
                      <a:noFill/>
                      <a:ln>
                        <a:noFill/>
                      </a:ln>
                      <a:effectLst/>
                      <a:extLst/>
                    </p:spPr>
                  </p:pic>
                </p:oleObj>
              </mc:Fallback>
            </mc:AlternateContent>
          </a:graphicData>
        </a:graphic>
      </p:graphicFrame>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spTree>
    <p:extLst>
      <p:ext uri="{BB962C8B-B14F-4D97-AF65-F5344CB8AC3E}">
        <p14:creationId xmlns:p14="http://schemas.microsoft.com/office/powerpoint/2010/main" val="190803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en-US" dirty="0"/>
              <a:t>2. Ankit</a:t>
            </a:r>
          </a:p>
        </p:txBody>
      </p:sp>
      <p:sp>
        <p:nvSpPr>
          <p:cNvPr id="194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B73B5241-CFD3-4492-87B2-B6432D50F63B}" type="slidenum">
              <a:rPr lang="en-US" altLang="en-US" sz="900">
                <a:solidFill>
                  <a:schemeClr val="bg1">
                    <a:lumMod val="50000"/>
                  </a:schemeClr>
                </a:solidFill>
                <a:latin typeface="+mn-lt"/>
              </a:rPr>
              <a:pPr eaLnBrk="1" hangingPunct="1"/>
              <a:t>7</a:t>
            </a:fld>
            <a:endParaRPr lang="en-US" altLang="en-US" sz="900" dirty="0">
              <a:solidFill>
                <a:schemeClr val="bg1">
                  <a:lumMod val="50000"/>
                </a:schemeClr>
              </a:solidFill>
              <a:latin typeface="+mn-lt"/>
            </a:endParaRPr>
          </a:p>
        </p:txBody>
      </p:sp>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pic>
        <p:nvPicPr>
          <p:cNvPr id="4" name="Picture 3"/>
          <p:cNvPicPr>
            <a:picLocks noChangeAspect="1"/>
          </p:cNvPicPr>
          <p:nvPr/>
        </p:nvPicPr>
        <p:blipFill>
          <a:blip r:embed="rId2"/>
          <a:stretch>
            <a:fillRect/>
          </a:stretch>
        </p:blipFill>
        <p:spPr>
          <a:xfrm>
            <a:off x="3554835" y="1180833"/>
            <a:ext cx="2034330" cy="5085824"/>
          </a:xfrm>
          <a:prstGeom prst="rect">
            <a:avLst/>
          </a:prstGeom>
        </p:spPr>
      </p:pic>
    </p:spTree>
    <p:extLst>
      <p:ext uri="{BB962C8B-B14F-4D97-AF65-F5344CB8AC3E}">
        <p14:creationId xmlns:p14="http://schemas.microsoft.com/office/powerpoint/2010/main" val="406880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5"/>
          <p:cNvSpPr>
            <a:spLocks noGrp="1" noChangeArrowheads="1"/>
          </p:cNvSpPr>
          <p:nvPr>
            <p:ph type="title"/>
          </p:nvPr>
        </p:nvSpPr>
        <p:spPr/>
        <p:txBody>
          <a:bodyPr>
            <a:normAutofit/>
          </a:bodyPr>
          <a:lstStyle/>
          <a:p>
            <a:pPr eaLnBrk="1" hangingPunct="1"/>
            <a:r>
              <a:rPr lang="en-US" altLang="en-US" sz="3200" dirty="0"/>
              <a:t>2. Ankit: Forecasting Room Choices</a:t>
            </a:r>
          </a:p>
        </p:txBody>
      </p:sp>
      <p:sp>
        <p:nvSpPr>
          <p:cNvPr id="20482"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1DDC37A1-A2AE-4852-B28E-D8EEB491C6C3}" type="slidenum">
              <a:rPr lang="en-US" altLang="en-US" sz="900">
                <a:solidFill>
                  <a:schemeClr val="bg1">
                    <a:lumMod val="50000"/>
                  </a:schemeClr>
                </a:solidFill>
                <a:latin typeface="+mn-lt"/>
              </a:rPr>
              <a:pPr eaLnBrk="1" hangingPunct="1"/>
              <a:t>8</a:t>
            </a:fld>
            <a:endParaRPr lang="en-US" altLang="en-US" sz="900" dirty="0">
              <a:solidFill>
                <a:schemeClr val="bg1">
                  <a:lumMod val="50000"/>
                </a:schemeClr>
              </a:solidFill>
              <a:latin typeface="+mn-lt"/>
            </a:endParaRPr>
          </a:p>
        </p:txBody>
      </p:sp>
      <p:sp>
        <p:nvSpPr>
          <p:cNvPr id="20485" name="Rectangle 10"/>
          <p:cNvSpPr>
            <a:spLocks noChangeArrowheads="1"/>
          </p:cNvSpPr>
          <p:nvPr/>
        </p:nvSpPr>
        <p:spPr bwMode="auto">
          <a:xfrm>
            <a:off x="685800" y="2286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algn="ctr" eaLnBrk="1" hangingPunct="1"/>
            <a:endParaRPr lang="en-US" altLang="en-US"/>
          </a:p>
        </p:txBody>
      </p:sp>
      <p:sp>
        <p:nvSpPr>
          <p:cNvPr id="20486" name="Rectangle 16"/>
          <p:cNvSpPr>
            <a:spLocks noChangeArrowheads="1"/>
          </p:cNvSpPr>
          <p:nvPr/>
        </p:nvSpPr>
        <p:spPr bwMode="auto">
          <a:xfrm>
            <a:off x="628650" y="1690689"/>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lnSpc>
                <a:spcPct val="90000"/>
              </a:lnSpc>
              <a:spcBef>
                <a:spcPct val="20000"/>
              </a:spcBef>
              <a:buFontTx/>
              <a:buChar char="•"/>
            </a:pPr>
            <a:r>
              <a:rPr lang="en-US" altLang="en-US" sz="2000" dirty="0">
                <a:solidFill>
                  <a:schemeClr val="tx1"/>
                </a:solidFill>
              </a:rPr>
              <a:t>It is </a:t>
            </a:r>
            <a:r>
              <a:rPr lang="en-US" altLang="en-US" sz="2000" dirty="0"/>
              <a:t>critical to consider forecast variance</a:t>
            </a:r>
            <a:r>
              <a:rPr lang="en-US" altLang="en-US" sz="2000" dirty="0">
                <a:solidFill>
                  <a:schemeClr val="tx1"/>
                </a:solidFill>
              </a:rPr>
              <a:t> when making product design decisions and production planning decisions.</a:t>
            </a:r>
          </a:p>
          <a:p>
            <a:pPr eaLnBrk="1" hangingPunct="1">
              <a:lnSpc>
                <a:spcPct val="90000"/>
              </a:lnSpc>
              <a:spcBef>
                <a:spcPct val="20000"/>
              </a:spcBef>
              <a:buFontTx/>
              <a:buChar char="•"/>
            </a:pPr>
            <a:r>
              <a:rPr lang="en-US" altLang="en-US" sz="2000" dirty="0">
                <a:solidFill>
                  <a:schemeClr val="tx1"/>
                </a:solidFill>
              </a:rPr>
              <a:t>High variance among forecasters is often a sign of demand uncertainty.  Ankit believes the </a:t>
            </a:r>
            <a:r>
              <a:rPr lang="en-US" altLang="en-US" sz="2000" dirty="0"/>
              <a:t>slight increase in demand may not be worth the associated risk.</a:t>
            </a:r>
          </a:p>
          <a:p>
            <a:pPr eaLnBrk="1" hangingPunct="1">
              <a:lnSpc>
                <a:spcPct val="90000"/>
              </a:lnSpc>
              <a:spcBef>
                <a:spcPct val="20000"/>
              </a:spcBef>
              <a:buFontTx/>
              <a:buChar char="•"/>
            </a:pPr>
            <a:r>
              <a:rPr lang="en-US" altLang="en-US" sz="2000" dirty="0">
                <a:solidFill>
                  <a:schemeClr val="tx1"/>
                </a:solidFill>
              </a:rPr>
              <a:t>Ankit withholds his vote if you </a:t>
            </a:r>
            <a:r>
              <a:rPr lang="en-US" altLang="en-US" sz="2000" dirty="0"/>
              <a:t>choose an option</a:t>
            </a:r>
            <a:r>
              <a:rPr lang="en-US" altLang="en-US" sz="2000" dirty="0">
                <a:solidFill>
                  <a:schemeClr val="tx1"/>
                </a:solidFill>
              </a:rPr>
              <a:t> that has:</a:t>
            </a:r>
          </a:p>
          <a:p>
            <a:pPr lvl="1" eaLnBrk="1" hangingPunct="1">
              <a:lnSpc>
                <a:spcPct val="90000"/>
              </a:lnSpc>
              <a:spcBef>
                <a:spcPct val="20000"/>
              </a:spcBef>
              <a:buFontTx/>
              <a:buChar char="–"/>
            </a:pPr>
            <a:r>
              <a:rPr lang="en-US" altLang="en-US" sz="2000" dirty="0"/>
              <a:t>High risk</a:t>
            </a:r>
            <a:r>
              <a:rPr lang="en-US" altLang="en-US" sz="2000" dirty="0">
                <a:solidFill>
                  <a:schemeClr val="tx1"/>
                </a:solidFill>
              </a:rPr>
              <a:t> (high standard deviation among forecasters)</a:t>
            </a:r>
            <a:r>
              <a:rPr lang="en-US" altLang="en-US" sz="2000" dirty="0">
                <a:solidFill>
                  <a:schemeClr val="tx1"/>
                </a:solidFill>
                <a:sym typeface="Wingdings" panose="05000000000000000000" pitchFamily="2" charset="2"/>
              </a:rPr>
              <a:t> </a:t>
            </a:r>
          </a:p>
          <a:p>
            <a:pPr lvl="1" eaLnBrk="1" hangingPunct="1">
              <a:lnSpc>
                <a:spcPct val="90000"/>
              </a:lnSpc>
              <a:spcBef>
                <a:spcPct val="20000"/>
              </a:spcBef>
              <a:buFontTx/>
              <a:buChar char="–"/>
            </a:pPr>
            <a:r>
              <a:rPr lang="en-US" altLang="en-US" sz="2000" dirty="0">
                <a:solidFill>
                  <a:schemeClr val="tx1"/>
                </a:solidFill>
                <a:sym typeface="Wingdings" panose="05000000000000000000" pitchFamily="2" charset="2"/>
              </a:rPr>
              <a:t>Low (or no) increase in demand</a:t>
            </a:r>
          </a:p>
          <a:p>
            <a:pPr lvl="1" eaLnBrk="1" hangingPunct="1">
              <a:lnSpc>
                <a:spcPct val="90000"/>
              </a:lnSpc>
              <a:spcBef>
                <a:spcPct val="20000"/>
              </a:spcBef>
              <a:buFontTx/>
              <a:buChar char="–"/>
            </a:pPr>
            <a:r>
              <a:rPr lang="en-US" altLang="en-US" sz="2000" dirty="0">
                <a:solidFill>
                  <a:schemeClr val="tx1"/>
                </a:solidFill>
                <a:sym typeface="Wingdings" panose="05000000000000000000" pitchFamily="2" charset="2"/>
              </a:rPr>
              <a:t>No change in profitability</a:t>
            </a:r>
          </a:p>
        </p:txBody>
      </p:sp>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pic>
        <p:nvPicPr>
          <p:cNvPr id="5" name="Picture 4"/>
          <p:cNvPicPr>
            <a:picLocks noChangeAspect="1"/>
          </p:cNvPicPr>
          <p:nvPr/>
        </p:nvPicPr>
        <p:blipFill>
          <a:blip r:embed="rId2"/>
          <a:stretch>
            <a:fillRect/>
          </a:stretch>
        </p:blipFill>
        <p:spPr>
          <a:xfrm>
            <a:off x="6665490" y="898526"/>
            <a:ext cx="2192760" cy="5481900"/>
          </a:xfrm>
          <a:prstGeom prst="rect">
            <a:avLst/>
          </a:prstGeom>
        </p:spPr>
      </p:pic>
    </p:spTree>
    <p:extLst>
      <p:ext uri="{BB962C8B-B14F-4D97-AF65-F5344CB8AC3E}">
        <p14:creationId xmlns:p14="http://schemas.microsoft.com/office/powerpoint/2010/main" val="280613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685800" y="996763"/>
            <a:ext cx="7772400" cy="635000"/>
          </a:xfrm>
          <a:noFill/>
        </p:spPr>
        <p:txBody>
          <a:bodyPr>
            <a:normAutofit/>
          </a:bodyPr>
          <a:lstStyle/>
          <a:p>
            <a:pPr eaLnBrk="1" hangingPunct="1"/>
            <a:r>
              <a:rPr lang="en-US" altLang="en-US" dirty="0"/>
              <a:t>The Details: Ankit’s Criteria</a:t>
            </a:r>
          </a:p>
        </p:txBody>
      </p:sp>
      <p:sp>
        <p:nvSpPr>
          <p:cNvPr id="205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eaLnBrk="1" hangingPunct="1"/>
            <a:fld id="{7018C91C-E58F-4D91-8367-A79648571350}" type="slidenum">
              <a:rPr lang="en-US" altLang="en-US" sz="900">
                <a:solidFill>
                  <a:schemeClr val="bg1">
                    <a:lumMod val="50000"/>
                  </a:schemeClr>
                </a:solidFill>
                <a:latin typeface="+mn-lt"/>
              </a:rPr>
              <a:pPr eaLnBrk="1" hangingPunct="1"/>
              <a:t>9</a:t>
            </a:fld>
            <a:endParaRPr lang="en-US" altLang="en-US" sz="900" dirty="0">
              <a:solidFill>
                <a:schemeClr val="bg1">
                  <a:lumMod val="50000"/>
                </a:schemeClr>
              </a:solidFill>
              <a:latin typeface="+mn-lt"/>
            </a:endParaRPr>
          </a:p>
        </p:txBody>
      </p:sp>
      <p:sp>
        <p:nvSpPr>
          <p:cNvPr id="2053" name="Text Box 5"/>
          <p:cNvSpPr txBox="1">
            <a:spLocks noChangeArrowheads="1"/>
          </p:cNvSpPr>
          <p:nvPr/>
        </p:nvSpPr>
        <p:spPr bwMode="auto">
          <a:xfrm>
            <a:off x="228600" y="1872234"/>
            <a:ext cx="8915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rgbClr val="FF0000"/>
                </a:solidFill>
                <a:latin typeface="Arial" panose="020B0604020202020204" pitchFamily="34" charset="0"/>
              </a:defRPr>
            </a:lvl1pPr>
            <a:lvl2pPr marL="742950" indent="-285750" eaLnBrk="0" hangingPunct="0">
              <a:defRPr sz="3200">
                <a:solidFill>
                  <a:srgbClr val="FF0000"/>
                </a:solidFill>
                <a:latin typeface="Arial" panose="020B0604020202020204" pitchFamily="34" charset="0"/>
              </a:defRPr>
            </a:lvl2pPr>
            <a:lvl3pPr marL="1143000" indent="-228600" eaLnBrk="0" hangingPunct="0">
              <a:defRPr sz="3200">
                <a:solidFill>
                  <a:srgbClr val="FF0000"/>
                </a:solidFill>
                <a:latin typeface="Arial" panose="020B0604020202020204" pitchFamily="34" charset="0"/>
              </a:defRPr>
            </a:lvl3pPr>
            <a:lvl4pPr marL="1600200" indent="-228600" eaLnBrk="0" hangingPunct="0">
              <a:defRPr sz="3200">
                <a:solidFill>
                  <a:srgbClr val="FF0000"/>
                </a:solidFill>
                <a:latin typeface="Arial" panose="020B0604020202020204" pitchFamily="34" charset="0"/>
              </a:defRPr>
            </a:lvl4pPr>
            <a:lvl5pPr marL="2057400" indent="-228600" eaLnBrk="0" hangingPunct="0">
              <a:defRPr sz="3200">
                <a:solidFill>
                  <a:srgbClr val="FF0000"/>
                </a:solidFill>
                <a:latin typeface="Arial" panose="020B0604020202020204" pitchFamily="34" charset="0"/>
              </a:defRPr>
            </a:lvl5pPr>
            <a:lvl6pPr marL="2514600" indent="-228600" eaLnBrk="0" fontAlgn="base" hangingPunct="0">
              <a:spcBef>
                <a:spcPct val="0"/>
              </a:spcBef>
              <a:spcAft>
                <a:spcPct val="0"/>
              </a:spcAft>
              <a:defRPr sz="3200">
                <a:solidFill>
                  <a:srgbClr val="FF0000"/>
                </a:solidFill>
                <a:latin typeface="Arial" panose="020B0604020202020204" pitchFamily="34" charset="0"/>
              </a:defRPr>
            </a:lvl6pPr>
            <a:lvl7pPr marL="2971800" indent="-228600" eaLnBrk="0" fontAlgn="base" hangingPunct="0">
              <a:spcBef>
                <a:spcPct val="0"/>
              </a:spcBef>
              <a:spcAft>
                <a:spcPct val="0"/>
              </a:spcAft>
              <a:defRPr sz="3200">
                <a:solidFill>
                  <a:srgbClr val="FF0000"/>
                </a:solidFill>
                <a:latin typeface="Arial" panose="020B0604020202020204" pitchFamily="34" charset="0"/>
              </a:defRPr>
            </a:lvl7pPr>
            <a:lvl8pPr marL="3429000" indent="-228600" eaLnBrk="0" fontAlgn="base" hangingPunct="0">
              <a:spcBef>
                <a:spcPct val="0"/>
              </a:spcBef>
              <a:spcAft>
                <a:spcPct val="0"/>
              </a:spcAft>
              <a:defRPr sz="3200">
                <a:solidFill>
                  <a:srgbClr val="FF0000"/>
                </a:solidFill>
                <a:latin typeface="Arial" panose="020B0604020202020204" pitchFamily="34" charset="0"/>
              </a:defRPr>
            </a:lvl8pPr>
            <a:lvl9pPr marL="3886200" indent="-228600" eaLnBrk="0" fontAlgn="base" hangingPunct="0">
              <a:spcBef>
                <a:spcPct val="0"/>
              </a:spcBef>
              <a:spcAft>
                <a:spcPct val="0"/>
              </a:spcAft>
              <a:defRPr sz="3200">
                <a:solidFill>
                  <a:srgbClr val="FF0000"/>
                </a:solidFill>
                <a:latin typeface="Arial" panose="020B0604020202020204" pitchFamily="34" charset="0"/>
              </a:defRPr>
            </a:lvl9pPr>
          </a:lstStyle>
          <a:p>
            <a:pPr algn="ctr" eaLnBrk="1" hangingPunct="1"/>
            <a:r>
              <a:rPr lang="en-US" altLang="en-US" sz="2400" dirty="0">
                <a:solidFill>
                  <a:schemeClr val="accent2"/>
                </a:solidFill>
              </a:rPr>
              <a:t>Ankit withholds his vote if you choose a</a:t>
            </a:r>
          </a:p>
          <a:p>
            <a:pPr algn="ctr" eaLnBrk="1" hangingPunct="1"/>
            <a:r>
              <a:rPr lang="en-US" altLang="en-US" sz="2400" dirty="0">
                <a:solidFill>
                  <a:schemeClr val="accent2"/>
                </a:solidFill>
              </a:rPr>
              <a:t> High Variance/Low Mean option</a:t>
            </a:r>
          </a:p>
          <a:p>
            <a:pPr algn="ctr" eaLnBrk="1" hangingPunct="1"/>
            <a:endParaRPr lang="en-US" altLang="en-US" sz="2400" dirty="0">
              <a:solidFill>
                <a:schemeClr val="tx1"/>
              </a:solidFill>
            </a:endParaRPr>
          </a:p>
          <a:p>
            <a:pPr algn="ctr" eaLnBrk="1" hangingPunct="1"/>
            <a:r>
              <a:rPr lang="en-US" altLang="en-US" sz="2400" dirty="0">
                <a:solidFill>
                  <a:schemeClr val="tx1"/>
                </a:solidFill>
              </a:rPr>
              <a:t>There were 4 such options (Model A):</a:t>
            </a:r>
          </a:p>
        </p:txBody>
      </p:sp>
      <p:graphicFrame>
        <p:nvGraphicFramePr>
          <p:cNvPr id="2050" name="Object 9"/>
          <p:cNvGraphicFramePr>
            <a:graphicFrameLocks noChangeAspect="1"/>
          </p:cNvGraphicFramePr>
          <p:nvPr>
            <p:extLst>
              <p:ext uri="{D42A27DB-BD31-4B8C-83A1-F6EECF244321}">
                <p14:modId xmlns:p14="http://schemas.microsoft.com/office/powerpoint/2010/main" val="3243694159"/>
              </p:ext>
            </p:extLst>
          </p:nvPr>
        </p:nvGraphicFramePr>
        <p:xfrm>
          <a:off x="685800" y="3683000"/>
          <a:ext cx="7853363" cy="2295525"/>
        </p:xfrm>
        <a:graphic>
          <a:graphicData uri="http://schemas.openxmlformats.org/presentationml/2006/ole">
            <mc:AlternateContent xmlns:mc="http://schemas.openxmlformats.org/markup-compatibility/2006">
              <mc:Choice xmlns:v="urn:schemas-microsoft-com:vml" Requires="v">
                <p:oleObj spid="_x0000_s2082" name="Worksheet" r:id="rId3" imgW="3276911" imgH="923960" progId="Excel.Sheet.8">
                  <p:embed/>
                </p:oleObj>
              </mc:Choice>
              <mc:Fallback>
                <p:oleObj name="Worksheet" r:id="rId3" imgW="3276911" imgH="923960" progId="Excel.Sheet.8">
                  <p:embed/>
                  <p:pic>
                    <p:nvPicPr>
                      <p:cNvPr id="2050" name="Object 9"/>
                      <p:cNvPicPr>
                        <a:picLocks noChangeAspect="1" noChangeArrowheads="1"/>
                      </p:cNvPicPr>
                      <p:nvPr/>
                    </p:nvPicPr>
                    <p:blipFill>
                      <a:blip r:embed="rId4"/>
                      <a:srcRect/>
                      <a:stretch>
                        <a:fillRect/>
                      </a:stretch>
                    </p:blipFill>
                    <p:spPr bwMode="auto">
                      <a:xfrm>
                        <a:off x="685800" y="3683000"/>
                        <a:ext cx="7853363" cy="2295525"/>
                      </a:xfrm>
                      <a:prstGeom prst="rect">
                        <a:avLst/>
                      </a:prstGeom>
                      <a:noFill/>
                      <a:ln>
                        <a:noFill/>
                      </a:ln>
                      <a:effectLst/>
                      <a:extLst/>
                    </p:spPr>
                  </p:pic>
                </p:oleObj>
              </mc:Fallback>
            </mc:AlternateContent>
          </a:graphicData>
        </a:graphic>
      </p:graphicFrame>
      <p:sp>
        <p:nvSpPr>
          <p:cNvPr id="2" name="Date Placeholder 1"/>
          <p:cNvSpPr>
            <a:spLocks noGrp="1"/>
          </p:cNvSpPr>
          <p:nvPr>
            <p:ph type="dt" sz="half" idx="10"/>
          </p:nvPr>
        </p:nvSpPr>
        <p:spPr/>
        <p:txBody>
          <a:bodyPr/>
          <a:lstStyle/>
          <a:p>
            <a:r>
              <a:rPr lang="en-US" dirty="0"/>
              <a:t>Rev. November 4, 2016</a:t>
            </a:r>
          </a:p>
        </p:txBody>
      </p:sp>
      <p:sp>
        <p:nvSpPr>
          <p:cNvPr id="3" name="Footer Placeholder 2"/>
          <p:cNvSpPr>
            <a:spLocks noGrp="1"/>
          </p:cNvSpPr>
          <p:nvPr>
            <p:ph type="ftr" sz="quarter" idx="11"/>
          </p:nvPr>
        </p:nvSpPr>
        <p:spPr/>
        <p:txBody>
          <a:bodyPr/>
          <a:lstStyle/>
          <a:p>
            <a:r>
              <a:rPr lang="en-US"/>
              <a:t>Copyright © 2016 President and Fellows of Harvard College. </a:t>
            </a:r>
          </a:p>
          <a:p>
            <a:endParaRPr lang="en-US" dirty="0"/>
          </a:p>
        </p:txBody>
      </p:sp>
    </p:spTree>
    <p:extLst>
      <p:ext uri="{BB962C8B-B14F-4D97-AF65-F5344CB8AC3E}">
        <p14:creationId xmlns:p14="http://schemas.microsoft.com/office/powerpoint/2010/main" val="260407698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3239</TotalTime>
  <Words>1617</Words>
  <Application>Microsoft Office PowerPoint</Application>
  <PresentationFormat>On-screen Show (4:3)</PresentationFormat>
  <Paragraphs>207</Paragraphs>
  <Slides>32</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2</vt:i4>
      </vt:variant>
      <vt:variant>
        <vt:lpstr>Slide Titles</vt:lpstr>
      </vt:variant>
      <vt:variant>
        <vt:i4>32</vt:i4>
      </vt:variant>
    </vt:vector>
  </HeadingPairs>
  <TitlesOfParts>
    <vt:vector size="40" baseType="lpstr">
      <vt:lpstr>Arial</vt:lpstr>
      <vt:lpstr>Calibri</vt:lpstr>
      <vt:lpstr>Calibri Light</vt:lpstr>
      <vt:lpstr>Wingdings</vt:lpstr>
      <vt:lpstr>Custom Design</vt:lpstr>
      <vt:lpstr>Office Theme</vt:lpstr>
      <vt:lpstr>Worksheet</vt:lpstr>
      <vt:lpstr>Chart</vt:lpstr>
      <vt:lpstr>Global Supply Chain Management  Simulation V2</vt:lpstr>
      <vt:lpstr>Note to Instructors</vt:lpstr>
      <vt:lpstr>Board Members’ Objectives</vt:lpstr>
      <vt:lpstr>1. Carla</vt:lpstr>
      <vt:lpstr>1. Carla: Forecasting Room Choices</vt:lpstr>
      <vt:lpstr>The Details: Carla’s Criteria</vt:lpstr>
      <vt:lpstr>2. Ankit</vt:lpstr>
      <vt:lpstr>2. Ankit: Forecasting Room Choices</vt:lpstr>
      <vt:lpstr>The Details: Ankit’s Criteria</vt:lpstr>
      <vt:lpstr>Full Option Detail (Model A)</vt:lpstr>
      <vt:lpstr>3. Adele</vt:lpstr>
      <vt:lpstr>3. Adele: Risks of Over- and Underproduction</vt:lpstr>
      <vt:lpstr>The Details: Production Levels</vt:lpstr>
      <vt:lpstr>Simplification: Planning for One Month</vt:lpstr>
      <vt:lpstr>The Full Complexity</vt:lpstr>
      <vt:lpstr>4. Mia</vt:lpstr>
      <vt:lpstr>4. Mia: Accurate Response/Sourcing Strategy</vt:lpstr>
      <vt:lpstr>5. Matheo</vt:lpstr>
      <vt:lpstr>5. Matheo: Accurate Response/Sourcing Strategy</vt:lpstr>
      <vt:lpstr>Results: Gross Margin</vt:lpstr>
      <vt:lpstr>Results: Gross Margin %</vt:lpstr>
      <vt:lpstr>Results: Number of Votes</vt:lpstr>
      <vt:lpstr>Results: Design Options</vt:lpstr>
      <vt:lpstr>Results: Number of Change Orders</vt:lpstr>
      <vt:lpstr>Demand Analysis, Year 1</vt:lpstr>
      <vt:lpstr>Demand Analysis, Year 2</vt:lpstr>
      <vt:lpstr>Demand Analysis, Year 3</vt:lpstr>
      <vt:lpstr>Demand Analysis, Year 4</vt:lpstr>
      <vt:lpstr>Event Data</vt:lpstr>
      <vt:lpstr>Basic Models: Demand Data; Cost Structure</vt:lpstr>
      <vt:lpstr>Option Data : Demand Data; Cost Structure</vt:lpstr>
      <vt:lpstr>Supplier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Mahoney, Lin</dc:creator>
  <cp:lastModifiedBy>Russell, Kevin</cp:lastModifiedBy>
  <cp:revision>92</cp:revision>
  <dcterms:created xsi:type="dcterms:W3CDTF">2014-08-27T16:14:44Z</dcterms:created>
  <dcterms:modified xsi:type="dcterms:W3CDTF">2016-11-04T15:22:56Z</dcterms:modified>
</cp:coreProperties>
</file>