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66" r:id="rId3"/>
    <p:sldId id="258" r:id="rId4"/>
    <p:sldId id="272" r:id="rId5"/>
    <p:sldId id="277" r:id="rId6"/>
    <p:sldId id="269" r:id="rId7"/>
    <p:sldId id="257" r:id="rId8"/>
    <p:sldId id="262" r:id="rId9"/>
    <p:sldId id="278" r:id="rId10"/>
    <p:sldId id="280" r:id="rId11"/>
  </p:sldIdLst>
  <p:sldSz cx="12192000" cy="6858000"/>
  <p:notesSz cx="6858000" cy="9144000"/>
  <p:embeddedFontLst>
    <p:embeddedFont>
      <p:font typeface="Barlow Condensed" panose="00000506000000000000" pitchFamily="2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306808-A68A-45BD-AA6D-3474E2E5BA95}">
  <a:tblStyle styleId="{17306808-A68A-45BD-AA6D-3474E2E5BA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455120-F98F-4465-9EB2-5341B6256F6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-1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5B5CD775-07F0-0061-AB14-E0481312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>
            <a:extLst>
              <a:ext uri="{FF2B5EF4-FFF2-40B4-BE49-F238E27FC236}">
                <a16:creationId xmlns:a16="http://schemas.microsoft.com/office/drawing/2014/main" id="{B71FE283-6EE4-48F2-A758-B2249552B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1:notes">
            <a:extLst>
              <a:ext uri="{FF2B5EF4-FFF2-40B4-BE49-F238E27FC236}">
                <a16:creationId xmlns:a16="http://schemas.microsoft.com/office/drawing/2014/main" id="{1A9BD2D5-CE7E-BEE0-70BE-777222B833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94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>
          <a:extLst>
            <a:ext uri="{FF2B5EF4-FFF2-40B4-BE49-F238E27FC236}">
              <a16:creationId xmlns:a16="http://schemas.microsoft.com/office/drawing/2014/main" id="{758BABC7-92DB-61D9-02A5-750784645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>
            <a:extLst>
              <a:ext uri="{FF2B5EF4-FFF2-40B4-BE49-F238E27FC236}">
                <a16:creationId xmlns:a16="http://schemas.microsoft.com/office/drawing/2014/main" id="{9F24CF93-3A28-4EA9-5640-C21EF6FFD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:notes">
            <a:extLst>
              <a:ext uri="{FF2B5EF4-FFF2-40B4-BE49-F238E27FC236}">
                <a16:creationId xmlns:a16="http://schemas.microsoft.com/office/drawing/2014/main" id="{C577A3F2-218F-BC1A-EDA8-77CBAAE006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11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>
          <a:extLst>
            <a:ext uri="{FF2B5EF4-FFF2-40B4-BE49-F238E27FC236}">
              <a16:creationId xmlns:a16="http://schemas.microsoft.com/office/drawing/2014/main" id="{B21BD83B-705B-C21F-DF60-91C775BF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>
            <a:extLst>
              <a:ext uri="{FF2B5EF4-FFF2-40B4-BE49-F238E27FC236}">
                <a16:creationId xmlns:a16="http://schemas.microsoft.com/office/drawing/2014/main" id="{9F1424BB-762E-0F1B-5CDC-CA09226EE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7:notes">
            <a:extLst>
              <a:ext uri="{FF2B5EF4-FFF2-40B4-BE49-F238E27FC236}">
                <a16:creationId xmlns:a16="http://schemas.microsoft.com/office/drawing/2014/main" id="{2B8B80F6-0F7F-A5A2-6765-B2C7BD664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28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1">
  <p:cSld name="0077_Robinson_Template_SlidesMania_1">
    <p:bg>
      <p:bgPr>
        <a:solidFill>
          <a:srgbClr val="F7F7F7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0" y="5142778"/>
            <a:ext cx="10379140" cy="1715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9010073" y="0"/>
            <a:ext cx="31819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12192000" cy="17152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3626" y="1170036"/>
            <a:ext cx="7747820" cy="4925963"/>
          </a:xfrm>
          <a:prstGeom prst="frame">
            <a:avLst>
              <a:gd name="adj1" fmla="val 42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2">
  <p:cSld name="0077_Robinson_Template_SlidesMania_2">
    <p:bg>
      <p:bgPr>
        <a:solidFill>
          <a:srgbClr val="F7F7F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12860" y="2506718"/>
            <a:ext cx="10379140" cy="356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1812860" y="0"/>
            <a:ext cx="318192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2192000" cy="17152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149213" y="624348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8">
  <p:cSld name="0077_Robinson_Template_SlidesMania_8">
    <p:bg>
      <p:bgPr>
        <a:solidFill>
          <a:srgbClr val="F7F7F7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11616811" y="1342101"/>
            <a:ext cx="245807" cy="5515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501673"/>
            <a:ext cx="9733935" cy="245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0" y="3242439"/>
            <a:ext cx="9733935" cy="31138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026667" y="1342101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329382" y="3584945"/>
            <a:ext cx="8755624" cy="2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7">
  <p:cSld name="0077_Robinson_Template_SlidesMania_7">
    <p:bg>
      <p:bgPr>
        <a:solidFill>
          <a:srgbClr val="F7F7F7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/>
          <p:nvPr/>
        </p:nvSpPr>
        <p:spPr>
          <a:xfrm rot="5400000">
            <a:off x="10653252" y="-638635"/>
            <a:ext cx="245808" cy="2831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52613" y="275073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0" y="5852003"/>
            <a:ext cx="12192000" cy="10815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7"/>
          <p:cNvSpPr/>
          <p:nvPr/>
        </p:nvSpPr>
        <p:spPr>
          <a:xfrm rot="5400000">
            <a:off x="1292940" y="4764193"/>
            <a:ext cx="245808" cy="2831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13">
  <p:cSld name="0077_Robinson_Template_SlidesMania_13">
    <p:bg>
      <p:bgPr>
        <a:solidFill>
          <a:srgbClr val="F7F7F7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1"/>
          <p:cNvGrpSpPr/>
          <p:nvPr/>
        </p:nvGrpSpPr>
        <p:grpSpPr>
          <a:xfrm>
            <a:off x="301937" y="255865"/>
            <a:ext cx="11607790" cy="6346270"/>
            <a:chOff x="301937" y="255865"/>
            <a:chExt cx="11607790" cy="6346270"/>
          </a:xfrm>
        </p:grpSpPr>
        <p:sp>
          <p:nvSpPr>
            <p:cNvPr id="94" name="Google Shape;94;p11"/>
            <p:cNvSpPr/>
            <p:nvPr/>
          </p:nvSpPr>
          <p:spPr>
            <a:xfrm>
              <a:off x="11621727" y="255865"/>
              <a:ext cx="288000" cy="62233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301937" y="255865"/>
              <a:ext cx="11434913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08286" y="501673"/>
              <a:ext cx="288000" cy="6100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474814" y="6314135"/>
              <a:ext cx="11434913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21">
  <p:cSld name="0077_Robinson_Template_SlidesMania_21">
    <p:bg>
      <p:bgPr>
        <a:solidFill>
          <a:srgbClr val="F7F7F7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/>
          <p:nvPr/>
        </p:nvSpPr>
        <p:spPr>
          <a:xfrm>
            <a:off x="3559277" y="216308"/>
            <a:ext cx="5073445" cy="4395021"/>
          </a:xfrm>
          <a:prstGeom prst="frame">
            <a:avLst>
              <a:gd name="adj1" fmla="val 42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1"/>
          </p:nvPr>
        </p:nvSpPr>
        <p:spPr>
          <a:xfrm>
            <a:off x="5626965" y="1196467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2"/>
          </p:nvPr>
        </p:nvSpPr>
        <p:spPr>
          <a:xfrm>
            <a:off x="6096000" y="2852420"/>
            <a:ext cx="5600127" cy="274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0" y="5852003"/>
            <a:ext cx="12192000" cy="108154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406556" y="1042750"/>
            <a:ext cx="3186565" cy="4559571"/>
          </a:xfrm>
          <a:prstGeom prst="roundRect">
            <a:avLst>
              <a:gd name="adj" fmla="val 4487"/>
            </a:avLst>
          </a:prstGeom>
          <a:solidFill>
            <a:srgbClr val="262626"/>
          </a:solidFill>
          <a:ln w="381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2877549" y="5282927"/>
            <a:ext cx="216000" cy="216000"/>
          </a:xfrm>
          <a:prstGeom prst="ellipse">
            <a:avLst/>
          </a:prstGeom>
          <a:solidFill>
            <a:srgbClr val="262626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4207381" y="1169751"/>
            <a:ext cx="108000" cy="10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14">
  <p:cSld name="0077_Robinson_Template_SlidesMania_14">
    <p:bg>
      <p:bgPr>
        <a:solidFill>
          <a:srgbClr val="F7F7F7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7"/>
          <p:cNvGrpSpPr/>
          <p:nvPr/>
        </p:nvGrpSpPr>
        <p:grpSpPr>
          <a:xfrm>
            <a:off x="301937" y="255865"/>
            <a:ext cx="11607790" cy="6346270"/>
            <a:chOff x="301937" y="255865"/>
            <a:chExt cx="11607790" cy="6346270"/>
          </a:xfrm>
        </p:grpSpPr>
        <p:sp>
          <p:nvSpPr>
            <p:cNvPr id="148" name="Google Shape;148;p17"/>
            <p:cNvSpPr/>
            <p:nvPr/>
          </p:nvSpPr>
          <p:spPr>
            <a:xfrm>
              <a:off x="11621727" y="255865"/>
              <a:ext cx="288000" cy="62233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01937" y="255865"/>
              <a:ext cx="11434913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08286" y="501673"/>
              <a:ext cx="288000" cy="6100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474814" y="6314135"/>
              <a:ext cx="11434913" cy="28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1720361" y="655693"/>
            <a:ext cx="877729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-1" y="2054942"/>
            <a:ext cx="11621727" cy="41362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3">
  <p:cSld name="0077_Robinson_Template_SlidesMania_3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/>
          <p:nvPr/>
        </p:nvSpPr>
        <p:spPr>
          <a:xfrm>
            <a:off x="260553" y="1071715"/>
            <a:ext cx="245807" cy="5515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/>
          <p:nvPr/>
        </p:nvSpPr>
        <p:spPr>
          <a:xfrm rot="5400000">
            <a:off x="5557683" y="1290484"/>
            <a:ext cx="245807" cy="10348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 rot="5400000">
            <a:off x="10653252" y="-638635"/>
            <a:ext cx="245808" cy="2831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1676398" y="161543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body" idx="2"/>
          </p:nvPr>
        </p:nvSpPr>
        <p:spPr>
          <a:xfrm>
            <a:off x="886308" y="1795193"/>
            <a:ext cx="5484995" cy="374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7_Robinson_Template_SlidesMania_4">
  <p:cSld name="0077_Robinson_Template_SlidesMania_4">
    <p:bg>
      <p:bgPr>
        <a:solidFill>
          <a:schemeClr val="accent3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/>
          <p:nvPr/>
        </p:nvSpPr>
        <p:spPr>
          <a:xfrm>
            <a:off x="260553" y="1071715"/>
            <a:ext cx="245807" cy="5515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0" y="0"/>
            <a:ext cx="12192000" cy="10815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 rot="5400000">
            <a:off x="5557683" y="1290484"/>
            <a:ext cx="245807" cy="103484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 rot="5400000">
            <a:off x="10653252" y="-638635"/>
            <a:ext cx="245808" cy="28316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  <p:sldLayoutId id="2147483660" r:id="rId6"/>
    <p:sldLayoutId id="2147483663" r:id="rId7"/>
    <p:sldLayoutId id="2147483667" r:id="rId8"/>
    <p:sldLayoutId id="214748366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rchive.ics.uci.edu/dataset/275/bike+sharing+dataset" TargetMode="External"/><Relationship Id="rId4" Type="http://schemas.openxmlformats.org/officeDocument/2006/relationships/hyperlink" Target="https://www.kaggle.com/datasets/lakshmi25npathi/bike-sharing-datas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776747" y="2662575"/>
            <a:ext cx="6892413" cy="76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Tugas 1 : Data </a:t>
            </a:r>
            <a:r>
              <a:rPr lang="es-ES" sz="4400" b="0" i="0" u="none" strike="noStrike" cap="none" dirty="0" err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Mining</a:t>
            </a:r>
            <a:endParaRPr sz="4400" dirty="0"/>
          </a:p>
        </p:txBody>
      </p:sp>
      <p:sp>
        <p:nvSpPr>
          <p:cNvPr id="2" name="Google Shape;221;p24">
            <a:extLst>
              <a:ext uri="{FF2B5EF4-FFF2-40B4-BE49-F238E27FC236}">
                <a16:creationId xmlns:a16="http://schemas.microsoft.com/office/drawing/2014/main" id="{96B483A3-EB30-1560-51FE-B2CE215D6F88}"/>
              </a:ext>
            </a:extLst>
          </p:cNvPr>
          <p:cNvSpPr txBox="1"/>
          <p:nvPr/>
        </p:nvSpPr>
        <p:spPr>
          <a:xfrm>
            <a:off x="776747" y="3429000"/>
            <a:ext cx="6892413" cy="5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Bondan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Tiur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Mahendra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(202211420067)</a:t>
            </a:r>
            <a:endParaRPr sz="2400" dirty="0"/>
          </a:p>
        </p:txBody>
      </p:sp>
      <p:sp>
        <p:nvSpPr>
          <p:cNvPr id="3" name="Google Shape;221;p24">
            <a:extLst>
              <a:ext uri="{FF2B5EF4-FFF2-40B4-BE49-F238E27FC236}">
                <a16:creationId xmlns:a16="http://schemas.microsoft.com/office/drawing/2014/main" id="{86403309-195C-8680-3F13-52158B1B3497}"/>
              </a:ext>
            </a:extLst>
          </p:cNvPr>
          <p:cNvSpPr txBox="1"/>
          <p:nvPr/>
        </p:nvSpPr>
        <p:spPr>
          <a:xfrm>
            <a:off x="776747" y="4030288"/>
            <a:ext cx="6892413" cy="5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 err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Timeseries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,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Clustering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, </a:t>
            </a:r>
            <a:r>
              <a:rPr lang="es-ES" sz="2400" b="0" i="0" u="none" strike="noStrike" cap="none" dirty="0" err="1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Klasifikasi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1">
          <a:extLst>
            <a:ext uri="{FF2B5EF4-FFF2-40B4-BE49-F238E27FC236}">
              <a16:creationId xmlns:a16="http://schemas.microsoft.com/office/drawing/2014/main" id="{021C77E5-E32A-4581-2068-2C1648906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>
            <a:extLst>
              <a:ext uri="{FF2B5EF4-FFF2-40B4-BE49-F238E27FC236}">
                <a16:creationId xmlns:a16="http://schemas.microsoft.com/office/drawing/2014/main" id="{E518E7D5-BB7C-A539-0D51-86ABE6293123}"/>
              </a:ext>
            </a:extLst>
          </p:cNvPr>
          <p:cNvSpPr/>
          <p:nvPr/>
        </p:nvSpPr>
        <p:spPr>
          <a:xfrm>
            <a:off x="905297" y="1456234"/>
            <a:ext cx="3163784" cy="6158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7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/>
          <p:nvPr/>
        </p:nvSpPr>
        <p:spPr>
          <a:xfrm>
            <a:off x="509452" y="4348074"/>
            <a:ext cx="8138160" cy="61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highlight>
                  <a:srgbClr val="000000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Dataset	: Bike Sharing </a:t>
            </a:r>
            <a:r>
              <a:rPr lang="en-US" sz="3600" dirty="0">
                <a:solidFill>
                  <a:schemeClr val="lt1"/>
                </a:solidFill>
                <a:highlight>
                  <a:srgbClr val="000000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Dataset</a:t>
            </a:r>
            <a:endParaRPr sz="3600" dirty="0"/>
          </a:p>
        </p:txBody>
      </p:sp>
      <p:sp>
        <p:nvSpPr>
          <p:cNvPr id="2" name="Google Shape;322;p34">
            <a:extLst>
              <a:ext uri="{FF2B5EF4-FFF2-40B4-BE49-F238E27FC236}">
                <a16:creationId xmlns:a16="http://schemas.microsoft.com/office/drawing/2014/main" id="{7F1F2CA3-18CB-ED96-B299-E7ACE91CE72F}"/>
              </a:ext>
            </a:extLst>
          </p:cNvPr>
          <p:cNvSpPr/>
          <p:nvPr/>
        </p:nvSpPr>
        <p:spPr>
          <a:xfrm>
            <a:off x="509452" y="5062176"/>
            <a:ext cx="10970623" cy="1296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dirty="0">
                <a:solidFill>
                  <a:schemeClr val="bg1"/>
                </a:solidFill>
                <a:highlight>
                  <a:srgbClr val="000000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Link :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sz="1900" dirty="0">
                <a:solidFill>
                  <a:schemeClr val="accent1"/>
                </a:solidFill>
                <a:highlight>
                  <a:srgbClr val="000000"/>
                </a:highlight>
                <a:latin typeface="Montserrat Black"/>
                <a:ea typeface="Montserrat Black"/>
                <a:cs typeface="Montserrat Black"/>
                <a:sym typeface="Montserrat Blac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https://www.kaggle.com/datasets/lakshmi25npathi/bike-sharing-dataset</a:t>
            </a:r>
            <a:r>
              <a:rPr lang="es-ES" sz="1900" dirty="0">
                <a:solidFill>
                  <a:schemeClr val="accent1"/>
                </a:solidFill>
                <a:highlight>
                  <a:srgbClr val="000000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sz="1900" dirty="0">
                <a:solidFill>
                  <a:schemeClr val="accent1"/>
                </a:solidFill>
                <a:highlight>
                  <a:srgbClr val="000000"/>
                </a:highlight>
                <a:latin typeface="Montserrat Black"/>
                <a:ea typeface="Montserrat Black"/>
                <a:cs typeface="Montserrat Black"/>
                <a:sym typeface="Montserrat Blac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https://archive.ics.uci.edu/dataset/275/bike+sharing+dataset</a:t>
            </a:r>
            <a:endParaRPr lang="es-ES" sz="1900" dirty="0">
              <a:solidFill>
                <a:schemeClr val="accent1"/>
              </a:solidFill>
              <a:highlight>
                <a:srgbClr val="000000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4779335" y="1342101"/>
            <a:ext cx="6258845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s-ES" dirty="0" err="1"/>
              <a:t>Bike</a:t>
            </a:r>
            <a:r>
              <a:rPr lang="es-ES" dirty="0"/>
              <a:t> </a:t>
            </a:r>
            <a:r>
              <a:rPr lang="es-ES" dirty="0" err="1"/>
              <a:t>Sharing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dirty="0"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2"/>
          </p:nvPr>
        </p:nvSpPr>
        <p:spPr>
          <a:xfrm>
            <a:off x="202019" y="3242930"/>
            <a:ext cx="9468293" cy="31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2000" dirty="0" err="1"/>
              <a:t>Sistem</a:t>
            </a:r>
            <a:r>
              <a:rPr lang="es-ES" sz="2000" dirty="0"/>
              <a:t> </a:t>
            </a:r>
            <a:r>
              <a:rPr lang="es-ES" sz="2000" dirty="0" err="1"/>
              <a:t>berbagi</a:t>
            </a:r>
            <a:r>
              <a:rPr lang="es-ES" sz="2000" dirty="0"/>
              <a:t> </a:t>
            </a:r>
            <a:r>
              <a:rPr lang="es-ES" sz="2000" dirty="0" err="1"/>
              <a:t>sepeda</a:t>
            </a:r>
            <a:r>
              <a:rPr lang="es-ES" sz="2000" dirty="0"/>
              <a:t> </a:t>
            </a:r>
            <a:r>
              <a:rPr lang="es-ES" sz="2000" dirty="0" err="1"/>
              <a:t>adalah</a:t>
            </a:r>
            <a:r>
              <a:rPr lang="es-ES" sz="2000" dirty="0"/>
              <a:t> </a:t>
            </a:r>
            <a:r>
              <a:rPr lang="es-ES" sz="2000" dirty="0" err="1"/>
              <a:t>inovasi</a:t>
            </a:r>
            <a:r>
              <a:rPr lang="es-ES" sz="2000" dirty="0"/>
              <a:t> </a:t>
            </a:r>
            <a:r>
              <a:rPr lang="es-ES" sz="2000" dirty="0" err="1"/>
              <a:t>dari</a:t>
            </a:r>
            <a:r>
              <a:rPr lang="es-ES" sz="2000" dirty="0"/>
              <a:t> </a:t>
            </a:r>
            <a:r>
              <a:rPr lang="es-ES" sz="2000" dirty="0" err="1"/>
              <a:t>persewaan</a:t>
            </a:r>
            <a:r>
              <a:rPr lang="es-ES" sz="2000" dirty="0"/>
              <a:t> </a:t>
            </a:r>
            <a:r>
              <a:rPr lang="es-ES" sz="2000" dirty="0" err="1"/>
              <a:t>sepeda</a:t>
            </a:r>
            <a:r>
              <a:rPr lang="es-ES" sz="2000" dirty="0"/>
              <a:t> </a:t>
            </a:r>
            <a:r>
              <a:rPr lang="es-ES" sz="2000" dirty="0" err="1"/>
              <a:t>tradisional</a:t>
            </a:r>
            <a:r>
              <a:rPr lang="es-ES" sz="2000" dirty="0"/>
              <a:t> </a:t>
            </a:r>
            <a:r>
              <a:rPr lang="es-ES" sz="2000" dirty="0" err="1"/>
              <a:t>dengan</a:t>
            </a:r>
            <a:r>
              <a:rPr lang="es-ES" sz="2000" dirty="0"/>
              <a:t> </a:t>
            </a:r>
            <a:r>
              <a:rPr lang="es-ES" sz="2000" dirty="0" err="1"/>
              <a:t>proses</a:t>
            </a:r>
            <a:r>
              <a:rPr lang="es-ES" sz="2000" dirty="0"/>
              <a:t> </a:t>
            </a:r>
            <a:r>
              <a:rPr lang="es-ES" sz="2000" dirty="0" err="1"/>
              <a:t>otomatis</a:t>
            </a:r>
            <a:r>
              <a:rPr lang="es-ES" sz="2000" dirty="0"/>
              <a:t> </a:t>
            </a:r>
            <a:r>
              <a:rPr lang="es-ES" sz="2000" dirty="0" err="1"/>
              <a:t>mulai</a:t>
            </a:r>
            <a:r>
              <a:rPr lang="es-ES" sz="2000" dirty="0"/>
              <a:t> </a:t>
            </a:r>
            <a:r>
              <a:rPr lang="es-ES" sz="2000" dirty="0" err="1"/>
              <a:t>dari</a:t>
            </a:r>
            <a:r>
              <a:rPr lang="es-ES" sz="2000" dirty="0"/>
              <a:t> </a:t>
            </a:r>
            <a:r>
              <a:rPr lang="es-ES" sz="2000" dirty="0" err="1"/>
              <a:t>keanggotaan</a:t>
            </a:r>
            <a:r>
              <a:rPr lang="es-ES" sz="2000" dirty="0"/>
              <a:t>, </a:t>
            </a:r>
            <a:r>
              <a:rPr lang="es-ES" sz="2000" dirty="0" err="1"/>
              <a:t>persewaan</a:t>
            </a:r>
            <a:r>
              <a:rPr lang="es-ES" sz="2000" dirty="0"/>
              <a:t>, </a:t>
            </a:r>
            <a:r>
              <a:rPr lang="es-ES" sz="2000" dirty="0" err="1"/>
              <a:t>hingga</a:t>
            </a:r>
            <a:r>
              <a:rPr lang="es-ES" sz="2000" dirty="0"/>
              <a:t> </a:t>
            </a:r>
            <a:r>
              <a:rPr lang="es-ES" sz="2000" dirty="0" err="1"/>
              <a:t>pengembalian</a:t>
            </a:r>
            <a:r>
              <a:rPr lang="es-ES" sz="2000" dirty="0"/>
              <a:t>. </a:t>
            </a:r>
            <a:r>
              <a:rPr lang="es-ES" sz="2000" dirty="0" err="1"/>
              <a:t>Pengguna</a:t>
            </a:r>
            <a:r>
              <a:rPr lang="es-ES" sz="2000" dirty="0"/>
              <a:t> </a:t>
            </a:r>
            <a:r>
              <a:rPr lang="es-ES" sz="2000" dirty="0" err="1"/>
              <a:t>dapat</a:t>
            </a:r>
            <a:r>
              <a:rPr lang="es-ES" sz="2000" dirty="0"/>
              <a:t> </a:t>
            </a:r>
            <a:r>
              <a:rPr lang="es-ES" sz="2000" dirty="0" err="1"/>
              <a:t>menyewa</a:t>
            </a:r>
            <a:r>
              <a:rPr lang="es-ES" sz="2000" dirty="0"/>
              <a:t> </a:t>
            </a:r>
            <a:r>
              <a:rPr lang="es-ES" sz="2000" dirty="0" err="1"/>
              <a:t>sepeda</a:t>
            </a:r>
            <a:r>
              <a:rPr lang="es-ES" sz="2000" dirty="0"/>
              <a:t> di </a:t>
            </a:r>
            <a:r>
              <a:rPr lang="es-ES" sz="2000" dirty="0" err="1"/>
              <a:t>satu</a:t>
            </a:r>
            <a:r>
              <a:rPr lang="es-ES" sz="2000" dirty="0"/>
              <a:t> </a:t>
            </a:r>
            <a:r>
              <a:rPr lang="es-ES" sz="2000" dirty="0" err="1"/>
              <a:t>lokasi</a:t>
            </a:r>
            <a:r>
              <a:rPr lang="es-ES" sz="2000" dirty="0"/>
              <a:t> dan </a:t>
            </a:r>
            <a:r>
              <a:rPr lang="es-ES" sz="2000" dirty="0" err="1"/>
              <a:t>mengembalikannya</a:t>
            </a:r>
            <a:r>
              <a:rPr lang="es-ES" sz="2000" dirty="0"/>
              <a:t> di </a:t>
            </a:r>
            <a:r>
              <a:rPr lang="es-ES" sz="2000" dirty="0" err="1"/>
              <a:t>lokasi</a:t>
            </a:r>
            <a:r>
              <a:rPr lang="es-ES" sz="2000" dirty="0"/>
              <a:t> </a:t>
            </a:r>
            <a:r>
              <a:rPr lang="es-ES" sz="2000" dirty="0" err="1"/>
              <a:t>lain</a:t>
            </a:r>
            <a:r>
              <a:rPr lang="es-ES" sz="2000" dirty="0"/>
              <a:t>. </a:t>
            </a:r>
            <a:r>
              <a:rPr lang="es-ES" sz="2000" dirty="0" err="1"/>
              <a:t>Selain</a:t>
            </a:r>
            <a:r>
              <a:rPr lang="es-ES" sz="2000" dirty="0"/>
              <a:t> </a:t>
            </a:r>
            <a:r>
              <a:rPr lang="es-ES" sz="2000" dirty="0" err="1"/>
              <a:t>itu</a:t>
            </a:r>
            <a:r>
              <a:rPr lang="es-ES" sz="2000" dirty="0"/>
              <a:t>, data </a:t>
            </a:r>
            <a:r>
              <a:rPr lang="es-ES" sz="2000" dirty="0" err="1"/>
              <a:t>dari</a:t>
            </a:r>
            <a:r>
              <a:rPr lang="es-ES" sz="2000" dirty="0"/>
              <a:t> </a:t>
            </a:r>
            <a:r>
              <a:rPr lang="es-ES" sz="2000" dirty="0" err="1"/>
              <a:t>sistem</a:t>
            </a:r>
            <a:r>
              <a:rPr lang="es-ES" sz="2000" dirty="0"/>
              <a:t> </a:t>
            </a:r>
            <a:r>
              <a:rPr lang="es-ES" sz="2000" dirty="0" err="1"/>
              <a:t>ini</a:t>
            </a:r>
            <a:r>
              <a:rPr lang="es-ES" sz="2000" dirty="0"/>
              <a:t> </a:t>
            </a:r>
            <a:r>
              <a:rPr lang="es-ES" sz="2000" dirty="0" err="1"/>
              <a:t>memiliki</a:t>
            </a:r>
            <a:r>
              <a:rPr lang="es-ES" sz="2000" dirty="0"/>
              <a:t> </a:t>
            </a:r>
            <a:r>
              <a:rPr lang="es-ES" sz="2000" dirty="0" err="1"/>
              <a:t>nilai</a:t>
            </a:r>
            <a:r>
              <a:rPr lang="es-ES" sz="2000" dirty="0"/>
              <a:t> </a:t>
            </a:r>
            <a:r>
              <a:rPr lang="es-ES" sz="2000" dirty="0" err="1"/>
              <a:t>penelitian</a:t>
            </a:r>
            <a:r>
              <a:rPr lang="es-ES" sz="2000" dirty="0"/>
              <a:t> </a:t>
            </a:r>
            <a:r>
              <a:rPr lang="es-ES" sz="2000" dirty="0" err="1"/>
              <a:t>tinggi</a:t>
            </a:r>
            <a:r>
              <a:rPr lang="es-ES" sz="2000" dirty="0"/>
              <a:t>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s-ES" sz="200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ES" sz="2000" dirty="0" err="1"/>
              <a:t>Tidak</a:t>
            </a:r>
            <a:r>
              <a:rPr lang="es-ES" sz="2000" dirty="0"/>
              <a:t> </a:t>
            </a:r>
            <a:r>
              <a:rPr lang="es-ES" sz="2000" dirty="0" err="1"/>
              <a:t>seperti</a:t>
            </a:r>
            <a:r>
              <a:rPr lang="es-ES" sz="2000" dirty="0"/>
              <a:t> </a:t>
            </a:r>
            <a:r>
              <a:rPr lang="es-ES" sz="2000" dirty="0" err="1"/>
              <a:t>transportasi</a:t>
            </a:r>
            <a:r>
              <a:rPr lang="es-ES" sz="2000" dirty="0"/>
              <a:t> </a:t>
            </a:r>
            <a:r>
              <a:rPr lang="es-ES" sz="2000" dirty="0" err="1"/>
              <a:t>umum</a:t>
            </a:r>
            <a:r>
              <a:rPr lang="es-ES" sz="2000" dirty="0"/>
              <a:t> </a:t>
            </a:r>
            <a:r>
              <a:rPr lang="es-ES" sz="2000" dirty="0" err="1"/>
              <a:t>lainnya</a:t>
            </a:r>
            <a:r>
              <a:rPr lang="es-ES" sz="2000" dirty="0"/>
              <a:t>, </a:t>
            </a:r>
            <a:r>
              <a:rPr lang="es-ES" sz="2000" dirty="0" err="1"/>
              <a:t>sistem</a:t>
            </a:r>
            <a:r>
              <a:rPr lang="es-ES" sz="2000" dirty="0"/>
              <a:t> </a:t>
            </a:r>
            <a:r>
              <a:rPr lang="es-ES" sz="2000" dirty="0" err="1"/>
              <a:t>berbagi</a:t>
            </a:r>
            <a:r>
              <a:rPr lang="es-ES" sz="2000" dirty="0"/>
              <a:t> </a:t>
            </a:r>
            <a:r>
              <a:rPr lang="es-ES" sz="2000" dirty="0" err="1"/>
              <a:t>sepeda</a:t>
            </a:r>
            <a:r>
              <a:rPr lang="es-ES" sz="2000" dirty="0"/>
              <a:t> </a:t>
            </a:r>
            <a:r>
              <a:rPr lang="es-ES" sz="2000" dirty="0" err="1"/>
              <a:t>mencatat</a:t>
            </a:r>
            <a:r>
              <a:rPr lang="es-ES" sz="2000" dirty="0"/>
              <a:t> </a:t>
            </a:r>
            <a:r>
              <a:rPr lang="es-ES" sz="2000" dirty="0" err="1"/>
              <a:t>durasi</a:t>
            </a:r>
            <a:r>
              <a:rPr lang="es-ES" sz="2000" dirty="0"/>
              <a:t> </a:t>
            </a:r>
            <a:r>
              <a:rPr lang="es-ES" sz="2000" dirty="0" err="1"/>
              <a:t>perjalanan</a:t>
            </a:r>
            <a:r>
              <a:rPr lang="es-ES" sz="2000" dirty="0"/>
              <a:t> </a:t>
            </a:r>
            <a:r>
              <a:rPr lang="es-ES" sz="2000" dirty="0" err="1"/>
              <a:t>serta</a:t>
            </a:r>
            <a:r>
              <a:rPr lang="es-ES" sz="2000" dirty="0"/>
              <a:t> </a:t>
            </a:r>
            <a:r>
              <a:rPr lang="es-ES" sz="2000" dirty="0" err="1"/>
              <a:t>lokasi</a:t>
            </a:r>
            <a:r>
              <a:rPr lang="es-ES" sz="2000" dirty="0"/>
              <a:t> </a:t>
            </a:r>
            <a:r>
              <a:rPr lang="es-ES" sz="2000" dirty="0" err="1"/>
              <a:t>keberangkatan</a:t>
            </a:r>
            <a:r>
              <a:rPr lang="es-ES" sz="2000" dirty="0"/>
              <a:t> dan </a:t>
            </a:r>
            <a:r>
              <a:rPr lang="es-ES" sz="2000" dirty="0" err="1"/>
              <a:t>kedatangan</a:t>
            </a:r>
            <a:r>
              <a:rPr lang="es-ES" sz="2000" dirty="0"/>
              <a:t> secara </a:t>
            </a:r>
            <a:r>
              <a:rPr lang="es-ES" sz="2000" dirty="0" err="1"/>
              <a:t>eksplisit</a:t>
            </a:r>
            <a:r>
              <a:rPr lang="es-ES" sz="2000" dirty="0"/>
              <a:t>. </a:t>
            </a:r>
            <a:r>
              <a:rPr lang="es-ES" sz="2000" dirty="0" err="1"/>
              <a:t>Hal</a:t>
            </a:r>
            <a:r>
              <a:rPr lang="es-ES" sz="2000" dirty="0"/>
              <a:t> </a:t>
            </a:r>
            <a:r>
              <a:rPr lang="es-ES" sz="2000" dirty="0" err="1"/>
              <a:t>ini</a:t>
            </a:r>
            <a:r>
              <a:rPr lang="es-ES" sz="2000" dirty="0"/>
              <a:t> </a:t>
            </a:r>
            <a:r>
              <a:rPr lang="es-ES" sz="2000" dirty="0" err="1"/>
              <a:t>menjadikannya</a:t>
            </a:r>
            <a:r>
              <a:rPr lang="es-ES" sz="2000" dirty="0"/>
              <a:t> </a:t>
            </a:r>
            <a:r>
              <a:rPr lang="es-ES" sz="2000" dirty="0" err="1"/>
              <a:t>jaringan</a:t>
            </a:r>
            <a:r>
              <a:rPr lang="es-ES" sz="2000" dirty="0"/>
              <a:t> sensor virtual yang </a:t>
            </a:r>
            <a:r>
              <a:rPr lang="es-ES" sz="2000" dirty="0" err="1"/>
              <a:t>dapat</a:t>
            </a:r>
            <a:r>
              <a:rPr lang="es-ES" sz="2000" dirty="0"/>
              <a:t> </a:t>
            </a:r>
            <a:r>
              <a:rPr lang="es-ES" sz="2000" dirty="0" err="1"/>
              <a:t>digunakan</a:t>
            </a:r>
            <a:r>
              <a:rPr lang="es-ES" sz="2000" dirty="0"/>
              <a:t> </a:t>
            </a:r>
            <a:r>
              <a:rPr lang="es-ES" sz="2000" dirty="0" err="1"/>
              <a:t>untuk</a:t>
            </a:r>
            <a:r>
              <a:rPr lang="es-ES" sz="2000" dirty="0"/>
              <a:t> </a:t>
            </a:r>
            <a:r>
              <a:rPr lang="es-ES" sz="2000" dirty="0" err="1"/>
              <a:t>menganalisis</a:t>
            </a:r>
            <a:r>
              <a:rPr lang="es-ES" sz="2000" dirty="0"/>
              <a:t> </a:t>
            </a:r>
            <a:r>
              <a:rPr lang="es-ES" sz="2000" dirty="0" err="1"/>
              <a:t>mobilitas</a:t>
            </a:r>
            <a:r>
              <a:rPr lang="es-ES" sz="2000" dirty="0"/>
              <a:t> </a:t>
            </a:r>
            <a:r>
              <a:rPr lang="es-ES" sz="2000" dirty="0" err="1"/>
              <a:t>kota</a:t>
            </a:r>
            <a:r>
              <a:rPr lang="es-ES" sz="2000" dirty="0"/>
              <a:t> dan </a:t>
            </a:r>
            <a:r>
              <a:rPr lang="es-ES" sz="2000" dirty="0" err="1"/>
              <a:t>mendeteksi</a:t>
            </a:r>
            <a:r>
              <a:rPr lang="es-ES" sz="2000" dirty="0"/>
              <a:t> </a:t>
            </a:r>
            <a:r>
              <a:rPr lang="es-ES" sz="2000" dirty="0" err="1"/>
              <a:t>peristiwa</a:t>
            </a:r>
            <a:r>
              <a:rPr lang="es-ES" sz="2000" dirty="0"/>
              <a:t> </a:t>
            </a:r>
            <a:r>
              <a:rPr lang="es-ES" sz="2000" dirty="0" err="1"/>
              <a:t>penting</a:t>
            </a:r>
            <a:r>
              <a:rPr lang="es-ES" sz="2000" dirty="0"/>
              <a:t> </a:t>
            </a:r>
            <a:r>
              <a:rPr lang="es-ES" sz="2000" dirty="0" err="1"/>
              <a:t>melalui</a:t>
            </a:r>
            <a:r>
              <a:rPr lang="es-ES" sz="2000" dirty="0"/>
              <a:t> </a:t>
            </a:r>
            <a:r>
              <a:rPr lang="es-ES" sz="2000" dirty="0" err="1"/>
              <a:t>pemantauan</a:t>
            </a:r>
            <a:r>
              <a:rPr lang="es-ES" sz="2000" dirty="0"/>
              <a:t> data.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40"/>
          <p:cNvGraphicFramePr/>
          <p:nvPr>
            <p:extLst>
              <p:ext uri="{D42A27DB-BD31-4B8C-83A1-F6EECF244321}">
                <p14:modId xmlns:p14="http://schemas.microsoft.com/office/powerpoint/2010/main" val="1234251192"/>
              </p:ext>
            </p:extLst>
          </p:nvPr>
        </p:nvGraphicFramePr>
        <p:xfrm>
          <a:off x="1027509" y="958069"/>
          <a:ext cx="10136973" cy="5226551"/>
        </p:xfrm>
        <a:graphic>
          <a:graphicData uri="http://schemas.openxmlformats.org/drawingml/2006/table">
            <a:tbl>
              <a:tblPr firstRow="1" bandRow="1">
                <a:noFill/>
                <a:tableStyleId>{F2455120-F98F-4465-9EB2-5341B6256F6E}</a:tableStyleId>
              </a:tblPr>
              <a:tblGrid>
                <a:gridCol w="85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dirty="0">
                          <a:solidFill>
                            <a:schemeClr val="lt1"/>
                          </a:solidFill>
                          <a:latin typeface="Montserrat Medium"/>
                          <a:sym typeface="Montserrat Medium"/>
                        </a:rPr>
                        <a:t>No</a:t>
                      </a:r>
                      <a:endParaRPr dirty="0"/>
                    </a:p>
                  </a:txBody>
                  <a:tcPr marL="91450" marR="91450" marT="154800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dirty="0" err="1">
                          <a:solidFill>
                            <a:schemeClr val="lt1"/>
                          </a:solidFill>
                          <a:latin typeface="Montserrat Medium"/>
                          <a:sym typeface="Montserrat Medium"/>
                        </a:rPr>
                        <a:t>Atribut</a:t>
                      </a:r>
                      <a:endParaRPr dirty="0"/>
                    </a:p>
                  </a:txBody>
                  <a:tcPr marL="91450" marR="91450" marT="154800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dirty="0" err="1">
                          <a:solidFill>
                            <a:schemeClr val="lt1"/>
                          </a:solidFill>
                          <a:latin typeface="Montserrat Medium"/>
                          <a:sym typeface="Montserrat Medium"/>
                        </a:rPr>
                        <a:t>Deskripsi</a:t>
                      </a:r>
                      <a:endParaRPr dirty="0"/>
                    </a:p>
                  </a:txBody>
                  <a:tcPr marL="91450" marR="91450" marT="154800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Tipe Data</a:t>
                      </a:r>
                      <a:endParaRPr dirty="0"/>
                    </a:p>
                  </a:txBody>
                  <a:tcPr marL="91450" marR="91450" marT="154800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instant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Nomor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urut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baris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Integer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dteday</a:t>
                      </a:r>
                      <a:endParaRPr lang="es-E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Tanggal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data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diambil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season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Musim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dalam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bentuk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angka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(1: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musim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semi, 2: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musim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panas, 3: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musim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gugur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4: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musim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dingin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).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Categorical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yr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Tahun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0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untuk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2011 dan 1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untuk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2012.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Categorical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mnth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Bulan dari 1 hingga 12.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Categorical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sym typeface="Montserrat"/>
                        </a:rPr>
                        <a:t>hr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Jam dalam format 24 jam.</a:t>
                      </a:r>
                      <a:endParaRPr sz="16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latin typeface="Montserrat" panose="00000500000000000000" pitchFamily="2" charset="0"/>
                        </a:rPr>
                        <a:t>Categorical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7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holiday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1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jika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hari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tersebut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libur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, 0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jika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bukan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libur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6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Binary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530144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8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latin typeface="Montserrat" panose="00000500000000000000" pitchFamily="2" charset="0"/>
                        </a:rPr>
                        <a:t>weekday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Hari dalam minggu, di mana 0 = Minggu, 1 = Senin, dan seterusnya.</a:t>
                      </a:r>
                      <a:endParaRPr sz="16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Categorical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49700"/>
                  </a:ext>
                </a:extLst>
              </a:tr>
            </a:tbl>
          </a:graphicData>
        </a:graphic>
      </p:graphicFrame>
      <p:sp>
        <p:nvSpPr>
          <p:cNvPr id="360" name="Google Shape;360;p40"/>
          <p:cNvSpPr txBox="1">
            <a:spLocks noGrp="1"/>
          </p:cNvSpPr>
          <p:nvPr>
            <p:ph type="body" idx="1"/>
          </p:nvPr>
        </p:nvSpPr>
        <p:spPr>
          <a:xfrm>
            <a:off x="1707349" y="534363"/>
            <a:ext cx="8777291" cy="52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s-ES" sz="3000" dirty="0" err="1"/>
              <a:t>Atribut</a:t>
            </a:r>
            <a:r>
              <a:rPr lang="es-ES" sz="3000" dirty="0"/>
              <a:t> Di </a:t>
            </a:r>
            <a:r>
              <a:rPr lang="es-ES" sz="3000" dirty="0" err="1"/>
              <a:t>Dalam</a:t>
            </a:r>
            <a:r>
              <a:rPr lang="es-ES" sz="3000" dirty="0"/>
              <a:t> </a:t>
            </a:r>
            <a:r>
              <a:rPr lang="es-ES" sz="3000" dirty="0" err="1"/>
              <a:t>Dataset</a:t>
            </a:r>
            <a:endParaRPr sz="3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>
          <a:extLst>
            <a:ext uri="{FF2B5EF4-FFF2-40B4-BE49-F238E27FC236}">
              <a16:creationId xmlns:a16="http://schemas.microsoft.com/office/drawing/2014/main" id="{DDA8732B-4646-A2C0-9EBC-9766D36F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" name="Google Shape;359;p40">
            <a:extLst>
              <a:ext uri="{FF2B5EF4-FFF2-40B4-BE49-F238E27FC236}">
                <a16:creationId xmlns:a16="http://schemas.microsoft.com/office/drawing/2014/main" id="{96CB0ED9-7956-580E-522E-80DAEB53C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175985"/>
              </p:ext>
            </p:extLst>
          </p:nvPr>
        </p:nvGraphicFramePr>
        <p:xfrm>
          <a:off x="1027513" y="680266"/>
          <a:ext cx="10136973" cy="5497468"/>
        </p:xfrm>
        <a:graphic>
          <a:graphicData uri="http://schemas.openxmlformats.org/drawingml/2006/table">
            <a:tbl>
              <a:tblPr firstRow="1" bandRow="1">
                <a:noFill/>
                <a:tableStyleId>{F2455120-F98F-4465-9EB2-5341B6256F6E}</a:tableStyleId>
              </a:tblPr>
              <a:tblGrid>
                <a:gridCol w="851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7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dirty="0">
                          <a:solidFill>
                            <a:schemeClr val="lt1"/>
                          </a:solidFill>
                          <a:latin typeface="Montserrat Medium"/>
                          <a:sym typeface="Montserrat Medium"/>
                        </a:rPr>
                        <a:t>No</a:t>
                      </a:r>
                      <a:endParaRPr dirty="0"/>
                    </a:p>
                  </a:txBody>
                  <a:tcPr marL="91450" marR="91450" marT="154800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dirty="0" err="1">
                          <a:solidFill>
                            <a:schemeClr val="lt1"/>
                          </a:solidFill>
                          <a:latin typeface="Montserrat Medium"/>
                          <a:sym typeface="Montserrat Medium"/>
                        </a:rPr>
                        <a:t>Atribut</a:t>
                      </a:r>
                      <a:endParaRPr dirty="0"/>
                    </a:p>
                  </a:txBody>
                  <a:tcPr marL="91450" marR="91450" marT="154800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dirty="0" err="1">
                          <a:solidFill>
                            <a:schemeClr val="lt1"/>
                          </a:solidFill>
                          <a:latin typeface="Montserrat Medium"/>
                          <a:sym typeface="Montserrat Medium"/>
                        </a:rPr>
                        <a:t>Deskripsi</a:t>
                      </a:r>
                      <a:endParaRPr dirty="0"/>
                    </a:p>
                  </a:txBody>
                  <a:tcPr marL="91450" marR="91450" marT="154800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 dirty="0">
                          <a:solidFill>
                            <a:schemeClr val="lt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Tipe Data</a:t>
                      </a:r>
                      <a:endParaRPr dirty="0"/>
                    </a:p>
                  </a:txBody>
                  <a:tcPr marL="91450" marR="91450" marT="154800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workingday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latin typeface="Montserrat" panose="00000500000000000000" pitchFamily="2" charset="0"/>
                        </a:rPr>
                        <a:t>1 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jika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hari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kerja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 (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bukan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libur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), 0 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jika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s-ES" sz="1600" dirty="0" err="1">
                          <a:latin typeface="Montserrat" panose="00000500000000000000" pitchFamily="2" charset="0"/>
                        </a:rPr>
                        <a:t>tidak</a:t>
                      </a:r>
                      <a:r>
                        <a:rPr lang="es-ES" sz="1600" dirty="0">
                          <a:latin typeface="Montserrat" panose="00000500000000000000" pitchFamily="2" charset="0"/>
                        </a:rPr>
                        <a:t>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Binary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10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weathersit</a:t>
                      </a:r>
                      <a:endParaRPr lang="es-ES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Kondisi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cuaca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dalam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kode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numerik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(1 =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cerah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2 =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berkabut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3 =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hujan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ringan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4 =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hujan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lebat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).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Continuous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11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Suhu aktual dalam skala 0 hingga 1.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Continuous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12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atemp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Suhu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"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feels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like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"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atau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suhu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yang </a:t>
                      </a: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dirasakan</a:t>
                      </a: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Continuous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sym typeface="Montserrat"/>
                        </a:rPr>
                        <a:t>13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hum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Kelembapan dalam skala 0 hingga 1.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Continuous</a:t>
                      </a:r>
                      <a:endParaRPr sz="16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sym typeface="Montserrat"/>
                        </a:rPr>
                        <a:t>14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sym typeface="Montserrat"/>
                        </a:rPr>
                        <a:t>windspeed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Kecepatan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angin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dalam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skala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0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hingga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1.</a:t>
                      </a:r>
                      <a:endParaRPr sz="16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latin typeface="Montserrat" panose="00000500000000000000" pitchFamily="2" charset="0"/>
                        </a:rPr>
                        <a:t>Continuous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15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casual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Jumlah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pengguna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casual (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tanpa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registrasi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).</a:t>
                      </a:r>
                      <a:endParaRPr sz="16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Integer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530144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16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latin typeface="Montserrat" panose="00000500000000000000" pitchFamily="2" charset="0"/>
                        </a:rPr>
                        <a:t>registered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Jumlah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pengguna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terdaftar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6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Integer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49700"/>
                  </a:ext>
                </a:extLst>
              </a:tr>
              <a:tr h="5263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17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Montserrat" panose="00000500000000000000" pitchFamily="2" charset="0"/>
                        </a:rPr>
                        <a:t>cnt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Jumlah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total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penyewaan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ID" sz="1600" dirty="0" err="1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sepeda</a:t>
                      </a:r>
                      <a:r>
                        <a:rPr lang="en-ID" sz="1600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600" dirty="0">
                        <a:solidFill>
                          <a:schemeClr val="dk1"/>
                        </a:solidFill>
                        <a:latin typeface="Montserrat" panose="00000500000000000000" pitchFamily="2" charset="0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Montserrat" panose="00000500000000000000" pitchFamily="2" charset="0"/>
                        </a:rPr>
                        <a:t>Integer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39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body" idx="1"/>
          </p:nvPr>
        </p:nvSpPr>
        <p:spPr>
          <a:xfrm>
            <a:off x="2431881" y="414974"/>
            <a:ext cx="6011513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dirty="0"/>
              <a:t>Info Dataset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body" idx="2"/>
          </p:nvPr>
        </p:nvSpPr>
        <p:spPr>
          <a:xfrm>
            <a:off x="6879265" y="1173436"/>
            <a:ext cx="1564129" cy="6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df.info()</a:t>
            </a: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400" b="1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AF61E-AF84-B658-369B-9DAB3EF3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066" y="1079204"/>
            <a:ext cx="3056171" cy="4454005"/>
          </a:xfrm>
          <a:prstGeom prst="rect">
            <a:avLst/>
          </a:prstGeom>
        </p:spPr>
      </p:pic>
      <p:sp>
        <p:nvSpPr>
          <p:cNvPr id="6" name="Google Shape;339;p37">
            <a:extLst>
              <a:ext uri="{FF2B5EF4-FFF2-40B4-BE49-F238E27FC236}">
                <a16:creationId xmlns:a16="http://schemas.microsoft.com/office/drawing/2014/main" id="{BEB160C4-8A7B-5C5E-D103-17C8F8CF98F8}"/>
              </a:ext>
            </a:extLst>
          </p:cNvPr>
          <p:cNvSpPr txBox="1">
            <a:spLocks/>
          </p:cNvSpPr>
          <p:nvPr/>
        </p:nvSpPr>
        <p:spPr>
          <a:xfrm>
            <a:off x="4641112" y="1991837"/>
            <a:ext cx="3802282" cy="1915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en-US" sz="2000" dirty="0"/>
              <a:t>Dari </a:t>
            </a:r>
            <a:r>
              <a:rPr lang="en-US" sz="2000" dirty="0" err="1"/>
              <a:t>hasil</a:t>
            </a:r>
            <a:r>
              <a:rPr lang="en-US" sz="2000" dirty="0"/>
              <a:t> output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 dataset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hilang</a:t>
            </a:r>
            <a:r>
              <a:rPr lang="en-US" sz="2000" dirty="0"/>
              <a:t> (null)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body" idx="1"/>
          </p:nvPr>
        </p:nvSpPr>
        <p:spPr>
          <a:xfrm>
            <a:off x="2759150" y="624348"/>
            <a:ext cx="8771176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ES" dirty="0" err="1"/>
              <a:t>Peluang</a:t>
            </a:r>
            <a:r>
              <a:rPr lang="es-ES" dirty="0"/>
              <a:t> </a:t>
            </a:r>
            <a:r>
              <a:rPr lang="es-ES" dirty="0" err="1"/>
              <a:t>Analisis</a:t>
            </a:r>
            <a:r>
              <a:rPr lang="es-ES" dirty="0"/>
              <a:t> Pola Data </a:t>
            </a:r>
            <a:r>
              <a:rPr lang="es-ES" dirty="0" err="1"/>
              <a:t>Mining</a:t>
            </a:r>
            <a:endParaRPr lang="es-ES" dirty="0"/>
          </a:p>
        </p:txBody>
      </p:sp>
      <p:graphicFrame>
        <p:nvGraphicFramePr>
          <p:cNvPr id="227" name="Google Shape;227;p25"/>
          <p:cNvGraphicFramePr/>
          <p:nvPr>
            <p:extLst>
              <p:ext uri="{D42A27DB-BD31-4B8C-83A1-F6EECF244321}">
                <p14:modId xmlns:p14="http://schemas.microsoft.com/office/powerpoint/2010/main" val="4192311777"/>
              </p:ext>
            </p:extLst>
          </p:nvPr>
        </p:nvGraphicFramePr>
        <p:xfrm>
          <a:off x="3086525" y="2658139"/>
          <a:ext cx="8116425" cy="3359661"/>
        </p:xfrm>
        <a:graphic>
          <a:graphicData uri="http://schemas.openxmlformats.org/drawingml/2006/table">
            <a:tbl>
              <a:tblPr>
                <a:noFill/>
                <a:tableStyleId>{17306808-A68A-45BD-AA6D-3474E2E5BA95}</a:tableStyleId>
              </a:tblPr>
              <a:tblGrid>
                <a:gridCol w="227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74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1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Prediksi</a:t>
                      </a:r>
                      <a:r>
                        <a:rPr lang="es-ES" sz="28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2800" b="1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Permintaan</a:t>
                      </a:r>
                      <a:r>
                        <a:rPr lang="es-ES" sz="28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s-ES" sz="2800" b="1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Sepeda</a:t>
                      </a:r>
                      <a:r>
                        <a:rPr lang="es-ES" sz="28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(Time Series </a:t>
                      </a:r>
                      <a:r>
                        <a:rPr lang="es-ES" sz="2800" b="1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Forecasting</a:t>
                      </a:r>
                      <a:r>
                        <a:rPr lang="es-ES" sz="28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</a:t>
                      </a:r>
                      <a:endParaRPr lang="es-ES" sz="2800"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0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dirty="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 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Yaitu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teknik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analisis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data yang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digunakan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memprediksi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nilai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masa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depan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historis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dikumpulkan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secara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berurutan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dalam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waktu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600" dirty="0">
                          <a:latin typeface="Montserrat" panose="00000500000000000000" pitchFamily="2" charset="0"/>
                        </a:rPr>
                        <a:t>Ini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melibatkan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pengidentifikasian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pola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tren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, dan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musiman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dalam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data masa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lalu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membuat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perkiraan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tentang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apa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mungkin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terjadi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 di masa </a:t>
                      </a:r>
                      <a:r>
                        <a:rPr lang="en-ID" sz="1600" dirty="0" err="1">
                          <a:latin typeface="Montserrat" panose="00000500000000000000" pitchFamily="2" charset="0"/>
                        </a:rPr>
                        <a:t>depan</a:t>
                      </a:r>
                      <a:r>
                        <a:rPr lang="en-ID" sz="1600" dirty="0">
                          <a:latin typeface="Montserrat" panose="00000500000000000000" pitchFamily="2" charset="0"/>
                        </a:rPr>
                        <a:t>.</a:t>
                      </a:r>
                      <a:endParaRPr sz="1600" dirty="0">
                        <a:latin typeface="Montserrat" panose="00000500000000000000" pitchFamily="2" charset="0"/>
                      </a:endParaRPr>
                    </a:p>
                  </a:txBody>
                  <a:tcPr marL="91450" marR="91450" marT="45725" marB="45725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293824" y="1206109"/>
            <a:ext cx="4982834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1A4D"/>
              </a:buClr>
              <a:buSzPts val="3600"/>
              <a:buNone/>
            </a:pPr>
            <a:r>
              <a:rPr lang="es-ES" sz="2400" dirty="0" err="1">
                <a:solidFill>
                  <a:srgbClr val="E91A4D"/>
                </a:solidFill>
              </a:rPr>
              <a:t>Prediksi</a:t>
            </a:r>
            <a:r>
              <a:rPr lang="es-ES" sz="2400" dirty="0">
                <a:solidFill>
                  <a:srgbClr val="E91A4D"/>
                </a:solidFill>
              </a:rPr>
              <a:t> </a:t>
            </a:r>
            <a:r>
              <a:rPr lang="es-ES" sz="2400" dirty="0" err="1">
                <a:solidFill>
                  <a:srgbClr val="E91A4D"/>
                </a:solidFill>
              </a:rPr>
              <a:t>Permintaan</a:t>
            </a:r>
            <a:r>
              <a:rPr lang="es-ES" sz="2400" dirty="0">
                <a:solidFill>
                  <a:srgbClr val="E91A4D"/>
                </a:solidFill>
              </a:rPr>
              <a:t> </a:t>
            </a:r>
            <a:r>
              <a:rPr lang="es-ES" sz="2400" dirty="0" err="1">
                <a:solidFill>
                  <a:srgbClr val="E91A4D"/>
                </a:solidFill>
              </a:rPr>
              <a:t>Sepeda</a:t>
            </a:r>
            <a:r>
              <a:rPr lang="es-ES" sz="2400" dirty="0">
                <a:solidFill>
                  <a:srgbClr val="E91A4D"/>
                </a:solidFill>
              </a:rPr>
              <a:t> (Time Series </a:t>
            </a:r>
            <a:r>
              <a:rPr lang="es-ES" sz="2400" dirty="0" err="1">
                <a:solidFill>
                  <a:srgbClr val="E91A4D"/>
                </a:solidFill>
              </a:rPr>
              <a:t>Forecasting</a:t>
            </a:r>
            <a:r>
              <a:rPr lang="es-ES" sz="2400" dirty="0">
                <a:solidFill>
                  <a:srgbClr val="E91A4D"/>
                </a:solidFill>
              </a:rPr>
              <a:t>)</a:t>
            </a:r>
          </a:p>
        </p:txBody>
      </p:sp>
      <p:sp>
        <p:nvSpPr>
          <p:cNvPr id="295" name="Google Shape;295;p30"/>
          <p:cNvSpPr/>
          <p:nvPr/>
        </p:nvSpPr>
        <p:spPr>
          <a:xfrm>
            <a:off x="293824" y="2061454"/>
            <a:ext cx="4982834" cy="290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tren dan pola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waktu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memprediksi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penyewaan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sepeda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 masa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mendatang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D" sz="1800" dirty="0">
                <a:latin typeface="Montserrat" panose="00000500000000000000" pitchFamily="2" charset="0"/>
              </a:rPr>
              <a:t>Bisa </a:t>
            </a:r>
            <a:r>
              <a:rPr lang="en-ID" sz="1800" dirty="0" err="1">
                <a:latin typeface="Montserrat" panose="00000500000000000000" pitchFamily="2" charset="0"/>
              </a:rPr>
              <a:t>membantu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dalam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pengelolaan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stok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sepeda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secara</a:t>
            </a:r>
            <a:r>
              <a:rPr lang="en-ID" sz="1800" dirty="0">
                <a:latin typeface="Montserrat" panose="00000500000000000000" pitchFamily="2" charset="0"/>
              </a:rPr>
              <a:t> optimal, </a:t>
            </a:r>
            <a:r>
              <a:rPr lang="en-ID" sz="1800" dirty="0" err="1">
                <a:latin typeface="Montserrat" panose="00000500000000000000" pitchFamily="2" charset="0"/>
              </a:rPr>
              <a:t>misalnya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meningkatkan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jumlah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sepeda</a:t>
            </a:r>
            <a:r>
              <a:rPr lang="en-ID" sz="1800" dirty="0">
                <a:latin typeface="Montserrat" panose="00000500000000000000" pitchFamily="2" charset="0"/>
              </a:rPr>
              <a:t> yang </a:t>
            </a:r>
            <a:r>
              <a:rPr lang="en-ID" sz="1800" dirty="0" err="1">
                <a:latin typeface="Montserrat" panose="00000500000000000000" pitchFamily="2" charset="0"/>
              </a:rPr>
              <a:t>tersedia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sebelum</a:t>
            </a:r>
            <a:r>
              <a:rPr lang="en-ID" sz="1800" dirty="0">
                <a:latin typeface="Montserrat" panose="00000500000000000000" pitchFamily="2" charset="0"/>
              </a:rPr>
              <a:t> jam </a:t>
            </a:r>
            <a:r>
              <a:rPr lang="en-ID" sz="1800" dirty="0" err="1">
                <a:latin typeface="Montserrat" panose="00000500000000000000" pitchFamily="2" charset="0"/>
              </a:rPr>
              <a:t>sibuk</a:t>
            </a:r>
            <a:r>
              <a:rPr lang="en-ID" sz="1800" dirty="0">
                <a:latin typeface="Montserrat" panose="00000500000000000000" pitchFamily="2" charset="0"/>
              </a:rPr>
              <a:t>.</a:t>
            </a:r>
            <a:endParaRPr sz="1800" dirty="0"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ED23F-8BCF-CDD1-C5BA-1E7347C41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5340"/>
            <a:ext cx="5998535" cy="3860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>
          <a:extLst>
            <a:ext uri="{FF2B5EF4-FFF2-40B4-BE49-F238E27FC236}">
              <a16:creationId xmlns:a16="http://schemas.microsoft.com/office/drawing/2014/main" id="{1FA248EE-624F-FF07-CAC2-D0D018E53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>
            <a:extLst>
              <a:ext uri="{FF2B5EF4-FFF2-40B4-BE49-F238E27FC236}">
                <a16:creationId xmlns:a16="http://schemas.microsoft.com/office/drawing/2014/main" id="{164CCC29-E317-BE55-D8F2-DE0706143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824" y="1206109"/>
            <a:ext cx="4982834" cy="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1A4D"/>
              </a:buClr>
              <a:buSzPts val="3600"/>
              <a:buNone/>
            </a:pPr>
            <a:r>
              <a:rPr lang="es-ES" sz="2400" dirty="0" err="1">
                <a:solidFill>
                  <a:srgbClr val="E91A4D"/>
                </a:solidFill>
              </a:rPr>
              <a:t>Prediksi</a:t>
            </a:r>
            <a:r>
              <a:rPr lang="es-ES" sz="2400" dirty="0">
                <a:solidFill>
                  <a:srgbClr val="E91A4D"/>
                </a:solidFill>
              </a:rPr>
              <a:t> </a:t>
            </a:r>
            <a:r>
              <a:rPr lang="es-ES" sz="2400" dirty="0" err="1">
                <a:solidFill>
                  <a:srgbClr val="E91A4D"/>
                </a:solidFill>
              </a:rPr>
              <a:t>Permintaan</a:t>
            </a:r>
            <a:r>
              <a:rPr lang="es-ES" sz="2400" dirty="0">
                <a:solidFill>
                  <a:srgbClr val="E91A4D"/>
                </a:solidFill>
              </a:rPr>
              <a:t> </a:t>
            </a:r>
            <a:r>
              <a:rPr lang="es-ES" sz="2400" dirty="0" err="1">
                <a:solidFill>
                  <a:srgbClr val="E91A4D"/>
                </a:solidFill>
              </a:rPr>
              <a:t>Sepeda</a:t>
            </a:r>
            <a:r>
              <a:rPr lang="es-ES" sz="2400" dirty="0">
                <a:solidFill>
                  <a:srgbClr val="E91A4D"/>
                </a:solidFill>
              </a:rPr>
              <a:t> (Time Series </a:t>
            </a:r>
            <a:r>
              <a:rPr lang="es-ES" sz="2400" dirty="0" err="1">
                <a:solidFill>
                  <a:srgbClr val="E91A4D"/>
                </a:solidFill>
              </a:rPr>
              <a:t>Forecasting</a:t>
            </a:r>
            <a:r>
              <a:rPr lang="es-ES" sz="2400" dirty="0">
                <a:solidFill>
                  <a:srgbClr val="E91A4D"/>
                </a:solidFill>
              </a:rPr>
              <a:t>)</a:t>
            </a:r>
          </a:p>
        </p:txBody>
      </p:sp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23F8C569-730F-CBFE-AFAC-EB0DE4E2D5BA}"/>
              </a:ext>
            </a:extLst>
          </p:cNvPr>
          <p:cNvSpPr/>
          <p:nvPr/>
        </p:nvSpPr>
        <p:spPr>
          <a:xfrm>
            <a:off x="293824" y="1985426"/>
            <a:ext cx="4982834" cy="290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menunjukkan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variasi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penyewaan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sepeda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s-E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musim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yang bisa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time series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forecasting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guna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memperkirakan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penyewaan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sepeda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musim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ES" sz="1800" b="0" i="0" u="none" strike="noStrik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berikutnya</a:t>
            </a:r>
            <a:r>
              <a:rPr lang="es-ES" sz="1800" b="0" i="0" u="none" strike="noStrik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ES" sz="1800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285750" marR="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D" sz="1800" dirty="0">
                <a:latin typeface="Montserrat" panose="00000500000000000000" pitchFamily="2" charset="0"/>
              </a:rPr>
              <a:t>Bisa </a:t>
            </a:r>
            <a:r>
              <a:rPr lang="en-ID" sz="1800" dirty="0" err="1">
                <a:latin typeface="Montserrat" panose="00000500000000000000" pitchFamily="2" charset="0"/>
              </a:rPr>
              <a:t>membantu</a:t>
            </a:r>
            <a:r>
              <a:rPr lang="en-ID" sz="1800" dirty="0">
                <a:latin typeface="Montserrat" panose="00000500000000000000" pitchFamily="2" charset="0"/>
              </a:rPr>
              <a:t> operator </a:t>
            </a:r>
            <a:r>
              <a:rPr lang="en-ID" sz="1800" dirty="0" err="1">
                <a:latin typeface="Montserrat" panose="00000500000000000000" pitchFamily="2" charset="0"/>
              </a:rPr>
              <a:t>dalam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menyesuaikan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jumlah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sepeda</a:t>
            </a:r>
            <a:r>
              <a:rPr lang="en-ID" sz="1800" dirty="0">
                <a:latin typeface="Montserrat" panose="00000500000000000000" pitchFamily="2" charset="0"/>
              </a:rPr>
              <a:t> yang </a:t>
            </a:r>
            <a:r>
              <a:rPr lang="en-ID" sz="1800" dirty="0" err="1">
                <a:latin typeface="Montserrat" panose="00000500000000000000" pitchFamily="2" charset="0"/>
              </a:rPr>
              <a:t>tersedia</a:t>
            </a:r>
            <a:r>
              <a:rPr lang="en-ID" sz="1800" dirty="0">
                <a:latin typeface="Montserrat" panose="00000500000000000000" pitchFamily="2" charset="0"/>
              </a:rPr>
              <a:t> di </a:t>
            </a:r>
            <a:r>
              <a:rPr lang="en-ID" sz="1800" dirty="0" err="1">
                <a:latin typeface="Montserrat" panose="00000500000000000000" pitchFamily="2" charset="0"/>
              </a:rPr>
              <a:t>setiap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musim</a:t>
            </a:r>
            <a:r>
              <a:rPr lang="en-ID" sz="1800" dirty="0">
                <a:latin typeface="Montserrat" panose="00000500000000000000" pitchFamily="2" charset="0"/>
              </a:rPr>
              <a:t>, </a:t>
            </a:r>
            <a:r>
              <a:rPr lang="en-ID" sz="1800" dirty="0" err="1">
                <a:latin typeface="Montserrat" panose="00000500000000000000" pitchFamily="2" charset="0"/>
              </a:rPr>
              <a:t>misalnya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menyediakan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lebih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banyak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sepeda</a:t>
            </a:r>
            <a:r>
              <a:rPr lang="en-ID" sz="1800" dirty="0">
                <a:latin typeface="Montserrat" panose="00000500000000000000" pitchFamily="2" charset="0"/>
              </a:rPr>
              <a:t> di </a:t>
            </a:r>
            <a:r>
              <a:rPr lang="en-ID" sz="1800" dirty="0" err="1">
                <a:latin typeface="Montserrat" panose="00000500000000000000" pitchFamily="2" charset="0"/>
              </a:rPr>
              <a:t>musim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gugur</a:t>
            </a:r>
            <a:r>
              <a:rPr lang="en-ID" sz="1800" dirty="0">
                <a:latin typeface="Montserrat" panose="00000500000000000000" pitchFamily="2" charset="0"/>
              </a:rPr>
              <a:t> dan </a:t>
            </a:r>
            <a:r>
              <a:rPr lang="en-ID" sz="1800" dirty="0" err="1">
                <a:latin typeface="Montserrat" panose="00000500000000000000" pitchFamily="2" charset="0"/>
              </a:rPr>
              <a:t>mengurangi</a:t>
            </a:r>
            <a:r>
              <a:rPr lang="en-ID" sz="1800" dirty="0">
                <a:latin typeface="Montserrat" panose="00000500000000000000" pitchFamily="2" charset="0"/>
              </a:rPr>
              <a:t> </a:t>
            </a:r>
            <a:r>
              <a:rPr lang="en-ID" sz="1800" dirty="0" err="1">
                <a:latin typeface="Montserrat" panose="00000500000000000000" pitchFamily="2" charset="0"/>
              </a:rPr>
              <a:t>stok</a:t>
            </a:r>
            <a:r>
              <a:rPr lang="en-ID" sz="1800" dirty="0">
                <a:latin typeface="Montserrat" panose="00000500000000000000" pitchFamily="2" charset="0"/>
              </a:rPr>
              <a:t> di </a:t>
            </a:r>
            <a:r>
              <a:rPr lang="en-ID" sz="1800" dirty="0" err="1">
                <a:latin typeface="Montserrat" panose="00000500000000000000" pitchFamily="2" charset="0"/>
              </a:rPr>
              <a:t>musim</a:t>
            </a:r>
            <a:r>
              <a:rPr lang="en-ID" sz="1800" dirty="0">
                <a:latin typeface="Montserrat" panose="00000500000000000000" pitchFamily="2" charset="0"/>
              </a:rPr>
              <a:t> semi.</a:t>
            </a:r>
            <a:endParaRPr sz="18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EDCDD-C944-A2F1-5FB6-432B8423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7451"/>
            <a:ext cx="5940829" cy="3823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45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0077_Robinson_Template_SlidesMania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E91A4D"/>
      </a:accent1>
      <a:accent2>
        <a:srgbClr val="030303"/>
      </a:accent2>
      <a:accent3>
        <a:srgbClr val="C3C3C3"/>
      </a:accent3>
      <a:accent4>
        <a:srgbClr val="B6153D"/>
      </a:accent4>
      <a:accent5>
        <a:srgbClr val="5B9BD5"/>
      </a:accent5>
      <a:accent6>
        <a:srgbClr val="E16382"/>
      </a:accent6>
      <a:hlink>
        <a:srgbClr val="E91A4D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569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Wingdings</vt:lpstr>
      <vt:lpstr>Barlow Condensed</vt:lpstr>
      <vt:lpstr>Arial</vt:lpstr>
      <vt:lpstr>Montserrat Medium</vt:lpstr>
      <vt:lpstr>Montserrat</vt:lpstr>
      <vt:lpstr>Calibri</vt:lpstr>
      <vt:lpstr>Montserrat Black</vt:lpstr>
      <vt:lpstr>0077_Robinson_Template_SlidesMania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bondan bondan</cp:lastModifiedBy>
  <cp:revision>4</cp:revision>
  <dcterms:modified xsi:type="dcterms:W3CDTF">2025-04-11T04:02:20Z</dcterms:modified>
</cp:coreProperties>
</file>