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2" r:id="rId2"/>
    <p:sldId id="360" r:id="rId3"/>
    <p:sldId id="338" r:id="rId4"/>
    <p:sldId id="361" r:id="rId5"/>
    <p:sldId id="364" r:id="rId6"/>
    <p:sldId id="365" r:id="rId7"/>
    <p:sldId id="362" r:id="rId8"/>
    <p:sldId id="363" r:id="rId9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khova Aleksandra Alekseevna" initials="SAA" lastIdx="0" clrIdx="0">
    <p:extLst>
      <p:ext uri="{19B8F6BF-5375-455C-9EA6-DF929625EA0E}">
        <p15:presenceInfo xmlns:p15="http://schemas.microsoft.com/office/powerpoint/2012/main" userId="S-1-5-21-357677986-3477567148-3692696293-51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E1E"/>
    <a:srgbClr val="FFF2CC"/>
    <a:srgbClr val="DEEBF7"/>
    <a:srgbClr val="E2F0D9"/>
    <a:srgbClr val="A9D18E"/>
    <a:srgbClr val="004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6395" autoAdjust="0"/>
  </p:normalViewPr>
  <p:slideViewPr>
    <p:cSldViewPr snapToGrid="0">
      <p:cViewPr varScale="1">
        <p:scale>
          <a:sx n="88" d="100"/>
          <a:sy n="88" d="100"/>
        </p:scale>
        <p:origin x="7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573E8-6647-467E-9264-45AD2741F1EF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7483-8005-4011-B065-C54B0A0F6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1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011-5FD6-4577-A539-2E20AE9FAE0A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273C-9313-49E0-BC4A-E743BBC33F5D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951-8D39-47DA-A269-458C183864B4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6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3FE5-71B9-444C-B96A-D65D7214DD45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6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B77C-E865-40C8-BA63-0AE9B8099560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81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4A35-B78F-4F48-BAE0-E6BEC5A3D4E4}" type="datetime1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5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B8EC-9A8E-4F61-9455-F43472809C15}" type="datetime1">
              <a:rPr lang="ru-RU" smtClean="0"/>
              <a:t>14.01.2021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4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F1EB-B322-4A90-9C7B-BDBBA6B2EA99}" type="datetime1">
              <a:rPr lang="ru-RU" smtClean="0"/>
              <a:t>14.01.2021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6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6598-74DA-43F8-8612-F9555AFBE6B4}" type="datetime1">
              <a:rPr lang="ru-RU" smtClean="0"/>
              <a:t>14.01.2021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5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DC55-93F7-4F2C-AA94-019BE865B903}" type="datetime1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3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C38A-0EAA-47C3-97F2-625ED9865DDF}" type="datetime1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604C-D0C4-4144-A2C7-1E607EEFB30D}" type="datetime1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E964-7126-4BDC-A85D-F08FE048E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09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Users\APluzhnikova\Desktop\Logisti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7962"/>
            <a:ext cx="5614988" cy="41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113953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82449" y="423599"/>
            <a:ext cx="10438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b="1" dirty="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Управление цепями поставок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СМ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Прогнозная модель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ru-RU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ru-RU" b="1" dirty="0" smtClean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850391" y="113953"/>
            <a:ext cx="1192084" cy="6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0" y="117871"/>
            <a:ext cx="1176338" cy="6107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8612" y="857250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612" y="404563"/>
            <a:ext cx="1027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Описание Прогнозной модели</a:t>
            </a:r>
            <a:endParaRPr lang="ru-RU" sz="2400" b="1" dirty="0"/>
          </a:p>
          <a:p>
            <a:endParaRPr lang="ru-RU" sz="2400" b="1" dirty="0" smtClean="0"/>
          </a:p>
        </p:txBody>
      </p:sp>
      <p:sp>
        <p:nvSpPr>
          <p:cNvPr id="7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89437" y="6455146"/>
            <a:ext cx="2133600" cy="365125"/>
          </a:xfrm>
        </p:spPr>
        <p:txBody>
          <a:bodyPr/>
          <a:lstStyle/>
          <a:p>
            <a:fld id="{D438F046-52C0-405A-AFCB-199115CF0756}" type="slidenum">
              <a:rPr lang="ru-RU" smtClean="0"/>
              <a:t>2</a:t>
            </a:fld>
            <a:endParaRPr lang="ru-RU" dirty="0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328611" y="1235560"/>
            <a:ext cx="6420531" cy="1507640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>
            <a:defPPr>
              <a:defRPr lang="ru-RU"/>
            </a:defPPr>
            <a:lvl1pPr marL="0" indent="0" algn="just">
              <a:spcBef>
                <a:spcPts val="600"/>
              </a:spcBef>
              <a:spcAft>
                <a:spcPts val="600"/>
              </a:spcAft>
              <a:buNone/>
              <a:defRPr sz="10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ru-RU" u="sng" dirty="0" smtClean="0">
                <a:solidFill>
                  <a:schemeClr val="tx2"/>
                </a:solidFill>
                <a:latin typeface="+mn-lt"/>
              </a:rPr>
              <a:t>Параметры: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b="0" u="sng" dirty="0" smtClean="0">
                <a:solidFill>
                  <a:schemeClr val="tx2"/>
                </a:solidFill>
                <a:latin typeface="+mn-lt"/>
              </a:rPr>
              <a:t>Гранула </a:t>
            </a:r>
            <a:r>
              <a:rPr lang="ru-RU" b="0" u="sng" dirty="0">
                <a:solidFill>
                  <a:schemeClr val="tx2"/>
                </a:solidFill>
                <a:latin typeface="+mn-lt"/>
              </a:rPr>
              <a:t>прогноза: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ЦМ/Магазин/Неделя 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b="0" u="sng" dirty="0" smtClean="0">
                <a:solidFill>
                  <a:schemeClr val="tx2"/>
                </a:solidFill>
                <a:latin typeface="+mn-lt"/>
              </a:rPr>
              <a:t>Магазины</a:t>
            </a:r>
            <a:r>
              <a:rPr lang="ru-RU" b="0" u="sng" dirty="0">
                <a:solidFill>
                  <a:schemeClr val="tx2"/>
                </a:solidFill>
                <a:latin typeface="+mn-lt"/>
              </a:rPr>
              <a:t>: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зона - «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Россия+Беларусь+Казахстан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», формат - «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Супер+Гипер+ПРО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»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b="0" u="sng" dirty="0" smtClean="0">
                <a:solidFill>
                  <a:schemeClr val="tx2"/>
                </a:solidFill>
                <a:latin typeface="+mn-lt"/>
              </a:rPr>
              <a:t>Товары</a:t>
            </a:r>
            <a:r>
              <a:rPr lang="ru-RU" b="0" u="sng" dirty="0">
                <a:solidFill>
                  <a:schemeClr val="tx2"/>
                </a:solidFill>
                <a:latin typeface="+mn-lt"/>
              </a:rPr>
              <a:t>: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Категории «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Одежда+Обувь+Инвентарь+Тренажеры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» с установленным плановым лимитом на сезон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b="0" u="sng" dirty="0" smtClean="0">
                <a:solidFill>
                  <a:schemeClr val="tx2"/>
                </a:solidFill>
                <a:latin typeface="+mn-lt"/>
              </a:rPr>
              <a:t>Период</a:t>
            </a:r>
            <a:r>
              <a:rPr lang="ru-RU" b="0" u="sng" dirty="0">
                <a:solidFill>
                  <a:schemeClr val="tx2"/>
                </a:solidFill>
                <a:latin typeface="+mn-lt"/>
              </a:rPr>
              <a:t>: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от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Intake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date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 до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Exit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date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 для ЦМ-магазина в рамках периода с 1 ноября по 31 августа для сезона SS, и с 1 мая по 28 февраля для сезона AW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28609" y="2902254"/>
            <a:ext cx="9311780" cy="1266193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>
            <a:defPPr>
              <a:defRPr lang="ru-RU"/>
            </a:defPPr>
            <a:lvl1pPr marL="0" indent="0" algn="just">
              <a:spcBef>
                <a:spcPts val="600"/>
              </a:spcBef>
              <a:spcAft>
                <a:spcPts val="600"/>
              </a:spcAft>
              <a:buNone/>
              <a:defRPr sz="10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ru-RU" u="sng" dirty="0" smtClean="0">
                <a:solidFill>
                  <a:schemeClr val="tx2"/>
                </a:solidFill>
                <a:latin typeface="+mn-lt"/>
              </a:rPr>
              <a:t>Методика расчёта: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Берём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понедельные данные фактических продаж за 3 года для сезона SS или AW. Сворачиваются до свойств товара (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waregroup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warecategory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waretradegroup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waretradesubgroup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waretype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age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) и региона магазина. 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dirty="0">
                <a:solidFill>
                  <a:schemeClr val="tx2"/>
                </a:solidFill>
                <a:latin typeface="+mn-lt"/>
              </a:rPr>
              <a:t>Рассчитываем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показатели: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среднегодовые продажи и нормированные среднегодовые продажи = продажи суммарные в штуках/(кол-во магазинов*кол-во ЦМ)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dirty="0">
                <a:solidFill>
                  <a:schemeClr val="tx2"/>
                </a:solidFill>
                <a:latin typeface="+mn-lt"/>
              </a:rPr>
              <a:t>Рассчитываем доли продаж по неделям отдельно для каждого показателя. Разбиваем плановый лимит каждой прогнозируемой модели-магазина по этим долям.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28609" y="4327500"/>
            <a:ext cx="9311780" cy="1684679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>
            <a:defPPr>
              <a:defRPr lang="ru-RU"/>
            </a:defPPr>
            <a:lvl1pPr marL="0" indent="0" algn="just">
              <a:spcBef>
                <a:spcPts val="600"/>
              </a:spcBef>
              <a:spcAft>
                <a:spcPts val="600"/>
              </a:spcAft>
              <a:buNone/>
              <a:defRPr sz="10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ru-RU" u="sng" dirty="0">
                <a:solidFill>
                  <a:schemeClr val="tx2"/>
                </a:solidFill>
                <a:latin typeface="+mn-lt"/>
              </a:rPr>
              <a:t>Улучшение качества </a:t>
            </a:r>
            <a:r>
              <a:rPr lang="ru-RU" u="sng" dirty="0" smtClean="0">
                <a:solidFill>
                  <a:schemeClr val="tx2"/>
                </a:solidFill>
                <a:latin typeface="+mn-lt"/>
              </a:rPr>
              <a:t>прогнозов: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Прогнозы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предусматривают возможность корректировки на основе факта продаж текущего сезона. Рассмотрены три варианта таких корректировок: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Пересчёт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понедельных долей по факту продаж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По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факту предыдущих недель с вес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коэф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.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W</a:t>
            </a:r>
            <a:r>
              <a:rPr lang="ru-RU" b="0" baseline="-25000" dirty="0" err="1">
                <a:solidFill>
                  <a:schemeClr val="tx2"/>
                </a:solidFill>
                <a:latin typeface="+mn-lt"/>
              </a:rPr>
              <a:t>i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_прогноз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 =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0.5*</a:t>
            </a:r>
            <a:r>
              <a:rPr lang="ru-RU" sz="800" b="0" dirty="0">
                <a:solidFill>
                  <a:schemeClr val="tx2"/>
                </a:solidFill>
              </a:rPr>
              <a:t>W</a:t>
            </a:r>
            <a:r>
              <a:rPr lang="ru-RU" sz="800" b="0" baseline="-25000" dirty="0">
                <a:solidFill>
                  <a:schemeClr val="tx2"/>
                </a:solidFill>
              </a:rPr>
              <a:t>i</a:t>
            </a:r>
            <a:r>
              <a:rPr lang="ru-RU" sz="800" b="0" dirty="0">
                <a:solidFill>
                  <a:schemeClr val="tx2"/>
                </a:solidFill>
              </a:rPr>
              <a:t>_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Истор_прогноз+0.3*W</a:t>
            </a:r>
            <a:r>
              <a:rPr lang="ru-RU" b="0" baseline="-25000" dirty="0" smtClean="0">
                <a:solidFill>
                  <a:schemeClr val="tx2"/>
                </a:solidFill>
                <a:latin typeface="+mn-lt"/>
              </a:rPr>
              <a:t>i-1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+0.2*W</a:t>
            </a:r>
            <a:r>
              <a:rPr lang="ru-RU" b="0" baseline="-25000" dirty="0" smtClean="0">
                <a:solidFill>
                  <a:schemeClr val="tx2"/>
                </a:solidFill>
                <a:latin typeface="+mn-lt"/>
              </a:rPr>
              <a:t>i-2</a:t>
            </a:r>
            <a:endParaRPr lang="en-US" b="0" dirty="0" smtClean="0">
              <a:solidFill>
                <a:schemeClr val="tx2"/>
              </a:solidFill>
              <a:latin typeface="+mn-lt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По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факту предыдущих недель с вес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коэф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.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W</a:t>
            </a:r>
            <a:r>
              <a:rPr lang="ru-RU" b="0" baseline="-25000" dirty="0" err="1">
                <a:solidFill>
                  <a:schemeClr val="tx2"/>
                </a:solidFill>
                <a:latin typeface="+mn-lt"/>
              </a:rPr>
              <a:t>i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_прогноз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 =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0.3*</a:t>
            </a:r>
            <a:r>
              <a:rPr lang="ru-RU" sz="800" b="0" dirty="0" err="1">
                <a:solidFill>
                  <a:schemeClr val="tx2"/>
                </a:solidFill>
              </a:rPr>
              <a:t>W</a:t>
            </a:r>
            <a:r>
              <a:rPr lang="ru-RU" sz="800" b="0" baseline="-25000" dirty="0" err="1">
                <a:solidFill>
                  <a:schemeClr val="tx2"/>
                </a:solidFill>
              </a:rPr>
              <a:t>i</a:t>
            </a:r>
            <a:r>
              <a:rPr lang="ru-RU" sz="800" b="0" dirty="0" err="1">
                <a:solidFill>
                  <a:schemeClr val="tx2"/>
                </a:solidFill>
              </a:rPr>
              <a:t>_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Истор_прогноз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+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0.2*W</a:t>
            </a:r>
            <a:r>
              <a:rPr lang="ru-RU" b="0" baseline="-25000" dirty="0" smtClean="0">
                <a:solidFill>
                  <a:schemeClr val="tx2"/>
                </a:solidFill>
                <a:latin typeface="+mn-lt"/>
              </a:rPr>
              <a:t>i-1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+0.1*W</a:t>
            </a:r>
            <a:r>
              <a:rPr lang="ru-RU" b="0" baseline="-25000" dirty="0" smtClean="0">
                <a:solidFill>
                  <a:schemeClr val="tx2"/>
                </a:solidFill>
                <a:latin typeface="+mn-lt"/>
              </a:rPr>
              <a:t>i-2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+0.1*W</a:t>
            </a:r>
            <a:r>
              <a:rPr lang="ru-RU" b="0" baseline="-25000" dirty="0" smtClean="0">
                <a:solidFill>
                  <a:schemeClr val="tx2"/>
                </a:solidFill>
                <a:latin typeface="+mn-lt"/>
              </a:rPr>
              <a:t>i-3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+0.1*W</a:t>
            </a:r>
            <a:r>
              <a:rPr lang="ru-RU" b="0" baseline="-25000" dirty="0" smtClean="0">
                <a:solidFill>
                  <a:schemeClr val="tx2"/>
                </a:solidFill>
                <a:latin typeface="+mn-lt"/>
              </a:rPr>
              <a:t>i-4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+0.1*W</a:t>
            </a:r>
            <a:r>
              <a:rPr lang="ru-RU" b="0" baseline="-25000" dirty="0" smtClean="0">
                <a:solidFill>
                  <a:schemeClr val="tx2"/>
                </a:solidFill>
                <a:latin typeface="+mn-lt"/>
              </a:rPr>
              <a:t>i-5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+0.1*W</a:t>
            </a:r>
            <a:r>
              <a:rPr lang="ru-RU" b="0" baseline="-25000" dirty="0" smtClean="0">
                <a:solidFill>
                  <a:schemeClr val="tx2"/>
                </a:solidFill>
                <a:latin typeface="+mn-lt"/>
              </a:rPr>
              <a:t>i-6</a:t>
            </a:r>
            <a:endParaRPr lang="en-US" b="0" baseline="-25000" dirty="0" smtClean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dirty="0">
                <a:solidFill>
                  <a:schemeClr val="tx2"/>
                </a:solidFill>
                <a:latin typeface="+mn-lt"/>
              </a:rPr>
              <a:t>Корректировка начинается по мере появления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фактических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данных после наступления </a:t>
            </a:r>
            <a:r>
              <a:rPr lang="en-US" b="0" dirty="0" err="1" smtClean="0">
                <a:solidFill>
                  <a:schemeClr val="tx2"/>
                </a:solidFill>
                <a:latin typeface="+mn-lt"/>
              </a:rPr>
              <a:t>intakedate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.</a:t>
            </a:r>
            <a:endParaRPr lang="ru-RU" b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b="0" baseline="-250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b="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4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0" y="117871"/>
            <a:ext cx="1176338" cy="6107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8612" y="857250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168" y="423266"/>
            <a:ext cx="1027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Сравнение точности прогнозных моделей</a:t>
            </a:r>
            <a:endParaRPr lang="ru-RU" sz="2400" b="1" dirty="0"/>
          </a:p>
          <a:p>
            <a:endParaRPr lang="ru-RU" sz="2400" b="1" dirty="0" smtClean="0"/>
          </a:p>
        </p:txBody>
      </p:sp>
      <p:sp>
        <p:nvSpPr>
          <p:cNvPr id="7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89437" y="6455146"/>
            <a:ext cx="2133600" cy="365125"/>
          </a:xfrm>
        </p:spPr>
        <p:txBody>
          <a:bodyPr/>
          <a:lstStyle/>
          <a:p>
            <a:fld id="{D438F046-52C0-405A-AFCB-199115CF0756}" type="slidenum">
              <a:rPr lang="ru-RU" smtClean="0"/>
              <a:t>3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4549" y="2970106"/>
            <a:ext cx="4721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2"/>
                </a:solidFill>
              </a:rPr>
              <a:t>All</a:t>
            </a:r>
            <a:endParaRPr lang="ru-RU" sz="1200" b="1" u="sng" dirty="0">
              <a:solidFill>
                <a:schemeClr val="tx2"/>
              </a:solidFill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612" y="985839"/>
            <a:ext cx="5635256" cy="1957658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>
            <a:defPPr>
              <a:defRPr lang="ru-RU"/>
            </a:defPPr>
            <a:lvl1pPr marL="0" indent="0" algn="just">
              <a:spcBef>
                <a:spcPts val="600"/>
              </a:spcBef>
              <a:spcAft>
                <a:spcPts val="600"/>
              </a:spcAft>
              <a:buNone/>
              <a:defRPr sz="10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ru-RU" u="sng" dirty="0" smtClean="0">
                <a:solidFill>
                  <a:schemeClr val="tx2"/>
                </a:solidFill>
                <a:latin typeface="+mn-lt"/>
              </a:rPr>
              <a:t>Методика сравнения: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tx2"/>
                </a:solidFill>
                <a:latin typeface="+mn-lt"/>
              </a:rPr>
              <a:t>Нормированные и ненормированные прогнозы, в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т.ч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. и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скорректированные,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нашей модели сравниваются с прогнозом модели машинного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обучения (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ML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)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с горизонтом – 1 неделя.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tx2"/>
                </a:solidFill>
                <a:latin typeface="+mn-lt"/>
              </a:rPr>
              <a:t>Рассчитываются коэффициенты отклонения прогноза от факта (по модулю) для каждой Прогнозной модели. Выделяются 5 групп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коэффициентов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tx2"/>
                </a:solidFill>
                <a:latin typeface="+mn-lt"/>
              </a:rPr>
              <a:t>Для каждой прогнозной модели считаем сколько значений прогнозов (модель-магазин-неделя) попали в каждую группу.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tx2"/>
                </a:solidFill>
                <a:latin typeface="+mn-lt"/>
              </a:rPr>
              <a:t>Оцениваются первые 6 недель сезона SS20 от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intake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date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, с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intake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date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 &lt;= date'2020-02-09'.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dirty="0" smtClean="0">
              <a:solidFill>
                <a:schemeClr val="tx2"/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6056312" y="986710"/>
            <a:ext cx="5930900" cy="3567874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>
            <a:defPPr>
              <a:defRPr lang="ru-RU"/>
            </a:defPPr>
            <a:lvl1pPr marL="0" indent="0" algn="just">
              <a:spcBef>
                <a:spcPts val="600"/>
              </a:spcBef>
              <a:spcAft>
                <a:spcPts val="600"/>
              </a:spcAft>
              <a:buNone/>
              <a:defRPr sz="10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ru-RU" u="sng" dirty="0" smtClean="0">
                <a:solidFill>
                  <a:schemeClr val="tx2"/>
                </a:solidFill>
                <a:latin typeface="+mn-lt"/>
              </a:rPr>
              <a:t>Описание Прогнозных моделей и их скорректированных версий: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2"/>
                </a:solidFill>
                <a:latin typeface="+mn-lt"/>
              </a:rPr>
              <a:t>Forecast_mod</a:t>
            </a:r>
            <a:r>
              <a:rPr lang="ru-RU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dirty="0" smtClean="0">
                <a:solidFill>
                  <a:schemeClr val="tx2"/>
                </a:solidFill>
                <a:latin typeface="+mn-lt"/>
              </a:rPr>
              <a:t>v1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-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Прогноз по факту продаж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сред.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за 3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года</a:t>
            </a:r>
            <a:endParaRPr lang="ru-RU" b="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2"/>
                </a:solidFill>
                <a:latin typeface="+mn-lt"/>
              </a:rPr>
              <a:t>Forecast_mod</a:t>
            </a:r>
            <a:r>
              <a:rPr lang="ru-RU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dirty="0" smtClean="0">
                <a:solidFill>
                  <a:schemeClr val="tx2"/>
                </a:solidFill>
                <a:latin typeface="+mn-lt"/>
              </a:rPr>
              <a:t>v2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- Прогноз, скорректированный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по факту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предыдущих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недель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tx2"/>
                </a:solidFill>
                <a:latin typeface="+mn-lt"/>
              </a:rPr>
              <a:t>Forecast_mod</a:t>
            </a:r>
            <a:r>
              <a:rPr lang="ru-RU" dirty="0" smtClean="0">
                <a:solidFill>
                  <a:schemeClr val="tx2"/>
                </a:solidFill>
                <a:latin typeface="+mn-lt"/>
              </a:rPr>
              <a:t> v3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- Прогноз, скорректированный по факту предыдущих недель с вес 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коэф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. 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Wi_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прог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= 0.5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*</a:t>
            </a:r>
            <a:r>
              <a:rPr lang="en-US" sz="800" b="0" dirty="0">
                <a:solidFill>
                  <a:schemeClr val="tx2"/>
                </a:solidFill>
              </a:rPr>
              <a:t> Wi_ 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Истор_прог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+0.3*Wi-1+0.2*Wi-2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tx2"/>
                </a:solidFill>
                <a:latin typeface="+mn-lt"/>
              </a:rPr>
              <a:t>Forecast_mod</a:t>
            </a:r>
            <a:r>
              <a:rPr lang="ru-RU" dirty="0" smtClean="0">
                <a:solidFill>
                  <a:schemeClr val="tx2"/>
                </a:solidFill>
                <a:latin typeface="+mn-lt"/>
              </a:rPr>
              <a:t> v4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-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Прогноз,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скорректированный по факту предыдущих недель с вес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коэф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. 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Wi_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прог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=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0.3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*</a:t>
            </a:r>
            <a:r>
              <a:rPr lang="en-US" sz="800" b="0" dirty="0">
                <a:solidFill>
                  <a:schemeClr val="tx2"/>
                </a:solidFill>
              </a:rPr>
              <a:t> Wi_ 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Истор_прог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+ 0.2*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Wi-1+0.1*Wi-2+0.1*Wi-3+0.1*Wi-4+0.1*Wi-5+0.1*Wi-6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tx2"/>
                </a:solidFill>
                <a:latin typeface="+mn-lt"/>
              </a:rPr>
              <a:t>Forecast_n_mod</a:t>
            </a:r>
            <a:r>
              <a:rPr lang="ru-RU" dirty="0" smtClean="0">
                <a:solidFill>
                  <a:schemeClr val="tx2"/>
                </a:solidFill>
                <a:latin typeface="+mn-lt"/>
              </a:rPr>
              <a:t> v1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- Нормированный Прогноз по факту продаж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сред.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за 3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года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(сумма продажи / (сумма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мод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* сумма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маг))</a:t>
            </a:r>
            <a:endParaRPr lang="ru-RU" b="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2"/>
                </a:solidFill>
                <a:latin typeface="+mn-lt"/>
              </a:rPr>
              <a:t>Forecast_n_mod</a:t>
            </a:r>
            <a:r>
              <a:rPr lang="ru-RU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dirty="0" smtClean="0">
                <a:solidFill>
                  <a:schemeClr val="tx2"/>
                </a:solidFill>
                <a:latin typeface="+mn-lt"/>
              </a:rPr>
              <a:t>v2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- Нормированный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Прогноз,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скорректированный по факту предыдущих недель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2"/>
                </a:solidFill>
                <a:latin typeface="+mn-lt"/>
              </a:rPr>
              <a:t>Forecast_n_mod</a:t>
            </a:r>
            <a:r>
              <a:rPr lang="ru-RU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dirty="0" smtClean="0">
                <a:solidFill>
                  <a:schemeClr val="tx2"/>
                </a:solidFill>
                <a:latin typeface="+mn-lt"/>
              </a:rPr>
              <a:t>v3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- Нормированный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Прогноз,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скорректированный по факту предыдущих недель  с вес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коэф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. 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Wi_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прог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=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0.5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*</a:t>
            </a:r>
            <a:r>
              <a:rPr lang="en-US" sz="800" b="0" dirty="0">
                <a:solidFill>
                  <a:schemeClr val="tx2"/>
                </a:solidFill>
              </a:rPr>
              <a:t> Wi_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Истор_прог+0.3*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Wi-1+0.2*Wi-2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tx2"/>
                </a:solidFill>
                <a:latin typeface="+mn-lt"/>
              </a:rPr>
              <a:t>Forecast_n_mod</a:t>
            </a:r>
            <a:r>
              <a:rPr lang="ru-RU" dirty="0" smtClean="0">
                <a:solidFill>
                  <a:schemeClr val="tx2"/>
                </a:solidFill>
                <a:latin typeface="+mn-lt"/>
              </a:rPr>
              <a:t> v4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-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Нормированный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Прогноз,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скорректированный по факту предыдущих недель  с вес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коэф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. 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Wi_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прог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=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0.3*</a:t>
            </a:r>
            <a:r>
              <a:rPr lang="en-US" sz="800" b="0" dirty="0">
                <a:solidFill>
                  <a:schemeClr val="tx2"/>
                </a:solidFill>
              </a:rPr>
              <a:t> Wi_ 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Истор_прог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+ 0.2*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Wi-1+0.1*Wi-2+0.1*Wi-3+0.1*Wi-4+0.1*Wi-5+0.1*Wi-6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tx2"/>
                </a:solidFill>
                <a:latin typeface="+mn-lt"/>
              </a:rPr>
              <a:t>Forecast</a:t>
            </a:r>
            <a:r>
              <a:rPr lang="ru-RU" dirty="0" smtClean="0">
                <a:solidFill>
                  <a:schemeClr val="tx2"/>
                </a:solidFill>
                <a:latin typeface="+mn-lt"/>
              </a:rPr>
              <a:t> ML_w1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-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Прогноз ML на 1 неделю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вперёд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0" dirty="0" smtClean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80868"/>
              </p:ext>
            </p:extLst>
          </p:nvPr>
        </p:nvGraphicFramePr>
        <p:xfrm>
          <a:off x="328609" y="3290650"/>
          <a:ext cx="5635259" cy="2697480"/>
        </p:xfrm>
        <a:graphic>
          <a:graphicData uri="http://schemas.openxmlformats.org/drawingml/2006/table">
            <a:tbl>
              <a:tblPr/>
              <a:tblGrid>
                <a:gridCol w="629889">
                  <a:extLst>
                    <a:ext uri="{9D8B030D-6E8A-4147-A177-3AD203B41FA5}">
                      <a16:colId xmlns:a16="http://schemas.microsoft.com/office/drawing/2014/main" val="210027116"/>
                    </a:ext>
                  </a:extLst>
                </a:gridCol>
                <a:gridCol w="652385">
                  <a:extLst>
                    <a:ext uri="{9D8B030D-6E8A-4147-A177-3AD203B41FA5}">
                      <a16:colId xmlns:a16="http://schemas.microsoft.com/office/drawing/2014/main" val="2799661508"/>
                    </a:ext>
                  </a:extLst>
                </a:gridCol>
                <a:gridCol w="449921">
                  <a:extLst>
                    <a:ext uri="{9D8B030D-6E8A-4147-A177-3AD203B41FA5}">
                      <a16:colId xmlns:a16="http://schemas.microsoft.com/office/drawing/2014/main" val="3997681172"/>
                    </a:ext>
                  </a:extLst>
                </a:gridCol>
                <a:gridCol w="449921">
                  <a:extLst>
                    <a:ext uri="{9D8B030D-6E8A-4147-A177-3AD203B41FA5}">
                      <a16:colId xmlns:a16="http://schemas.microsoft.com/office/drawing/2014/main" val="1135461663"/>
                    </a:ext>
                  </a:extLst>
                </a:gridCol>
                <a:gridCol w="449921">
                  <a:extLst>
                    <a:ext uri="{9D8B030D-6E8A-4147-A177-3AD203B41FA5}">
                      <a16:colId xmlns:a16="http://schemas.microsoft.com/office/drawing/2014/main" val="1379613907"/>
                    </a:ext>
                  </a:extLst>
                </a:gridCol>
                <a:gridCol w="449921">
                  <a:extLst>
                    <a:ext uri="{9D8B030D-6E8A-4147-A177-3AD203B41FA5}">
                      <a16:colId xmlns:a16="http://schemas.microsoft.com/office/drawing/2014/main" val="3590391714"/>
                    </a:ext>
                  </a:extLst>
                </a:gridCol>
                <a:gridCol w="517409">
                  <a:extLst>
                    <a:ext uri="{9D8B030D-6E8A-4147-A177-3AD203B41FA5}">
                      <a16:colId xmlns:a16="http://schemas.microsoft.com/office/drawing/2014/main" val="2071899897"/>
                    </a:ext>
                  </a:extLst>
                </a:gridCol>
                <a:gridCol w="517409">
                  <a:extLst>
                    <a:ext uri="{9D8B030D-6E8A-4147-A177-3AD203B41FA5}">
                      <a16:colId xmlns:a16="http://schemas.microsoft.com/office/drawing/2014/main" val="3142412209"/>
                    </a:ext>
                  </a:extLst>
                </a:gridCol>
                <a:gridCol w="517409">
                  <a:extLst>
                    <a:ext uri="{9D8B030D-6E8A-4147-A177-3AD203B41FA5}">
                      <a16:colId xmlns:a16="http://schemas.microsoft.com/office/drawing/2014/main" val="674922959"/>
                    </a:ext>
                  </a:extLst>
                </a:gridCol>
                <a:gridCol w="517409">
                  <a:extLst>
                    <a:ext uri="{9D8B030D-6E8A-4147-A177-3AD203B41FA5}">
                      <a16:colId xmlns:a16="http://schemas.microsoft.com/office/drawing/2014/main" val="3692540089"/>
                    </a:ext>
                  </a:extLst>
                </a:gridCol>
                <a:gridCol w="483665">
                  <a:extLst>
                    <a:ext uri="{9D8B030D-6E8A-4147-A177-3AD203B41FA5}">
                      <a16:colId xmlns:a16="http://schemas.microsoft.com/office/drawing/2014/main" val="363650742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Наличие продаж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размер отклонения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 ML_w1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613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Нулевые продажи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&lt; 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74.5%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80.4%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77.9%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80.5%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68.8%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76.9%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72.6%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75.5%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63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[1.3-1.6)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9818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[1.6-2.5)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24.6%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18.7%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21.4%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18.8%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22.3%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26.5%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23.7%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11.9%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86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[2.5-5)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60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&gt;=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26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ru-RU" sz="9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913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Ненулевые продажи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</a:t>
                      </a:r>
                      <a:r>
                        <a:rPr lang="en-US" sz="9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 &lt; 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26.6%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23.8%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26.6%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29.7%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25.2%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27.6%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21.0%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453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[1.3-1.6)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9093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[1.6-2.5)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55.6%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58.8%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56.2%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52.1%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57.7%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53.3%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55.6%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62.8%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189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[2.5-5)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85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&gt;=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0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ru-RU" sz="9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2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2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0" y="117871"/>
            <a:ext cx="1176338" cy="6107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8612" y="737178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287" y="199383"/>
            <a:ext cx="1027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Сравнение точности прогнозных моделей</a:t>
            </a:r>
            <a:endParaRPr lang="ru-RU" sz="2400" b="1" dirty="0"/>
          </a:p>
          <a:p>
            <a:endParaRPr lang="ru-RU" sz="2400" b="1" dirty="0" smtClean="0"/>
          </a:p>
        </p:txBody>
      </p:sp>
      <p:sp>
        <p:nvSpPr>
          <p:cNvPr id="7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56896" y="6359210"/>
            <a:ext cx="2133600" cy="365125"/>
          </a:xfrm>
        </p:spPr>
        <p:txBody>
          <a:bodyPr/>
          <a:lstStyle/>
          <a:p>
            <a:fld id="{D438F046-52C0-405A-AFCB-199115CF0756}" type="slidenum">
              <a:rPr lang="ru-RU" smtClean="0"/>
              <a:t>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8612" y="2372631"/>
            <a:ext cx="4721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 smtClean="0">
                <a:solidFill>
                  <a:schemeClr val="tx2"/>
                </a:solidFill>
              </a:rPr>
              <a:t>Для товарной категории </a:t>
            </a:r>
            <a:r>
              <a:rPr lang="en-US" sz="1200" b="1" u="sng" dirty="0" err="1" smtClean="0">
                <a:solidFill>
                  <a:schemeClr val="tx2"/>
                </a:solidFill>
              </a:rPr>
              <a:t>App_Sport</a:t>
            </a:r>
            <a:r>
              <a:rPr lang="en-US" sz="1200" b="1" u="sng" dirty="0" smtClean="0">
                <a:solidFill>
                  <a:schemeClr val="tx2"/>
                </a:solidFill>
              </a:rPr>
              <a:t>*</a:t>
            </a:r>
            <a:endParaRPr lang="ru-RU" sz="1200" b="1" u="sng" dirty="0">
              <a:solidFill>
                <a:schemeClr val="tx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8612" y="3924694"/>
            <a:ext cx="4721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 smtClean="0">
                <a:solidFill>
                  <a:schemeClr val="tx2"/>
                </a:solidFill>
              </a:rPr>
              <a:t>Для товарной категории </a:t>
            </a:r>
            <a:r>
              <a:rPr lang="en-US" sz="1200" b="1" u="sng" dirty="0" err="1" smtClean="0">
                <a:solidFill>
                  <a:schemeClr val="tx2"/>
                </a:solidFill>
              </a:rPr>
              <a:t>Ftw_Sport</a:t>
            </a:r>
            <a:r>
              <a:rPr lang="en-US" sz="1200" b="1" u="sng" dirty="0" smtClean="0">
                <a:solidFill>
                  <a:schemeClr val="tx2"/>
                </a:solidFill>
              </a:rPr>
              <a:t>*</a:t>
            </a:r>
            <a:endParaRPr lang="ru-RU" sz="1200" b="1" u="sng" dirty="0">
              <a:solidFill>
                <a:schemeClr val="tx2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9590"/>
              </p:ext>
            </p:extLst>
          </p:nvPr>
        </p:nvGraphicFramePr>
        <p:xfrm>
          <a:off x="328612" y="4192167"/>
          <a:ext cx="5727700" cy="1219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6358866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4142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33409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7151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324023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6525158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58797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567453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9874930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23412957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размер отклонения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 ML_w1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840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&lt; 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23.4%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19.3%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22.6%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19.1%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29.0%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22.1%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27.4%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23.8%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15.1%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764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[1.3-1.6)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992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[1.6-2.5)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65.0%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68.7%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66.4%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58.5%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66.5%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61.0%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65.6%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75.2%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491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[2.5-5)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01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&gt;=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927544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49468"/>
              </p:ext>
            </p:extLst>
          </p:nvPr>
        </p:nvGraphicFramePr>
        <p:xfrm>
          <a:off x="328612" y="2630969"/>
          <a:ext cx="5727700" cy="1219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3349681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687799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017491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65905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2001488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766529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57276865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90562429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185349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23729307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размер отклонения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 ML_w1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583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&lt; 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26.6%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24.7%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26.1%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25.2%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31.8%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27.6%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29.7%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19.2%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52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[1.3-1.6)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935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[1.6-2.5)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63.1%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62.0%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63.5%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55.4%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56.7%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58.5%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9588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[2.5-5)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6812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&gt;=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98678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75501"/>
              </p:ext>
            </p:extLst>
          </p:nvPr>
        </p:nvGraphicFramePr>
        <p:xfrm>
          <a:off x="6157912" y="2630969"/>
          <a:ext cx="5727700" cy="1219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577097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734732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270969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38791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7439371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8601613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19447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99046128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57710427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85453881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размер отклонения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 ML_w1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21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&lt; 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26.4%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18.9%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26.1%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22.1%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29.8%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19.6%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29.0%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24.8%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734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[1.3-1.6)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5281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[1.6-2.5)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69.5%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61.8%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66.8%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56.6%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69.1%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63.6%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79.4%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9970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[2.5-5)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32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&gt;=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7185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6157912" y="2365808"/>
            <a:ext cx="4721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 smtClean="0">
                <a:solidFill>
                  <a:schemeClr val="tx2"/>
                </a:solidFill>
              </a:rPr>
              <a:t>Для товарной категории </a:t>
            </a:r>
            <a:r>
              <a:rPr lang="en-US" sz="1200" b="1" u="sng" dirty="0" err="1" smtClean="0">
                <a:solidFill>
                  <a:schemeClr val="tx2"/>
                </a:solidFill>
              </a:rPr>
              <a:t>App_Outdoor</a:t>
            </a:r>
            <a:r>
              <a:rPr lang="en-US" sz="1200" b="1" u="sng" dirty="0" smtClean="0">
                <a:solidFill>
                  <a:schemeClr val="tx2"/>
                </a:solidFill>
              </a:rPr>
              <a:t>*</a:t>
            </a:r>
            <a:endParaRPr lang="ru-RU" sz="1200" b="1" u="sng" dirty="0">
              <a:solidFill>
                <a:schemeClr val="tx2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157912" y="3911509"/>
            <a:ext cx="4721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 smtClean="0">
                <a:solidFill>
                  <a:schemeClr val="tx2"/>
                </a:solidFill>
              </a:rPr>
              <a:t>Для товарной категории </a:t>
            </a:r>
            <a:r>
              <a:rPr lang="en-US" sz="1200" b="1" u="sng" dirty="0" err="1" smtClean="0">
                <a:solidFill>
                  <a:schemeClr val="tx2"/>
                </a:solidFill>
              </a:rPr>
              <a:t>Ftw_Outdoor</a:t>
            </a:r>
            <a:r>
              <a:rPr lang="en-US" sz="1200" b="1" u="sng" dirty="0" smtClean="0">
                <a:solidFill>
                  <a:schemeClr val="tx2"/>
                </a:solidFill>
              </a:rPr>
              <a:t>*</a:t>
            </a:r>
            <a:endParaRPr lang="ru-RU" sz="1200" b="1" u="sng" dirty="0">
              <a:solidFill>
                <a:schemeClr val="tx2"/>
              </a:solidFill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12674"/>
              </p:ext>
            </p:extLst>
          </p:nvPr>
        </p:nvGraphicFramePr>
        <p:xfrm>
          <a:off x="6157912" y="4159573"/>
          <a:ext cx="5727700" cy="1219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38928882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5761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03286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66578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392868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5171803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47253723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9638564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6404441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16169763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размер отклонения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 ML_w1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262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&lt; 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25.3%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21.7%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23.7%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17.2%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27.6%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18.8%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25.5%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18.9%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4264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[1.3-1.6)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496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[1.6-2.5)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57.9%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60.7%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67.5%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63.7%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65.9%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274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[2.5-5)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11.0%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11.2%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11.7%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513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&gt;=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501277"/>
                  </a:ext>
                </a:extLst>
              </a:tr>
            </a:tbl>
          </a:graphicData>
        </a:graphic>
      </p:graphicFrame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328612" y="5491076"/>
            <a:ext cx="11557000" cy="911816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>
            <a:defPPr>
              <a:defRPr lang="ru-RU"/>
            </a:defPPr>
            <a:lvl1pPr marL="0" indent="0" algn="just">
              <a:spcBef>
                <a:spcPts val="600"/>
              </a:spcBef>
              <a:spcAft>
                <a:spcPts val="600"/>
              </a:spcAft>
              <a:buNone/>
              <a:defRPr sz="10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ru-RU" u="sng" dirty="0" smtClean="0">
                <a:solidFill>
                  <a:schemeClr val="tx2"/>
                </a:solidFill>
                <a:latin typeface="+mn-lt"/>
              </a:rPr>
              <a:t>Выводы:</a:t>
            </a:r>
          </a:p>
          <a:p>
            <a:pPr>
              <a:spcBef>
                <a:spcPts val="0"/>
              </a:spcBef>
            </a:pPr>
            <a:r>
              <a:rPr lang="ru-RU" sz="800" b="0" dirty="0">
                <a:solidFill>
                  <a:schemeClr val="tx2"/>
                </a:solidFill>
              </a:rPr>
              <a:t>Все версии Нашей Прогнозной модели демонстрируют лучший результат прогнозирования, чем ПМ </a:t>
            </a:r>
            <a:r>
              <a:rPr lang="en-US" sz="800" b="0" dirty="0">
                <a:solidFill>
                  <a:schemeClr val="tx2"/>
                </a:solidFill>
              </a:rPr>
              <a:t>ML</a:t>
            </a:r>
            <a:r>
              <a:rPr lang="ru-RU" sz="800" b="0" dirty="0">
                <a:solidFill>
                  <a:schemeClr val="tx2"/>
                </a:solidFill>
              </a:rPr>
              <a:t>. Нормированный Прогноз имеет лучшие результаты, чем ненормированный</a:t>
            </a:r>
            <a:r>
              <a:rPr lang="ru-RU" sz="800" b="0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Наилучший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результат демонстрирует Наша Прогнозная модель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Forecast_mod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 v3. Больше значений находятся в низком и среднем диапазоне отклонений Прогноза от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Факта продаж,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и меньшее в высоком диапазоне отклонений. В наиболее крупных товарных категориях </a:t>
            </a:r>
            <a:r>
              <a:rPr lang="en-US" b="0" dirty="0" err="1">
                <a:solidFill>
                  <a:schemeClr val="tx2"/>
                </a:solidFill>
                <a:latin typeface="+mn-lt"/>
              </a:rPr>
              <a:t>App_Spt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b="0" dirty="0" err="1">
                <a:solidFill>
                  <a:schemeClr val="tx2"/>
                </a:solidFill>
                <a:latin typeface="+mn-lt"/>
              </a:rPr>
              <a:t>App_Out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b="0" dirty="0" err="1">
                <a:solidFill>
                  <a:schemeClr val="tx2"/>
                </a:solidFill>
                <a:latin typeface="+mn-lt"/>
              </a:rPr>
              <a:t>Ftw_Spt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b="0" dirty="0" err="1" smtClean="0">
                <a:solidFill>
                  <a:schemeClr val="tx2"/>
                </a:solidFill>
                <a:latin typeface="+mn-lt"/>
              </a:rPr>
              <a:t>Ftw_Out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этот разрыв ещё выше, чем в целом по Группам (Одежда, Обувь).</a:t>
            </a:r>
            <a:endParaRPr lang="ru-RU" b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b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8612" y="753381"/>
            <a:ext cx="4721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2"/>
                </a:solidFill>
              </a:rPr>
              <a:t>Apparel*</a:t>
            </a:r>
            <a:endParaRPr lang="ru-RU" sz="1200" b="1" u="sng" dirty="0">
              <a:solidFill>
                <a:schemeClr val="tx2"/>
              </a:solidFill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71642"/>
              </p:ext>
            </p:extLst>
          </p:nvPr>
        </p:nvGraphicFramePr>
        <p:xfrm>
          <a:off x="6250356" y="1047937"/>
          <a:ext cx="5727700" cy="1219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36843245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601149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77902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57473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3831873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9385690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1914688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95891392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64795468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67944292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размер отклонения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 ML_w1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65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</a:t>
                      </a:r>
                      <a:r>
                        <a:rPr lang="en-US" sz="9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 &lt; 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21.4%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24.4%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20.9%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22.9%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28.0%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24.3%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17.4%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65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[1.3-1.6)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4.6%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261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[1.6-2.5)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61.8%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65.1%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63.0%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67.3%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56.8%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64.1%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58.9%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63.5%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71.0%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097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</a:t>
                      </a:r>
                      <a:r>
                        <a:rPr lang="en-US" sz="9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 [2.5-5)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8.1%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8.1%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429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</a:t>
                      </a:r>
                      <a:r>
                        <a:rPr lang="en-US" sz="9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 &gt;=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526869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60135"/>
              </p:ext>
            </p:extLst>
          </p:nvPr>
        </p:nvGraphicFramePr>
        <p:xfrm>
          <a:off x="328612" y="1043562"/>
          <a:ext cx="5727700" cy="1219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514535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67082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04922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7617233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8240115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02530778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3993867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8296504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8864215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73360792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размер отклонения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Forecast_n_mod v4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 ML_w1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68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&lt; 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27.0%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24.3%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27.1%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25.8%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25.7%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29.7%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21.5%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65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[1.3-1.6)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7947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[1.6-2.5)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54.3%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57.6%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54.9%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56.8%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51.0%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56.5%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52.1%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54.2%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61.6%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8729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 [2.5-5)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84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koef</a:t>
                      </a:r>
                      <a:r>
                        <a:rPr lang="en-US" sz="9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 &gt;=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003080"/>
                  </a:ext>
                </a:extLst>
              </a:tr>
            </a:tbl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6210580" y="734774"/>
            <a:ext cx="4721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err="1" smtClean="0">
                <a:solidFill>
                  <a:schemeClr val="tx2"/>
                </a:solidFill>
              </a:rPr>
              <a:t>Footware</a:t>
            </a:r>
            <a:r>
              <a:rPr lang="en-US" sz="1200" b="1" u="sng" dirty="0" smtClean="0">
                <a:solidFill>
                  <a:schemeClr val="tx2"/>
                </a:solidFill>
              </a:rPr>
              <a:t>*</a:t>
            </a:r>
            <a:endParaRPr lang="ru-RU" sz="1200" b="1" u="sng" dirty="0">
              <a:solidFill>
                <a:schemeClr val="tx2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28612" y="641866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i="1" dirty="0" smtClean="0">
                <a:solidFill>
                  <a:srgbClr val="1F497D"/>
                </a:solidFill>
              </a:rPr>
              <a:t>*</a:t>
            </a:r>
            <a:r>
              <a:rPr lang="en-US" sz="1000" i="1" dirty="0">
                <a:solidFill>
                  <a:srgbClr val="1F497D"/>
                </a:solidFill>
              </a:rPr>
              <a:t> </a:t>
            </a:r>
            <a:r>
              <a:rPr lang="ru-RU" sz="1000" i="1" dirty="0" smtClean="0">
                <a:solidFill>
                  <a:srgbClr val="1F497D"/>
                </a:solidFill>
              </a:rPr>
              <a:t>Рассматриваются только ненулевые продажи</a:t>
            </a:r>
            <a:r>
              <a:rPr lang="ru-RU" sz="1000" dirty="0" smtClean="0"/>
              <a:t>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9373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0" y="117871"/>
            <a:ext cx="1176338" cy="6107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8612" y="857250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608" y="380750"/>
            <a:ext cx="1027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Сравнение прогнозов Одежда</a:t>
            </a:r>
            <a:endParaRPr lang="ru-RU" sz="2400" b="1" dirty="0"/>
          </a:p>
          <a:p>
            <a:endParaRPr lang="ru-RU" sz="2400" b="1" dirty="0" smtClean="0"/>
          </a:p>
        </p:txBody>
      </p:sp>
      <p:sp>
        <p:nvSpPr>
          <p:cNvPr id="7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89437" y="6455146"/>
            <a:ext cx="2133600" cy="365125"/>
          </a:xfrm>
        </p:spPr>
        <p:txBody>
          <a:bodyPr/>
          <a:lstStyle/>
          <a:p>
            <a:fld id="{D438F046-52C0-405A-AFCB-199115CF0756}" type="slidenum">
              <a:rPr lang="ru-RU" smtClean="0"/>
              <a:t>5</a:t>
            </a:fld>
            <a:endParaRPr lang="ru-RU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28607" y="5734926"/>
            <a:ext cx="11271209" cy="720220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>
            <a:defPPr>
              <a:defRPr lang="ru-RU"/>
            </a:defPPr>
            <a:lvl1pPr marL="0" indent="0" algn="just">
              <a:spcBef>
                <a:spcPts val="600"/>
              </a:spcBef>
              <a:spcAft>
                <a:spcPts val="600"/>
              </a:spcAft>
              <a:buNone/>
              <a:defRPr sz="10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dirty="0">
                <a:solidFill>
                  <a:schemeClr val="tx2"/>
                </a:solidFill>
                <a:latin typeface="+mn-lt"/>
              </a:rPr>
              <a:t>Наша Прогнозная модель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b="0" dirty="0" err="1" smtClean="0">
                <a:solidFill>
                  <a:schemeClr val="tx2"/>
                </a:solidFill>
                <a:latin typeface="+mn-lt"/>
              </a:rPr>
              <a:t>Forecast_n_mod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 v3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) демонстрирует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перепрогнозирование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Прогнозная модель 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ML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демонстрирует значительное 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недопрогнозирование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в подгруппах «Плавание и пляж», «Активный отдых».</a:t>
            </a:r>
            <a:endParaRPr lang="ru-RU" b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7" y="917271"/>
            <a:ext cx="8920566" cy="475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0" y="117871"/>
            <a:ext cx="1176338" cy="6107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8612" y="857250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608" y="380750"/>
            <a:ext cx="1027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Сравнение прогнозов Обувь</a:t>
            </a:r>
            <a:endParaRPr lang="ru-RU" sz="2400" b="1" dirty="0"/>
          </a:p>
          <a:p>
            <a:endParaRPr lang="ru-RU" sz="2400" b="1" dirty="0" smtClean="0"/>
          </a:p>
        </p:txBody>
      </p:sp>
      <p:sp>
        <p:nvSpPr>
          <p:cNvPr id="7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89437" y="6455146"/>
            <a:ext cx="2133600" cy="365125"/>
          </a:xfrm>
        </p:spPr>
        <p:txBody>
          <a:bodyPr/>
          <a:lstStyle/>
          <a:p>
            <a:fld id="{D438F046-52C0-405A-AFCB-199115CF0756}" type="slidenum">
              <a:rPr lang="ru-RU" smtClean="0"/>
              <a:t>6</a:t>
            </a:fld>
            <a:endParaRPr lang="ru-RU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28607" y="5734926"/>
            <a:ext cx="11271209" cy="720220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>
            <a:defPPr>
              <a:defRPr lang="ru-RU"/>
            </a:defPPr>
            <a:lvl1pPr marL="0" indent="0" algn="just">
              <a:spcBef>
                <a:spcPts val="600"/>
              </a:spcBef>
              <a:spcAft>
                <a:spcPts val="600"/>
              </a:spcAft>
              <a:buNone/>
              <a:defRPr sz="10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dirty="0">
                <a:solidFill>
                  <a:schemeClr val="tx2"/>
                </a:solidFill>
                <a:latin typeface="+mn-lt"/>
              </a:rPr>
              <a:t>Наша Прогнозная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модель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ru-RU" sz="800" b="0" dirty="0">
                <a:solidFill>
                  <a:schemeClr val="tx2"/>
                </a:solidFill>
              </a:rPr>
              <a:t>(</a:t>
            </a:r>
            <a:r>
              <a:rPr lang="en-US" sz="800" b="0" dirty="0" err="1">
                <a:solidFill>
                  <a:schemeClr val="tx2"/>
                </a:solidFill>
              </a:rPr>
              <a:t>Forecast_n_mod</a:t>
            </a:r>
            <a:r>
              <a:rPr lang="en-US" sz="800" b="0" dirty="0">
                <a:solidFill>
                  <a:schemeClr val="tx2"/>
                </a:solidFill>
              </a:rPr>
              <a:t> v3</a:t>
            </a:r>
            <a:r>
              <a:rPr lang="ru-RU" sz="800" b="0" dirty="0">
                <a:solidFill>
                  <a:schemeClr val="tx2"/>
                </a:solidFill>
              </a:rPr>
              <a:t>)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демонстрирует </a:t>
            </a:r>
            <a:r>
              <a:rPr lang="ru-RU" b="0" dirty="0" err="1">
                <a:solidFill>
                  <a:schemeClr val="tx2"/>
                </a:solidFill>
                <a:latin typeface="+mn-lt"/>
              </a:rPr>
              <a:t>перепрогнозирование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Прогнозная модель 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ML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демонстрирует значительное 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недопрогнозирование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в подгруппах «Спорт», «Активный отдых».</a:t>
            </a:r>
            <a:endParaRPr lang="ru-RU" b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2" y="910521"/>
            <a:ext cx="8922890" cy="47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0" y="117871"/>
            <a:ext cx="1176338" cy="6107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8612" y="857250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612" y="404563"/>
            <a:ext cx="1027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</a:rPr>
              <a:t>Динамика Продаж и Прогнозов</a:t>
            </a:r>
            <a:endParaRPr lang="ru-RU" sz="2400" b="1" dirty="0"/>
          </a:p>
          <a:p>
            <a:endParaRPr lang="ru-RU" sz="2400" b="1" dirty="0" smtClean="0"/>
          </a:p>
        </p:txBody>
      </p:sp>
      <p:sp>
        <p:nvSpPr>
          <p:cNvPr id="7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89437" y="6455146"/>
            <a:ext cx="2133600" cy="365125"/>
          </a:xfrm>
        </p:spPr>
        <p:txBody>
          <a:bodyPr/>
          <a:lstStyle/>
          <a:p>
            <a:fld id="{D438F046-52C0-405A-AFCB-199115CF0756}" type="slidenum">
              <a:rPr lang="ru-RU" smtClean="0"/>
              <a:t>7</a:t>
            </a:fld>
            <a:endParaRPr lang="ru-RU" dirty="0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26240" y="4243502"/>
            <a:ext cx="11660971" cy="1090665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solidFill>
              <a:schemeClr val="bg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>
            <a:defPPr>
              <a:defRPr lang="ru-RU"/>
            </a:defPPr>
            <a:lvl1pPr marL="0" indent="0" algn="just">
              <a:spcBef>
                <a:spcPts val="600"/>
              </a:spcBef>
              <a:spcAft>
                <a:spcPts val="600"/>
              </a:spcAft>
              <a:buNone/>
              <a:defRPr sz="10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По Одежде и по Обуви в модели 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ML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наблюдается значительное </a:t>
            </a:r>
            <a:r>
              <a:rPr lang="ru-RU" b="0" dirty="0" err="1" smtClean="0">
                <a:solidFill>
                  <a:schemeClr val="tx2"/>
                </a:solidFill>
                <a:latin typeface="+mn-lt"/>
              </a:rPr>
              <a:t>недопрогнозирование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продаж с середины февраля по конец марта. Это активное начало сезона 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SS20.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В то же время Наша Прогнозная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модель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b="0" dirty="0" err="1">
                <a:solidFill>
                  <a:schemeClr val="tx2"/>
                </a:solidFill>
                <a:latin typeface="+mn-lt"/>
              </a:rPr>
              <a:t>Forecast_n_mod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v3</a:t>
            </a:r>
            <a:r>
              <a:rPr lang="ru-RU" b="0" dirty="0">
                <a:solidFill>
                  <a:schemeClr val="tx2"/>
                </a:solidFill>
                <a:latin typeface="+mn-lt"/>
              </a:rPr>
              <a:t>) демонстрирует 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наиболее близкие значения к факту продаж в этот период.</a:t>
            </a:r>
            <a:endParaRPr lang="en-US" b="0" dirty="0" smtClean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0" dirty="0" smtClean="0">
                <a:solidFill>
                  <a:schemeClr val="tx2"/>
                </a:solidFill>
                <a:latin typeface="+mn-lt"/>
              </a:rPr>
              <a:t>На следующем слайде представлена динамика по подкатегориям «Спорт» и «Активный отдых». Там наблюдается та же картина. Наибольшее отставание прогнозов от факта в модели </a:t>
            </a:r>
            <a:r>
              <a:rPr lang="en-US" b="0" dirty="0" smtClean="0">
                <a:solidFill>
                  <a:schemeClr val="tx2"/>
                </a:solidFill>
                <a:latin typeface="+mn-lt"/>
              </a:rPr>
              <a:t>ML</a:t>
            </a:r>
            <a:r>
              <a:rPr lang="ru-RU" b="0" dirty="0" smtClean="0">
                <a:solidFill>
                  <a:schemeClr val="tx2"/>
                </a:solidFill>
                <a:latin typeface="+mn-lt"/>
              </a:rPr>
              <a:t> наблюдается в «Обувь-Спорт» январь, </a:t>
            </a:r>
            <a:r>
              <a:rPr lang="ru-RU" sz="800" b="0" dirty="0">
                <a:solidFill>
                  <a:schemeClr val="tx2"/>
                </a:solidFill>
              </a:rPr>
              <a:t>с середины февраля по конец </a:t>
            </a:r>
            <a:r>
              <a:rPr lang="ru-RU" sz="800" b="0" dirty="0" smtClean="0">
                <a:solidFill>
                  <a:schemeClr val="tx2"/>
                </a:solidFill>
              </a:rPr>
              <a:t>марта; </a:t>
            </a:r>
            <a:r>
              <a:rPr lang="ru-RU" sz="800" b="0" dirty="0">
                <a:solidFill>
                  <a:schemeClr val="tx2"/>
                </a:solidFill>
              </a:rPr>
              <a:t>«</a:t>
            </a:r>
            <a:r>
              <a:rPr lang="ru-RU" sz="800" b="0" dirty="0" smtClean="0">
                <a:solidFill>
                  <a:schemeClr val="tx2"/>
                </a:solidFill>
              </a:rPr>
              <a:t>Обувь-Активный отдых» с </a:t>
            </a:r>
            <a:r>
              <a:rPr lang="ru-RU" sz="800" b="0" dirty="0">
                <a:solidFill>
                  <a:schemeClr val="tx2"/>
                </a:solidFill>
              </a:rPr>
              <a:t>середины февраля по конец </a:t>
            </a:r>
            <a:r>
              <a:rPr lang="ru-RU" sz="800" b="0" dirty="0" smtClean="0">
                <a:solidFill>
                  <a:schemeClr val="tx2"/>
                </a:solidFill>
              </a:rPr>
              <a:t>марта; «Одежда-Активный отдых»</a:t>
            </a:r>
            <a:r>
              <a:rPr lang="ru-RU" sz="800" b="0" dirty="0">
                <a:solidFill>
                  <a:schemeClr val="tx2"/>
                </a:solidFill>
              </a:rPr>
              <a:t> с середины февраля по конец марта</a:t>
            </a:r>
            <a:r>
              <a:rPr lang="ru-RU" sz="800" b="0" dirty="0" smtClean="0">
                <a:solidFill>
                  <a:schemeClr val="tx2"/>
                </a:solidFill>
              </a:rPr>
              <a:t>.</a:t>
            </a:r>
            <a:endParaRPr lang="en-US" b="0" dirty="0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1" y="985383"/>
            <a:ext cx="5776906" cy="31299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12" y="985383"/>
            <a:ext cx="5872452" cy="31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0" y="117871"/>
            <a:ext cx="1176338" cy="610791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8612" y="857250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612" y="404563"/>
            <a:ext cx="1027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Динамика Продаж и </a:t>
            </a:r>
            <a:r>
              <a:rPr lang="ru-RU" sz="2400" dirty="0" smtClean="0">
                <a:solidFill>
                  <a:schemeClr val="tx2"/>
                </a:solidFill>
              </a:rPr>
              <a:t>Прогнозов</a:t>
            </a:r>
            <a:endParaRPr lang="ru-RU" sz="2400" b="1" dirty="0"/>
          </a:p>
          <a:p>
            <a:endParaRPr lang="ru-RU" sz="2400" b="1" dirty="0" smtClean="0"/>
          </a:p>
        </p:txBody>
      </p:sp>
      <p:sp>
        <p:nvSpPr>
          <p:cNvPr id="7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989437" y="6455146"/>
            <a:ext cx="2133600" cy="365125"/>
          </a:xfrm>
        </p:spPr>
        <p:txBody>
          <a:bodyPr/>
          <a:lstStyle/>
          <a:p>
            <a:fld id="{D438F046-52C0-405A-AFCB-199115CF0756}" type="slidenum">
              <a:rPr lang="ru-RU" smtClean="0"/>
              <a:t>8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76042" y="6183474"/>
            <a:ext cx="11566901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/>
                </a:solidFill>
              </a:rPr>
              <a:t>-</a:t>
            </a:r>
            <a:endParaRPr lang="ru-RU" sz="1000" dirty="0">
              <a:solidFill>
                <a:schemeClr val="tx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869195"/>
            <a:ext cx="5260036" cy="28035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91" y="867594"/>
            <a:ext cx="5400989" cy="2878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88" y="3717926"/>
            <a:ext cx="5572769" cy="29702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4" y="3735758"/>
            <a:ext cx="5503354" cy="29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33184</TotalTime>
  <Words>1830</Words>
  <Application>Microsoft Office PowerPoint</Application>
  <PresentationFormat>Широкоэкранный</PresentationFormat>
  <Paragraphs>569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Sportmaster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Oleynikov Denis Andreevich</dc:creator>
  <cp:lastModifiedBy>Bondarenko Dmitriy Aleksandrovich</cp:lastModifiedBy>
  <cp:revision>1195</cp:revision>
  <cp:lastPrinted>2020-03-11T09:27:50Z</cp:lastPrinted>
  <dcterms:created xsi:type="dcterms:W3CDTF">2019-04-26T08:49:29Z</dcterms:created>
  <dcterms:modified xsi:type="dcterms:W3CDTF">2021-01-15T15:12:45Z</dcterms:modified>
</cp:coreProperties>
</file>