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22eb6f27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22eb6f27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22b8734dd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22b8734dd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259868a2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259868a2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2259868a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2259868a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259868a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2259868a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2b8734d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2b8734d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2b8734d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2b8734d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22b8734dd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22b8734dd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22b8734dd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22b8734dd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77034e3d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77034e3d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sUeVB5BLaQQ_aMQOCc0FVTF-pTfdbyxM/view" TargetMode="Externa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openaccess.thecvf.com/content_ICCV_2019/html/Chang_Deep_Optics_for_Monocular_Depth_Estimation_and_3D_Object_Detection_ICCV_2019_paper.html" TargetMode="External"/><Relationship Id="rId4" Type="http://schemas.openxmlformats.org/officeDocument/2006/relationships/hyperlink" Target="https://ebooks.iospress.nl/doi/10.3233/FAIA210151" TargetMode="External"/><Relationship Id="rId5" Type="http://schemas.openxmlformats.org/officeDocument/2006/relationships/hyperlink" Target="https://pyimagesearch.com/2015/01/19/find-distance-camera-objectmarker-using-python-opencv/" TargetMode="External"/><Relationship Id="rId6" Type="http://schemas.openxmlformats.org/officeDocument/2006/relationships/hyperlink" Target="https://docs.ultralytics.com/" TargetMode="External"/><Relationship Id="rId7" Type="http://schemas.openxmlformats.org/officeDocument/2006/relationships/hyperlink" Target="https://github.com/Muhammad-Zeerak-Khan/Automatic-License-Plate-Recognition-using-YOLOv8?tab=readme-ov-fi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67375" y="214300"/>
            <a:ext cx="8520600" cy="1840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sz="4000"/>
              <a:t>CS7GV1 Project</a:t>
            </a:r>
            <a:endParaRPr sz="4000"/>
          </a:p>
          <a:p>
            <a:pPr indent="0" lvl="0" marL="0" rtl="0" algn="ctr">
              <a:spcBef>
                <a:spcPts val="0"/>
              </a:spcBef>
              <a:spcAft>
                <a:spcPts val="0"/>
              </a:spcAft>
              <a:buNone/>
            </a:pPr>
            <a:r>
              <a:rPr lang="en-GB" sz="4000"/>
              <a:t>Monocular Object Detection</a:t>
            </a:r>
            <a:endParaRPr sz="4000"/>
          </a:p>
          <a:p>
            <a:pPr indent="0" lvl="0" marL="0" rtl="0" algn="ctr">
              <a:spcBef>
                <a:spcPts val="0"/>
              </a:spcBef>
              <a:spcAft>
                <a:spcPts val="0"/>
              </a:spcAft>
              <a:buNone/>
            </a:pPr>
            <a:r>
              <a:rPr lang="en-GB" sz="4000"/>
              <a:t>and Distance Estimation</a:t>
            </a:r>
            <a:endParaRPr sz="4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Steven Bondaruk &amp; Joseph Hand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Work</a:t>
            </a:r>
            <a:endParaRPr/>
          </a:p>
        </p:txBody>
      </p:sp>
      <p:pic>
        <p:nvPicPr>
          <p:cNvPr id="109" name="Google Shape;109;p22" title="depthdetect.mp4">
            <a:hlinkClick r:id="rId3"/>
          </p:cNvPr>
          <p:cNvPicPr preferRelativeResize="0"/>
          <p:nvPr/>
        </p:nvPicPr>
        <p:blipFill>
          <a:blip r:embed="rId4">
            <a:alphaModFix/>
          </a:blip>
          <a:stretch>
            <a:fillRect/>
          </a:stretch>
        </p:blipFill>
        <p:spPr>
          <a:xfrm>
            <a:off x="2668988" y="1017725"/>
            <a:ext cx="6163325" cy="3466876"/>
          </a:xfrm>
          <a:prstGeom prst="rect">
            <a:avLst/>
          </a:prstGeom>
          <a:noFill/>
          <a:ln>
            <a:noFill/>
          </a:ln>
        </p:spPr>
      </p:pic>
      <p:sp>
        <p:nvSpPr>
          <p:cNvPr id="110" name="Google Shape;110;p22"/>
          <p:cNvSpPr txBox="1"/>
          <p:nvPr/>
        </p:nvSpPr>
        <p:spPr>
          <a:xfrm>
            <a:off x="362125" y="1017725"/>
            <a:ext cx="2261400" cy="34668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2"/>
              </a:buClr>
              <a:buSzPts val="1000"/>
              <a:buChar char="-"/>
            </a:pPr>
            <a:r>
              <a:rPr lang="en-GB" sz="1000">
                <a:solidFill>
                  <a:schemeClr val="dk2"/>
                </a:solidFill>
              </a:rPr>
              <a:t>Once a metric can be extracted from the image, a depth estimation model could be used to glean more depth information.</a:t>
            </a:r>
            <a:endParaRPr sz="1000">
              <a:solidFill>
                <a:schemeClr val="dk2"/>
              </a:solidFill>
            </a:endParaRPr>
          </a:p>
          <a:p>
            <a:pPr indent="-292100" lvl="0" marL="457200" rtl="0" algn="l">
              <a:spcBef>
                <a:spcPts val="0"/>
              </a:spcBef>
              <a:spcAft>
                <a:spcPts val="0"/>
              </a:spcAft>
              <a:buClr>
                <a:schemeClr val="dk2"/>
              </a:buClr>
              <a:buSzPts val="1000"/>
              <a:buChar char="-"/>
            </a:pPr>
            <a:r>
              <a:rPr lang="en-GB" sz="1000">
                <a:solidFill>
                  <a:schemeClr val="dk2"/>
                </a:solidFill>
              </a:rPr>
              <a:t>Pixel values of key objects can be extracted and </a:t>
            </a:r>
            <a:r>
              <a:rPr lang="en-GB" sz="1000">
                <a:solidFill>
                  <a:schemeClr val="dk2"/>
                </a:solidFill>
              </a:rPr>
              <a:t>compared</a:t>
            </a:r>
            <a:r>
              <a:rPr lang="en-GB" sz="1000">
                <a:solidFill>
                  <a:schemeClr val="dk2"/>
                </a:solidFill>
              </a:rPr>
              <a:t> to other detected objects in the scene.</a:t>
            </a:r>
            <a:endParaRPr sz="1000">
              <a:solidFill>
                <a:schemeClr val="dk2"/>
              </a:solidFill>
            </a:endParaRPr>
          </a:p>
          <a:p>
            <a:pPr indent="-292100" lvl="0" marL="457200" rtl="0" algn="l">
              <a:spcBef>
                <a:spcPts val="0"/>
              </a:spcBef>
              <a:spcAft>
                <a:spcPts val="0"/>
              </a:spcAft>
              <a:buClr>
                <a:schemeClr val="dk2"/>
              </a:buClr>
              <a:buSzPts val="1000"/>
              <a:buChar char="-"/>
            </a:pPr>
            <a:r>
              <a:rPr lang="en-GB" sz="1000">
                <a:solidFill>
                  <a:schemeClr val="dk2"/>
                </a:solidFill>
              </a:rPr>
              <a:t>A segmentation </a:t>
            </a:r>
            <a:r>
              <a:rPr lang="en-GB" sz="1000">
                <a:solidFill>
                  <a:schemeClr val="dk2"/>
                </a:solidFill>
              </a:rPr>
              <a:t>detection</a:t>
            </a:r>
            <a:r>
              <a:rPr lang="en-GB" sz="1000">
                <a:solidFill>
                  <a:schemeClr val="dk2"/>
                </a:solidFill>
              </a:rPr>
              <a:t> model can be used to only consider the relevant pixels of an object.</a:t>
            </a:r>
            <a:endParaRPr sz="1000">
              <a:solidFill>
                <a:schemeClr val="dk2"/>
              </a:solidFill>
            </a:endParaRPr>
          </a:p>
          <a:p>
            <a:pPr indent="-292100" lvl="0" marL="457200" rtl="0" algn="l">
              <a:spcBef>
                <a:spcPts val="0"/>
              </a:spcBef>
              <a:spcAft>
                <a:spcPts val="0"/>
              </a:spcAft>
              <a:buClr>
                <a:schemeClr val="dk2"/>
              </a:buClr>
              <a:buSzPts val="1000"/>
              <a:buChar char="-"/>
            </a:pPr>
            <a:r>
              <a:rPr lang="en-GB" sz="1000">
                <a:solidFill>
                  <a:schemeClr val="dk2"/>
                </a:solidFill>
              </a:rPr>
              <a:t>Another potential approach could come from extensions of depth estimation models that also estimate absolute depth.</a:t>
            </a:r>
            <a:endParaRPr sz="1000">
              <a:solidFill>
                <a:schemeClr val="dk2"/>
              </a:solidFill>
            </a:endParaRPr>
          </a:p>
          <a:p>
            <a:pPr indent="-292100" lvl="0" marL="457200" rtl="0" algn="l">
              <a:spcBef>
                <a:spcPts val="0"/>
              </a:spcBef>
              <a:spcAft>
                <a:spcPts val="0"/>
              </a:spcAft>
              <a:buClr>
                <a:schemeClr val="dk2"/>
              </a:buClr>
              <a:buSzPts val="1000"/>
              <a:buChar char="-"/>
            </a:pPr>
            <a:r>
              <a:rPr lang="en-GB" sz="1000">
                <a:solidFill>
                  <a:schemeClr val="dk2"/>
                </a:solidFill>
              </a:rPr>
              <a:t>Depending on efficiency of methods, testing on live video could be done.</a:t>
            </a:r>
            <a:endParaRPr sz="10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Credits</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GB" sz="800"/>
              <a:t>Chang, J. and Wetzstein, G. (2019). Deep Optics for Monocular Depth Estimation and 3D Object Detection. [online] openaccess.thecvf.com. Available at: </a:t>
            </a:r>
            <a:r>
              <a:rPr lang="en-GB" sz="800" u="sng">
                <a:solidFill>
                  <a:schemeClr val="hlink"/>
                </a:solidFill>
                <a:hlinkClick r:id="rId3"/>
              </a:rPr>
              <a:t>https://openaccess.thecvf.com/content_ICCV_2019/html/Chang_Deep_Optics_for_Monocular_Depth_Estimation_and_3D_Object_Detection_ICCV_2019_paper.html</a:t>
            </a:r>
            <a:r>
              <a:rPr lang="en-GB" sz="800"/>
              <a:t>.</a:t>
            </a:r>
            <a:endParaRPr sz="800"/>
          </a:p>
          <a:p>
            <a:pPr indent="0" lvl="0" marL="0" rtl="0" algn="l">
              <a:lnSpc>
                <a:spcPct val="95000"/>
              </a:lnSpc>
              <a:spcBef>
                <a:spcPts val="1200"/>
              </a:spcBef>
              <a:spcAft>
                <a:spcPts val="0"/>
              </a:spcAft>
              <a:buNone/>
            </a:pPr>
            <a:r>
              <a:t/>
            </a:r>
            <a:endParaRPr sz="800"/>
          </a:p>
          <a:p>
            <a:pPr indent="0" lvl="0" marL="0" rtl="0" algn="l">
              <a:lnSpc>
                <a:spcPct val="95000"/>
              </a:lnSpc>
              <a:spcBef>
                <a:spcPts val="1200"/>
              </a:spcBef>
              <a:spcAft>
                <a:spcPts val="0"/>
              </a:spcAft>
              <a:buNone/>
            </a:pPr>
            <a:r>
              <a:rPr lang="en-GB" sz="800"/>
              <a:t>Armin MASOUMIAN, David G. F. MAREI, Saddam ABDULWAHAB, Julián CRISTIANO, Domenec PUIG and Hatem A. RASHWAN (2021). Absolute Distance Prediction Based on Deep Learning Object Detection and Monocular Depth Estimation Models. Available at: </a:t>
            </a:r>
            <a:r>
              <a:rPr lang="en-GB" sz="800" u="sng">
                <a:solidFill>
                  <a:schemeClr val="hlink"/>
                </a:solidFill>
                <a:hlinkClick r:id="rId4"/>
              </a:rPr>
              <a:t>https://ebooks.iospress.nl/doi/10.3233/FAIA210151</a:t>
            </a:r>
            <a:endParaRPr sz="800"/>
          </a:p>
          <a:p>
            <a:pPr indent="0" lvl="0" marL="0" rtl="0" algn="l">
              <a:lnSpc>
                <a:spcPct val="95000"/>
              </a:lnSpc>
              <a:spcBef>
                <a:spcPts val="1200"/>
              </a:spcBef>
              <a:spcAft>
                <a:spcPts val="0"/>
              </a:spcAft>
              <a:buNone/>
            </a:pPr>
            <a:r>
              <a:t/>
            </a:r>
            <a:endParaRPr sz="800"/>
          </a:p>
          <a:p>
            <a:pPr indent="0" lvl="0" marL="0" rtl="0" algn="l">
              <a:lnSpc>
                <a:spcPct val="95000"/>
              </a:lnSpc>
              <a:spcBef>
                <a:spcPts val="1200"/>
              </a:spcBef>
              <a:spcAft>
                <a:spcPts val="0"/>
              </a:spcAft>
              <a:buNone/>
            </a:pPr>
            <a:r>
              <a:rPr lang="en-GB" sz="800"/>
              <a:t>Find distance from camera to object/marker using Python and OpenCV: </a:t>
            </a:r>
            <a:r>
              <a:rPr lang="en-GB" sz="800" u="sng">
                <a:solidFill>
                  <a:schemeClr val="hlink"/>
                </a:solidFill>
                <a:hlinkClick r:id="rId5"/>
              </a:rPr>
              <a:t>https://pyimagesearch.com/2015/01/19/find-distance-camera-objectmarker-using-python-opencv/</a:t>
            </a:r>
            <a:endParaRPr sz="800"/>
          </a:p>
          <a:p>
            <a:pPr indent="0" lvl="0" marL="0" rtl="0" algn="l">
              <a:lnSpc>
                <a:spcPct val="95000"/>
              </a:lnSpc>
              <a:spcBef>
                <a:spcPts val="1200"/>
              </a:spcBef>
              <a:spcAft>
                <a:spcPts val="0"/>
              </a:spcAft>
              <a:buNone/>
            </a:pPr>
            <a:r>
              <a:t/>
            </a:r>
            <a:endParaRPr sz="800"/>
          </a:p>
          <a:p>
            <a:pPr indent="0" lvl="0" marL="0" rtl="0" algn="l">
              <a:lnSpc>
                <a:spcPct val="95000"/>
              </a:lnSpc>
              <a:spcBef>
                <a:spcPts val="1200"/>
              </a:spcBef>
              <a:spcAft>
                <a:spcPts val="0"/>
              </a:spcAft>
              <a:buNone/>
            </a:pPr>
            <a:r>
              <a:rPr lang="en-GB" sz="800"/>
              <a:t>YOLOv8 Object Detection model: </a:t>
            </a:r>
            <a:r>
              <a:rPr lang="en-GB" sz="800" u="sng">
                <a:solidFill>
                  <a:schemeClr val="hlink"/>
                </a:solidFill>
                <a:hlinkClick r:id="rId6"/>
              </a:rPr>
              <a:t>https://docs.ultralytics.com/</a:t>
            </a:r>
            <a:endParaRPr sz="800"/>
          </a:p>
          <a:p>
            <a:pPr indent="0" lvl="0" marL="0" rtl="0" algn="l">
              <a:lnSpc>
                <a:spcPct val="95000"/>
              </a:lnSpc>
              <a:spcBef>
                <a:spcPts val="1200"/>
              </a:spcBef>
              <a:spcAft>
                <a:spcPts val="0"/>
              </a:spcAft>
              <a:buNone/>
            </a:pPr>
            <a:r>
              <a:t/>
            </a:r>
            <a:endParaRPr sz="800"/>
          </a:p>
          <a:p>
            <a:pPr indent="0" lvl="0" marL="0" rtl="0" algn="l">
              <a:lnSpc>
                <a:spcPct val="95000"/>
              </a:lnSpc>
              <a:spcBef>
                <a:spcPts val="1200"/>
              </a:spcBef>
              <a:spcAft>
                <a:spcPts val="0"/>
              </a:spcAft>
              <a:buNone/>
            </a:pPr>
            <a:r>
              <a:rPr lang="en-GB" sz="800"/>
              <a:t>License plate detector model: </a:t>
            </a:r>
            <a:r>
              <a:rPr lang="en-GB" sz="800" u="sng">
                <a:solidFill>
                  <a:schemeClr val="hlink"/>
                </a:solidFill>
                <a:hlinkClick r:id="rId7"/>
              </a:rPr>
              <a:t>https://github.com/Muhammad-Zeerak-Khan/Automatic-License-Plate-Recognition-using-YOLOv8?tab=readme-ov-file</a:t>
            </a:r>
            <a:endParaRPr sz="800"/>
          </a:p>
          <a:p>
            <a:pPr indent="0" lvl="0" marL="0" rtl="0" algn="l">
              <a:lnSpc>
                <a:spcPct val="95000"/>
              </a:lnSpc>
              <a:spcBef>
                <a:spcPts val="1200"/>
              </a:spcBef>
              <a:spcAft>
                <a:spcPts val="1200"/>
              </a:spcAft>
              <a:buNone/>
            </a:pPr>
            <a:r>
              <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aim of this project is to create a monocular distance estimation system using detected objects as reference points for size. </a:t>
            </a:r>
            <a:endParaRPr/>
          </a:p>
          <a:p>
            <a:pPr indent="0" lvl="0" marL="0" rtl="0" algn="l">
              <a:spcBef>
                <a:spcPts val="1200"/>
              </a:spcBef>
              <a:spcAft>
                <a:spcPts val="0"/>
              </a:spcAft>
              <a:buNone/>
            </a:pPr>
            <a:r>
              <a:rPr lang="en-GB"/>
              <a:t>Identify key objects like licence plates, people and bicycles. These can be used to distance from the camera.</a:t>
            </a:r>
            <a:endParaRPr/>
          </a:p>
          <a:p>
            <a:pPr indent="0" lvl="0" marL="0" rtl="0" algn="l">
              <a:spcBef>
                <a:spcPts val="1200"/>
              </a:spcBef>
              <a:spcAft>
                <a:spcPts val="1200"/>
              </a:spcAft>
              <a:buNone/>
            </a:pPr>
            <a:r>
              <a:rPr lang="en-GB"/>
              <a:t>Following image functionality, move onto video processing, requiring an efficient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Aims of Literature Review</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See current approaches to the issue.</a:t>
            </a:r>
            <a:endParaRPr sz="1600"/>
          </a:p>
          <a:p>
            <a:pPr indent="-330200" lvl="0" marL="457200" rtl="0" algn="l">
              <a:spcBef>
                <a:spcPts val="0"/>
              </a:spcBef>
              <a:spcAft>
                <a:spcPts val="0"/>
              </a:spcAft>
              <a:buSzPts val="1600"/>
              <a:buChar char="-"/>
            </a:pPr>
            <a:r>
              <a:rPr lang="en-GB" sz="1600"/>
              <a:t>Find any potential research gaps that we can work to address, particularly with video work.</a:t>
            </a:r>
            <a:endParaRPr sz="1600"/>
          </a:p>
          <a:p>
            <a:pPr indent="-330200" lvl="0" marL="457200" rtl="0" algn="l">
              <a:spcBef>
                <a:spcPts val="0"/>
              </a:spcBef>
              <a:spcAft>
                <a:spcPts val="0"/>
              </a:spcAft>
              <a:buSzPts val="1600"/>
              <a:buChar char="-"/>
            </a:pPr>
            <a:r>
              <a:rPr lang="en-GB" sz="1600"/>
              <a:t>Any particularly successful approaches, along with any machine learning models that might have been used during the research process.</a:t>
            </a:r>
            <a:endParaRPr sz="1600"/>
          </a:p>
          <a:p>
            <a:pPr indent="-330200" lvl="0" marL="457200" rtl="0" algn="l">
              <a:spcBef>
                <a:spcPts val="0"/>
              </a:spcBef>
              <a:spcAft>
                <a:spcPts val="0"/>
              </a:spcAft>
              <a:buSzPts val="1600"/>
              <a:buChar char="-"/>
            </a:pPr>
            <a:r>
              <a:rPr lang="en-GB" sz="1600"/>
              <a:t>Prioritising </a:t>
            </a:r>
            <a:r>
              <a:rPr lang="en-GB" sz="1600"/>
              <a:t>recent</a:t>
            </a:r>
            <a:r>
              <a:rPr lang="en-GB" sz="1600"/>
              <a:t> literature, with methods aiming for efficiency such that video is more reasonable to consider during the project.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Approach</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Use Object Detection models to </a:t>
            </a:r>
            <a:r>
              <a:rPr lang="en-GB" sz="1500"/>
              <a:t>identify</a:t>
            </a:r>
            <a:r>
              <a:rPr lang="en-GB" sz="1500"/>
              <a:t> priority objects within the scene (people, vehicles, license plates).</a:t>
            </a:r>
            <a:endParaRPr sz="1500"/>
          </a:p>
          <a:p>
            <a:pPr indent="-311150" lvl="0" marL="457200" rtl="0" algn="l">
              <a:spcBef>
                <a:spcPts val="1200"/>
              </a:spcBef>
              <a:spcAft>
                <a:spcPts val="0"/>
              </a:spcAft>
              <a:buSzPts val="1300"/>
              <a:buChar char="-"/>
            </a:pPr>
            <a:r>
              <a:rPr lang="en-GB" sz="1300"/>
              <a:t>License Plate Detection Model: Detection model specifically trained to find license plates within an image. With this model, we gain more information </a:t>
            </a:r>
            <a:endParaRPr sz="1300"/>
          </a:p>
          <a:p>
            <a:pPr indent="-311150" lvl="0" marL="457200" rtl="0" algn="l">
              <a:spcBef>
                <a:spcPts val="0"/>
              </a:spcBef>
              <a:spcAft>
                <a:spcPts val="0"/>
              </a:spcAft>
              <a:buSzPts val="1300"/>
              <a:buChar char="-"/>
            </a:pPr>
            <a:r>
              <a:rPr lang="en-GB" sz="1300"/>
              <a:t>YOLO Object Detection Model: Versatile and efficient object detection model capable of identifying a wide range of object classes.</a:t>
            </a:r>
            <a:endParaRPr sz="1300"/>
          </a:p>
          <a:p>
            <a:pPr indent="0" lvl="0" marL="0" rtl="0" algn="l">
              <a:spcBef>
                <a:spcPts val="1200"/>
              </a:spcBef>
              <a:spcAft>
                <a:spcPts val="0"/>
              </a:spcAft>
              <a:buNone/>
            </a:pPr>
            <a:r>
              <a:rPr lang="en-GB" sz="1500"/>
              <a:t>Apply computer vision techniques to determine approximate distance </a:t>
            </a:r>
            <a:r>
              <a:rPr lang="en-GB" sz="1500"/>
              <a:t>between the camera and the objects.</a:t>
            </a:r>
            <a:endParaRPr sz="1500"/>
          </a:p>
          <a:p>
            <a:pPr indent="0" lvl="0" marL="0" rtl="0" algn="l">
              <a:spcBef>
                <a:spcPts val="1200"/>
              </a:spcBef>
              <a:spcAft>
                <a:spcPts val="1200"/>
              </a:spcAft>
              <a:buNone/>
            </a:pPr>
            <a:r>
              <a:rPr lang="en-GB" sz="1500"/>
              <a:t>Approximate the distance between the 2 objects once the distance between the objects and camera is known</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 Detection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Use the pre-trained YOLOv8 model to </a:t>
            </a:r>
            <a:r>
              <a:rPr lang="en-GB" sz="1500"/>
              <a:t>perform</a:t>
            </a:r>
            <a:r>
              <a:rPr lang="en-GB" sz="1500"/>
              <a:t> object detection.</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GB" sz="1500"/>
              <a:t>We have defined classes to include only person and bicycle.</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GB" sz="1500"/>
              <a:t>A pre-trained license plate detector model is used to detect license plate on the vehicles.</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GB" sz="1500"/>
              <a:t>Once the cyclist and license plate is detected we can then approximate their location.</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Distance Estimation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Once we have </a:t>
            </a:r>
            <a:r>
              <a:rPr lang="en-GB" sz="1500"/>
              <a:t>detected</a:t>
            </a:r>
            <a:r>
              <a:rPr lang="en-GB" sz="1500"/>
              <a:t> the necessary objects, we can proceed in approximating the distance between the camera and the detected objects.</a:t>
            </a:r>
            <a:endParaRPr sz="1500"/>
          </a:p>
          <a:p>
            <a:pPr indent="-323850" lvl="0" marL="457200" rtl="0" algn="l">
              <a:spcBef>
                <a:spcPts val="0"/>
              </a:spcBef>
              <a:spcAft>
                <a:spcPts val="0"/>
              </a:spcAft>
              <a:buSzPts val="1500"/>
              <a:buChar char="-"/>
            </a:pPr>
            <a:r>
              <a:rPr lang="en-GB" sz="1500"/>
              <a:t>To determine the distance we can utilize triangle </a:t>
            </a:r>
            <a:r>
              <a:rPr lang="en-GB" sz="1500"/>
              <a:t>similarity</a:t>
            </a:r>
            <a:r>
              <a:rPr lang="en-GB" sz="1500"/>
              <a:t>. We need known object width, perceived object width, and focal length.</a:t>
            </a:r>
            <a:endParaRPr sz="1500"/>
          </a:p>
          <a:p>
            <a:pPr indent="-323850" lvl="0" marL="457200" rtl="0" algn="l">
              <a:spcBef>
                <a:spcPts val="0"/>
              </a:spcBef>
              <a:spcAft>
                <a:spcPts val="0"/>
              </a:spcAft>
              <a:buSzPts val="1500"/>
              <a:buChar char="-"/>
            </a:pPr>
            <a:r>
              <a:rPr lang="en-GB" sz="1500"/>
              <a:t>To calculate focal length we use this formula: </a:t>
            </a:r>
            <a:endParaRPr sz="1500"/>
          </a:p>
          <a:p>
            <a:pPr indent="0" lvl="0" marL="457200" rtl="0" algn="l">
              <a:spcBef>
                <a:spcPts val="1200"/>
              </a:spcBef>
              <a:spcAft>
                <a:spcPts val="0"/>
              </a:spcAft>
              <a:buNone/>
            </a:pPr>
            <a:r>
              <a:rPr i="1" lang="en-GB" sz="1500"/>
              <a:t>F = (P x D) / W</a:t>
            </a:r>
            <a:endParaRPr i="1" sz="1500"/>
          </a:p>
          <a:p>
            <a:pPr indent="0" lvl="0" marL="457200" rtl="0" algn="l">
              <a:spcBef>
                <a:spcPts val="1200"/>
              </a:spcBef>
              <a:spcAft>
                <a:spcPts val="0"/>
              </a:spcAft>
              <a:buNone/>
            </a:pPr>
            <a:r>
              <a:rPr lang="en-GB" sz="1500"/>
              <a:t>P = pixel width,   D = known distance,   W = known object width</a:t>
            </a:r>
            <a:endParaRPr sz="1500"/>
          </a:p>
          <a:p>
            <a:pPr indent="-323850" lvl="0" marL="457200" rtl="0" algn="l">
              <a:spcBef>
                <a:spcPts val="1200"/>
              </a:spcBef>
              <a:spcAft>
                <a:spcPts val="0"/>
              </a:spcAft>
              <a:buSzPts val="1500"/>
              <a:buChar char="-"/>
            </a:pPr>
            <a:r>
              <a:rPr lang="en-GB" sz="1500"/>
              <a:t>Once we have the focal length we can now calculate distance with this </a:t>
            </a:r>
            <a:r>
              <a:rPr lang="en-GB" sz="1500"/>
              <a:t>rearranged</a:t>
            </a:r>
            <a:r>
              <a:rPr lang="en-GB" sz="1500"/>
              <a:t> formula:</a:t>
            </a:r>
            <a:endParaRPr sz="1500"/>
          </a:p>
          <a:p>
            <a:pPr indent="0" lvl="0" marL="457200" rtl="0" algn="l">
              <a:spcBef>
                <a:spcPts val="1200"/>
              </a:spcBef>
              <a:spcAft>
                <a:spcPts val="1200"/>
              </a:spcAft>
              <a:buNone/>
            </a:pPr>
            <a:r>
              <a:rPr i="1" lang="en-GB" sz="1500"/>
              <a:t>D = (W x F) / P</a:t>
            </a:r>
            <a:endParaRPr i="1"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Distance Estimation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Once the distance from camera to object is determined, we can now estimate the distance between the cyclist and vehicle.</a:t>
            </a:r>
            <a:endParaRPr sz="1500"/>
          </a:p>
          <a:p>
            <a:pPr indent="0" lvl="0" marL="457200" rtl="0" algn="l">
              <a:spcBef>
                <a:spcPts val="1200"/>
              </a:spcBef>
              <a:spcAft>
                <a:spcPts val="0"/>
              </a:spcAft>
              <a:buNone/>
            </a:pPr>
            <a:r>
              <a:t/>
            </a:r>
            <a:endParaRPr sz="200"/>
          </a:p>
          <a:p>
            <a:pPr indent="-323850" lvl="0" marL="457200" rtl="0" algn="l">
              <a:spcBef>
                <a:spcPts val="1200"/>
              </a:spcBef>
              <a:spcAft>
                <a:spcPts val="0"/>
              </a:spcAft>
              <a:buSzPts val="1500"/>
              <a:buChar char="-"/>
            </a:pPr>
            <a:r>
              <a:rPr lang="en-GB" sz="1500"/>
              <a:t>To determine the distance between 2 </a:t>
            </a:r>
            <a:r>
              <a:rPr lang="en-GB" sz="1500"/>
              <a:t>objects more accurately, we take the FOV angle of the footage into account.</a:t>
            </a:r>
            <a:endParaRPr sz="1500"/>
          </a:p>
          <a:p>
            <a:pPr indent="0" lvl="0" marL="457200" rtl="0" algn="l">
              <a:spcBef>
                <a:spcPts val="1200"/>
              </a:spcBef>
              <a:spcAft>
                <a:spcPts val="0"/>
              </a:spcAft>
              <a:buNone/>
            </a:pPr>
            <a:r>
              <a:t/>
            </a:r>
            <a:endParaRPr sz="200"/>
          </a:p>
          <a:p>
            <a:pPr indent="-323850" lvl="0" marL="457200" rtl="0" algn="l">
              <a:spcBef>
                <a:spcPts val="1200"/>
              </a:spcBef>
              <a:spcAft>
                <a:spcPts val="0"/>
              </a:spcAft>
              <a:buSzPts val="1500"/>
              <a:buChar char="-"/>
            </a:pPr>
            <a:r>
              <a:rPr lang="en-GB" sz="1500"/>
              <a:t>We can use the cosine rule to calculate the distance between 2 objects.</a:t>
            </a:r>
            <a:endParaRPr sz="1500"/>
          </a:p>
          <a:p>
            <a:pPr indent="457200" lvl="0" marL="0" rtl="0" algn="l">
              <a:spcBef>
                <a:spcPts val="1200"/>
              </a:spcBef>
              <a:spcAft>
                <a:spcPts val="1200"/>
              </a:spcAft>
              <a:buNone/>
            </a:pPr>
            <a:r>
              <a:rPr lang="en-GB" sz="1500"/>
              <a:t>Cosine Rule: </a:t>
            </a:r>
            <a:endParaRPr sz="1500"/>
          </a:p>
        </p:txBody>
      </p:sp>
      <p:pic>
        <p:nvPicPr>
          <p:cNvPr id="92" name="Google Shape;92;p19"/>
          <p:cNvPicPr preferRelativeResize="0"/>
          <p:nvPr/>
        </p:nvPicPr>
        <p:blipFill>
          <a:blip r:embed="rId3">
            <a:alphaModFix/>
          </a:blip>
          <a:stretch>
            <a:fillRect/>
          </a:stretch>
        </p:blipFill>
        <p:spPr>
          <a:xfrm>
            <a:off x="2079450" y="3308975"/>
            <a:ext cx="3086217"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1362600" y="1933200"/>
            <a:ext cx="6418800" cy="1277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200"/>
              <a:t>Code Demonstration for Object Detection and Distance Estimation</a:t>
            </a:r>
            <a:endParaRPr sz="3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 of Depth Estimation Models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Another consideration could be to take a depth estimation model to derive relative distance between objects in a scene. </a:t>
            </a:r>
            <a:endParaRPr/>
          </a:p>
          <a:p>
            <a:pPr indent="-342900" lvl="0" marL="457200" rtl="0" algn="l">
              <a:spcBef>
                <a:spcPts val="0"/>
              </a:spcBef>
              <a:spcAft>
                <a:spcPts val="0"/>
              </a:spcAft>
              <a:buSzPts val="1800"/>
              <a:buChar char="-"/>
            </a:pPr>
            <a:r>
              <a:rPr lang="en-GB"/>
              <a:t>We tested this </a:t>
            </a:r>
            <a:r>
              <a:rPr lang="en-GB"/>
              <a:t>idea</a:t>
            </a:r>
            <a:r>
              <a:rPr lang="en-GB"/>
              <a:t> with the Depth Anything V2 model, which highlighted its accuracy and efficiency in comparison to other models. Several models can be used, ranging from 25 Million to 1.3 Billion parameters, depending on the necessity.</a:t>
            </a:r>
            <a:endParaRPr/>
          </a:p>
          <a:p>
            <a:pPr indent="-342900" lvl="0" marL="457200" rtl="0" algn="l">
              <a:spcBef>
                <a:spcPts val="0"/>
              </a:spcBef>
              <a:spcAft>
                <a:spcPts val="0"/>
              </a:spcAft>
              <a:buSzPts val="1800"/>
              <a:buChar char="-"/>
            </a:pPr>
            <a:r>
              <a:rPr lang="en-GB"/>
              <a:t>We chose the smaller model to ensure minimal impact on performance.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