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embeddedFontLst>
    <p:embeddedFont>
      <p:font typeface="Proxima Nov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061E16C-6BDC-4358-A63F-D9CADBCE9BE9}">
  <a:tblStyle styleId="{9061E16C-6BDC-4358-A63F-D9CADBCE9BE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example, consider 1940s Hollywood film actress Hedy Lamarr.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Some arbitrary details like women inventors, it is actually surprise, but we may not care. Also like Metro-Goldwyn-Mayer contract players, that is so common, just like Obama is the President of United States.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First of all, we need to calculate the article similarity. If would be time consuming if we consider every word in a article. We only select 10 words in each article based on the TFIDF value. Also, we consider the semantic similarity between words.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first factor we consider is surprise. </a:t>
            </a:r>
            <a:r>
              <a:rPr lang="en"/>
              <a:t>Since a category is a collection of articles, our main building block will be a similarity between articles. We denote article-article similarity by sigma a and a bar. A category C is a set of articles. We dene the similarity between an article and a category C as the average similarity between a and the articles of C</a:t>
            </a:r>
            <a:endParaRPr/>
          </a:p>
          <a:p>
            <a:pPr indent="0" lvl="0" marL="0">
              <a:spcBef>
                <a:spcPts val="0"/>
              </a:spcBef>
              <a:spcAft>
                <a:spcPts val="0"/>
              </a:spcAft>
              <a:buNone/>
            </a:pPr>
            <a:r>
              <a:t/>
            </a:r>
            <a:endParaRPr/>
          </a:p>
          <a:p>
            <a:pPr indent="0" lvl="0" marL="0">
              <a:spcBef>
                <a:spcPts val="0"/>
              </a:spcBef>
              <a:spcAft>
                <a:spcPts val="0"/>
              </a:spcAft>
              <a:buNone/>
            </a:pPr>
            <a:r>
              <a:rPr lang="en"/>
              <a:t>Because s</a:t>
            </a:r>
            <a:r>
              <a:rPr lang="en"/>
              <a:t>urprise measures how unusual it is for a given article to belong to a category, </a:t>
            </a:r>
            <a:r>
              <a:rPr lang="en"/>
              <a:t>we define surprise as the inverse of the average similarity.</a:t>
            </a:r>
            <a:endParaRPr/>
          </a:p>
          <a:p>
            <a:pPr indent="0" lvl="0" marL="0">
              <a:spcBef>
                <a:spcPts val="0"/>
              </a:spcBef>
              <a:spcAft>
                <a:spcPts val="0"/>
              </a:spcAft>
              <a:buNone/>
            </a:pPr>
            <a:r>
              <a:t/>
            </a:r>
            <a:endParaRPr/>
          </a:p>
          <a:p>
            <a:pPr indent="0" lvl="0" marL="0">
              <a:spcBef>
                <a:spcPts val="0"/>
              </a:spcBef>
              <a:spcAft>
                <a:spcPts val="0"/>
              </a:spcAft>
              <a:buNone/>
            </a:pPr>
            <a:r>
              <a:rPr lang="en"/>
              <a:t>However, if we only consider surprise, very rare categories may rank high and we may obtain arbitrary details. </a:t>
            </a:r>
            <a:endParaRPr/>
          </a:p>
          <a:p>
            <a:pPr indent="0" lvl="0" marL="0">
              <a:spcBef>
                <a:spcPts val="0"/>
              </a:spcBef>
              <a:spcAft>
                <a:spcPts val="0"/>
              </a:spcAft>
              <a:buNone/>
            </a:pPr>
            <a:r>
              <a:t/>
            </a:r>
            <a:endParaRPr/>
          </a:p>
          <a:p>
            <a:pPr indent="0" lvl="0" marL="0">
              <a:spcBef>
                <a:spcPts val="0"/>
              </a:spcBef>
              <a:spcAft>
                <a:spcPts val="0"/>
              </a:spcAft>
              <a:buNone/>
            </a:pPr>
            <a:r>
              <a:rPr lang="en"/>
              <a:t>So we define the second factor cohesiveness, that is the average similarities between all pairs of articles in a category. But if we only consider cohesiveness, we may obtain some common facts that everyone knows.</a:t>
            </a:r>
            <a:endParaRPr/>
          </a:p>
          <a:p>
            <a:pPr indent="0" lvl="0" marL="0">
              <a:spcBef>
                <a:spcPts val="0"/>
              </a:spcBef>
              <a:spcAft>
                <a:spcPts val="0"/>
              </a:spcAft>
              <a:buNone/>
            </a:pPr>
            <a:r>
              <a:t/>
            </a:r>
            <a:endParaRPr/>
          </a:p>
          <a:p>
            <a:pPr indent="0" lvl="0" marL="0">
              <a:spcBef>
                <a:spcPts val="0"/>
              </a:spcBef>
              <a:spcAft>
                <a:spcPts val="0"/>
              </a:spcAft>
              <a:buNone/>
            </a:pPr>
            <a:r>
              <a:rPr lang="en"/>
              <a:t>So it’s better to choose the multiplication of these two factors to evaluate the worth of a trivia fact.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11" name="Shape 11"/>
          <p:cNvSpPr txBox="1"/>
          <p:nvPr>
            <p:ph type="ctrTitle"/>
          </p:nvPr>
        </p:nvSpPr>
        <p:spPr>
          <a:xfrm>
            <a:off x="510450" y="1676400"/>
            <a:ext cx="8123100" cy="21180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Shape 12"/>
          <p:cNvSpPr txBox="1"/>
          <p:nvPr>
            <p:ph idx="1" type="subTitle"/>
          </p:nvPr>
        </p:nvSpPr>
        <p:spPr>
          <a:xfrm>
            <a:off x="510450" y="4243083"/>
            <a:ext cx="8123100" cy="84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hasCustomPrompt="1" type="title"/>
          </p:nvPr>
        </p:nvSpPr>
        <p:spPr>
          <a:xfrm>
            <a:off x="311700" y="1321967"/>
            <a:ext cx="8520600" cy="25572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Shape 51"/>
          <p:cNvSpPr txBox="1"/>
          <p:nvPr>
            <p:ph idx="1" type="body"/>
          </p:nvPr>
        </p:nvSpPr>
        <p:spPr>
          <a:xfrm>
            <a:off x="311700" y="4095067"/>
            <a:ext cx="8520600" cy="12024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16" name="Shape 16"/>
          <p:cNvSpPr txBox="1"/>
          <p:nvPr>
            <p:ph type="title"/>
          </p:nvPr>
        </p:nvSpPr>
        <p:spPr>
          <a:xfrm>
            <a:off x="510450" y="2743200"/>
            <a:ext cx="8123100" cy="10383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Shape 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Shape 21"/>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Shape 2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Shape 3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701800"/>
            <a:ext cx="57975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Shape 3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10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5994000"/>
            <a:ext cx="468300" cy="0"/>
          </a:xfrm>
          <a:prstGeom prst="straightConnector1">
            <a:avLst/>
          </a:prstGeom>
          <a:noFill/>
          <a:ln cap="flat" cmpd="sng" w="19050">
            <a:solidFill>
              <a:schemeClr val="lt2"/>
            </a:solidFill>
            <a:prstDash val="solid"/>
            <a:round/>
            <a:headEnd len="sm" w="sm" type="none"/>
            <a:tailEnd len="sm" w="sm" type="none"/>
          </a:ln>
        </p:spPr>
      </p:cxnSp>
      <p:sp>
        <p:nvSpPr>
          <p:cNvPr id="41" name="Shape 41"/>
          <p:cNvSpPr txBox="1"/>
          <p:nvPr>
            <p:ph type="title"/>
          </p:nvPr>
        </p:nvSpPr>
        <p:spPr>
          <a:xfrm>
            <a:off x="265500" y="1607767"/>
            <a:ext cx="4045200" cy="20127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3692001"/>
            <a:ext cx="4045200" cy="1794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965600"/>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5649100"/>
            <a:ext cx="5998800" cy="7983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764167"/>
            <a:ext cx="8123100" cy="25107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Automatic Trivia Fact Extraction from Wikipedia</a:t>
            </a:r>
            <a:endParaRPr/>
          </a:p>
        </p:txBody>
      </p:sp>
      <p:sp>
        <p:nvSpPr>
          <p:cNvPr id="60" name="Shape 60"/>
          <p:cNvSpPr txBox="1"/>
          <p:nvPr>
            <p:ph idx="1" type="subTitle"/>
          </p:nvPr>
        </p:nvSpPr>
        <p:spPr>
          <a:xfrm>
            <a:off x="510450" y="4986558"/>
            <a:ext cx="8123100" cy="84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Qiancheng Li, Aniket Bonde</a:t>
            </a:r>
            <a:endParaRPr/>
          </a:p>
          <a:p>
            <a:pPr indent="-381000" lvl="0" marL="457200">
              <a:spcBef>
                <a:spcPts val="0"/>
              </a:spcBef>
              <a:spcAft>
                <a:spcPts val="0"/>
              </a:spcAft>
              <a:buSzPts val="2400"/>
              <a:buChar char="-"/>
            </a:pPr>
            <a:r>
              <a:rPr lang="en"/>
              <a:t>Under Supervision of Prof. Ruihong Huang</a:t>
            </a:r>
            <a:endParaRPr b="1" sz="1700">
              <a:solidFill>
                <a:srgbClr val="555555"/>
              </a:solidFill>
              <a:latin typeface="Arial"/>
              <a:ea typeface="Arial"/>
              <a:cs typeface="Arial"/>
              <a:sym typeface="Arial"/>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idx="1" type="body"/>
          </p:nvPr>
        </p:nvSpPr>
        <p:spPr>
          <a:xfrm>
            <a:off x="5471700" y="0"/>
            <a:ext cx="3672300" cy="6710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Top Surprise:</a:t>
            </a:r>
            <a:endParaRPr b="1"/>
          </a:p>
          <a:p>
            <a:pPr indent="0" lvl="0" marL="0">
              <a:spcBef>
                <a:spcPts val="1600"/>
              </a:spcBef>
              <a:spcAft>
                <a:spcPts val="0"/>
              </a:spcAft>
              <a:buNone/>
            </a:pPr>
            <a:r>
              <a:rPr lang="en"/>
              <a:t>20th-century Austrian people</a:t>
            </a:r>
            <a:endParaRPr/>
          </a:p>
          <a:p>
            <a:pPr indent="0" lvl="0" marL="0">
              <a:spcBef>
                <a:spcPts val="1600"/>
              </a:spcBef>
              <a:spcAft>
                <a:spcPts val="0"/>
              </a:spcAft>
              <a:buNone/>
            </a:pPr>
            <a:r>
              <a:rPr lang="en"/>
              <a:t>Women in technology</a:t>
            </a:r>
            <a:endParaRPr/>
          </a:p>
          <a:p>
            <a:pPr indent="0" lvl="0" marL="0">
              <a:spcBef>
                <a:spcPts val="1600"/>
              </a:spcBef>
              <a:spcAft>
                <a:spcPts val="0"/>
              </a:spcAft>
              <a:buNone/>
            </a:pPr>
            <a:r>
              <a:rPr lang="en"/>
              <a:t>Radio pioneers</a:t>
            </a:r>
            <a:endParaRPr/>
          </a:p>
          <a:p>
            <a:pPr indent="0" lvl="0" marL="0">
              <a:spcBef>
                <a:spcPts val="1600"/>
              </a:spcBef>
              <a:spcAft>
                <a:spcPts val="0"/>
              </a:spcAft>
              <a:buNone/>
            </a:pPr>
            <a:r>
              <a:rPr lang="en"/>
              <a:t>American anti-fascists</a:t>
            </a:r>
            <a:endParaRPr/>
          </a:p>
          <a:p>
            <a:pPr indent="0" lvl="0" marL="0">
              <a:spcBef>
                <a:spcPts val="1600"/>
              </a:spcBef>
              <a:spcAft>
                <a:spcPts val="0"/>
              </a:spcAft>
              <a:buNone/>
            </a:pPr>
            <a:r>
              <a:rPr lang="en"/>
              <a:t>American people of Hungarian-Jewish descent</a:t>
            </a:r>
            <a:endParaRPr/>
          </a:p>
          <a:p>
            <a:pPr indent="0" lvl="0" marL="0">
              <a:spcBef>
                <a:spcPts val="1600"/>
              </a:spcBef>
              <a:spcAft>
                <a:spcPts val="0"/>
              </a:spcAft>
              <a:buNone/>
            </a:pPr>
            <a:r>
              <a:rPr b="1" lang="en"/>
              <a:t>Top Cohesiveness:</a:t>
            </a:r>
            <a:endParaRPr b="1"/>
          </a:p>
          <a:p>
            <a:pPr indent="0" lvl="0" marL="0">
              <a:spcBef>
                <a:spcPts val="1600"/>
              </a:spcBef>
              <a:spcAft>
                <a:spcPts val="0"/>
              </a:spcAft>
              <a:buNone/>
            </a:pPr>
            <a:r>
              <a:rPr lang="en"/>
              <a:t>Metro-Goldwyn-Mayer contract players</a:t>
            </a:r>
            <a:endParaRPr/>
          </a:p>
          <a:p>
            <a:pPr indent="0" lvl="0" marL="0">
              <a:spcBef>
                <a:spcPts val="1600"/>
              </a:spcBef>
              <a:spcAft>
                <a:spcPts val="0"/>
              </a:spcAft>
              <a:buNone/>
            </a:pPr>
            <a:r>
              <a:rPr lang="en"/>
              <a:t>Actresses from Vienna</a:t>
            </a:r>
            <a:endParaRPr/>
          </a:p>
          <a:p>
            <a:pPr indent="0" lvl="0" marL="0">
              <a:spcBef>
                <a:spcPts val="1600"/>
              </a:spcBef>
              <a:spcAft>
                <a:spcPts val="0"/>
              </a:spcAft>
              <a:buNone/>
            </a:pPr>
            <a:r>
              <a:rPr lang="en"/>
              <a:t>Austrian film actresses</a:t>
            </a:r>
            <a:endParaRPr/>
          </a:p>
          <a:p>
            <a:pPr indent="0" lvl="0" marL="0">
              <a:spcBef>
                <a:spcPts val="1600"/>
              </a:spcBef>
              <a:spcAft>
                <a:spcPts val="0"/>
              </a:spcAft>
              <a:buNone/>
            </a:pPr>
            <a:r>
              <a:rPr lang="en"/>
              <a:t>20th-century Austrian actresses</a:t>
            </a:r>
            <a:endParaRPr/>
          </a:p>
          <a:p>
            <a:pPr indent="0" lvl="0" marL="0">
              <a:spcBef>
                <a:spcPts val="1600"/>
              </a:spcBef>
              <a:spcAft>
                <a:spcPts val="0"/>
              </a:spcAft>
              <a:buNone/>
            </a:pPr>
            <a:r>
              <a:rPr lang="en"/>
              <a:t>American film actresses</a:t>
            </a:r>
            <a:endParaRPr/>
          </a:p>
          <a:p>
            <a:pPr indent="0" lvl="0" marL="0">
              <a:spcBef>
                <a:spcPts val="1600"/>
              </a:spcBef>
              <a:spcAft>
                <a:spcPts val="1600"/>
              </a:spcAft>
              <a:buNone/>
            </a:pPr>
            <a:r>
              <a:t/>
            </a:r>
            <a:endParaRPr/>
          </a:p>
        </p:txBody>
      </p:sp>
      <p:pic>
        <p:nvPicPr>
          <p:cNvPr id="125" name="Shape 125"/>
          <p:cNvPicPr preferRelativeResize="0"/>
          <p:nvPr/>
        </p:nvPicPr>
        <p:blipFill>
          <a:blip r:embed="rId3">
            <a:alphaModFix/>
          </a:blip>
          <a:stretch>
            <a:fillRect/>
          </a:stretch>
        </p:blipFill>
        <p:spPr>
          <a:xfrm>
            <a:off x="-11" y="0"/>
            <a:ext cx="5471722"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32" name="Shape 132"/>
          <p:cNvPicPr preferRelativeResize="0"/>
          <p:nvPr/>
        </p:nvPicPr>
        <p:blipFill>
          <a:blip r:embed="rId3">
            <a:alphaModFix/>
          </a:blip>
          <a:stretch>
            <a:fillRect/>
          </a:stretch>
        </p:blipFill>
        <p:spPr>
          <a:xfrm>
            <a:off x="0" y="0"/>
            <a:ext cx="9144000" cy="6701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Algorithm</a:t>
            </a:r>
            <a:endParaRPr/>
          </a:p>
          <a:p>
            <a:pPr indent="0" lvl="0" marL="0" rtl="0">
              <a:spcBef>
                <a:spcPts val="0"/>
              </a:spcBef>
              <a:spcAft>
                <a:spcPts val="0"/>
              </a:spcAft>
              <a:buNone/>
            </a:pPr>
            <a:r>
              <a:t/>
            </a:r>
            <a:endParaRPr/>
          </a:p>
        </p:txBody>
      </p:sp>
      <p:sp>
        <p:nvSpPr>
          <p:cNvPr id="138" name="Shape 13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39" name="Shape 139"/>
          <p:cNvPicPr preferRelativeResize="0"/>
          <p:nvPr/>
        </p:nvPicPr>
        <p:blipFill>
          <a:blip r:embed="rId3">
            <a:alphaModFix/>
          </a:blip>
          <a:stretch>
            <a:fillRect/>
          </a:stretch>
        </p:blipFill>
        <p:spPr>
          <a:xfrm>
            <a:off x="311700" y="1607525"/>
            <a:ext cx="8520599" cy="3996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Algorithm</a:t>
            </a:r>
            <a:endParaRPr/>
          </a:p>
          <a:p>
            <a:pPr indent="0" lvl="0" marL="0" rtl="0">
              <a:spcBef>
                <a:spcPts val="0"/>
              </a:spcBef>
              <a:spcAft>
                <a:spcPts val="0"/>
              </a:spcAft>
              <a:buNone/>
            </a:pPr>
            <a:r>
              <a:t/>
            </a:r>
            <a:endParaRPr/>
          </a:p>
        </p:txBody>
      </p:sp>
      <p:sp>
        <p:nvSpPr>
          <p:cNvPr id="145" name="Shape 14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46" name="Shape 146"/>
          <p:cNvPicPr preferRelativeResize="0"/>
          <p:nvPr/>
        </p:nvPicPr>
        <p:blipFill>
          <a:blip r:embed="rId3">
            <a:alphaModFix/>
          </a:blip>
          <a:stretch>
            <a:fillRect/>
          </a:stretch>
        </p:blipFill>
        <p:spPr>
          <a:xfrm>
            <a:off x="925350" y="1536625"/>
            <a:ext cx="7293299" cy="455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Algorithm</a:t>
            </a:r>
            <a:endParaRPr/>
          </a:p>
          <a:p>
            <a:pPr indent="0" lvl="0" marL="0" rtl="0">
              <a:spcBef>
                <a:spcPts val="0"/>
              </a:spcBef>
              <a:spcAft>
                <a:spcPts val="0"/>
              </a:spcAft>
              <a:buNone/>
            </a:pPr>
            <a:r>
              <a:t/>
            </a:r>
            <a:endParaRPr/>
          </a:p>
        </p:txBody>
      </p:sp>
      <p:pic>
        <p:nvPicPr>
          <p:cNvPr id="152" name="Shape 152"/>
          <p:cNvPicPr preferRelativeResize="0"/>
          <p:nvPr/>
        </p:nvPicPr>
        <p:blipFill>
          <a:blip r:embed="rId3">
            <a:alphaModFix/>
          </a:blip>
          <a:stretch>
            <a:fillRect/>
          </a:stretch>
        </p:blipFill>
        <p:spPr>
          <a:xfrm>
            <a:off x="1240165" y="1472075"/>
            <a:ext cx="6663671" cy="4555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Algorithm</a:t>
            </a:r>
            <a:endParaRPr/>
          </a:p>
        </p:txBody>
      </p:sp>
      <p:sp>
        <p:nvSpPr>
          <p:cNvPr id="158" name="Shape 15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59" name="Shape 159"/>
          <p:cNvPicPr preferRelativeResize="0"/>
          <p:nvPr/>
        </p:nvPicPr>
        <p:blipFill>
          <a:blip r:embed="rId3">
            <a:alphaModFix/>
          </a:blip>
          <a:stretch>
            <a:fillRect/>
          </a:stretch>
        </p:blipFill>
        <p:spPr>
          <a:xfrm>
            <a:off x="311700" y="1536625"/>
            <a:ext cx="8520600" cy="387559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 Barack Obama for example </a:t>
            </a:r>
            <a:endParaRPr/>
          </a:p>
        </p:txBody>
      </p:sp>
      <p:graphicFrame>
        <p:nvGraphicFramePr>
          <p:cNvPr id="165" name="Shape 165"/>
          <p:cNvGraphicFramePr/>
          <p:nvPr/>
        </p:nvGraphicFramePr>
        <p:xfrm>
          <a:off x="553650" y="1116275"/>
          <a:ext cx="3000000" cy="3000000"/>
        </p:xfrm>
        <a:graphic>
          <a:graphicData uri="http://schemas.openxmlformats.org/drawingml/2006/table">
            <a:tbl>
              <a:tblPr>
                <a:noFill/>
                <a:tableStyleId>{9061E16C-6BDC-4358-A63F-D9CADBCE9BE9}</a:tableStyleId>
              </a:tblPr>
              <a:tblGrid>
                <a:gridCol w="3816250"/>
                <a:gridCol w="3816250"/>
              </a:tblGrid>
              <a:tr h="355700">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Punahou School alumni</a:t>
                      </a:r>
                      <a:endParaRPr sz="1200"/>
                    </a:p>
                  </a:txBody>
                  <a:tcPr marT="91425" marB="91425" marR="91425" marL="91425"/>
                </a:tc>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1.3387910646917047</a:t>
                      </a:r>
                      <a:endParaRPr sz="1200"/>
                    </a:p>
                  </a:txBody>
                  <a:tcPr marT="91425" marB="91425" marR="91425" marL="91425"/>
                </a:tc>
              </a:tr>
              <a:tr h="519750">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Grammy Award winners</a:t>
                      </a:r>
                      <a:endParaRPr sz="1200"/>
                    </a:p>
                  </a:txBody>
                  <a:tcPr marT="91425" marB="91425" marR="91425" marL="91425"/>
                </a:tc>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1.2859668279303453</a:t>
                      </a:r>
                      <a:endParaRPr sz="1200">
                        <a:highlight>
                          <a:srgbClr val="FFFFFF"/>
                        </a:highlight>
                        <a:latin typeface="Courier New"/>
                        <a:ea typeface="Courier New"/>
                        <a:cs typeface="Courier New"/>
                        <a:sym typeface="Courier New"/>
                      </a:endParaRPr>
                    </a:p>
                    <a:p>
                      <a:pPr indent="0" lvl="0" marL="0">
                        <a:spcBef>
                          <a:spcPts val="0"/>
                        </a:spcBef>
                        <a:spcAft>
                          <a:spcPts val="0"/>
                        </a:spcAft>
                        <a:buNone/>
                      </a:pPr>
                      <a:r>
                        <a:t/>
                      </a:r>
                      <a:endParaRPr sz="1200"/>
                    </a:p>
                  </a:txBody>
                  <a:tcPr marT="91425" marB="91425" marR="91425" marL="91425"/>
                </a:tc>
              </a:tr>
              <a:tr h="519750">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American Nobel laureates</a:t>
                      </a:r>
                      <a:endParaRPr sz="1200">
                        <a:highlight>
                          <a:srgbClr val="FFFFFF"/>
                        </a:highlight>
                        <a:latin typeface="Courier New"/>
                        <a:ea typeface="Courier New"/>
                        <a:cs typeface="Courier New"/>
                        <a:sym typeface="Courier New"/>
                      </a:endParaRPr>
                    </a:p>
                    <a:p>
                      <a:pPr indent="0" lvl="0" marL="0" rtl="0">
                        <a:spcBef>
                          <a:spcPts val="0"/>
                        </a:spcBef>
                        <a:spcAft>
                          <a:spcPts val="0"/>
                        </a:spcAft>
                        <a:buNone/>
                      </a:pPr>
                      <a:r>
                        <a:t/>
                      </a:r>
                      <a:endParaRPr sz="1200"/>
                    </a:p>
                  </a:txBody>
                  <a:tcPr marT="91425" marB="91425" marR="91425" marL="91425"/>
                </a:tc>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1.2565331843053882</a:t>
                      </a:r>
                      <a:endParaRPr sz="1200">
                        <a:highlight>
                          <a:srgbClr val="FFFFFF"/>
                        </a:highlight>
                        <a:latin typeface="Courier New"/>
                        <a:ea typeface="Courier New"/>
                        <a:cs typeface="Courier New"/>
                        <a:sym typeface="Courier New"/>
                      </a:endParaRPr>
                    </a:p>
                    <a:p>
                      <a:pPr indent="0" lvl="0" marL="0">
                        <a:spcBef>
                          <a:spcPts val="0"/>
                        </a:spcBef>
                        <a:spcAft>
                          <a:spcPts val="0"/>
                        </a:spcAft>
                        <a:buNone/>
                      </a:pPr>
                      <a:r>
                        <a:t/>
                      </a:r>
                      <a:endParaRPr sz="1200"/>
                    </a:p>
                  </a:txBody>
                  <a:tcPr marT="91425" marB="91425" marR="91425" marL="91425"/>
                </a:tc>
              </a:tr>
              <a:tr h="519750">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Nobel Peace Prize laureates</a:t>
                      </a:r>
                      <a:endParaRPr sz="1200">
                        <a:highlight>
                          <a:srgbClr val="FFFFFF"/>
                        </a:highlight>
                        <a:latin typeface="Courier New"/>
                        <a:ea typeface="Courier New"/>
                        <a:cs typeface="Courier New"/>
                        <a:sym typeface="Courier New"/>
                      </a:endParaRPr>
                    </a:p>
                    <a:p>
                      <a:pPr indent="0" lvl="0" marL="0" rtl="0">
                        <a:spcBef>
                          <a:spcPts val="0"/>
                        </a:spcBef>
                        <a:spcAft>
                          <a:spcPts val="0"/>
                        </a:spcAft>
                        <a:buNone/>
                      </a:pPr>
                      <a:r>
                        <a:t/>
                      </a:r>
                      <a:endParaRPr sz="1200"/>
                    </a:p>
                  </a:txBody>
                  <a:tcPr marT="91425" marB="91425" marR="91425" marL="91425"/>
                </a:tc>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1.1786827577086749</a:t>
                      </a:r>
                      <a:endParaRPr sz="1200">
                        <a:highlight>
                          <a:srgbClr val="FFFFFF"/>
                        </a:highlight>
                        <a:latin typeface="Courier New"/>
                        <a:ea typeface="Courier New"/>
                        <a:cs typeface="Courier New"/>
                        <a:sym typeface="Courier New"/>
                      </a:endParaRPr>
                    </a:p>
                    <a:p>
                      <a:pPr indent="0" lvl="0" marL="0">
                        <a:spcBef>
                          <a:spcPts val="0"/>
                        </a:spcBef>
                        <a:spcAft>
                          <a:spcPts val="0"/>
                        </a:spcAft>
                        <a:buNone/>
                      </a:pPr>
                      <a:r>
                        <a:t/>
                      </a:r>
                      <a:endParaRPr sz="1200"/>
                    </a:p>
                  </a:txBody>
                  <a:tcPr marT="91425" marB="91425" marR="91425" marL="91425"/>
                </a:tc>
              </a:tr>
              <a:tr h="519750">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American feminist writers</a:t>
                      </a:r>
                      <a:endParaRPr sz="1200">
                        <a:highlight>
                          <a:srgbClr val="FFFFFF"/>
                        </a:highlight>
                        <a:latin typeface="Courier New"/>
                        <a:ea typeface="Courier New"/>
                        <a:cs typeface="Courier New"/>
                        <a:sym typeface="Courier New"/>
                      </a:endParaRPr>
                    </a:p>
                    <a:p>
                      <a:pPr indent="0" lvl="0" marL="0" rtl="0">
                        <a:spcBef>
                          <a:spcPts val="0"/>
                        </a:spcBef>
                        <a:spcAft>
                          <a:spcPts val="0"/>
                        </a:spcAft>
                        <a:buNone/>
                      </a:pPr>
                      <a:r>
                        <a:t/>
                      </a:r>
                      <a:endParaRPr sz="1200"/>
                    </a:p>
                  </a:txBody>
                  <a:tcPr marT="91425" marB="91425" marR="91425" marL="91425"/>
                </a:tc>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1.1551973277907599</a:t>
                      </a:r>
                      <a:endParaRPr sz="1200">
                        <a:highlight>
                          <a:srgbClr val="FFFFFF"/>
                        </a:highlight>
                        <a:latin typeface="Courier New"/>
                        <a:ea typeface="Courier New"/>
                        <a:cs typeface="Courier New"/>
                        <a:sym typeface="Courier New"/>
                      </a:endParaRPr>
                    </a:p>
                    <a:p>
                      <a:pPr indent="0" lvl="0" marL="0">
                        <a:spcBef>
                          <a:spcPts val="0"/>
                        </a:spcBef>
                        <a:spcAft>
                          <a:spcPts val="0"/>
                        </a:spcAft>
                        <a:buNone/>
                      </a:pPr>
                      <a:r>
                        <a:t/>
                      </a:r>
                      <a:endParaRPr sz="1200"/>
                    </a:p>
                  </a:txBody>
                  <a:tcPr marT="91425" marB="91425" marR="91425" marL="91425"/>
                </a:tc>
              </a:tr>
              <a:tr h="519750">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African-American feminists</a:t>
                      </a:r>
                      <a:endParaRPr sz="1200">
                        <a:highlight>
                          <a:srgbClr val="FFFFFF"/>
                        </a:highlight>
                        <a:latin typeface="Courier New"/>
                        <a:ea typeface="Courier New"/>
                        <a:cs typeface="Courier New"/>
                        <a:sym typeface="Courier New"/>
                      </a:endParaRPr>
                    </a:p>
                    <a:p>
                      <a:pPr indent="0" lvl="0" marL="0">
                        <a:spcBef>
                          <a:spcPts val="0"/>
                        </a:spcBef>
                        <a:spcAft>
                          <a:spcPts val="0"/>
                        </a:spcAft>
                        <a:buNone/>
                      </a:pPr>
                      <a:r>
                        <a:t/>
                      </a:r>
                      <a:endParaRPr sz="1200"/>
                    </a:p>
                  </a:txBody>
                  <a:tcPr marT="91425" marB="91425" marR="91425" marL="91425"/>
                </a:tc>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1.1167987835685782</a:t>
                      </a:r>
                      <a:endParaRPr sz="1200">
                        <a:highlight>
                          <a:srgbClr val="FFFFFF"/>
                        </a:highlight>
                        <a:latin typeface="Courier New"/>
                        <a:ea typeface="Courier New"/>
                        <a:cs typeface="Courier New"/>
                        <a:sym typeface="Courier New"/>
                      </a:endParaRPr>
                    </a:p>
                    <a:p>
                      <a:pPr indent="0" lvl="0" marL="0">
                        <a:spcBef>
                          <a:spcPts val="0"/>
                        </a:spcBef>
                        <a:spcAft>
                          <a:spcPts val="0"/>
                        </a:spcAft>
                        <a:buNone/>
                      </a:pPr>
                      <a:r>
                        <a:t/>
                      </a:r>
                      <a:endParaRPr sz="1200"/>
                    </a:p>
                  </a:txBody>
                  <a:tcPr marT="91425" marB="91425" marR="91425" marL="91425"/>
                </a:tc>
              </a:tr>
              <a:tr h="519750">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American feminists</a:t>
                      </a:r>
                      <a:endParaRPr sz="1200">
                        <a:highlight>
                          <a:srgbClr val="FFFFFF"/>
                        </a:highlight>
                        <a:latin typeface="Courier New"/>
                        <a:ea typeface="Courier New"/>
                        <a:cs typeface="Courier New"/>
                        <a:sym typeface="Courier New"/>
                      </a:endParaRPr>
                    </a:p>
                    <a:p>
                      <a:pPr indent="0" lvl="0" marL="0">
                        <a:spcBef>
                          <a:spcPts val="0"/>
                        </a:spcBef>
                        <a:spcAft>
                          <a:spcPts val="0"/>
                        </a:spcAft>
                        <a:buNone/>
                      </a:pPr>
                      <a:r>
                        <a:t/>
                      </a:r>
                      <a:endParaRPr sz="1200"/>
                    </a:p>
                  </a:txBody>
                  <a:tcPr marT="91425" marB="91425" marR="91425" marL="91425"/>
                </a:tc>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1.0896562059932569</a:t>
                      </a:r>
                      <a:endParaRPr sz="1200">
                        <a:highlight>
                          <a:srgbClr val="FFFFFF"/>
                        </a:highlight>
                        <a:latin typeface="Courier New"/>
                        <a:ea typeface="Courier New"/>
                        <a:cs typeface="Courier New"/>
                        <a:sym typeface="Courier New"/>
                      </a:endParaRPr>
                    </a:p>
                    <a:p>
                      <a:pPr indent="0" lvl="0" marL="0">
                        <a:spcBef>
                          <a:spcPts val="0"/>
                        </a:spcBef>
                        <a:spcAft>
                          <a:spcPts val="0"/>
                        </a:spcAft>
                        <a:buNone/>
                      </a:pPr>
                      <a:r>
                        <a:t/>
                      </a:r>
                      <a:endParaRPr sz="1200"/>
                    </a:p>
                  </a:txBody>
                  <a:tcPr marT="91425" marB="91425" marR="91425" marL="91425"/>
                </a:tc>
              </a:tr>
              <a:tr h="519750">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21st-century American politicians</a:t>
                      </a:r>
                      <a:endParaRPr sz="1200">
                        <a:highlight>
                          <a:srgbClr val="FFFFFF"/>
                        </a:highlight>
                        <a:latin typeface="Courier New"/>
                        <a:ea typeface="Courier New"/>
                        <a:cs typeface="Courier New"/>
                        <a:sym typeface="Courier New"/>
                      </a:endParaRPr>
                    </a:p>
                    <a:p>
                      <a:pPr indent="0" lvl="0" marL="0" rtl="0">
                        <a:spcBef>
                          <a:spcPts val="0"/>
                        </a:spcBef>
                        <a:spcAft>
                          <a:spcPts val="0"/>
                        </a:spcAft>
                        <a:buNone/>
                      </a:pPr>
                      <a:r>
                        <a:t/>
                      </a:r>
                      <a:endParaRPr sz="1200"/>
                    </a:p>
                  </a:txBody>
                  <a:tcPr marT="91425" marB="91425" marR="91425" marL="91425"/>
                </a:tc>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1.0057797842693141</a:t>
                      </a:r>
                      <a:endParaRPr sz="1200">
                        <a:highlight>
                          <a:srgbClr val="FFFFFF"/>
                        </a:highlight>
                        <a:latin typeface="Courier New"/>
                        <a:ea typeface="Courier New"/>
                        <a:cs typeface="Courier New"/>
                        <a:sym typeface="Courier New"/>
                      </a:endParaRPr>
                    </a:p>
                    <a:p>
                      <a:pPr indent="0" lvl="0" marL="0">
                        <a:spcBef>
                          <a:spcPts val="0"/>
                        </a:spcBef>
                        <a:spcAft>
                          <a:spcPts val="0"/>
                        </a:spcAft>
                        <a:buNone/>
                      </a:pPr>
                      <a:r>
                        <a:t/>
                      </a:r>
                      <a:endParaRPr sz="1200"/>
                    </a:p>
                  </a:txBody>
                  <a:tcPr marT="91425" marB="91425" marR="91425" marL="91425"/>
                </a:tc>
              </a:tr>
              <a:tr h="519750">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Democratic Party United States Senators</a:t>
                      </a:r>
                      <a:endParaRPr sz="1200">
                        <a:highlight>
                          <a:srgbClr val="FFFFFF"/>
                        </a:highlight>
                        <a:latin typeface="Courier New"/>
                        <a:ea typeface="Courier New"/>
                        <a:cs typeface="Courier New"/>
                        <a:sym typeface="Courier New"/>
                      </a:endParaRPr>
                    </a:p>
                    <a:p>
                      <a:pPr indent="0" lvl="0" marL="0">
                        <a:spcBef>
                          <a:spcPts val="0"/>
                        </a:spcBef>
                        <a:spcAft>
                          <a:spcPts val="0"/>
                        </a:spcAft>
                        <a:buNone/>
                      </a:pPr>
                      <a:r>
                        <a:t/>
                      </a:r>
                      <a:endParaRPr sz="1200"/>
                    </a:p>
                  </a:txBody>
                  <a:tcPr marT="91425" marB="91425" marR="91425" marL="91425"/>
                </a:tc>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0.99517280067274383</a:t>
                      </a:r>
                      <a:endParaRPr sz="1200">
                        <a:highlight>
                          <a:srgbClr val="FFFFFF"/>
                        </a:highlight>
                        <a:latin typeface="Courier New"/>
                        <a:ea typeface="Courier New"/>
                        <a:cs typeface="Courier New"/>
                        <a:sym typeface="Courier New"/>
                      </a:endParaRPr>
                    </a:p>
                    <a:p>
                      <a:pPr indent="0" lvl="0" marL="0">
                        <a:spcBef>
                          <a:spcPts val="0"/>
                        </a:spcBef>
                        <a:spcAft>
                          <a:spcPts val="0"/>
                        </a:spcAft>
                        <a:buNone/>
                      </a:pPr>
                      <a:r>
                        <a:t/>
                      </a:r>
                      <a:endParaRPr sz="1200"/>
                    </a:p>
                  </a:txBody>
                  <a:tcPr marT="91425" marB="91425" marR="91425" marL="91425"/>
                </a:tc>
              </a:tr>
              <a:tr h="519750">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Harvard Law School alumni</a:t>
                      </a:r>
                      <a:endParaRPr sz="1200">
                        <a:highlight>
                          <a:srgbClr val="FFFFFF"/>
                        </a:highlight>
                        <a:latin typeface="Courier New"/>
                        <a:ea typeface="Courier New"/>
                        <a:cs typeface="Courier New"/>
                        <a:sym typeface="Courier New"/>
                      </a:endParaRPr>
                    </a:p>
                    <a:p>
                      <a:pPr indent="0" lvl="0" marL="0">
                        <a:spcBef>
                          <a:spcPts val="0"/>
                        </a:spcBef>
                        <a:spcAft>
                          <a:spcPts val="0"/>
                        </a:spcAft>
                        <a:buNone/>
                      </a:pPr>
                      <a:r>
                        <a:t/>
                      </a:r>
                      <a:endParaRPr sz="1200"/>
                    </a:p>
                  </a:txBody>
                  <a:tcPr marT="91425" marB="91425" marR="91425" marL="91425"/>
                </a:tc>
                <a:tc>
                  <a:txBody>
                    <a:bodyPr>
                      <a:noAutofit/>
                    </a:bodyPr>
                    <a:lstStyle/>
                    <a:p>
                      <a:pPr indent="0" lvl="0" marL="0" rtl="0">
                        <a:lnSpc>
                          <a:spcPct val="115000"/>
                        </a:lnSpc>
                        <a:spcBef>
                          <a:spcPts val="0"/>
                        </a:spcBef>
                        <a:spcAft>
                          <a:spcPts val="0"/>
                        </a:spcAft>
                        <a:buNone/>
                      </a:pPr>
                      <a:r>
                        <a:rPr lang="en" sz="1200">
                          <a:highlight>
                            <a:srgbClr val="FFFFFF"/>
                          </a:highlight>
                          <a:latin typeface="Courier New"/>
                          <a:ea typeface="Courier New"/>
                          <a:cs typeface="Courier New"/>
                          <a:sym typeface="Courier New"/>
                        </a:rPr>
                        <a:t>0.994574666360582</a:t>
                      </a:r>
                      <a:endParaRPr sz="1200">
                        <a:highlight>
                          <a:srgbClr val="FFFFFF"/>
                        </a:highlight>
                        <a:latin typeface="Courier New"/>
                        <a:ea typeface="Courier New"/>
                        <a:cs typeface="Courier New"/>
                        <a:sym typeface="Courier New"/>
                      </a:endParaRPr>
                    </a:p>
                    <a:p>
                      <a:pPr indent="0" lvl="0" marL="0">
                        <a:spcBef>
                          <a:spcPts val="0"/>
                        </a:spcBef>
                        <a:spcAft>
                          <a:spcPts val="0"/>
                        </a:spcAft>
                        <a:buNone/>
                      </a:pPr>
                      <a:r>
                        <a:t/>
                      </a:r>
                      <a:endParaRPr sz="1200"/>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Evaluation</a:t>
            </a:r>
            <a:endParaRPr/>
          </a:p>
        </p:txBody>
      </p:sp>
      <p:sp>
        <p:nvSpPr>
          <p:cNvPr id="171" name="Shape 17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Wikipedia Trivia Miner (WTM, IJCAI ‘15)</a:t>
            </a:r>
            <a:endParaRPr sz="2200"/>
          </a:p>
          <a:p>
            <a:pPr indent="-368300" lvl="0" marL="457200" rtl="0">
              <a:spcBef>
                <a:spcPts val="0"/>
              </a:spcBef>
              <a:spcAft>
                <a:spcPts val="0"/>
              </a:spcAft>
              <a:buSzPts val="2200"/>
              <a:buChar char="●"/>
            </a:pPr>
            <a:r>
              <a:rPr lang="en" sz="2200"/>
              <a:t>Compared top 5 (Didn’t get 100% overlap)</a:t>
            </a:r>
            <a:endParaRPr sz="2200"/>
          </a:p>
          <a:p>
            <a:pPr indent="-368300" lvl="0" marL="457200" rtl="0">
              <a:spcBef>
                <a:spcPts val="0"/>
              </a:spcBef>
              <a:spcAft>
                <a:spcPts val="0"/>
              </a:spcAft>
              <a:buSzPts val="2200"/>
              <a:buChar char="●"/>
            </a:pPr>
            <a:r>
              <a:rPr lang="en" sz="2200"/>
              <a:t>Due to randomly sampling ‘k’ </a:t>
            </a:r>
            <a:r>
              <a:rPr lang="en" sz="2200"/>
              <a:t>entities</a:t>
            </a:r>
            <a:r>
              <a:rPr lang="en" sz="2200"/>
              <a:t> for a category</a:t>
            </a:r>
            <a:endParaRPr sz="2200"/>
          </a:p>
          <a:p>
            <a:pPr indent="-368300" lvl="0" marL="457200">
              <a:spcBef>
                <a:spcPts val="0"/>
              </a:spcBef>
              <a:spcAft>
                <a:spcPts val="0"/>
              </a:spcAft>
              <a:buSzPts val="2200"/>
              <a:buChar char="●"/>
            </a:pPr>
            <a:r>
              <a:rPr lang="en" sz="2200"/>
              <a:t>Best Way - Run user studies (Not done due to lack of time/</a:t>
            </a:r>
            <a:r>
              <a:rPr lang="en" sz="2200"/>
              <a:t>resources</a:t>
            </a:r>
            <a:r>
              <a:rPr lang="en" sz="2200"/>
              <a:t>)</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a:t>
            </a:r>
            <a:endParaRPr/>
          </a:p>
        </p:txBody>
      </p:sp>
      <p:pic>
        <p:nvPicPr>
          <p:cNvPr id="177" name="Shape 177"/>
          <p:cNvPicPr preferRelativeResize="0"/>
          <p:nvPr/>
        </p:nvPicPr>
        <p:blipFill>
          <a:blip r:embed="rId3">
            <a:alphaModFix/>
          </a:blip>
          <a:stretch>
            <a:fillRect/>
          </a:stretch>
        </p:blipFill>
        <p:spPr>
          <a:xfrm>
            <a:off x="0" y="1555900"/>
            <a:ext cx="9144001" cy="4075801"/>
          </a:xfrm>
          <a:prstGeom prst="rect">
            <a:avLst/>
          </a:prstGeom>
          <a:noFill/>
          <a:ln>
            <a:noFill/>
          </a:ln>
        </p:spPr>
      </p:pic>
      <p:sp>
        <p:nvSpPr>
          <p:cNvPr id="178" name="Shape 178"/>
          <p:cNvSpPr/>
          <p:nvPr/>
        </p:nvSpPr>
        <p:spPr>
          <a:xfrm>
            <a:off x="3204625" y="2831825"/>
            <a:ext cx="1506300" cy="4785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App!</a:t>
            </a:r>
            <a:endParaRPr/>
          </a:p>
        </p:txBody>
      </p:sp>
      <p:pic>
        <p:nvPicPr>
          <p:cNvPr id="184" name="Shape 184"/>
          <p:cNvPicPr preferRelativeResize="0"/>
          <p:nvPr/>
        </p:nvPicPr>
        <p:blipFill>
          <a:blip r:embed="rId3">
            <a:alphaModFix/>
          </a:blip>
          <a:stretch>
            <a:fillRect/>
          </a:stretch>
        </p:blipFill>
        <p:spPr>
          <a:xfrm>
            <a:off x="0" y="1834150"/>
            <a:ext cx="9143998" cy="3898939"/>
          </a:xfrm>
          <a:prstGeom prst="rect">
            <a:avLst/>
          </a:prstGeom>
          <a:noFill/>
          <a:ln>
            <a:noFill/>
          </a:ln>
        </p:spPr>
      </p:pic>
      <p:sp>
        <p:nvSpPr>
          <p:cNvPr id="185" name="Shape 185"/>
          <p:cNvSpPr/>
          <p:nvPr/>
        </p:nvSpPr>
        <p:spPr>
          <a:xfrm>
            <a:off x="1521150" y="2938150"/>
            <a:ext cx="1506300" cy="4785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a:t>
            </a:r>
            <a:endParaRPr/>
          </a:p>
        </p:txBody>
      </p:sp>
      <p:sp>
        <p:nvSpPr>
          <p:cNvPr id="66" name="Shape 6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Web Search is now an exploratory activity</a:t>
            </a:r>
            <a:endParaRPr sz="2200"/>
          </a:p>
          <a:p>
            <a:pPr indent="-368300" lvl="0" marL="457200" rtl="0">
              <a:spcBef>
                <a:spcPts val="0"/>
              </a:spcBef>
              <a:spcAft>
                <a:spcPts val="0"/>
              </a:spcAft>
              <a:buSzPts val="2200"/>
              <a:buChar char="●"/>
            </a:pPr>
            <a:r>
              <a:rPr lang="en" sz="2200"/>
              <a:t>Improving engagement is a key goal</a:t>
            </a:r>
            <a:endParaRPr sz="2200"/>
          </a:p>
          <a:p>
            <a:pPr indent="-368300" lvl="0" marL="457200">
              <a:spcBef>
                <a:spcPts val="0"/>
              </a:spcBef>
              <a:spcAft>
                <a:spcPts val="0"/>
              </a:spcAft>
              <a:buSzPts val="2200"/>
              <a:buChar char="●"/>
            </a:pPr>
            <a:r>
              <a:rPr lang="en" sz="2200"/>
              <a:t>Most </a:t>
            </a:r>
            <a:r>
              <a:rPr lang="en" sz="2200"/>
              <a:t>queries</a:t>
            </a:r>
            <a:r>
              <a:rPr lang="en" sz="2200"/>
              <a:t> are entity related</a:t>
            </a:r>
            <a:endParaRPr sz="2200"/>
          </a:p>
        </p:txBody>
      </p:sp>
      <p:pic>
        <p:nvPicPr>
          <p:cNvPr id="67" name="Shape 67"/>
          <p:cNvPicPr preferRelativeResize="0"/>
          <p:nvPr/>
        </p:nvPicPr>
        <p:blipFill>
          <a:blip r:embed="rId3">
            <a:alphaModFix/>
          </a:blip>
          <a:stretch>
            <a:fillRect/>
          </a:stretch>
        </p:blipFill>
        <p:spPr>
          <a:xfrm>
            <a:off x="2328650" y="2965825"/>
            <a:ext cx="4644501" cy="34815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App!</a:t>
            </a:r>
            <a:endParaRPr/>
          </a:p>
        </p:txBody>
      </p:sp>
      <p:pic>
        <p:nvPicPr>
          <p:cNvPr id="191" name="Shape 191"/>
          <p:cNvPicPr preferRelativeResize="0"/>
          <p:nvPr/>
        </p:nvPicPr>
        <p:blipFill>
          <a:blip r:embed="rId3">
            <a:alphaModFix/>
          </a:blip>
          <a:stretch>
            <a:fillRect/>
          </a:stretch>
        </p:blipFill>
        <p:spPr>
          <a:xfrm>
            <a:off x="152400" y="1686467"/>
            <a:ext cx="8839200" cy="3646170"/>
          </a:xfrm>
          <a:prstGeom prst="rect">
            <a:avLst/>
          </a:prstGeom>
          <a:noFill/>
          <a:ln>
            <a:noFill/>
          </a:ln>
        </p:spPr>
      </p:pic>
      <p:sp>
        <p:nvSpPr>
          <p:cNvPr id="192" name="Shape 192"/>
          <p:cNvSpPr/>
          <p:nvPr/>
        </p:nvSpPr>
        <p:spPr>
          <a:xfrm>
            <a:off x="1432525" y="2707775"/>
            <a:ext cx="1506300" cy="4785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App!</a:t>
            </a:r>
            <a:endParaRPr/>
          </a:p>
        </p:txBody>
      </p:sp>
      <p:pic>
        <p:nvPicPr>
          <p:cNvPr id="198" name="Shape 198"/>
          <p:cNvPicPr preferRelativeResize="0"/>
          <p:nvPr/>
        </p:nvPicPr>
        <p:blipFill>
          <a:blip r:embed="rId3">
            <a:alphaModFix/>
          </a:blip>
          <a:stretch>
            <a:fillRect/>
          </a:stretch>
        </p:blipFill>
        <p:spPr>
          <a:xfrm>
            <a:off x="152400" y="1650717"/>
            <a:ext cx="8839200" cy="35565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App!</a:t>
            </a:r>
            <a:endParaRPr/>
          </a:p>
        </p:txBody>
      </p:sp>
      <p:pic>
        <p:nvPicPr>
          <p:cNvPr id="204" name="Shape 204"/>
          <p:cNvPicPr preferRelativeResize="0"/>
          <p:nvPr/>
        </p:nvPicPr>
        <p:blipFill>
          <a:blip r:embed="rId3">
            <a:alphaModFix/>
          </a:blip>
          <a:stretch>
            <a:fillRect/>
          </a:stretch>
        </p:blipFill>
        <p:spPr>
          <a:xfrm>
            <a:off x="152400" y="1451767"/>
            <a:ext cx="8839201" cy="462785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App!</a:t>
            </a:r>
            <a:endParaRPr/>
          </a:p>
        </p:txBody>
      </p:sp>
      <p:pic>
        <p:nvPicPr>
          <p:cNvPr id="210" name="Shape 210"/>
          <p:cNvPicPr preferRelativeResize="0"/>
          <p:nvPr/>
        </p:nvPicPr>
        <p:blipFill>
          <a:blip r:embed="rId3">
            <a:alphaModFix/>
          </a:blip>
          <a:stretch>
            <a:fillRect/>
          </a:stretch>
        </p:blipFill>
        <p:spPr>
          <a:xfrm>
            <a:off x="152400" y="1509267"/>
            <a:ext cx="8839202" cy="444327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216" name="Shape 21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Detect good trivia</a:t>
            </a:r>
            <a:endParaRPr sz="2200"/>
          </a:p>
          <a:p>
            <a:pPr indent="-368300" lvl="0" marL="457200" rtl="0">
              <a:spcBef>
                <a:spcPts val="0"/>
              </a:spcBef>
              <a:spcAft>
                <a:spcPts val="0"/>
              </a:spcAft>
              <a:buSzPts val="2200"/>
              <a:buChar char="●"/>
            </a:pPr>
            <a:r>
              <a:rPr lang="en" sz="2200"/>
              <a:t>Introduced formulation: Surprise, cohesiveness</a:t>
            </a:r>
            <a:endParaRPr sz="2200"/>
          </a:p>
          <a:p>
            <a:pPr indent="-368300" lvl="0" marL="457200">
              <a:spcBef>
                <a:spcPts val="0"/>
              </a:spcBef>
              <a:spcAft>
                <a:spcPts val="0"/>
              </a:spcAft>
              <a:buSzPts val="2200"/>
              <a:buChar char="●"/>
            </a:pPr>
            <a:r>
              <a:rPr lang="en" sz="2200"/>
              <a:t>Increase user engagement</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222" name="Shape 22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Mika, Peter. "Entity search on the web." Proceedings of the 22nd International Conference on World Wide Web. ACM, 2013.</a:t>
            </a:r>
            <a:endParaRPr/>
          </a:p>
          <a:p>
            <a:pPr indent="0" lvl="0" marL="0">
              <a:spcBef>
                <a:spcPts val="1600"/>
              </a:spcBef>
              <a:spcAft>
                <a:spcPts val="0"/>
              </a:spcAft>
              <a:buNone/>
            </a:pPr>
            <a:r>
              <a:rPr lang="en"/>
              <a:t>Tsurel, D., Pelleg, D., Guy, I., Shahaf, D.: Fun facts: automatic trivia fact extraction from wikipedia (2016). arXiv preprint arXiv:1612.03896</a:t>
            </a:r>
            <a:endParaRPr/>
          </a:p>
          <a:p>
            <a:pPr indent="0" lvl="0" marL="0">
              <a:spcBef>
                <a:spcPts val="1600"/>
              </a:spcBef>
              <a:spcAft>
                <a:spcPts val="0"/>
              </a:spcAft>
              <a:buNone/>
            </a:pPr>
            <a:r>
              <a:rPr lang="en"/>
              <a:t>Yin, Xiaoxin, and Sarthak Shah. "Building taxonomy of web search intents for name entity queries." Proceedings of the 19th international conference on World wide web. ACM, 2010.</a:t>
            </a:r>
            <a:endParaRPr/>
          </a:p>
          <a:p>
            <a:pPr indent="0" lvl="0" marL="0">
              <a:spcBef>
                <a:spcPts val="1600"/>
              </a:spcBef>
              <a:spcAft>
                <a:spcPts val="0"/>
              </a:spcAft>
              <a:buNone/>
            </a:pPr>
            <a:r>
              <a:rPr lang="en"/>
              <a:t>Sergey Chernov, Tereza Iofciu, Wolfgang Nejdl, and Xuan Zhou. Extracting semantics relationships between Wikipedia categories. SemWiki, 206, 2006.</a:t>
            </a:r>
            <a:endParaRPr/>
          </a:p>
          <a:p>
            <a:pPr indent="0" lvl="0" marL="0">
              <a:spcBef>
                <a:spcPts val="1600"/>
              </a:spcBef>
              <a:spcAft>
                <a:spcPts val="1600"/>
              </a:spcAft>
              <a:buNone/>
            </a:pPr>
            <a:r>
              <a:rPr lang="en"/>
              <a:t>Abhay Prakash, Manoj K. Chinnakotla, Dhaval Patel, and Puneet Garg. Did you know?: Mining interesting trivia for entities from wikipedia. In Proceedings of the 24th International Conference on Artificial Intelligence, IJCAI'15, pages 3164--3170. AAAI Press, 2015.</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228" name="Shape 22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Matthew Merzbacher. Automatic generation of trivia questions. In International Symposium on Methodologies for Intelligent Systems, pages 123-130.Springer, 2002.</a:t>
            </a:r>
            <a:endParaRPr/>
          </a:p>
          <a:p>
            <a:pPr indent="0" lvl="0" marL="0">
              <a:spcBef>
                <a:spcPts val="1600"/>
              </a:spcBef>
              <a:spcAft>
                <a:spcPts val="0"/>
              </a:spcAft>
              <a:buNone/>
            </a:pPr>
            <a:r>
              <a:rPr lang="en"/>
              <a:t>Marco Baroni, Georgiana Dinu, and Germ ́an Kruszewski. Don’t count, predict! a systematic comparison of context-counting vs. context-predicting semantic vectors. In Proceedings of Association for Computational Linguistics (ACL), volume 1, 2014.</a:t>
            </a:r>
            <a:endParaRPr/>
          </a:p>
          <a:p>
            <a:pPr indent="0" lvl="0" marL="0">
              <a:spcBef>
                <a:spcPts val="1600"/>
              </a:spcBef>
              <a:spcAft>
                <a:spcPts val="0"/>
              </a:spcAft>
              <a:buNone/>
            </a:pPr>
            <a:r>
              <a:rPr lang="en"/>
              <a:t>Tom Kenter and Maarten de Rijke. Short text similarity with word embeddings. In Proceedings of the 4th ACM International on Conference on 353 Information and Knowledge Management, CIKM ’15, pages 1411–1420, New York, NY, USA, 2015. ACM.</a:t>
            </a:r>
            <a:endParaRPr/>
          </a:p>
          <a:p>
            <a:pPr indent="0" lvl="0" marL="0" rtl="0">
              <a:spcBef>
                <a:spcPts val="1600"/>
              </a:spcBef>
              <a:spcAft>
                <a:spcPts val="1600"/>
              </a:spcAft>
              <a:buNone/>
            </a:pPr>
            <a:r>
              <a:rPr lang="en"/>
              <a:t>Tom Kenter and Maarten de Rijke. Short text similarity with word embeddings. In Proceedings of the 4th ACM International on Conference on 353 Information and Knowledge Management, CIKM ’15, pages 1411–1420, New York, NY, USA, 2015. ACM.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t>
            </a:r>
            <a:r>
              <a:rPr lang="en"/>
              <a:t>Contribution</a:t>
            </a:r>
            <a:endParaRPr/>
          </a:p>
        </p:txBody>
      </p:sp>
      <p:sp>
        <p:nvSpPr>
          <p:cNvPr id="73" name="Shape 7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rPr lang="en"/>
              <a:t>					 </a:t>
            </a:r>
            <a:r>
              <a:rPr b="1" lang="en" sz="1400">
                <a:solidFill>
                  <a:srgbClr val="000000"/>
                </a:solidFill>
              </a:rPr>
              <a:t>Did you know? </a:t>
            </a:r>
            <a:r>
              <a:rPr lang="en" sz="1400">
                <a:solidFill>
                  <a:srgbClr val="000000"/>
                </a:solidFill>
              </a:rPr>
              <a:t>Grammy Award winner</a:t>
            </a:r>
            <a:endParaRPr sz="1400">
              <a:solidFill>
                <a:srgbClr val="000000"/>
              </a:solidFill>
            </a:endParaRPr>
          </a:p>
        </p:txBody>
      </p:sp>
      <p:pic>
        <p:nvPicPr>
          <p:cNvPr id="74" name="Shape 74"/>
          <p:cNvPicPr preferRelativeResize="0"/>
          <p:nvPr/>
        </p:nvPicPr>
        <p:blipFill>
          <a:blip r:embed="rId3">
            <a:alphaModFix/>
          </a:blip>
          <a:stretch>
            <a:fillRect/>
          </a:stretch>
        </p:blipFill>
        <p:spPr>
          <a:xfrm>
            <a:off x="2664534" y="1419825"/>
            <a:ext cx="3814928" cy="4256275"/>
          </a:xfrm>
          <a:prstGeom prst="rect">
            <a:avLst/>
          </a:prstGeom>
          <a:noFill/>
          <a:ln>
            <a:noFill/>
          </a:ln>
        </p:spPr>
      </p:pic>
      <p:pic>
        <p:nvPicPr>
          <p:cNvPr id="75" name="Shape 75"/>
          <p:cNvPicPr preferRelativeResize="0"/>
          <p:nvPr/>
        </p:nvPicPr>
        <p:blipFill>
          <a:blip r:embed="rId4">
            <a:alphaModFix/>
          </a:blip>
          <a:stretch>
            <a:fillRect/>
          </a:stretch>
        </p:blipFill>
        <p:spPr>
          <a:xfrm>
            <a:off x="1484300" y="5508325"/>
            <a:ext cx="1057007" cy="76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Wikipedia Category</a:t>
            </a:r>
            <a:endParaRPr/>
          </a:p>
        </p:txBody>
      </p:sp>
      <p:sp>
        <p:nvSpPr>
          <p:cNvPr id="81" name="Shape 8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Natural Language - obstacle of detecting trivia</a:t>
            </a:r>
            <a:endParaRPr sz="2200"/>
          </a:p>
          <a:p>
            <a:pPr indent="-368300" lvl="0" marL="457200" rtl="0">
              <a:spcBef>
                <a:spcPts val="0"/>
              </a:spcBef>
              <a:spcAft>
                <a:spcPts val="0"/>
              </a:spcAft>
              <a:buSzPts val="2200"/>
              <a:buChar char="●"/>
            </a:pPr>
            <a:r>
              <a:rPr lang="en" sz="2200"/>
              <a:t>Wikipedia also has structured information</a:t>
            </a:r>
            <a:endParaRPr sz="2200"/>
          </a:p>
          <a:p>
            <a:pPr indent="-368300" lvl="0" marL="457200">
              <a:spcBef>
                <a:spcPts val="0"/>
              </a:spcBef>
              <a:spcAft>
                <a:spcPts val="0"/>
              </a:spcAft>
              <a:buSzPts val="2200"/>
              <a:buChar char="●"/>
            </a:pPr>
            <a:r>
              <a:rPr b="1" lang="en" sz="2200"/>
              <a:t>Categories: </a:t>
            </a:r>
            <a:r>
              <a:rPr lang="en" sz="2200"/>
              <a:t>set of articles with a shared topic</a:t>
            </a:r>
            <a:endParaRPr sz="2200"/>
          </a:p>
        </p:txBody>
      </p:sp>
      <p:pic>
        <p:nvPicPr>
          <p:cNvPr id="82" name="Shape 82"/>
          <p:cNvPicPr preferRelativeResize="0"/>
          <p:nvPr/>
        </p:nvPicPr>
        <p:blipFill>
          <a:blip r:embed="rId3">
            <a:alphaModFix/>
          </a:blip>
          <a:stretch>
            <a:fillRect/>
          </a:stretch>
        </p:blipFill>
        <p:spPr>
          <a:xfrm>
            <a:off x="0" y="3228430"/>
            <a:ext cx="9144001" cy="20421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Wikipedia Category</a:t>
            </a:r>
            <a:endParaRPr/>
          </a:p>
        </p:txBody>
      </p:sp>
      <p:sp>
        <p:nvSpPr>
          <p:cNvPr id="88" name="Shape 8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2200"/>
          </a:p>
          <a:p>
            <a:pPr indent="0" lvl="0" marL="0" rtl="0">
              <a:spcBef>
                <a:spcPts val="1600"/>
              </a:spcBef>
              <a:spcAft>
                <a:spcPts val="0"/>
              </a:spcAft>
              <a:buNone/>
            </a:pPr>
            <a:r>
              <a:t/>
            </a:r>
            <a:endParaRPr sz="2200"/>
          </a:p>
          <a:p>
            <a:pPr indent="0" lvl="0" marL="0" rtl="0">
              <a:spcBef>
                <a:spcPts val="1600"/>
              </a:spcBef>
              <a:spcAft>
                <a:spcPts val="0"/>
              </a:spcAft>
              <a:buNone/>
            </a:pPr>
            <a:r>
              <a:t/>
            </a:r>
            <a:endParaRPr sz="2200"/>
          </a:p>
          <a:p>
            <a:pPr indent="0" lvl="0" marL="0" rtl="0">
              <a:spcBef>
                <a:spcPts val="1600"/>
              </a:spcBef>
              <a:spcAft>
                <a:spcPts val="0"/>
              </a:spcAft>
              <a:buNone/>
            </a:pPr>
            <a:r>
              <a:t/>
            </a:r>
            <a:endParaRPr sz="2200"/>
          </a:p>
          <a:p>
            <a:pPr indent="-368300" lvl="0" marL="457200" rtl="0">
              <a:spcBef>
                <a:spcPts val="1600"/>
              </a:spcBef>
              <a:spcAft>
                <a:spcPts val="0"/>
              </a:spcAft>
              <a:buSzPts val="2200"/>
              <a:buChar char="●"/>
            </a:pPr>
            <a:r>
              <a:rPr lang="en" sz="2200"/>
              <a:t>Rank these categories by how trivia-worthy they are</a:t>
            </a:r>
            <a:endParaRPr sz="2200"/>
          </a:p>
          <a:p>
            <a:pPr indent="-368300" lvl="0" marL="457200" rtl="0">
              <a:spcBef>
                <a:spcPts val="0"/>
              </a:spcBef>
              <a:spcAft>
                <a:spcPts val="0"/>
              </a:spcAft>
              <a:buSzPts val="2200"/>
              <a:buChar char="●"/>
            </a:pPr>
            <a:r>
              <a:rPr b="1" lang="en" sz="2200"/>
              <a:t>Challenge: </a:t>
            </a:r>
            <a:r>
              <a:rPr lang="en" sz="2200"/>
              <a:t>Formalize notion of trivia-worthy</a:t>
            </a:r>
            <a:endParaRPr sz="2200"/>
          </a:p>
        </p:txBody>
      </p:sp>
      <p:pic>
        <p:nvPicPr>
          <p:cNvPr id="89" name="Shape 89"/>
          <p:cNvPicPr preferRelativeResize="0"/>
          <p:nvPr/>
        </p:nvPicPr>
        <p:blipFill>
          <a:blip r:embed="rId3">
            <a:alphaModFix/>
          </a:blip>
          <a:stretch>
            <a:fillRect/>
          </a:stretch>
        </p:blipFill>
        <p:spPr>
          <a:xfrm>
            <a:off x="0" y="1536630"/>
            <a:ext cx="9144001" cy="20421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5" name="Shape 9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96" name="Shape 96"/>
          <p:cNvPicPr preferRelativeResize="0"/>
          <p:nvPr/>
        </p:nvPicPr>
        <p:blipFill>
          <a:blip r:embed="rId3">
            <a:alphaModFix/>
          </a:blip>
          <a:stretch>
            <a:fillRect/>
          </a:stretch>
        </p:blipFill>
        <p:spPr>
          <a:xfrm>
            <a:off x="0" y="482925"/>
            <a:ext cx="9144000" cy="60601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Not All Facts Are Trivia</a:t>
            </a:r>
            <a:endParaRPr/>
          </a:p>
        </p:txBody>
      </p:sp>
      <p:sp>
        <p:nvSpPr>
          <p:cNvPr id="102" name="Shape 10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Obama was a US president</a:t>
            </a:r>
            <a:endParaRPr sz="2200"/>
          </a:p>
          <a:p>
            <a:pPr indent="-368300" lvl="0" marL="457200" rtl="0">
              <a:spcBef>
                <a:spcPts val="0"/>
              </a:spcBef>
              <a:spcAft>
                <a:spcPts val="0"/>
              </a:spcAft>
              <a:buSzPts val="2200"/>
              <a:buChar char="●"/>
            </a:pPr>
            <a:r>
              <a:rPr lang="en" sz="2200"/>
              <a:t>Obama was born in 1961</a:t>
            </a:r>
            <a:endParaRPr sz="2200"/>
          </a:p>
          <a:p>
            <a:pPr indent="-368300" lvl="0" marL="457200" rtl="0">
              <a:spcBef>
                <a:spcPts val="0"/>
              </a:spcBef>
              <a:spcAft>
                <a:spcPts val="0"/>
              </a:spcAft>
              <a:buSzPts val="2200"/>
              <a:buChar char="●"/>
            </a:pPr>
            <a:r>
              <a:rPr lang="en" sz="2200"/>
              <a:t>Obama won a Grammy award</a:t>
            </a:r>
            <a:endParaRPr sz="2200"/>
          </a:p>
        </p:txBody>
      </p:sp>
      <p:pic>
        <p:nvPicPr>
          <p:cNvPr id="103" name="Shape 103"/>
          <p:cNvPicPr preferRelativeResize="0"/>
          <p:nvPr/>
        </p:nvPicPr>
        <p:blipFill>
          <a:blip r:embed="rId3">
            <a:alphaModFix/>
          </a:blip>
          <a:stretch>
            <a:fillRect/>
          </a:stretch>
        </p:blipFill>
        <p:spPr>
          <a:xfrm>
            <a:off x="4846188" y="1823500"/>
            <a:ext cx="3667125" cy="398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Architecture</a:t>
            </a:r>
            <a:endParaRPr/>
          </a:p>
        </p:txBody>
      </p:sp>
      <p:pic>
        <p:nvPicPr>
          <p:cNvPr id="109" name="Shape 109"/>
          <p:cNvPicPr preferRelativeResize="0"/>
          <p:nvPr/>
        </p:nvPicPr>
        <p:blipFill>
          <a:blip r:embed="rId3">
            <a:alphaModFix/>
          </a:blip>
          <a:stretch>
            <a:fillRect/>
          </a:stretch>
        </p:blipFill>
        <p:spPr>
          <a:xfrm>
            <a:off x="500262" y="1536626"/>
            <a:ext cx="8143477" cy="48596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Trivia Worthy</a:t>
            </a:r>
            <a:endParaRPr/>
          </a:p>
        </p:txBody>
      </p:sp>
      <p:sp>
        <p:nvSpPr>
          <p:cNvPr id="115" name="Shape 11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68300" lvl="0" marL="457200" rtl="0">
              <a:lnSpc>
                <a:spcPct val="100000"/>
              </a:lnSpc>
              <a:spcBef>
                <a:spcPts val="0"/>
              </a:spcBef>
              <a:spcAft>
                <a:spcPts val="0"/>
              </a:spcAft>
              <a:buSzPts val="2200"/>
              <a:buChar char="●"/>
            </a:pPr>
            <a:r>
              <a:rPr lang="en" sz="2200">
                <a:solidFill>
                  <a:schemeClr val="dk1"/>
                </a:solidFill>
              </a:rPr>
              <a:t>Surprise: get people’s attention</a:t>
            </a:r>
            <a:endParaRPr sz="2200">
              <a:solidFill>
                <a:schemeClr val="dk1"/>
              </a:solidFill>
            </a:endParaRPr>
          </a:p>
          <a:p>
            <a:pPr indent="0" lvl="0" marL="0" rtl="0">
              <a:lnSpc>
                <a:spcPct val="100000"/>
              </a:lnSpc>
              <a:spcBef>
                <a:spcPts val="0"/>
              </a:spcBef>
              <a:spcAft>
                <a:spcPts val="0"/>
              </a:spcAft>
              <a:buNone/>
            </a:pPr>
            <a:r>
              <a:t/>
            </a:r>
            <a:endParaRPr sz="2800">
              <a:solidFill>
                <a:schemeClr val="dk1"/>
              </a:solidFill>
            </a:endParaRPr>
          </a:p>
          <a:p>
            <a:pPr indent="0" lvl="0" marL="0" rtl="0">
              <a:lnSpc>
                <a:spcPct val="100000"/>
              </a:lnSpc>
              <a:spcBef>
                <a:spcPts val="0"/>
              </a:spcBef>
              <a:spcAft>
                <a:spcPts val="0"/>
              </a:spcAft>
              <a:buNone/>
            </a:pPr>
            <a:r>
              <a:t/>
            </a:r>
            <a:endParaRPr sz="2800">
              <a:solidFill>
                <a:schemeClr val="dk1"/>
              </a:solidFill>
            </a:endParaRPr>
          </a:p>
          <a:p>
            <a:pPr indent="0" lvl="0" marL="0" rtl="0">
              <a:lnSpc>
                <a:spcPct val="100000"/>
              </a:lnSpc>
              <a:spcBef>
                <a:spcPts val="0"/>
              </a:spcBef>
              <a:spcAft>
                <a:spcPts val="0"/>
              </a:spcAft>
              <a:buNone/>
            </a:pPr>
            <a:r>
              <a:t/>
            </a:r>
            <a:endParaRPr sz="2800">
              <a:solidFill>
                <a:schemeClr val="dk1"/>
              </a:solidFill>
            </a:endParaRPr>
          </a:p>
          <a:p>
            <a:pPr indent="-368300" lvl="0" marL="457200" rtl="0">
              <a:lnSpc>
                <a:spcPct val="100000"/>
              </a:lnSpc>
              <a:spcBef>
                <a:spcPts val="0"/>
              </a:spcBef>
              <a:spcAft>
                <a:spcPts val="0"/>
              </a:spcAft>
              <a:buSzPts val="2200"/>
              <a:buChar char="●"/>
            </a:pPr>
            <a:r>
              <a:rPr lang="en" sz="2200">
                <a:solidFill>
                  <a:schemeClr val="dk1"/>
                </a:solidFill>
              </a:rPr>
              <a:t>Cohesiveness</a:t>
            </a:r>
            <a:endParaRPr sz="2200">
              <a:solidFill>
                <a:schemeClr val="dk1"/>
              </a:solidFill>
            </a:endParaRPr>
          </a:p>
          <a:p>
            <a:pPr indent="0" lvl="0" marL="0" rtl="0">
              <a:lnSpc>
                <a:spcPct val="100000"/>
              </a:lnSpc>
              <a:spcBef>
                <a:spcPts val="0"/>
              </a:spcBef>
              <a:spcAft>
                <a:spcPts val="0"/>
              </a:spcAft>
              <a:buNone/>
            </a:pPr>
            <a:r>
              <a:t/>
            </a:r>
            <a:endParaRPr sz="2800">
              <a:solidFill>
                <a:schemeClr val="dk1"/>
              </a:solidFill>
            </a:endParaRPr>
          </a:p>
          <a:p>
            <a:pPr indent="0" lvl="0" marL="0" rtl="0">
              <a:lnSpc>
                <a:spcPct val="100000"/>
              </a:lnSpc>
              <a:spcBef>
                <a:spcPts val="0"/>
              </a:spcBef>
              <a:spcAft>
                <a:spcPts val="0"/>
              </a:spcAft>
              <a:buNone/>
            </a:pPr>
            <a:r>
              <a:t/>
            </a:r>
            <a:endParaRPr sz="2800">
              <a:solidFill>
                <a:schemeClr val="dk1"/>
              </a:solidFill>
            </a:endParaRPr>
          </a:p>
          <a:p>
            <a:pPr indent="0" lvl="0" marL="0" rtl="0">
              <a:lnSpc>
                <a:spcPct val="100000"/>
              </a:lnSpc>
              <a:spcBef>
                <a:spcPts val="0"/>
              </a:spcBef>
              <a:spcAft>
                <a:spcPts val="0"/>
              </a:spcAft>
              <a:buNone/>
            </a:pPr>
            <a:r>
              <a:t/>
            </a:r>
            <a:endParaRPr sz="2200">
              <a:solidFill>
                <a:schemeClr val="dk1"/>
              </a:solidFill>
            </a:endParaRPr>
          </a:p>
          <a:p>
            <a:pPr indent="-368300" lvl="0" marL="457200" rtl="0">
              <a:lnSpc>
                <a:spcPct val="100000"/>
              </a:lnSpc>
              <a:spcBef>
                <a:spcPts val="0"/>
              </a:spcBef>
              <a:spcAft>
                <a:spcPts val="0"/>
              </a:spcAft>
              <a:buSzPts val="2200"/>
              <a:buChar char="●"/>
            </a:pPr>
            <a:r>
              <a:rPr lang="en" sz="2200">
                <a:solidFill>
                  <a:schemeClr val="dk1"/>
                </a:solidFill>
              </a:rPr>
              <a:t>Trivia Worthy</a:t>
            </a:r>
            <a:endParaRPr sz="2200">
              <a:solidFill>
                <a:schemeClr val="dk1"/>
              </a:solidFill>
            </a:endParaRPr>
          </a:p>
          <a:p>
            <a:pPr indent="0" lvl="0" marL="0" rtl="0">
              <a:lnSpc>
                <a:spcPct val="100000"/>
              </a:lnSpc>
              <a:spcBef>
                <a:spcPts val="0"/>
              </a:spcBef>
              <a:spcAft>
                <a:spcPts val="0"/>
              </a:spcAft>
              <a:buNone/>
            </a:pPr>
            <a:r>
              <a:t/>
            </a:r>
            <a:endParaRPr sz="2800">
              <a:solidFill>
                <a:schemeClr val="dk1"/>
              </a:solidFill>
            </a:endParaRPr>
          </a:p>
          <a:p>
            <a:pPr indent="0" lvl="0" marL="0" rtl="0">
              <a:lnSpc>
                <a:spcPct val="100000"/>
              </a:lnSpc>
              <a:spcBef>
                <a:spcPts val="0"/>
              </a:spcBef>
              <a:spcAft>
                <a:spcPts val="0"/>
              </a:spcAft>
              <a:buNone/>
            </a:pPr>
            <a:r>
              <a:t/>
            </a:r>
            <a:endParaRPr sz="2800">
              <a:solidFill>
                <a:schemeClr val="dk1"/>
              </a:solidFill>
            </a:endParaRPr>
          </a:p>
        </p:txBody>
      </p:sp>
      <p:pic>
        <p:nvPicPr>
          <p:cNvPr id="116" name="Shape 116"/>
          <p:cNvPicPr preferRelativeResize="0"/>
          <p:nvPr/>
        </p:nvPicPr>
        <p:blipFill>
          <a:blip r:embed="rId3">
            <a:alphaModFix/>
          </a:blip>
          <a:stretch>
            <a:fillRect/>
          </a:stretch>
        </p:blipFill>
        <p:spPr>
          <a:xfrm>
            <a:off x="618988" y="2230829"/>
            <a:ext cx="3781425" cy="819150"/>
          </a:xfrm>
          <a:prstGeom prst="rect">
            <a:avLst/>
          </a:prstGeom>
          <a:noFill/>
          <a:ln>
            <a:noFill/>
          </a:ln>
        </p:spPr>
      </p:pic>
      <p:pic>
        <p:nvPicPr>
          <p:cNvPr id="117" name="Shape 117"/>
          <p:cNvPicPr preferRelativeResize="0"/>
          <p:nvPr/>
        </p:nvPicPr>
        <p:blipFill>
          <a:blip r:embed="rId4">
            <a:alphaModFix/>
          </a:blip>
          <a:stretch>
            <a:fillRect/>
          </a:stretch>
        </p:blipFill>
        <p:spPr>
          <a:xfrm>
            <a:off x="4968513" y="2290288"/>
            <a:ext cx="2486025" cy="847725"/>
          </a:xfrm>
          <a:prstGeom prst="rect">
            <a:avLst/>
          </a:prstGeom>
          <a:noFill/>
          <a:ln>
            <a:noFill/>
          </a:ln>
        </p:spPr>
      </p:pic>
      <p:pic>
        <p:nvPicPr>
          <p:cNvPr id="118" name="Shape 118"/>
          <p:cNvPicPr preferRelativeResize="0"/>
          <p:nvPr/>
        </p:nvPicPr>
        <p:blipFill>
          <a:blip r:embed="rId5">
            <a:alphaModFix/>
          </a:blip>
          <a:stretch>
            <a:fillRect/>
          </a:stretch>
        </p:blipFill>
        <p:spPr>
          <a:xfrm>
            <a:off x="2315752" y="3713463"/>
            <a:ext cx="3895498" cy="847725"/>
          </a:xfrm>
          <a:prstGeom prst="rect">
            <a:avLst/>
          </a:prstGeom>
          <a:noFill/>
          <a:ln>
            <a:noFill/>
          </a:ln>
        </p:spPr>
      </p:pic>
      <p:pic>
        <p:nvPicPr>
          <p:cNvPr id="119" name="Shape 119"/>
          <p:cNvPicPr preferRelativeResize="0"/>
          <p:nvPr/>
        </p:nvPicPr>
        <p:blipFill>
          <a:blip r:embed="rId6">
            <a:alphaModFix/>
          </a:blip>
          <a:stretch>
            <a:fillRect/>
          </a:stretch>
        </p:blipFill>
        <p:spPr>
          <a:xfrm>
            <a:off x="1876904" y="5359898"/>
            <a:ext cx="5577650" cy="4637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