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7D6756-6844-4DB8-BBCE-095E770D56E3}">
  <a:tblStyle styleId="{BA7D6756-6844-4DB8-BBCE-095E770D5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h0K6xErmQqCYoy4iMr8sc3O3grLhfniw/view" TargetMode="External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43225" y="18061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Night Fox：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Communication Assistant Application for Paralyzed People based on Eye tracking and Sketch Recognition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703225" y="3297000"/>
            <a:ext cx="81621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" sz="1800"/>
              <a:t>Final project for CSCE 624 Sketch Recognition.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Bing Jiang, Chao Gu, Qiancheng Liu, Aniket Bonde</a:t>
            </a:r>
            <a:r>
              <a:rPr lang="en" sz="1800"/>
              <a:t>, Paul Taele, Tracy Hammond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875" y="357000"/>
            <a:ext cx="1851150" cy="138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49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Stroke Recognition </a:t>
            </a:r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11700" y="1061350"/>
            <a:ext cx="4319100" cy="350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strokes form one sketch for recognition.</a:t>
            </a:r>
          </a:p>
          <a:p>
            <a:pPr indent="-1143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Matching is applied for sketch recognition on this eye-traced stroke to determine which item user was following.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4824900" y="968050"/>
            <a:ext cx="4319100" cy="35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Nomenclature</a:t>
            </a:r>
            <a:r>
              <a:rPr b="1" lang="en"/>
              <a:t>: 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/>
              <a:t>R - Moving right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 - Moving left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 - Moving Up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 - Moving Down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 - Hitting “No” more than “Yes”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Y - Hitting “Yes” more than “No”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Sketch and Button Recognition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023625" y="123725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/>
              <a:t>Templates</a:t>
            </a:r>
            <a:r>
              <a:rPr lang="en" sz="1800">
                <a:solidFill>
                  <a:srgbClr val="000000"/>
                </a:solidFill>
              </a:rPr>
              <a:t>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['D','R','U','L','D'] </a:t>
            </a:r>
            <a:r>
              <a:rPr lang="en" sz="1400"/>
              <a:t>-&gt; </a:t>
            </a:r>
            <a:r>
              <a:rPr lang="en"/>
              <a:t>Item 1</a:t>
            </a:r>
            <a:r>
              <a:rPr lang="en" sz="1400"/>
              <a:t>	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['L','D','R','U','L'] -&gt; Item 2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['R','U','L','D','R</a:t>
            </a:r>
            <a:r>
              <a:rPr lang="en" sz="1400"/>
              <a:t>']</a:t>
            </a:r>
            <a:r>
              <a:rPr lang="en"/>
              <a:t> -&gt; Item 3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['U','L','D','R','U'] </a:t>
            </a:r>
            <a:r>
              <a:rPr lang="en"/>
              <a:t>-&gt; Item 4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[‘</a:t>
            </a:r>
            <a:r>
              <a:rPr lang="en"/>
              <a:t>Y</a:t>
            </a:r>
            <a:r>
              <a:rPr lang="en" sz="1400"/>
              <a:t>’,‘</a:t>
            </a:r>
            <a:r>
              <a:rPr lang="en"/>
              <a:t>Y</a:t>
            </a:r>
            <a:r>
              <a:rPr lang="en" sz="1400"/>
              <a:t>’,‘</a:t>
            </a:r>
            <a:r>
              <a:rPr lang="en"/>
              <a:t>Y</a:t>
            </a:r>
            <a:r>
              <a:rPr lang="en" sz="1400"/>
              <a:t>’,‘</a:t>
            </a:r>
            <a:r>
              <a:rPr lang="en"/>
              <a:t>Y</a:t>
            </a:r>
            <a:r>
              <a:rPr lang="en" sz="1400"/>
              <a:t>’,‘</a:t>
            </a:r>
            <a:r>
              <a:rPr lang="en"/>
              <a:t>Y</a:t>
            </a:r>
            <a:r>
              <a:rPr lang="en" sz="1400"/>
              <a:t>’] </a:t>
            </a:r>
            <a:r>
              <a:rPr lang="en"/>
              <a:t>-&gt; Correct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 sz="1400"/>
              <a:t>[‘</a:t>
            </a:r>
            <a:r>
              <a:rPr lang="en"/>
              <a:t>N</a:t>
            </a:r>
            <a:r>
              <a:rPr lang="en" sz="1400"/>
              <a:t>’,‘N’,‘N’,‘N’,‘N’] </a:t>
            </a:r>
            <a:r>
              <a:rPr lang="en"/>
              <a:t>-&gt; Incorrect</a:t>
            </a: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412025" y="1175800"/>
            <a:ext cx="4474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Hamming Distance between  sketch and Templates are calculated.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If sketch is [‘L’,’L’,’U’,’L’,’D’],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Item 1</a:t>
            </a:r>
            <a:r>
              <a:rPr lang="en"/>
              <a:t> -&gt; </a:t>
            </a:r>
            <a:r>
              <a:rPr lang="en" sz="1400"/>
              <a:t>[</a:t>
            </a:r>
            <a:r>
              <a:rPr lang="en" sz="1400"/>
              <a:t>0</a:t>
            </a:r>
            <a:r>
              <a:rPr lang="en" sz="1400"/>
              <a:t>,</a:t>
            </a:r>
            <a:r>
              <a:rPr lang="en" sz="1400"/>
              <a:t>0</a:t>
            </a:r>
            <a:r>
              <a:rPr lang="en" sz="1400"/>
              <a:t>,</a:t>
            </a:r>
            <a:r>
              <a:rPr lang="en" sz="1400"/>
              <a:t>1</a:t>
            </a:r>
            <a:r>
              <a:rPr lang="en" sz="1400"/>
              <a:t>,</a:t>
            </a:r>
            <a:r>
              <a:rPr lang="en" sz="1400"/>
              <a:t>1</a:t>
            </a:r>
            <a:r>
              <a:rPr lang="en" sz="1400"/>
              <a:t>,</a:t>
            </a:r>
            <a:r>
              <a:rPr lang="en" sz="1400"/>
              <a:t>1</a:t>
            </a:r>
            <a:r>
              <a:rPr lang="en" sz="1400"/>
              <a:t>]</a:t>
            </a:r>
            <a:r>
              <a:rPr lang="en"/>
              <a:t>    </a:t>
            </a:r>
            <a:r>
              <a:rPr lang="en" sz="1400"/>
              <a:t>-&gt; </a:t>
            </a:r>
            <a:r>
              <a:rPr lang="en"/>
              <a:t>Score = 3</a:t>
            </a:r>
            <a:r>
              <a:rPr lang="en" sz="1400"/>
              <a:t> (winner)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Item 2</a:t>
            </a:r>
            <a:r>
              <a:rPr lang="en"/>
              <a:t> -&gt; </a:t>
            </a:r>
            <a:r>
              <a:rPr lang="en" sz="1400"/>
              <a:t>[1,0,</a:t>
            </a:r>
            <a:r>
              <a:rPr lang="en"/>
              <a:t>0</a:t>
            </a:r>
            <a:r>
              <a:rPr lang="en" sz="1400"/>
              <a:t>,0,0]</a:t>
            </a:r>
            <a:r>
              <a:rPr lang="en"/>
              <a:t>    </a:t>
            </a:r>
            <a:r>
              <a:rPr lang="en" sz="1400"/>
              <a:t>-&gt; </a:t>
            </a:r>
            <a:r>
              <a:rPr lang="en"/>
              <a:t>Score = 1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Item 3</a:t>
            </a:r>
            <a:r>
              <a:rPr lang="en"/>
              <a:t> -&gt; </a:t>
            </a:r>
            <a:r>
              <a:rPr lang="en" sz="1400"/>
              <a:t>[0,0,0,0,0]</a:t>
            </a:r>
            <a:r>
              <a:rPr lang="en"/>
              <a:t>    </a:t>
            </a:r>
            <a:r>
              <a:rPr lang="en" sz="1400"/>
              <a:t>-&gt; </a:t>
            </a:r>
            <a:r>
              <a:rPr lang="en"/>
              <a:t>Score = 0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Item 4</a:t>
            </a:r>
            <a:r>
              <a:rPr lang="en"/>
              <a:t> -&gt; </a:t>
            </a:r>
            <a:r>
              <a:rPr lang="en" sz="1400"/>
              <a:t>[0,1,0,0,0]</a:t>
            </a:r>
            <a:r>
              <a:rPr lang="en"/>
              <a:t>    </a:t>
            </a:r>
            <a:r>
              <a:rPr lang="en" sz="1400"/>
              <a:t>-&gt; </a:t>
            </a:r>
            <a:r>
              <a:rPr lang="en"/>
              <a:t>Score = 1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Correct</a:t>
            </a:r>
            <a:r>
              <a:rPr lang="en"/>
              <a:t> -&gt; </a:t>
            </a:r>
            <a:r>
              <a:rPr lang="en" sz="1400"/>
              <a:t>[0,0,0,0,0</a:t>
            </a:r>
            <a:r>
              <a:rPr lang="en" sz="1400"/>
              <a:t>]</a:t>
            </a:r>
            <a:r>
              <a:rPr lang="en"/>
              <a:t>    </a:t>
            </a:r>
            <a:r>
              <a:rPr lang="en" sz="1400"/>
              <a:t>-&gt; </a:t>
            </a:r>
            <a:r>
              <a:rPr lang="en"/>
              <a:t>Score = 0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Incorrect</a:t>
            </a:r>
            <a:r>
              <a:rPr lang="en"/>
              <a:t> -&gt; </a:t>
            </a:r>
            <a:r>
              <a:rPr lang="en" sz="1400"/>
              <a:t>[0,0,0,0,0]</a:t>
            </a:r>
            <a:r>
              <a:rPr lang="en"/>
              <a:t>    </a:t>
            </a:r>
            <a:r>
              <a:rPr lang="en" sz="1400"/>
              <a:t>-&gt; </a:t>
            </a:r>
            <a:r>
              <a:rPr lang="en"/>
              <a:t>Score =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29350" y="792175"/>
            <a:ext cx="8685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lang="en" sz="1800"/>
              <a:t>Experiment Design</a:t>
            </a:r>
            <a:r>
              <a:rPr lang="en" sz="1800"/>
              <a:t> 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Stroke recognition part is tested independently on local server.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The whole design was tested by all group members and randomly selected </a:t>
            </a:r>
            <a:r>
              <a:rPr b="1" lang="en" sz="1400"/>
              <a:t>10 participants</a:t>
            </a:r>
            <a:r>
              <a:rPr lang="en" sz="1400"/>
              <a:t>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No pre-trained data was used.</a:t>
            </a:r>
            <a:r>
              <a:rPr b="1" lang="en" sz="1400"/>
              <a:t> Train eye tracker</a:t>
            </a:r>
            <a:r>
              <a:rPr lang="en" sz="1400"/>
              <a:t> and get</a:t>
            </a:r>
            <a:r>
              <a:rPr b="1" lang="en" sz="1400"/>
              <a:t> </a:t>
            </a:r>
            <a:r>
              <a:rPr b="1" lang="en" sz="1400"/>
              <a:t>familiar</a:t>
            </a:r>
            <a:r>
              <a:rPr lang="en" sz="1400"/>
              <a:t> with the system.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inserted the “</a:t>
            </a:r>
            <a:r>
              <a:rPr b="1" lang="en" sz="1400"/>
              <a:t>alert information</a:t>
            </a:r>
            <a:r>
              <a:rPr lang="en" sz="1400"/>
              <a:t>” after each phase so we can take notes of the result, Then the system continues. But users are </a:t>
            </a:r>
            <a:r>
              <a:rPr b="1" lang="en" sz="1400"/>
              <a:t>not allowed to use mouse or keyboard</a:t>
            </a:r>
            <a:r>
              <a:rPr lang="en" sz="1400"/>
              <a:t>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lang="en" sz="1400"/>
              <a:t>Raw Result </a:t>
            </a:r>
            <a:r>
              <a:rPr lang="en" sz="1400"/>
              <a:t>: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Correct </a:t>
            </a:r>
            <a:r>
              <a:rPr lang="en" sz="1400"/>
              <a:t>sketch recognition results were </a:t>
            </a:r>
            <a:r>
              <a:rPr b="1" lang="en" sz="1400"/>
              <a:t>counted manually</a:t>
            </a:r>
            <a:r>
              <a:rPr lang="en" sz="1400"/>
              <a:t> </a:t>
            </a:r>
            <a:r>
              <a:rPr lang="en" sz="1400"/>
              <a:t>during</a:t>
            </a:r>
            <a:r>
              <a:rPr lang="en" sz="1400"/>
              <a:t> the test.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1 : Sketch Recognition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52032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Recognition accuracy for eye movement</a:t>
            </a:r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Experiment design: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 ideal environment, user is </a:t>
            </a:r>
            <a:r>
              <a:rPr b="1" lang="en" sz="1800"/>
              <a:t>following an item</a:t>
            </a:r>
            <a:r>
              <a:rPr lang="en" sz="1800"/>
              <a:t>, and the system will </a:t>
            </a:r>
            <a:r>
              <a:rPr b="1" lang="en" sz="1800"/>
              <a:t>alert an array of directions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50 experiments, accuracy</a:t>
            </a: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aphicFrame>
        <p:nvGraphicFramePr>
          <p:cNvPr id="178" name="Shape 178"/>
          <p:cNvGraphicFramePr/>
          <p:nvPr/>
        </p:nvGraphicFramePr>
        <p:xfrm>
          <a:off x="5514938" y="20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{BA7D6756-6844-4DB8-BBCE-095E770D56E3}</a:tableStyleId>
              </a:tblPr>
              <a:tblGrid>
                <a:gridCol w="1328300"/>
                <a:gridCol w="1400125"/>
              </a:tblGrid>
              <a:tr h="274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Direction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74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Left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76</a:t>
                      </a:r>
                      <a:r>
                        <a:rPr b="1" lang="en" sz="1100"/>
                        <a:t>%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</a:tr>
              <a:tr h="274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Right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72</a:t>
                      </a:r>
                      <a:r>
                        <a:rPr b="1" lang="en" sz="1100"/>
                        <a:t>%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</a:tr>
              <a:tr h="274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Up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60</a:t>
                      </a:r>
                      <a:r>
                        <a:rPr b="1" lang="en" sz="1100"/>
                        <a:t>%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</a:tr>
              <a:tr h="274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Down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70</a:t>
                      </a:r>
                      <a:r>
                        <a:rPr b="1" lang="en" sz="1100"/>
                        <a:t>%</a:t>
                      </a:r>
                    </a:p>
                  </a:txBody>
                  <a:tcPr marT="91425" marB="91425" marR="91425" marL="91425">
                    <a:solidFill>
                      <a:srgbClr val="CEE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1 : Sketch Recognition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47817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Recognition accuracy for Gaze </a:t>
            </a:r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Experiment design: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 ideal environment, User </a:t>
            </a:r>
            <a:r>
              <a:rPr b="1" lang="en" sz="1800"/>
              <a:t>stare at a button</a:t>
            </a:r>
            <a:r>
              <a:rPr lang="en" sz="1800"/>
              <a:t>, and the system </a:t>
            </a:r>
            <a:r>
              <a:rPr b="1" lang="en" sz="1800"/>
              <a:t>alert array of ‘Y’ or ‘N’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50 experiments, accuracy</a:t>
            </a: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5" name="Shape 185"/>
          <p:cNvGraphicFramePr/>
          <p:nvPr/>
        </p:nvGraphicFramePr>
        <p:xfrm>
          <a:off x="5428038" y="314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{BA7D6756-6844-4DB8-BBCE-095E770D56E3}</a:tableStyleId>
              </a:tblPr>
              <a:tblGrid>
                <a:gridCol w="1364225"/>
                <a:gridCol w="1364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Gaze</a:t>
                      </a: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Continue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82%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Go back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64%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50" y="1395037"/>
            <a:ext cx="2534997" cy="13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2 : System Performance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431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Items movement speed:</a:t>
            </a:r>
          </a:p>
          <a:p>
            <a:pPr indent="-3429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Randomly select a user to test the system when items are running at </a:t>
            </a:r>
            <a:r>
              <a:rPr b="1" lang="en" sz="1800">
                <a:solidFill>
                  <a:srgbClr val="000000"/>
                </a:solidFill>
              </a:rPr>
              <a:t>different speed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 task : </a:t>
            </a:r>
            <a:r>
              <a:rPr b="1" lang="en" sz="1800">
                <a:solidFill>
                  <a:srgbClr val="000000"/>
                </a:solidFill>
              </a:rPr>
              <a:t>select the required items with their eyes</a:t>
            </a:r>
            <a:r>
              <a:rPr lang="en" sz="1800">
                <a:solidFill>
                  <a:srgbClr val="000000"/>
                </a:solidFill>
              </a:rPr>
              <a:t>. 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Accuracy: success without going back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50" y="1776150"/>
            <a:ext cx="4078751" cy="25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2 : System Performance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</a:rPr>
              <a:t>Number of strokes:</a:t>
            </a:r>
          </a:p>
          <a:p>
            <a:pPr indent="-3429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Randomly select a user to test the system when of items are </a:t>
            </a:r>
            <a:r>
              <a:rPr b="1" lang="en" sz="1800">
                <a:solidFill>
                  <a:srgbClr val="000000"/>
                </a:solidFill>
              </a:rPr>
              <a:t>running at different number of strokes</a:t>
            </a: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875" y="1659849"/>
            <a:ext cx="4576350" cy="28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Evaluation 2 : System Performance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14275" y="1135400"/>
            <a:ext cx="5654400" cy="34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Environment:</a:t>
            </a: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Randomly select 10  users to use our application. They are asked to perform </a:t>
            </a:r>
            <a:r>
              <a:rPr b="1" lang="en" sz="1400"/>
              <a:t> two experiments</a:t>
            </a:r>
            <a:r>
              <a:rPr lang="en" sz="1400"/>
              <a:t>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First experiment is under </a:t>
            </a:r>
            <a:r>
              <a:rPr b="1" lang="en" sz="1400"/>
              <a:t>noisy environment</a:t>
            </a:r>
            <a:r>
              <a:rPr lang="en" sz="1400"/>
              <a:t> (Annex library, not bright light, wear glasses, using laptop)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Second experiment is in </a:t>
            </a:r>
            <a:r>
              <a:rPr b="1" lang="en" sz="1400"/>
              <a:t>ideal environment</a:t>
            </a:r>
            <a:r>
              <a:rPr lang="en" sz="1400"/>
              <a:t>, background. (Good lighting,no glasses, a better web camera, good distance in front of camera)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Users task :</a:t>
            </a:r>
            <a:r>
              <a:rPr b="1" lang="en" sz="1400"/>
              <a:t> select the required items </a:t>
            </a:r>
            <a:r>
              <a:rPr lang="en" sz="1400"/>
              <a:t>with their eyes.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Accuracy: success without going back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7" name="Shape 207"/>
          <p:cNvGraphicFramePr/>
          <p:nvPr/>
        </p:nvGraphicFramePr>
        <p:xfrm>
          <a:off x="6229425" y="19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{BA7D6756-6844-4DB8-BBCE-095E770D56E3}</a:tableStyleId>
              </a:tblPr>
              <a:tblGrid>
                <a:gridCol w="1276475"/>
                <a:gridCol w="1276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Experiment</a:t>
                      </a: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Noisy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50%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Ideal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70%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28100" y="132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Demo Video </a:t>
            </a:r>
          </a:p>
        </p:txBody>
      </p:sp>
      <p:sp>
        <p:nvSpPr>
          <p:cNvPr id="213" name="Shape 213" title="Demo with eye pic.mp4">
            <a:hlinkClick r:id="rId3"/>
          </p:cNvPr>
          <p:cNvSpPr/>
          <p:nvPr/>
        </p:nvSpPr>
        <p:spPr>
          <a:xfrm>
            <a:off x="1096350" y="804775"/>
            <a:ext cx="6951300" cy="43387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Interesting Result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position of the button</a:t>
            </a:r>
            <a:r>
              <a:rPr lang="en"/>
              <a:t> on the screen great influence on accuracy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speed and strokes</a:t>
            </a:r>
            <a:r>
              <a:rPr lang="en"/>
              <a:t> of the moving objects has great influence on accuracy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your </a:t>
            </a:r>
            <a:r>
              <a:rPr b="1" lang="en"/>
              <a:t>eyes large open</a:t>
            </a:r>
            <a:r>
              <a:rPr lang="en"/>
              <a:t> can help improvement the accuracy.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</a:t>
            </a:r>
            <a:r>
              <a:rPr lang="en"/>
              <a:t>, the </a:t>
            </a:r>
            <a:r>
              <a:rPr b="1" lang="en"/>
              <a:t>distance</a:t>
            </a:r>
            <a:r>
              <a:rPr lang="en"/>
              <a:t> between the user and camera has huge effect on the accuracy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using the system for some time, the accuracy will start dropping greatly.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(over training with noisy data, nothing we can do)</a:t>
            </a: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91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"/>
              <a:t>Overview and </a:t>
            </a:r>
            <a:r>
              <a:rPr lang="en"/>
              <a:t>Motivation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80800" y="1017800"/>
            <a:ext cx="86853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Tracking eye movement is widely used in Cognitive Research, Medical Service, and many other areas.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it’s not good?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It’s expensive and its application is highly limited to several areas.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it’s not solved?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price is high due to the requirement of special camera.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Applications based on eye tracking are not very common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some simple needs, such as eating, instead of typing in a word</a:t>
            </a:r>
            <a:r>
              <a:rPr lang="en"/>
              <a:t>                                  </a:t>
            </a: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/>
              <a:t>Hamburger</a:t>
            </a: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need to gaze </a:t>
            </a:r>
            <a:r>
              <a:rPr lang="en"/>
              <a:t>for some specific time</a:t>
            </a:r>
            <a:r>
              <a:rPr b="0" i="0" lang="en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902250"/>
            <a:ext cx="56439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Strengths:</a:t>
            </a: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Our application can satisfy user’s need to select items by eyes.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application is a website, so if we push it online, anyone can use it with their own device.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application runs entirely in the client browser, so no video data needs to be sent to a server.</a:t>
            </a: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Weaknesses:</a:t>
            </a: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recognition is limited by the resolution of webcamera and the algorithm behind eye tracker API.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600" y="2146875"/>
            <a:ext cx="2782073" cy="201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174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80800" y="560600"/>
            <a:ext cx="4482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None/>
            </a:pPr>
            <a:r>
              <a:rPr b="1" lang="en" sz="1800"/>
              <a:t>User Experience Improvement</a:t>
            </a:r>
            <a:r>
              <a:rPr lang="en" sz="1800"/>
              <a:t> :</a:t>
            </a: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Adjust the layout of the User Interface improvement the accuracy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Recognition Improvement </a:t>
            </a:r>
            <a:r>
              <a:rPr lang="en" sz="1800"/>
              <a:t>:</a:t>
            </a: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regression algorithm in </a:t>
            </a:r>
            <a:r>
              <a:rPr b="1" lang="en" sz="1400"/>
              <a:t>WebGazer </a:t>
            </a:r>
            <a:r>
              <a:rPr lang="en" sz="1400"/>
              <a:t>which is foundation of this application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a better camera, or a better eye tracker, we can try to expand our selection system 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items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complicated object moving paths.</a:t>
            </a: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4" name="Shape 234"/>
          <p:cNvSpPr txBox="1"/>
          <p:nvPr/>
        </p:nvSpPr>
        <p:spPr>
          <a:xfrm>
            <a:off x="5248750" y="516625"/>
            <a:ext cx="34407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60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connect to shopping website</a:t>
            </a:r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connect to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fast food restaurant like Mcdonald’s</a:t>
            </a:r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games allow user to change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soldiers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running and shooting.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33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Related Work (Domain Work)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265725"/>
            <a:ext cx="2856600" cy="13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$199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50" y="968925"/>
            <a:ext cx="2771643" cy="20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00" y="968921"/>
            <a:ext cx="2017201" cy="20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050" y="1322800"/>
            <a:ext cx="3136500" cy="10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3394000" y="3265725"/>
            <a:ext cx="2856600" cy="13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$54</a:t>
            </a:r>
            <a:r>
              <a:rPr lang="en"/>
              <a:t>9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216700" y="3149100"/>
            <a:ext cx="2856600" cy="12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$6</a:t>
            </a:r>
            <a:r>
              <a:rPr lang="en"/>
              <a:t>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Related Work (Technical Work)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26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PyGaze: Open-source toolbox for eye tracking in Python (not good enough).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Pupil: 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 eye tracking software platform in Python and C++, that started as a thesis project at MIT (needs specialized camera setup).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WebGazer.js: </a:t>
            </a:r>
            <a:r>
              <a:rPr lang="en"/>
              <a:t>Our project uses the library WebGazer that was presented by Alexandra Papoutsaki, 2016.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WebGazer is a new approach for scalable and self-calibrated eye tracking on the browser using webcams.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Used Ridge Regression to find predicted eye gazing to overcome noise.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"/>
              <a:t>Proposed </a:t>
            </a: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</a:t>
            </a:r>
            <a:r>
              <a:rPr lang="en"/>
              <a:t>Overview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017800"/>
            <a:ext cx="5683200" cy="3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rgbClr val="545454"/>
                </a:solidFill>
                <a:highlight>
                  <a:srgbClr val="FFFFFF"/>
                </a:highlight>
              </a:rPr>
              <a:t>Gather preliminarily eye movement with regular webcam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Generate usable eye-sketching data based on eye movement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545454"/>
                </a:solidFill>
                <a:highlight>
                  <a:srgbClr val="FFFFFF"/>
                </a:highlight>
              </a:rPr>
              <a:t>Implement an web-based interface using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Node.js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545454"/>
                </a:solidFill>
                <a:highlight>
                  <a:srgbClr val="FFFFFF"/>
                </a:highlight>
              </a:rPr>
              <a:t>Applying sketch recognition methods to match the eye movement path with items’ movement path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545454"/>
                </a:solidFill>
              </a:rPr>
              <a:t>Pre-processing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545454"/>
                </a:solidFill>
              </a:rPr>
              <a:t>Rubine’s features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Template matching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545454"/>
                </a:solidFill>
                <a:highlight>
                  <a:srgbClr val="FFFFFF"/>
                </a:highlight>
              </a:rPr>
              <a:t>The system give user feedback or respond based on the result.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144000" y="504525"/>
            <a:ext cx="3000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WebGazer.js</a:t>
            </a:r>
          </a:p>
          <a:p>
            <a:pPr indent="-7620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Democratizing Webcam Eye Tracking on the Browser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375" y="1617225"/>
            <a:ext cx="1973889" cy="15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900" y="1109313"/>
            <a:ext cx="824088" cy="82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9613" y="3523875"/>
            <a:ext cx="1822073" cy="131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858722" y="2454697"/>
            <a:ext cx="1250905" cy="125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05725" y="445025"/>
            <a:ext cx="8590500" cy="69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Interface Design and Interaction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51400" y="1222975"/>
            <a:ext cx="3565200" cy="341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Directory User Interface :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Four moving objects on the left which represent the select options for the user.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Two big buttons on the right which are used for confirmation and return.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Supplementary information between two buttons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 clean &amp; simple interface is required to avoid </a:t>
            </a:r>
            <a:r>
              <a:rPr lang="en" sz="1600">
                <a:solidFill>
                  <a:srgbClr val="000000"/>
                </a:solidFill>
              </a:rPr>
              <a:t>distraction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75" y="1496963"/>
            <a:ext cx="4182964" cy="228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05725" y="445025"/>
            <a:ext cx="8590500" cy="66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Interface Design and Interaction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28100" y="1351275"/>
            <a:ext cx="3565200" cy="297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Final User Interface :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Display the content of the final selection, including movies, books, food.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 two side buttons ensure if the selection is correct.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050" y="1580475"/>
            <a:ext cx="4229601" cy="2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90230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continually collected by </a:t>
            </a:r>
            <a:r>
              <a:rPr lang="en">
                <a:solidFill>
                  <a:srgbClr val="333333"/>
                </a:solidFill>
              </a:rPr>
              <a:t>WebGazer.js every 10 milliseconds.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Collected data are considered as stroke points for about 1.5 seconds.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400" y="902300"/>
            <a:ext cx="4885602" cy="270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175" y="2960025"/>
            <a:ext cx="2220949" cy="16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18400" y="144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Stroke Recognition (Pre-Processing &amp; Features)</a:t>
            </a:r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11700" y="863075"/>
            <a:ext cx="4319100" cy="366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Pre-process </a:t>
            </a:r>
            <a:r>
              <a:rPr lang="en"/>
              <a:t>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Mean value of the x and y </a:t>
            </a:r>
            <a:r>
              <a:rPr lang="en" sz="1800"/>
              <a:t>coordinates</a:t>
            </a:r>
            <a:r>
              <a:rPr lang="en" sz="1800"/>
              <a:t> of the start and end 15 points of the stroke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 </a:t>
            </a:r>
            <a:r>
              <a:rPr lang="en"/>
              <a:t>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Cosine between the start and end points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Sine between the start and end points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Counter for hitting Button areas “Yes”&amp;”No”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50" y="1073400"/>
            <a:ext cx="3378325" cy="19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286675" y="1008375"/>
            <a:ext cx="3452400" cy="211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