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2" r:id="rId7"/>
    <p:sldId id="263" r:id="rId8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5F14B-5324-49E4-872C-749B3017DBB5}" v="112" dt="2023-05-25T14:29:17.311"/>
    <p1510:client id="{16DDF596-9FF7-4DCE-BA41-3C6682D9ACAF}" v="38" dt="2023-05-25T14:34:20.496"/>
    <p1510:client id="{9AAD398D-6EBF-435C-92F6-712BDF5866D0}" v="23" dt="2023-05-25T13:41:41.445"/>
    <p1510:client id="{BA6CD9DF-2236-41C1-914D-6649AE491C2A}" v="986" dt="2023-05-25T13:37:46.508"/>
    <p1510:client id="{E3730F51-9D5E-4A56-902D-93DED85279B0}" v="21" dt="2023-05-25T14:35:54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E6F4B-B612-41A7-8365-782E05D6FB4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983831-3BF1-4DB9-A967-FF7EBC77BB18}">
      <dgm:prSet/>
      <dgm:spPr/>
      <dgm:t>
        <a:bodyPr/>
        <a:lstStyle/>
        <a:p>
          <a:pPr rtl="0"/>
          <a:r>
            <a:rPr lang="en-GB" dirty="0">
              <a:latin typeface="Goudy Old Style"/>
            </a:rPr>
            <a:t>Total Employees</a:t>
          </a:r>
          <a:r>
            <a:rPr lang="en-GB" dirty="0"/>
            <a:t>  – </a:t>
          </a:r>
          <a:r>
            <a:rPr lang="en-GB" b="1" dirty="0"/>
            <a:t>290</a:t>
          </a:r>
          <a:endParaRPr lang="en-US" dirty="0"/>
        </a:p>
      </dgm:t>
    </dgm:pt>
    <dgm:pt modelId="{EC59AE14-71B5-40C6-8D87-27AFA4FAF55C}" type="parTrans" cxnId="{9BF72975-5176-4E49-BC00-3D7C36903DD6}">
      <dgm:prSet/>
      <dgm:spPr/>
      <dgm:t>
        <a:bodyPr/>
        <a:lstStyle/>
        <a:p>
          <a:endParaRPr lang="en-US"/>
        </a:p>
      </dgm:t>
    </dgm:pt>
    <dgm:pt modelId="{3B7E761E-C9B6-4D59-8FF3-DE82D60CCA4F}" type="sibTrans" cxnId="{9BF72975-5176-4E49-BC00-3D7C36903DD6}">
      <dgm:prSet/>
      <dgm:spPr/>
      <dgm:t>
        <a:bodyPr/>
        <a:lstStyle/>
        <a:p>
          <a:endParaRPr lang="en-US"/>
        </a:p>
      </dgm:t>
    </dgm:pt>
    <dgm:pt modelId="{ECAC0CD6-8F27-4D17-867F-C9B5FA6AE4D1}">
      <dgm:prSet/>
      <dgm:spPr/>
      <dgm:t>
        <a:bodyPr/>
        <a:lstStyle/>
        <a:p>
          <a:pPr rtl="0"/>
          <a:r>
            <a:rPr lang="en-GB" dirty="0">
              <a:latin typeface="Goudy Old Style"/>
            </a:rPr>
            <a:t>Total</a:t>
          </a:r>
          <a:r>
            <a:rPr lang="en-GB" dirty="0"/>
            <a:t> </a:t>
          </a:r>
          <a:r>
            <a:rPr lang="en-GB" dirty="0">
              <a:latin typeface="Goudy Old Style"/>
            </a:rPr>
            <a:t>Wages </a:t>
          </a:r>
          <a:r>
            <a:rPr lang="en-GB" dirty="0"/>
            <a:t>– </a:t>
          </a:r>
          <a:r>
            <a:rPr lang="en-GB" b="1" dirty="0"/>
            <a:t>$12.64 Millions</a:t>
          </a:r>
          <a:endParaRPr lang="en-US" dirty="0"/>
        </a:p>
      </dgm:t>
    </dgm:pt>
    <dgm:pt modelId="{946548AB-AA39-44AE-8B20-C59ABAD9B4A6}" type="parTrans" cxnId="{1B3DBC6A-90A5-498C-A943-B18DE2303983}">
      <dgm:prSet/>
      <dgm:spPr/>
      <dgm:t>
        <a:bodyPr/>
        <a:lstStyle/>
        <a:p>
          <a:endParaRPr lang="en-US"/>
        </a:p>
      </dgm:t>
    </dgm:pt>
    <dgm:pt modelId="{4F6DF558-F207-4095-A77E-802B019D4941}" type="sibTrans" cxnId="{1B3DBC6A-90A5-498C-A943-B18DE2303983}">
      <dgm:prSet/>
      <dgm:spPr/>
      <dgm:t>
        <a:bodyPr/>
        <a:lstStyle/>
        <a:p>
          <a:endParaRPr lang="en-US"/>
        </a:p>
      </dgm:t>
    </dgm:pt>
    <dgm:pt modelId="{638B0FB8-D51A-473D-8BA7-5BFF4686EF8E}">
      <dgm:prSet/>
      <dgm:spPr/>
      <dgm:t>
        <a:bodyPr/>
        <a:lstStyle/>
        <a:p>
          <a:pPr rtl="0"/>
          <a:r>
            <a:rPr lang="en-GB" dirty="0">
              <a:latin typeface="Goudy Old Style"/>
            </a:rPr>
            <a:t>Average</a:t>
          </a:r>
          <a:r>
            <a:rPr lang="en-GB" dirty="0"/>
            <a:t> </a:t>
          </a:r>
          <a:r>
            <a:rPr lang="en-GB" dirty="0">
              <a:latin typeface="Goudy Old Style"/>
            </a:rPr>
            <a:t>Vacation Hours </a:t>
          </a:r>
          <a:r>
            <a:rPr lang="en-GB" dirty="0"/>
            <a:t>– </a:t>
          </a:r>
          <a:r>
            <a:rPr lang="en-GB" b="1" dirty="0">
              <a:latin typeface="Goudy Old Style"/>
            </a:rPr>
            <a:t>48.33hrs</a:t>
          </a:r>
          <a:endParaRPr lang="en-US" dirty="0"/>
        </a:p>
      </dgm:t>
    </dgm:pt>
    <dgm:pt modelId="{18D3B3AD-4DCF-4C79-8F93-743CDC314F07}" type="parTrans" cxnId="{B6001C8E-59D4-462F-B43A-D5FAB40BDE51}">
      <dgm:prSet/>
      <dgm:spPr/>
      <dgm:t>
        <a:bodyPr/>
        <a:lstStyle/>
        <a:p>
          <a:endParaRPr lang="en-US"/>
        </a:p>
      </dgm:t>
    </dgm:pt>
    <dgm:pt modelId="{FD538598-DF99-4D70-98D1-9BB63644F481}" type="sibTrans" cxnId="{B6001C8E-59D4-462F-B43A-D5FAB40BDE51}">
      <dgm:prSet/>
      <dgm:spPr/>
      <dgm:t>
        <a:bodyPr/>
        <a:lstStyle/>
        <a:p>
          <a:endParaRPr lang="en-US"/>
        </a:p>
      </dgm:t>
    </dgm:pt>
    <dgm:pt modelId="{DC6687E7-FD6D-47CF-B2AA-5A673EB64B9C}">
      <dgm:prSet/>
      <dgm:spPr/>
      <dgm:t>
        <a:bodyPr/>
        <a:lstStyle/>
        <a:p>
          <a:pPr rtl="0"/>
          <a:r>
            <a:rPr lang="en-GB" dirty="0">
              <a:latin typeface="Goudy Old Style"/>
            </a:rPr>
            <a:t>Average</a:t>
          </a:r>
          <a:r>
            <a:rPr lang="en-GB" dirty="0"/>
            <a:t> </a:t>
          </a:r>
          <a:r>
            <a:rPr lang="en-GB" dirty="0">
              <a:latin typeface="Goudy Old Style"/>
            </a:rPr>
            <a:t>Sick Leave Hours </a:t>
          </a:r>
          <a:r>
            <a:rPr lang="en-GB" dirty="0"/>
            <a:t> – </a:t>
          </a:r>
          <a:r>
            <a:rPr lang="en-GB" b="1" dirty="0">
              <a:latin typeface="Goudy Old Style"/>
            </a:rPr>
            <a:t>44.67hrs</a:t>
          </a:r>
          <a:endParaRPr lang="en-US" dirty="0"/>
        </a:p>
      </dgm:t>
    </dgm:pt>
    <dgm:pt modelId="{DD45DB99-0A8A-4642-A263-6C7D8C1CDEFD}" type="parTrans" cxnId="{3CBEE505-08C1-462A-BE4E-F0A9A5FED4C7}">
      <dgm:prSet/>
      <dgm:spPr/>
      <dgm:t>
        <a:bodyPr/>
        <a:lstStyle/>
        <a:p>
          <a:endParaRPr lang="en-US"/>
        </a:p>
      </dgm:t>
    </dgm:pt>
    <dgm:pt modelId="{0D9A7C50-73D1-48BE-8795-CADC9E870D1A}" type="sibTrans" cxnId="{3CBEE505-08C1-462A-BE4E-F0A9A5FED4C7}">
      <dgm:prSet/>
      <dgm:spPr/>
      <dgm:t>
        <a:bodyPr/>
        <a:lstStyle/>
        <a:p>
          <a:endParaRPr lang="en-US"/>
        </a:p>
      </dgm:t>
    </dgm:pt>
    <dgm:pt modelId="{CFC312B9-1050-416A-870F-6E033259CA61}" type="pres">
      <dgm:prSet presAssocID="{05EE6F4B-B612-41A7-8365-782E05D6FB46}" presName="linear" presStyleCnt="0">
        <dgm:presLayoutVars>
          <dgm:animLvl val="lvl"/>
          <dgm:resizeHandles val="exact"/>
        </dgm:presLayoutVars>
      </dgm:prSet>
      <dgm:spPr/>
    </dgm:pt>
    <dgm:pt modelId="{69CD29C9-FB01-40B2-8930-C701413F97E2}" type="pres">
      <dgm:prSet presAssocID="{1B983831-3BF1-4DB9-A967-FF7EBC77BB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1BE233-0666-4FEE-88D4-8F090E29ABAD}" type="pres">
      <dgm:prSet presAssocID="{3B7E761E-C9B6-4D59-8FF3-DE82D60CCA4F}" presName="spacer" presStyleCnt="0"/>
      <dgm:spPr/>
    </dgm:pt>
    <dgm:pt modelId="{24E6EDB1-E86C-45BA-B021-B0CF8180BFBD}" type="pres">
      <dgm:prSet presAssocID="{ECAC0CD6-8F27-4D17-867F-C9B5FA6AE4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758094-E0C9-4886-85F3-22713F0CDD57}" type="pres">
      <dgm:prSet presAssocID="{4F6DF558-F207-4095-A77E-802B019D4941}" presName="spacer" presStyleCnt="0"/>
      <dgm:spPr/>
    </dgm:pt>
    <dgm:pt modelId="{1758B0B9-F9E0-4863-A34B-938B4E56A1EA}" type="pres">
      <dgm:prSet presAssocID="{638B0FB8-D51A-473D-8BA7-5BFF4686EF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40A456-636F-43F5-AE19-9120C02831E2}" type="pres">
      <dgm:prSet presAssocID="{FD538598-DF99-4D70-98D1-9BB63644F481}" presName="spacer" presStyleCnt="0"/>
      <dgm:spPr/>
    </dgm:pt>
    <dgm:pt modelId="{8BC45AD0-3489-4D24-BE73-8C70CAC88A4A}" type="pres">
      <dgm:prSet presAssocID="{DC6687E7-FD6D-47CF-B2AA-5A673EB64B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BEE505-08C1-462A-BE4E-F0A9A5FED4C7}" srcId="{05EE6F4B-B612-41A7-8365-782E05D6FB46}" destId="{DC6687E7-FD6D-47CF-B2AA-5A673EB64B9C}" srcOrd="3" destOrd="0" parTransId="{DD45DB99-0A8A-4642-A263-6C7D8C1CDEFD}" sibTransId="{0D9A7C50-73D1-48BE-8795-CADC9E870D1A}"/>
    <dgm:cxn modelId="{1AFD385C-6412-469E-8619-9F3CF04985E3}" type="presOf" srcId="{DC6687E7-FD6D-47CF-B2AA-5A673EB64B9C}" destId="{8BC45AD0-3489-4D24-BE73-8C70CAC88A4A}" srcOrd="0" destOrd="0" presId="urn:microsoft.com/office/officeart/2005/8/layout/vList2"/>
    <dgm:cxn modelId="{FAD99744-AC8E-4435-B8C2-F02A8C4A5384}" type="presOf" srcId="{638B0FB8-D51A-473D-8BA7-5BFF4686EF8E}" destId="{1758B0B9-F9E0-4863-A34B-938B4E56A1EA}" srcOrd="0" destOrd="0" presId="urn:microsoft.com/office/officeart/2005/8/layout/vList2"/>
    <dgm:cxn modelId="{1B3DBC6A-90A5-498C-A943-B18DE2303983}" srcId="{05EE6F4B-B612-41A7-8365-782E05D6FB46}" destId="{ECAC0CD6-8F27-4D17-867F-C9B5FA6AE4D1}" srcOrd="1" destOrd="0" parTransId="{946548AB-AA39-44AE-8B20-C59ABAD9B4A6}" sibTransId="{4F6DF558-F207-4095-A77E-802B019D4941}"/>
    <dgm:cxn modelId="{9BF72975-5176-4E49-BC00-3D7C36903DD6}" srcId="{05EE6F4B-B612-41A7-8365-782E05D6FB46}" destId="{1B983831-3BF1-4DB9-A967-FF7EBC77BB18}" srcOrd="0" destOrd="0" parTransId="{EC59AE14-71B5-40C6-8D87-27AFA4FAF55C}" sibTransId="{3B7E761E-C9B6-4D59-8FF3-DE82D60CCA4F}"/>
    <dgm:cxn modelId="{B6001C8E-59D4-462F-B43A-D5FAB40BDE51}" srcId="{05EE6F4B-B612-41A7-8365-782E05D6FB46}" destId="{638B0FB8-D51A-473D-8BA7-5BFF4686EF8E}" srcOrd="2" destOrd="0" parTransId="{18D3B3AD-4DCF-4C79-8F93-743CDC314F07}" sibTransId="{FD538598-DF99-4D70-98D1-9BB63644F481}"/>
    <dgm:cxn modelId="{364FC1A8-8136-40AB-90B2-DA9A67F4CABC}" type="presOf" srcId="{05EE6F4B-B612-41A7-8365-782E05D6FB46}" destId="{CFC312B9-1050-416A-870F-6E033259CA61}" srcOrd="0" destOrd="0" presId="urn:microsoft.com/office/officeart/2005/8/layout/vList2"/>
    <dgm:cxn modelId="{61BC9FDB-B179-464D-863E-A3BFE438774D}" type="presOf" srcId="{1B983831-3BF1-4DB9-A967-FF7EBC77BB18}" destId="{69CD29C9-FB01-40B2-8930-C701413F97E2}" srcOrd="0" destOrd="0" presId="urn:microsoft.com/office/officeart/2005/8/layout/vList2"/>
    <dgm:cxn modelId="{DD96CAF7-F428-4C50-87FA-AC462185B431}" type="presOf" srcId="{ECAC0CD6-8F27-4D17-867F-C9B5FA6AE4D1}" destId="{24E6EDB1-E86C-45BA-B021-B0CF8180BFBD}" srcOrd="0" destOrd="0" presId="urn:microsoft.com/office/officeart/2005/8/layout/vList2"/>
    <dgm:cxn modelId="{5A060C9F-CD1F-4FA3-BE4B-1688B455A45B}" type="presParOf" srcId="{CFC312B9-1050-416A-870F-6E033259CA61}" destId="{69CD29C9-FB01-40B2-8930-C701413F97E2}" srcOrd="0" destOrd="0" presId="urn:microsoft.com/office/officeart/2005/8/layout/vList2"/>
    <dgm:cxn modelId="{2CBD39BE-7763-4CB1-A80B-A351FF535DBF}" type="presParOf" srcId="{CFC312B9-1050-416A-870F-6E033259CA61}" destId="{E31BE233-0666-4FEE-88D4-8F090E29ABAD}" srcOrd="1" destOrd="0" presId="urn:microsoft.com/office/officeart/2005/8/layout/vList2"/>
    <dgm:cxn modelId="{25723B54-55A1-4D46-B0B8-5BED6C9F3310}" type="presParOf" srcId="{CFC312B9-1050-416A-870F-6E033259CA61}" destId="{24E6EDB1-E86C-45BA-B021-B0CF8180BFBD}" srcOrd="2" destOrd="0" presId="urn:microsoft.com/office/officeart/2005/8/layout/vList2"/>
    <dgm:cxn modelId="{193E1E8F-BD59-4394-BE9E-06CABA734371}" type="presParOf" srcId="{CFC312B9-1050-416A-870F-6E033259CA61}" destId="{9C758094-E0C9-4886-85F3-22713F0CDD57}" srcOrd="3" destOrd="0" presId="urn:microsoft.com/office/officeart/2005/8/layout/vList2"/>
    <dgm:cxn modelId="{6C4230D1-3598-4E00-8C93-C01246519F26}" type="presParOf" srcId="{CFC312B9-1050-416A-870F-6E033259CA61}" destId="{1758B0B9-F9E0-4863-A34B-938B4E56A1EA}" srcOrd="4" destOrd="0" presId="urn:microsoft.com/office/officeart/2005/8/layout/vList2"/>
    <dgm:cxn modelId="{5219195C-7F70-4646-9C81-963B4DC6482F}" type="presParOf" srcId="{CFC312B9-1050-416A-870F-6E033259CA61}" destId="{DB40A456-636F-43F5-AE19-9120C02831E2}" srcOrd="5" destOrd="0" presId="urn:microsoft.com/office/officeart/2005/8/layout/vList2"/>
    <dgm:cxn modelId="{B14BE291-73D5-494D-BBEE-3D1B87B8FE1D}" type="presParOf" srcId="{CFC312B9-1050-416A-870F-6E033259CA61}" destId="{8BC45AD0-3489-4D24-BE73-8C70CAC88A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D29C9-FB01-40B2-8930-C701413F97E2}">
      <dsp:nvSpPr>
        <dsp:cNvPr id="0" name=""/>
        <dsp:cNvSpPr/>
      </dsp:nvSpPr>
      <dsp:spPr>
        <a:xfrm>
          <a:off x="0" y="26086"/>
          <a:ext cx="7235299" cy="15970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>
              <a:latin typeface="Goudy Old Style"/>
            </a:rPr>
            <a:t>Total Employees</a:t>
          </a:r>
          <a:r>
            <a:rPr lang="en-GB" sz="4200" kern="1200" dirty="0"/>
            <a:t>  – </a:t>
          </a:r>
          <a:r>
            <a:rPr lang="en-GB" sz="4200" b="1" kern="1200" dirty="0"/>
            <a:t>290</a:t>
          </a:r>
          <a:endParaRPr lang="en-US" sz="4200" kern="1200" dirty="0"/>
        </a:p>
      </dsp:txBody>
      <dsp:txXfrm>
        <a:off x="77962" y="104048"/>
        <a:ext cx="7079375" cy="1441125"/>
      </dsp:txXfrm>
    </dsp:sp>
    <dsp:sp modelId="{24E6EDB1-E86C-45BA-B021-B0CF8180BFBD}">
      <dsp:nvSpPr>
        <dsp:cNvPr id="0" name=""/>
        <dsp:cNvSpPr/>
      </dsp:nvSpPr>
      <dsp:spPr>
        <a:xfrm>
          <a:off x="0" y="1744096"/>
          <a:ext cx="7235299" cy="1597049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>
              <a:latin typeface="Goudy Old Style"/>
            </a:rPr>
            <a:t>Total</a:t>
          </a:r>
          <a:r>
            <a:rPr lang="en-GB" sz="4200" kern="1200" dirty="0"/>
            <a:t> </a:t>
          </a:r>
          <a:r>
            <a:rPr lang="en-GB" sz="4200" kern="1200" dirty="0">
              <a:latin typeface="Goudy Old Style"/>
            </a:rPr>
            <a:t>Wages </a:t>
          </a:r>
          <a:r>
            <a:rPr lang="en-GB" sz="4200" kern="1200" dirty="0"/>
            <a:t>– </a:t>
          </a:r>
          <a:r>
            <a:rPr lang="en-GB" sz="4200" b="1" kern="1200" dirty="0"/>
            <a:t>$12.64 Millions</a:t>
          </a:r>
          <a:endParaRPr lang="en-US" sz="4200" kern="1200" dirty="0"/>
        </a:p>
      </dsp:txBody>
      <dsp:txXfrm>
        <a:off x="77962" y="1822058"/>
        <a:ext cx="7079375" cy="1441125"/>
      </dsp:txXfrm>
    </dsp:sp>
    <dsp:sp modelId="{1758B0B9-F9E0-4863-A34B-938B4E56A1EA}">
      <dsp:nvSpPr>
        <dsp:cNvPr id="0" name=""/>
        <dsp:cNvSpPr/>
      </dsp:nvSpPr>
      <dsp:spPr>
        <a:xfrm>
          <a:off x="0" y="3462106"/>
          <a:ext cx="7235299" cy="1597049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>
              <a:latin typeface="Goudy Old Style"/>
            </a:rPr>
            <a:t>Average</a:t>
          </a:r>
          <a:r>
            <a:rPr lang="en-GB" sz="4200" kern="1200" dirty="0"/>
            <a:t> </a:t>
          </a:r>
          <a:r>
            <a:rPr lang="en-GB" sz="4200" kern="1200" dirty="0">
              <a:latin typeface="Goudy Old Style"/>
            </a:rPr>
            <a:t>Vacation Hours </a:t>
          </a:r>
          <a:r>
            <a:rPr lang="en-GB" sz="4200" kern="1200" dirty="0"/>
            <a:t>– </a:t>
          </a:r>
          <a:r>
            <a:rPr lang="en-GB" sz="4200" b="1" kern="1200" dirty="0">
              <a:latin typeface="Goudy Old Style"/>
            </a:rPr>
            <a:t>48.33hrs</a:t>
          </a:r>
          <a:endParaRPr lang="en-US" sz="4200" kern="1200" dirty="0"/>
        </a:p>
      </dsp:txBody>
      <dsp:txXfrm>
        <a:off x="77962" y="3540068"/>
        <a:ext cx="7079375" cy="1441125"/>
      </dsp:txXfrm>
    </dsp:sp>
    <dsp:sp modelId="{8BC45AD0-3489-4D24-BE73-8C70CAC88A4A}">
      <dsp:nvSpPr>
        <dsp:cNvPr id="0" name=""/>
        <dsp:cNvSpPr/>
      </dsp:nvSpPr>
      <dsp:spPr>
        <a:xfrm>
          <a:off x="0" y="5180116"/>
          <a:ext cx="7235299" cy="159704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>
              <a:latin typeface="Goudy Old Style"/>
            </a:rPr>
            <a:t>Average</a:t>
          </a:r>
          <a:r>
            <a:rPr lang="en-GB" sz="4200" kern="1200" dirty="0"/>
            <a:t> </a:t>
          </a:r>
          <a:r>
            <a:rPr lang="en-GB" sz="4200" kern="1200" dirty="0">
              <a:latin typeface="Goudy Old Style"/>
            </a:rPr>
            <a:t>Sick Leave Hours </a:t>
          </a:r>
          <a:r>
            <a:rPr lang="en-GB" sz="4200" kern="1200" dirty="0"/>
            <a:t> – </a:t>
          </a:r>
          <a:r>
            <a:rPr lang="en-GB" sz="4200" b="1" kern="1200" dirty="0">
              <a:latin typeface="Goudy Old Style"/>
            </a:rPr>
            <a:t>44.67hrs</a:t>
          </a:r>
          <a:endParaRPr lang="en-US" sz="4200" kern="1200" dirty="0"/>
        </a:p>
      </dsp:txBody>
      <dsp:txXfrm>
        <a:off x="77962" y="5258078"/>
        <a:ext cx="7079375" cy="144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25/05/2023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9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0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9823C827-28E1-3FD8-16D1-64B2B8CEE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57400"/>
            <a:ext cx="9486900" cy="16715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EXECUTIVE LEADERSHIP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818964"/>
            <a:ext cx="8115300" cy="6857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ADWENTUREWORKS COMPANY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9F810E4-139D-4D0F-A81C-2783F5869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488A2-8E53-4B40-81EA-EF0126290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ABCDC-0349-2500-351A-077D5F47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Human resource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BD2E78B-8D9C-D0F4-FFF5-C51EF4336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015439"/>
              </p:ext>
            </p:extLst>
          </p:nvPr>
        </p:nvGraphicFramePr>
        <p:xfrm>
          <a:off x="4892336" y="5180"/>
          <a:ext cx="7235299" cy="6803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63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AC473-0220-327B-CD4D-E694B847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WAGE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78A5-C0D8-05AF-2945-BEA80110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i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QUARTERLY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2E9737-CA99-63C0-E66E-BD3420976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5857"/>
              </p:ext>
            </p:extLst>
          </p:nvPr>
        </p:nvGraphicFramePr>
        <p:xfrm>
          <a:off x="4756951" y="-22194"/>
          <a:ext cx="7421197" cy="6880159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4220186">
                  <a:extLst>
                    <a:ext uri="{9D8B030D-6E8A-4147-A177-3AD203B41FA5}">
                      <a16:colId xmlns:a16="http://schemas.microsoft.com/office/drawing/2014/main" val="200791637"/>
                    </a:ext>
                  </a:extLst>
                </a:gridCol>
                <a:gridCol w="3201011">
                  <a:extLst>
                    <a:ext uri="{9D8B030D-6E8A-4147-A177-3AD203B41FA5}">
                      <a16:colId xmlns:a16="http://schemas.microsoft.com/office/drawing/2014/main" val="1552362895"/>
                    </a:ext>
                  </a:extLst>
                </a:gridCol>
              </a:tblGrid>
              <a:tr h="1565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4400" b="0" cap="none" spc="0" dirty="0">
                          <a:solidFill>
                            <a:schemeClr val="bg1"/>
                          </a:solidFill>
                        </a:rPr>
                        <a:t>Quarter</a:t>
                      </a:r>
                    </a:p>
                  </a:txBody>
                  <a:tcPr marL="251460" marR="251460" marT="251460" marB="125730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4400" b="0" cap="none" spc="0" dirty="0">
                          <a:solidFill>
                            <a:schemeClr val="bg1"/>
                          </a:solidFill>
                        </a:rPr>
                        <a:t>Rate</a:t>
                      </a:r>
                    </a:p>
                  </a:txBody>
                  <a:tcPr marL="251460" marR="251460" marT="251460" marB="125730" anchor="ctr">
                    <a:lnL w="12700" cmpd="sng">
                      <a:noFill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49069"/>
                  </a:ext>
                </a:extLst>
              </a:tr>
              <a:tr h="1328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300" cap="none" spc="0" dirty="0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251460" marR="251460" marT="251460" marB="1257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300" cap="none" spc="0" dirty="0">
                          <a:solidFill>
                            <a:schemeClr val="bg1"/>
                          </a:solidFill>
                        </a:rPr>
                        <a:t>$17.48</a:t>
                      </a:r>
                      <a:endParaRPr lang="en-US" sz="33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51460" marR="251460" marT="251460" marB="125730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14445"/>
                  </a:ext>
                </a:extLst>
              </a:tr>
              <a:tr h="1328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300" cap="none" spc="0" dirty="0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251460" marR="251460" marT="251460" marB="1257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cap="none" spc="0" dirty="0">
                          <a:solidFill>
                            <a:schemeClr val="bg1"/>
                          </a:solidFill>
                        </a:rPr>
                        <a:t>$19.24</a:t>
                      </a:r>
                    </a:p>
                  </a:txBody>
                  <a:tcPr marL="251460" marR="251460" marT="251460" marB="125730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48389"/>
                  </a:ext>
                </a:extLst>
              </a:tr>
              <a:tr h="1328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300" cap="none" spc="0" dirty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251460" marR="251460" marT="251460" marB="1257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cap="none" spc="0" dirty="0">
                          <a:solidFill>
                            <a:schemeClr val="bg1"/>
                          </a:solidFill>
                        </a:rPr>
                        <a:t>$20.34</a:t>
                      </a:r>
                    </a:p>
                  </a:txBody>
                  <a:tcPr marL="251460" marR="251460" marT="251460" marB="125730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38458"/>
                  </a:ext>
                </a:extLst>
              </a:tr>
              <a:tr h="1328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300" cap="none" spc="0" dirty="0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251460" marR="251460" marT="251460" marB="1257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300" cap="none" spc="0" dirty="0">
                          <a:solidFill>
                            <a:schemeClr val="bg1"/>
                          </a:solidFill>
                        </a:rPr>
                        <a:t>$31.74</a:t>
                      </a:r>
                    </a:p>
                  </a:txBody>
                  <a:tcPr marL="251460" marR="251460" marT="251460" marB="125730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3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91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4C744-2CAD-ADA1-1969-3640DA1B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EMPLOYEE PLACEMENT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301B16-FE20-7D7A-50C0-7C6F7041F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095265"/>
              </p:ext>
            </p:extLst>
          </p:nvPr>
        </p:nvGraphicFramePr>
        <p:xfrm>
          <a:off x="4756951" y="-7398"/>
          <a:ext cx="7472038" cy="69099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34132">
                  <a:extLst>
                    <a:ext uri="{9D8B030D-6E8A-4147-A177-3AD203B41FA5}">
                      <a16:colId xmlns:a16="http://schemas.microsoft.com/office/drawing/2014/main" val="3163483035"/>
                    </a:ext>
                  </a:extLst>
                </a:gridCol>
                <a:gridCol w="4837906">
                  <a:extLst>
                    <a:ext uri="{9D8B030D-6E8A-4147-A177-3AD203B41FA5}">
                      <a16:colId xmlns:a16="http://schemas.microsoft.com/office/drawing/2014/main" val="731979839"/>
                    </a:ext>
                  </a:extLst>
                </a:gridCol>
              </a:tblGrid>
              <a:tr h="1114513">
                <a:tc>
                  <a:txBody>
                    <a:bodyPr/>
                    <a:lstStyle/>
                    <a:p>
                      <a:pPr algn="ctr"/>
                      <a:r>
                        <a:rPr lang="en-GB" sz="2500" u="none" cap="none" spc="0" dirty="0"/>
                        <a:t>Country</a:t>
                      </a:r>
                    </a:p>
                  </a:txBody>
                  <a:tcPr marL="278890" marR="278890" marT="142059" marB="1394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u="none" cap="none" spc="0" dirty="0"/>
                        <a:t>Number Of Employees</a:t>
                      </a:r>
                    </a:p>
                  </a:txBody>
                  <a:tcPr marL="278890" marR="278890" marT="142059" marB="139446" anchor="ctr"/>
                </a:tc>
                <a:extLst>
                  <a:ext uri="{0D108BD9-81ED-4DB2-BD59-A6C34878D82A}">
                    <a16:rowId xmlns:a16="http://schemas.microsoft.com/office/drawing/2014/main" val="4113753007"/>
                  </a:ext>
                </a:extLst>
              </a:tr>
              <a:tr h="965911"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United States</a:t>
                      </a:r>
                    </a:p>
                  </a:txBody>
                  <a:tcPr marL="278890" marR="278890" marT="142059" marB="1394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284</a:t>
                      </a:r>
                    </a:p>
                  </a:txBody>
                  <a:tcPr marL="278890" marR="278890" marT="142059" marB="139446"/>
                </a:tc>
                <a:extLst>
                  <a:ext uri="{0D108BD9-81ED-4DB2-BD59-A6C34878D82A}">
                    <a16:rowId xmlns:a16="http://schemas.microsoft.com/office/drawing/2014/main" val="899927719"/>
                  </a:ext>
                </a:extLst>
              </a:tr>
              <a:tr h="965911"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Canada</a:t>
                      </a:r>
                    </a:p>
                  </a:txBody>
                  <a:tcPr marL="278890" marR="278890" marT="142059" marB="1394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2</a:t>
                      </a:r>
                    </a:p>
                  </a:txBody>
                  <a:tcPr marL="278890" marR="278890" marT="142059" marB="139446"/>
                </a:tc>
                <a:extLst>
                  <a:ext uri="{0D108BD9-81ED-4DB2-BD59-A6C34878D82A}">
                    <a16:rowId xmlns:a16="http://schemas.microsoft.com/office/drawing/2014/main" val="1950149666"/>
                  </a:ext>
                </a:extLst>
              </a:tr>
              <a:tr h="965911"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Australia</a:t>
                      </a:r>
                    </a:p>
                  </a:txBody>
                  <a:tcPr marL="278890" marR="278890" marT="142059" marB="1394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1</a:t>
                      </a:r>
                    </a:p>
                  </a:txBody>
                  <a:tcPr marL="278890" marR="278890" marT="142059" marB="139446"/>
                </a:tc>
                <a:extLst>
                  <a:ext uri="{0D108BD9-81ED-4DB2-BD59-A6C34878D82A}">
                    <a16:rowId xmlns:a16="http://schemas.microsoft.com/office/drawing/2014/main" val="3681986483"/>
                  </a:ext>
                </a:extLst>
              </a:tr>
              <a:tr h="965911"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France</a:t>
                      </a:r>
                    </a:p>
                  </a:txBody>
                  <a:tcPr marL="278890" marR="278890" marT="142059" marB="1394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1</a:t>
                      </a:r>
                    </a:p>
                  </a:txBody>
                  <a:tcPr marL="278890" marR="278890" marT="142059" marB="139446"/>
                </a:tc>
                <a:extLst>
                  <a:ext uri="{0D108BD9-81ED-4DB2-BD59-A6C34878D82A}">
                    <a16:rowId xmlns:a16="http://schemas.microsoft.com/office/drawing/2014/main" val="2803828084"/>
                  </a:ext>
                </a:extLst>
              </a:tr>
              <a:tr h="9659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900" u="none" cap="none" spc="0" dirty="0"/>
                        <a:t>Britain</a:t>
                      </a:r>
                    </a:p>
                  </a:txBody>
                  <a:tcPr marL="278890" marR="278890" marT="142059" marB="13944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900" u="none" cap="none" spc="0" dirty="0"/>
                        <a:t>1</a:t>
                      </a:r>
                    </a:p>
                  </a:txBody>
                  <a:tcPr marL="278890" marR="278890" marT="142059" marB="139446"/>
                </a:tc>
                <a:extLst>
                  <a:ext uri="{0D108BD9-81ED-4DB2-BD59-A6C34878D82A}">
                    <a16:rowId xmlns:a16="http://schemas.microsoft.com/office/drawing/2014/main" val="1608277129"/>
                  </a:ext>
                </a:extLst>
              </a:tr>
              <a:tr h="965911"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Germany</a:t>
                      </a:r>
                    </a:p>
                  </a:txBody>
                  <a:tcPr marL="278890" marR="278890" marT="142059" marB="1394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u="none" cap="none" spc="0" dirty="0"/>
                        <a:t>1</a:t>
                      </a:r>
                    </a:p>
                  </a:txBody>
                  <a:tcPr marL="278890" marR="278890" marT="142059" marB="139446"/>
                </a:tc>
                <a:extLst>
                  <a:ext uri="{0D108BD9-81ED-4DB2-BD59-A6C34878D82A}">
                    <a16:rowId xmlns:a16="http://schemas.microsoft.com/office/drawing/2014/main" val="348133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1923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ClassicFrameVTI</vt:lpstr>
      <vt:lpstr>EXECUTIVE LEADERSHIP </vt:lpstr>
      <vt:lpstr>Human resource</vt:lpstr>
      <vt:lpstr>WAGE CHANGES</vt:lpstr>
      <vt:lpstr>EMPLOYEE PLACEMENT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397</cp:revision>
  <dcterms:modified xsi:type="dcterms:W3CDTF">2023-05-25T14:45:04Z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